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handoutMasterIdLst>
    <p:handoutMasterId r:id="rId19"/>
  </p:handoutMasterIdLst>
  <p:sldIdLst>
    <p:sldId id="342" r:id="rId2"/>
    <p:sldId id="401" r:id="rId3"/>
    <p:sldId id="402" r:id="rId4"/>
    <p:sldId id="403" r:id="rId5"/>
    <p:sldId id="404" r:id="rId6"/>
    <p:sldId id="405" r:id="rId7"/>
    <p:sldId id="399" r:id="rId8"/>
    <p:sldId id="400" r:id="rId9"/>
    <p:sldId id="362" r:id="rId10"/>
    <p:sldId id="351" r:id="rId11"/>
    <p:sldId id="350" r:id="rId12"/>
    <p:sldId id="327" r:id="rId13"/>
    <p:sldId id="364" r:id="rId14"/>
    <p:sldId id="398" r:id="rId15"/>
    <p:sldId id="349" r:id="rId16"/>
    <p:sldId id="372" r:id="rId1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57" autoAdjust="0"/>
  </p:normalViewPr>
  <p:slideViewPr>
    <p:cSldViewPr snapToGrid="0">
      <p:cViewPr>
        <p:scale>
          <a:sx n="100" d="100"/>
          <a:sy n="100" d="100"/>
        </p:scale>
        <p:origin x="-400" y="168"/>
      </p:cViewPr>
      <p:guideLst>
        <p:guide orient="horz" pos="216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102" d="100"/>
        <a:sy n="102" d="100"/>
      </p:scale>
      <p:origin x="0" y="0"/>
    </p:cViewPr>
  </p:sorterViewPr>
  <p:notesViewPr>
    <p:cSldViewPr snapToGrid="0">
      <p:cViewPr varScale="1">
        <p:scale>
          <a:sx n="105" d="100"/>
          <a:sy n="105" d="100"/>
        </p:scale>
        <p:origin x="-936" y="-9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87E43AA8-0D72-364B-8F43-4E87F6A8BA98}" type="datetimeFigureOut">
              <a:rPr lang="en-US" smtClean="0"/>
              <a:t>2/23/15</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F2B9B030-A358-1349-AF98-62E216B130EF}" type="slidenum">
              <a:rPr lang="en-US" smtClean="0"/>
              <a:t>‹#›</a:t>
            </a:fld>
            <a:endParaRPr lang="en-US"/>
          </a:p>
        </p:txBody>
      </p:sp>
    </p:spTree>
    <p:extLst>
      <p:ext uri="{BB962C8B-B14F-4D97-AF65-F5344CB8AC3E}">
        <p14:creationId xmlns:p14="http://schemas.microsoft.com/office/powerpoint/2010/main" val="4267306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28542" y="189070"/>
            <a:ext cx="6365757" cy="47743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381246" y="101421"/>
            <a:ext cx="2653752" cy="63886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07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00D7288-5510-354F-8305-BB1B65A74B7E}" type="slidenum">
              <a:rPr lang="en-US"/>
              <a:pPr>
                <a:defRPr/>
              </a:pPr>
              <a:t>‹#›</a:t>
            </a:fld>
            <a:endParaRPr lang="en-US" dirty="0"/>
          </a:p>
        </p:txBody>
      </p:sp>
    </p:spTree>
    <p:extLst>
      <p:ext uri="{BB962C8B-B14F-4D97-AF65-F5344CB8AC3E}">
        <p14:creationId xmlns:p14="http://schemas.microsoft.com/office/powerpoint/2010/main" val="16680754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9FA3DA-BE91-874E-9F21-0EA7EC03D100}" type="slidenum">
              <a:rPr lang="en-US" smtClean="0"/>
              <a:pPr/>
              <a:t>1</a:t>
            </a:fld>
            <a:endParaRPr lang="en-US" dirty="0"/>
          </a:p>
        </p:txBody>
      </p:sp>
      <p:sp>
        <p:nvSpPr>
          <p:cNvPr id="15363" name="Rectangle 3"/>
          <p:cNvSpPr>
            <a:spLocks noGrp="1" noChangeArrowheads="1"/>
          </p:cNvSpPr>
          <p:nvPr>
            <p:ph type="body" idx="1"/>
          </p:nvPr>
        </p:nvSpPr>
        <p:spPr/>
        <p:txBody>
          <a:bodyPr/>
          <a:lstStyle/>
          <a:p>
            <a:r>
              <a:rPr lang="en-US" dirty="0" smtClean="0"/>
              <a:t>This presentation has links to extra content embedded in the slides – best viewed in Presentation Mode! </a:t>
            </a:r>
          </a:p>
          <a:p>
            <a:pPr lvl="1"/>
            <a:endParaRPr lang="en-US" dirty="0" smtClean="0"/>
          </a:p>
          <a:p>
            <a:r>
              <a:rPr lang="en-US" dirty="0" smtClean="0"/>
              <a:t>This presentation focuses on hydrothermal activity and volcanic gases in Yellowstone.  First, you will view a seven minute video about volcanoes and hydrothermal explosions.  To watch it, click anywhere on this slide.  Then, you’ll examine a few maps to see where Yellowstone National Park is and its significant features—geological as well as practical ones like roads and villages.  Finally, you’ll learn about hydrothermal systems in Yellowstone while your teammates learn more about earthquakes and the area’s eruption history.</a:t>
            </a:r>
          </a:p>
          <a:p>
            <a:pPr lvl="1"/>
            <a:endParaRPr lang="en-US" dirty="0" smtClean="0"/>
          </a:p>
          <a:p>
            <a:r>
              <a:rPr lang="en-US" dirty="0" smtClean="0"/>
              <a:t>The link to the video takes you to the American Museum of Natural History’s Science Bulletin: “Monitoring the Fire Below.” https://</a:t>
            </a:r>
            <a:r>
              <a:rPr lang="en-US" dirty="0" err="1" smtClean="0"/>
              <a:t>www.youtube.com</a:t>
            </a:r>
            <a:r>
              <a:rPr lang="en-US" dirty="0" smtClean="0"/>
              <a:t>/</a:t>
            </a:r>
            <a:r>
              <a:rPr lang="en-US" dirty="0" err="1" smtClean="0"/>
              <a:t>watch?v</a:t>
            </a:r>
            <a:r>
              <a:rPr lang="en-US" dirty="0" smtClean="0"/>
              <a:t>=rFe-VSf-TQ8  Retrieved 5 November 2014.  (Search for “monitoring fire below </a:t>
            </a:r>
            <a:r>
              <a:rPr lang="en-US" dirty="0" err="1" smtClean="0"/>
              <a:t>youtube</a:t>
            </a:r>
            <a:r>
              <a:rPr lang="en-US" dirty="0" smtClean="0"/>
              <a:t>.”)</a:t>
            </a:r>
          </a:p>
          <a:p>
            <a:pPr lvl="1"/>
            <a:endParaRPr lang="en-US" dirty="0"/>
          </a:p>
        </p:txBody>
      </p:sp>
      <p:sp>
        <p:nvSpPr>
          <p:cNvPr id="4" name="Slide Image Placeholder 3"/>
          <p:cNvSpPr>
            <a:spLocks noGrp="1" noRot="1" noChangeAspect="1"/>
          </p:cNvSpPr>
          <p:nvPr>
            <p:ph type="sldImg"/>
          </p:nvPr>
        </p:nvSpPr>
        <p:spPr>
          <a:xfrm>
            <a:off x="28542" y="189070"/>
            <a:ext cx="6365757" cy="4774318"/>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F73BA4-3A75-F048-8622-9F3051CB4002}" type="slidenum">
              <a:rPr lang="en-US" smtClean="0"/>
              <a:pPr/>
              <a:t>10</a:t>
            </a:fld>
            <a:endParaRPr lang="en-US" dirty="0"/>
          </a:p>
        </p:txBody>
      </p:sp>
      <p:sp>
        <p:nvSpPr>
          <p:cNvPr id="33795" name="Rectangle 3"/>
          <p:cNvSpPr>
            <a:spLocks noGrp="1" noChangeArrowheads="1"/>
          </p:cNvSpPr>
          <p:nvPr>
            <p:ph type="body" idx="1"/>
          </p:nvPr>
        </p:nvSpPr>
        <p:spPr/>
        <p:txBody>
          <a:bodyPr/>
          <a:lstStyle/>
          <a:p>
            <a:r>
              <a:rPr lang="en-US" dirty="0" smtClean="0"/>
              <a:t>Yellowstone has over 10,000 water and hydrothermal features. Hydrothermal regions are labeled on this map in white letters.  Clicking on the map links to a website that details the geysers and fumaroles and </a:t>
            </a:r>
            <a:r>
              <a:rPr lang="en-US" dirty="0" err="1" smtClean="0"/>
              <a:t>mudpots</a:t>
            </a:r>
            <a:r>
              <a:rPr lang="en-US" dirty="0" smtClean="0"/>
              <a:t> known to researchers at Montana State University and the National Park Service.  Click on a balloon to zoom into a thermal region.  By continuing to zoom, you can learn about individual features. http://</a:t>
            </a:r>
            <a:r>
              <a:rPr lang="en-US" dirty="0" err="1" smtClean="0"/>
              <a:t>www.rcn.montana.edu</a:t>
            </a:r>
            <a:r>
              <a:rPr lang="en-US" dirty="0" smtClean="0"/>
              <a:t>/</a:t>
            </a:r>
            <a:r>
              <a:rPr lang="en-US" dirty="0" err="1" smtClean="0"/>
              <a:t>Default.aspx</a:t>
            </a:r>
            <a:r>
              <a:rPr lang="en-US" dirty="0" smtClean="0"/>
              <a:t>  Retrieved 7 November 2014.  (Search for “</a:t>
            </a:r>
            <a:r>
              <a:rPr lang="en-US" dirty="0" err="1" smtClean="0"/>
              <a:t>rcn</a:t>
            </a:r>
            <a:r>
              <a:rPr lang="en-US" dirty="0" smtClean="0"/>
              <a:t> </a:t>
            </a:r>
            <a:r>
              <a:rPr lang="en-US" dirty="0" err="1" smtClean="0"/>
              <a:t>montana</a:t>
            </a:r>
            <a:r>
              <a:rPr lang="en-US" dirty="0" smtClean="0"/>
              <a:t> </a:t>
            </a:r>
            <a:r>
              <a:rPr lang="en-US" dirty="0" err="1" smtClean="0"/>
              <a:t>yellowstone</a:t>
            </a:r>
            <a:r>
              <a:rPr lang="en-US" dirty="0" smtClean="0"/>
              <a:t>.”)</a:t>
            </a:r>
          </a:p>
          <a:p>
            <a:pPr lvl="2"/>
            <a:endParaRPr lang="en-US" dirty="0" smtClean="0"/>
          </a:p>
          <a:p>
            <a:r>
              <a:rPr lang="en-US" dirty="0" smtClean="0"/>
              <a:t>The photo is of Great Fountain Geyser, in the Lower Geyser Basin.</a:t>
            </a:r>
          </a:p>
          <a:p>
            <a:pPr lvl="2"/>
            <a:endParaRPr lang="en-US" dirty="0" smtClean="0"/>
          </a:p>
          <a:p>
            <a:r>
              <a:rPr lang="en-US" dirty="0" smtClean="0"/>
              <a:t>Left-hand image from the Research Coordination Network: YNP Thermal Features. http://</a:t>
            </a:r>
            <a:r>
              <a:rPr lang="en-US" dirty="0" err="1" smtClean="0"/>
              <a:t>www.rcn.montana.edu</a:t>
            </a:r>
            <a:r>
              <a:rPr lang="en-US" dirty="0" smtClean="0"/>
              <a:t>/resources/features/</a:t>
            </a:r>
            <a:r>
              <a:rPr lang="en-US" dirty="0" err="1" smtClean="0"/>
              <a:t>features.aspx?nav</a:t>
            </a:r>
            <a:r>
              <a:rPr lang="en-US" dirty="0" smtClean="0"/>
              <a:t>=11&amp;map=81  Retrieved 31 December 2011.</a:t>
            </a:r>
          </a:p>
          <a:p>
            <a:pPr lvl="2"/>
            <a:endParaRPr lang="en-US" dirty="0" smtClean="0"/>
          </a:p>
          <a:p>
            <a:r>
              <a:rPr lang="en-US" dirty="0" smtClean="0"/>
              <a:t>Right-hand image from Schmidt, H.  1977. Yellowstone Digital Slide file:  Midway &amp; Lower Geyser Basins:  06675.  http://</a:t>
            </a:r>
            <a:r>
              <a:rPr lang="en-US" dirty="0" err="1" smtClean="0"/>
              <a:t>www.nps.gov</a:t>
            </a:r>
            <a:r>
              <a:rPr lang="en-US" dirty="0" smtClean="0"/>
              <a:t>/features/yell/</a:t>
            </a:r>
            <a:r>
              <a:rPr lang="en-US" dirty="0" err="1" smtClean="0"/>
              <a:t>slidefile</a:t>
            </a:r>
            <a:r>
              <a:rPr lang="en-US" dirty="0" smtClean="0"/>
              <a:t>/</a:t>
            </a:r>
            <a:r>
              <a:rPr lang="en-US" dirty="0" err="1" smtClean="0"/>
              <a:t>thermalfeatures</a:t>
            </a:r>
            <a:r>
              <a:rPr lang="en-US" dirty="0" smtClean="0"/>
              <a:t>/geysers/</a:t>
            </a:r>
            <a:r>
              <a:rPr lang="en-US" dirty="0" err="1" smtClean="0"/>
              <a:t>midwaylower</a:t>
            </a:r>
            <a:r>
              <a:rPr lang="en-US" dirty="0" smtClean="0"/>
              <a:t>/Page-3.htm  Retrieved 31 December 2011. </a:t>
            </a:r>
          </a:p>
          <a:p>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A4CC0-A110-FF45-A177-BD3C97E1F2B3}" type="slidenum">
              <a:rPr lang="en-US" smtClean="0"/>
              <a:pPr/>
              <a:t>11</a:t>
            </a:fld>
            <a:endParaRPr lang="en-US" dirty="0"/>
          </a:p>
        </p:txBody>
      </p:sp>
      <p:sp>
        <p:nvSpPr>
          <p:cNvPr id="35844" name="Rectangle 3"/>
          <p:cNvSpPr>
            <a:spLocks noGrp="1" noChangeArrowheads="1"/>
          </p:cNvSpPr>
          <p:nvPr>
            <p:ph type="body" idx="1"/>
          </p:nvPr>
        </p:nvSpPr>
        <p:spPr/>
        <p:txBody>
          <a:bodyPr/>
          <a:lstStyle/>
          <a:p>
            <a:r>
              <a:rPr lang="en-US" dirty="0" smtClean="0"/>
              <a:t>We can also now view hydrothermal features with infrared cameras on airplanes.  The technology is called Forward Looking </a:t>
            </a:r>
            <a:r>
              <a:rPr lang="en-US" dirty="0" err="1" smtClean="0"/>
              <a:t>InfraRed</a:t>
            </a:r>
            <a:r>
              <a:rPr lang="en-US" dirty="0" smtClean="0"/>
              <a:t> (FLIR) and is suited perfectly for Yellowstone and other volcanic areas.</a:t>
            </a:r>
          </a:p>
          <a:p>
            <a:pPr lvl="2"/>
            <a:endParaRPr lang="en-US" dirty="0" smtClean="0"/>
          </a:p>
          <a:p>
            <a:r>
              <a:rPr lang="en-US" dirty="0" smtClean="0"/>
              <a:t>Image from </a:t>
            </a:r>
            <a:r>
              <a:rPr lang="en-US" dirty="0" err="1" smtClean="0"/>
              <a:t>Jaworowski</a:t>
            </a:r>
            <a:r>
              <a:rPr lang="en-US" dirty="0" smtClean="0"/>
              <a:t>, C.; </a:t>
            </a:r>
            <a:r>
              <a:rPr lang="en-US" dirty="0" err="1" smtClean="0"/>
              <a:t>Heasler</a:t>
            </a:r>
            <a:r>
              <a:rPr lang="en-US" dirty="0" smtClean="0"/>
              <a:t>, H.P.; Neale, C.M.U.; and </a:t>
            </a:r>
            <a:r>
              <a:rPr lang="en-US" dirty="0" err="1" smtClean="0"/>
              <a:t>Sivarajan</a:t>
            </a:r>
            <a:r>
              <a:rPr lang="en-US" dirty="0" smtClean="0"/>
              <a:t>, S. 2010.  “Using Thermal Infrared Imagery and </a:t>
            </a:r>
            <a:r>
              <a:rPr lang="en-US" dirty="0" err="1" smtClean="0"/>
              <a:t>LiDAR</a:t>
            </a:r>
            <a:r>
              <a:rPr lang="en-US" dirty="0" smtClean="0"/>
              <a:t> in Yellowstone Geyser Basins”,  Yellowstone Science, v. 18, no. 1, pp. 8-19.  Accessed from from Yellowstone Volcano Observatory: “New technologies help characterize hydrothermal activity at Yellowstone”.   http://</a:t>
            </a:r>
            <a:r>
              <a:rPr lang="en-US" dirty="0" err="1" smtClean="0"/>
              <a:t>volcanoes.usgs.gov</a:t>
            </a:r>
            <a:r>
              <a:rPr lang="en-US" dirty="0" smtClean="0"/>
              <a:t>/</a:t>
            </a:r>
            <a:r>
              <a:rPr lang="en-US" dirty="0" err="1" smtClean="0"/>
              <a:t>yvo</a:t>
            </a:r>
            <a:r>
              <a:rPr lang="en-US" dirty="0" smtClean="0"/>
              <a:t>/publications/2010/</a:t>
            </a:r>
            <a:r>
              <a:rPr lang="en-US" dirty="0" err="1" smtClean="0"/>
              <a:t>jaworowski.php</a:t>
            </a:r>
            <a:r>
              <a:rPr lang="en-US" dirty="0" smtClean="0"/>
              <a:t>  Retrieved 31 December 2011.</a:t>
            </a:r>
          </a:p>
        </p:txBody>
      </p:sp>
      <p:sp>
        <p:nvSpPr>
          <p:cNvPr id="4" name="Slide Image Placeholder 3"/>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C1B121-8341-004F-935D-6621EBAD23C0}" type="slidenum">
              <a:rPr lang="en-US" smtClean="0"/>
              <a:pPr/>
              <a:t>12</a:t>
            </a:fld>
            <a:endParaRPr lang="en-US" dirty="0"/>
          </a:p>
        </p:txBody>
      </p:sp>
      <p:sp>
        <p:nvSpPr>
          <p:cNvPr id="37891" name="Rectangle 3"/>
          <p:cNvSpPr>
            <a:spLocks noGrp="1" noChangeArrowheads="1"/>
          </p:cNvSpPr>
          <p:nvPr>
            <p:ph type="body" idx="1"/>
          </p:nvPr>
        </p:nvSpPr>
        <p:spPr>
          <a:xfrm>
            <a:off x="5826758" y="101421"/>
            <a:ext cx="3208240" cy="6388699"/>
          </a:xfrm>
        </p:spPr>
        <p:txBody>
          <a:bodyPr/>
          <a:lstStyle/>
          <a:p>
            <a:r>
              <a:rPr lang="en-US" sz="1000" dirty="0" smtClean="0"/>
              <a:t>Volcanic gases can be difficult or unsafe to sample and monitor.   However scientists can use other indicators that the ground has emitted volcanic gas. The arrow in the  photo points to a tree at Cooking Hillside, just north of Yellowstone Lake.  Scientists sampled a core of its wood to measure its carbon content.  The graph shows the results of the measurements.  There is a spike in 1978 that is associated with a swarm of earthquakes.  </a:t>
            </a:r>
            <a:r>
              <a:rPr lang="en-US" sz="1000" b="1" dirty="0" smtClean="0"/>
              <a:t>To learn details, click on the graph. </a:t>
            </a:r>
            <a:r>
              <a:rPr lang="en-US" altLang="ja-JP" sz="1000" b="1" dirty="0" smtClean="0"/>
              <a:t>http://</a:t>
            </a:r>
            <a:r>
              <a:rPr lang="en-US" altLang="ja-JP" sz="1000" b="1" dirty="0" err="1" smtClean="0"/>
              <a:t>volcanoes.usgs.gov</a:t>
            </a:r>
            <a:r>
              <a:rPr lang="en-US" altLang="ja-JP" sz="1000" b="1" dirty="0" smtClean="0"/>
              <a:t>/volcanoes/</a:t>
            </a:r>
            <a:r>
              <a:rPr lang="en-US" altLang="ja-JP" sz="1000" b="1" dirty="0" err="1" smtClean="0"/>
              <a:t>yellowstone</a:t>
            </a:r>
            <a:r>
              <a:rPr lang="en-US" altLang="ja-JP" sz="1000" b="1" dirty="0" smtClean="0"/>
              <a:t>/yellowstone_monitoring_85.html  (Search for “</a:t>
            </a:r>
            <a:r>
              <a:rPr lang="en-US" altLang="ja-JP" sz="1000" b="1" dirty="0" err="1" smtClean="0"/>
              <a:t>yvo</a:t>
            </a:r>
            <a:r>
              <a:rPr lang="en-US" altLang="ja-JP" sz="1000" b="1" dirty="0" smtClean="0"/>
              <a:t> gassy link.”) </a:t>
            </a:r>
          </a:p>
          <a:p>
            <a:pPr lvl="1"/>
            <a:endParaRPr lang="en-US" sz="1000" dirty="0" smtClean="0"/>
          </a:p>
          <a:p>
            <a:r>
              <a:rPr lang="en-US" sz="1000" dirty="0" smtClean="0"/>
              <a:t>The dead trees around the live one were killed by heat.  Other tidbits are that:</a:t>
            </a:r>
          </a:p>
          <a:p>
            <a:pPr lvl="1"/>
            <a:endParaRPr lang="en-US" sz="1000" dirty="0" smtClean="0"/>
          </a:p>
          <a:p>
            <a:r>
              <a:rPr lang="en-US" sz="1000" dirty="0" smtClean="0"/>
              <a:t>1897.  Eight bears were found dead near </a:t>
            </a:r>
            <a:r>
              <a:rPr lang="ja-JP" altLang="en-US" sz="1000" dirty="0" smtClean="0"/>
              <a:t>“</a:t>
            </a:r>
            <a:r>
              <a:rPr lang="en-US" altLang="ja-JP" sz="1000" dirty="0" smtClean="0"/>
              <a:t>Death Gulch</a:t>
            </a:r>
            <a:r>
              <a:rPr lang="ja-JP" altLang="en-US" sz="1000" dirty="0" smtClean="0"/>
              <a:t>”</a:t>
            </a:r>
            <a:r>
              <a:rPr lang="en-US" altLang="ja-JP" sz="1000" dirty="0" smtClean="0"/>
              <a:t>  (southeast of the park boundary) from carbon dioxide (CO2) or hydrogen sulfide (H2S) poisoning.  These gases are heavier than air and tend to stay near the ground especially on windless cold nights.</a:t>
            </a:r>
          </a:p>
          <a:p>
            <a:r>
              <a:rPr lang="en-US" sz="1000" dirty="0" smtClean="0"/>
              <a:t>2003.  Several new vents that release volcanic gases were found in Norris Geyser Basin.  These are called </a:t>
            </a:r>
            <a:r>
              <a:rPr lang="ja-JP" altLang="en-US" sz="1000" dirty="0" smtClean="0"/>
              <a:t>“</a:t>
            </a:r>
            <a:r>
              <a:rPr lang="en-US" altLang="ja-JP" sz="1000" dirty="0" smtClean="0"/>
              <a:t>fumaroles</a:t>
            </a:r>
            <a:r>
              <a:rPr lang="ja-JP" altLang="en-US" sz="1000" dirty="0" smtClean="0"/>
              <a:t>”</a:t>
            </a:r>
            <a:r>
              <a:rPr lang="en-US" altLang="ja-JP" sz="1000" dirty="0" smtClean="0"/>
              <a:t>.</a:t>
            </a:r>
          </a:p>
          <a:p>
            <a:r>
              <a:rPr lang="en-US" sz="1000" dirty="0" smtClean="0"/>
              <a:t>2004.  Five bison were found dead in the Norris Geyser Basin, probably from CO2 or H2S poisoning.</a:t>
            </a:r>
          </a:p>
          <a:p>
            <a:r>
              <a:rPr lang="en-US" sz="1000" dirty="0" smtClean="0"/>
              <a:t>Only one human has died due to gases in Yellowstone.</a:t>
            </a:r>
          </a:p>
          <a:p>
            <a:r>
              <a:rPr lang="en-US" sz="1000" dirty="0" smtClean="0"/>
              <a:t>CO2 is released in small amounts from virtually all of Yellowstone</a:t>
            </a:r>
            <a:r>
              <a:rPr lang="ja-JP" altLang="en-US" sz="1000" dirty="0" smtClean="0"/>
              <a:t>’</a:t>
            </a:r>
            <a:r>
              <a:rPr lang="en-US" altLang="ja-JP" sz="1000" dirty="0" smtClean="0"/>
              <a:t>s hydrothermal features.</a:t>
            </a:r>
          </a:p>
          <a:p>
            <a:endParaRPr lang="en-US" sz="1000" dirty="0" smtClean="0"/>
          </a:p>
          <a:p>
            <a:r>
              <a:rPr lang="en-US" sz="1000" dirty="0" smtClean="0"/>
              <a:t>Images from Evans, W.C.; </a:t>
            </a:r>
            <a:r>
              <a:rPr lang="en-US" sz="1000" dirty="0" err="1" smtClean="0"/>
              <a:t>Bergfeld</a:t>
            </a:r>
            <a:r>
              <a:rPr lang="en-US" sz="1000" dirty="0" smtClean="0"/>
              <a:t>, D; </a:t>
            </a:r>
            <a:r>
              <a:rPr lang="en-US" sz="1000" dirty="0" err="1" smtClean="0"/>
              <a:t>McGeehin</a:t>
            </a:r>
            <a:r>
              <a:rPr lang="en-US" sz="1000" dirty="0" smtClean="0"/>
              <a:t>, J.P.; King, J.C.; and </a:t>
            </a:r>
            <a:r>
              <a:rPr lang="en-US" sz="1000" dirty="0" err="1" smtClean="0"/>
              <a:t>Heasler</a:t>
            </a:r>
            <a:r>
              <a:rPr lang="en-US" sz="1000" dirty="0" smtClean="0"/>
              <a:t>, H. 2010. </a:t>
            </a:r>
            <a:r>
              <a:rPr lang="ja-JP" altLang="en-US" sz="1000" dirty="0" smtClean="0"/>
              <a:t>“</a:t>
            </a:r>
            <a:r>
              <a:rPr lang="en-US" altLang="ja-JP" sz="1000" dirty="0" smtClean="0"/>
              <a:t>Tree-ring 14C links seismic swarm to CO2 spike at Yellowstone, USA</a:t>
            </a:r>
            <a:r>
              <a:rPr lang="ja-JP" altLang="en-US" sz="1000" dirty="0" smtClean="0"/>
              <a:t>”</a:t>
            </a:r>
            <a:r>
              <a:rPr lang="en-US" altLang="ja-JP" sz="1000" dirty="0" smtClean="0"/>
              <a:t>, Geology v.38, p.1075-1078.  Accessed from Yellowstone Volcano Observatory:  </a:t>
            </a:r>
            <a:r>
              <a:rPr lang="ja-JP" altLang="en-US" sz="1000" dirty="0" smtClean="0"/>
              <a:t>“</a:t>
            </a:r>
            <a:r>
              <a:rPr lang="en-US" altLang="ja-JP" sz="1000" dirty="0" smtClean="0"/>
              <a:t>New Study Reveals Gassy Link to Past Earthquake Swarm</a:t>
            </a:r>
            <a:r>
              <a:rPr lang="ja-JP" altLang="en-US" sz="1000" dirty="0" smtClean="0"/>
              <a:t>”</a:t>
            </a:r>
            <a:r>
              <a:rPr lang="en-US" altLang="ja-JP" sz="1000" dirty="0" smtClean="0"/>
              <a:t>. http://</a:t>
            </a:r>
            <a:r>
              <a:rPr lang="en-US" altLang="ja-JP" sz="1000" dirty="0" err="1" smtClean="0"/>
              <a:t>volcanoes.usgs.gov</a:t>
            </a:r>
            <a:r>
              <a:rPr lang="en-US" altLang="ja-JP" sz="1000" dirty="0" smtClean="0"/>
              <a:t>/</a:t>
            </a:r>
            <a:r>
              <a:rPr lang="en-US" altLang="ja-JP" sz="1000" dirty="0" err="1" smtClean="0"/>
              <a:t>yvo</a:t>
            </a:r>
            <a:r>
              <a:rPr lang="en-US" altLang="ja-JP" sz="1000" dirty="0" smtClean="0"/>
              <a:t>/publications/2011/11cookinghillside.php  Retrieved 31 December 2011.</a:t>
            </a:r>
            <a:endParaRPr lang="en-US" sz="1000" dirty="0"/>
          </a:p>
        </p:txBody>
      </p:sp>
      <p:sp>
        <p:nvSpPr>
          <p:cNvPr id="4" name="Slide Image Placeholder 3"/>
          <p:cNvSpPr>
            <a:spLocks noGrp="1" noRot="1" noChangeAspect="1"/>
          </p:cNvSpPr>
          <p:nvPr>
            <p:ph type="sldImg"/>
          </p:nvPr>
        </p:nvSpPr>
        <p:spPr>
          <a:xfrm>
            <a:off x="0" y="188913"/>
            <a:ext cx="5792788" cy="4344987"/>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0B6764-1A5A-6E44-B65D-A68DB72A1A49}" type="slidenum">
              <a:rPr lang="en-US" smtClean="0"/>
              <a:pPr/>
              <a:t>13</a:t>
            </a:fld>
            <a:endParaRPr lang="en-US" dirty="0"/>
          </a:p>
        </p:txBody>
      </p:sp>
      <p:sp>
        <p:nvSpPr>
          <p:cNvPr id="39939" name="Rectangle 3"/>
          <p:cNvSpPr>
            <a:spLocks noGrp="1" noChangeArrowheads="1"/>
          </p:cNvSpPr>
          <p:nvPr>
            <p:ph type="body" idx="1"/>
          </p:nvPr>
        </p:nvSpPr>
        <p:spPr>
          <a:xfrm>
            <a:off x="6381246" y="56861"/>
            <a:ext cx="2653752" cy="6388699"/>
          </a:xfrm>
        </p:spPr>
        <p:txBody>
          <a:bodyPr/>
          <a:lstStyle/>
          <a:p>
            <a:r>
              <a:rPr lang="en-US" dirty="0" smtClean="0"/>
              <a:t>If your team will be using Google Earth (GE) to compare where the interesting features in the park are, you might want to become familiar with your data on GE now.  These two images were made with GE.  The left-hand one shows all of the park, with an overlay of the National Park Service map, the caldera in gold, and turquoise outlined areas of high-tech satellite-based topography (</a:t>
            </a:r>
            <a:r>
              <a:rPr lang="en-US" dirty="0" err="1" smtClean="0"/>
              <a:t>LiDAR</a:t>
            </a:r>
            <a:r>
              <a:rPr lang="en-US" dirty="0" smtClean="0"/>
              <a:t>).</a:t>
            </a:r>
          </a:p>
          <a:p>
            <a:pPr lvl="1"/>
            <a:endParaRPr lang="en-US" dirty="0" smtClean="0"/>
          </a:p>
          <a:p>
            <a:r>
              <a:rPr lang="en-US" dirty="0" smtClean="0"/>
              <a:t>The right-hand image is zoomed in closer.  You can see where it</a:t>
            </a:r>
            <a:r>
              <a:rPr lang="ja-JP" altLang="en-US" dirty="0" smtClean="0"/>
              <a:t>’</a:t>
            </a:r>
            <a:r>
              <a:rPr lang="en-US" altLang="ja-JP" dirty="0" smtClean="0"/>
              <a:t>s from by the northwest-southeast trending </a:t>
            </a:r>
            <a:r>
              <a:rPr lang="en-US" altLang="ja-JP" dirty="0" err="1" smtClean="0"/>
              <a:t>LiDAR</a:t>
            </a:r>
            <a:r>
              <a:rPr lang="en-US" altLang="ja-JP" dirty="0" smtClean="0"/>
              <a:t> region.  This image does not have the official park map showing.   Just the base map, the caldera, </a:t>
            </a:r>
            <a:r>
              <a:rPr lang="en-US" altLang="ja-JP" dirty="0" err="1" smtClean="0"/>
              <a:t>LiDAR</a:t>
            </a:r>
            <a:r>
              <a:rPr lang="en-US" altLang="ja-JP" dirty="0" smtClean="0"/>
              <a:t>, and hot areas in orange shades are shown.  The heat was measured from NASA</a:t>
            </a:r>
            <a:r>
              <a:rPr lang="ja-JP" altLang="en-US" dirty="0" smtClean="0"/>
              <a:t>’</a:t>
            </a:r>
            <a:r>
              <a:rPr lang="en-US" altLang="ja-JP" dirty="0" smtClean="0"/>
              <a:t>s Landsat satellites from 1985 to 2007.  With GE, you can see the changes over time.  You</a:t>
            </a:r>
            <a:r>
              <a:rPr lang="ja-JP" altLang="en-US" dirty="0" smtClean="0"/>
              <a:t>’</a:t>
            </a:r>
            <a:r>
              <a:rPr lang="en-US" altLang="ja-JP" dirty="0" err="1" smtClean="0"/>
              <a:t>ll</a:t>
            </a:r>
            <a:r>
              <a:rPr lang="en-US" altLang="ja-JP" dirty="0" smtClean="0"/>
              <a:t> be able to add layers and remove them easily in GE.</a:t>
            </a:r>
          </a:p>
          <a:p>
            <a:endParaRPr lang="en-US" sz="1100" dirty="0" smtClean="0"/>
          </a:p>
          <a:p>
            <a:r>
              <a:rPr lang="en-US" dirty="0" smtClean="0"/>
              <a:t>There is a separate set of instructions which guide you through using Google Earth.  Also, we have prepared some files that are ready for you to open in GE.  (You can also make your own files from a spreadsheet by following our instructions.)  The next slide has links to these files.</a:t>
            </a:r>
          </a:p>
          <a:p>
            <a:pPr lvl="1"/>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315FC-0EA1-3C49-AA4E-D1FB7D6565B5}" type="slidenum">
              <a:rPr lang="en-US" smtClean="0"/>
              <a:pPr/>
              <a:t>14</a:t>
            </a:fld>
            <a:endParaRPr lang="en-US" dirty="0"/>
          </a:p>
        </p:txBody>
      </p:sp>
      <p:sp>
        <p:nvSpPr>
          <p:cNvPr id="37891" name="Rectangle 3"/>
          <p:cNvSpPr>
            <a:spLocks noGrp="1" noChangeArrowheads="1"/>
          </p:cNvSpPr>
          <p:nvPr>
            <p:ph type="body" idx="1"/>
          </p:nvPr>
        </p:nvSpPr>
        <p:spPr/>
        <p:txBody>
          <a:bodyPr/>
          <a:lstStyle/>
          <a:p>
            <a:pPr lvl="1"/>
            <a:r>
              <a:rPr lang="en-US" smtClean="0"/>
              <a:t>Both images were clipped from the a GE map with earthquakes as dots.  One of your teammates will be able to supply this data.</a:t>
            </a:r>
          </a:p>
          <a:p>
            <a:pPr lvl="1"/>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21DC55-E853-A34F-B171-F7E4F4867229}" type="slidenum">
              <a:rPr lang="en-US" smtClean="0"/>
              <a:pPr/>
              <a:t>15</a:t>
            </a:fld>
            <a:endParaRPr lang="en-US" dirty="0"/>
          </a:p>
        </p:txBody>
      </p:sp>
      <p:sp>
        <p:nvSpPr>
          <p:cNvPr id="44035" name="Rectangle 3"/>
          <p:cNvSpPr>
            <a:spLocks noGrp="1" noChangeArrowheads="1"/>
          </p:cNvSpPr>
          <p:nvPr>
            <p:ph type="body" idx="1"/>
          </p:nvPr>
        </p:nvSpPr>
        <p:spPr/>
        <p:txBody>
          <a:bodyPr/>
          <a:lstStyle/>
          <a:p>
            <a:pPr lvl="1"/>
            <a:r>
              <a:rPr lang="en-US" smtClean="0"/>
              <a:t>You can use these links to update your maps with the most recent information about hydrothermal systems and volcanic gas emissions.  </a:t>
            </a:r>
          </a:p>
          <a:p>
            <a:pPr lvl="1"/>
            <a:endParaRPr lang="en-US" smtClean="0"/>
          </a:p>
          <a:p>
            <a:pPr lvl="1"/>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otes Placeholder 2"/>
          <p:cNvSpPr>
            <a:spLocks noGrp="1"/>
          </p:cNvSpPr>
          <p:nvPr>
            <p:ph type="body" idx="1"/>
          </p:nvPr>
        </p:nvSpPr>
        <p:spPr/>
        <p:txBody>
          <a:bodyPr/>
          <a:lstStyle/>
          <a:p>
            <a:r>
              <a:rPr lang="en-US" smtClean="0"/>
              <a:t>All retrieved 6 November 2014.</a:t>
            </a:r>
            <a:endParaRPr lang="en-US" dirty="0"/>
          </a:p>
        </p:txBody>
      </p:sp>
      <p:sp>
        <p:nvSpPr>
          <p:cNvPr id="41987"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43BD0F-D96A-DE49-BA04-CBAE3E742E31}" type="slidenum">
              <a:rPr lang="en-US" smtClean="0"/>
              <a:pPr/>
              <a:t>16</a:t>
            </a:fld>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301E63-5EED-AD42-8F49-F557E00F0901}" type="slidenum">
              <a:rPr lang="en-US" smtClean="0"/>
              <a:pPr/>
              <a:t>2</a:t>
            </a:fld>
            <a:endParaRPr lang="en-US" dirty="0"/>
          </a:p>
        </p:txBody>
      </p:sp>
      <p:sp>
        <p:nvSpPr>
          <p:cNvPr id="17412" name="Rectangle 3"/>
          <p:cNvSpPr>
            <a:spLocks noGrp="1" noChangeArrowheads="1"/>
          </p:cNvSpPr>
          <p:nvPr>
            <p:ph type="body" idx="1"/>
          </p:nvPr>
        </p:nvSpPr>
        <p:spPr/>
        <p:txBody>
          <a:bodyPr/>
          <a:lstStyle/>
          <a:p>
            <a:pPr lvl="0"/>
            <a:r>
              <a:rPr lang="en-US" dirty="0" smtClean="0"/>
              <a:t>Yellowstone lies partially in three states -- Montana, Idaho and Wyoming.</a:t>
            </a:r>
          </a:p>
          <a:p>
            <a:pPr lvl="2"/>
            <a:endParaRPr lang="en-US" dirty="0" smtClean="0"/>
          </a:p>
          <a:p>
            <a:pPr lvl="0"/>
            <a:r>
              <a:rPr lang="en-US" dirty="0" smtClean="0"/>
              <a:t>Much of Yellowstone is a large crater (a “caldera”) that is surrounded by cliffs.  The cliffs are topped by lava flows.  This picture was taken from the top of a lava flow.  The green bluffs below the mountains are the rim of the caldera.  In the foreground are two lava flows.</a:t>
            </a:r>
          </a:p>
          <a:p>
            <a:endParaRPr lang="en-US" dirty="0" smtClean="0"/>
          </a:p>
          <a:p>
            <a:pPr lvl="0"/>
            <a:r>
              <a:rPr lang="en-US" dirty="0" smtClean="0"/>
              <a:t>Photo by Bob Smith, University of Utah.  Accessed from National Science Foundation:  Discovery.  “Yellowstone Rising.”  http://</a:t>
            </a:r>
            <a:r>
              <a:rPr lang="en-US" dirty="0" err="1" smtClean="0"/>
              <a:t>www.nsf.gov</a:t>
            </a:r>
            <a:r>
              <a:rPr lang="en-US" dirty="0" smtClean="0"/>
              <a:t>/discoveries/</a:t>
            </a:r>
            <a:r>
              <a:rPr lang="en-US" dirty="0" err="1" smtClean="0"/>
              <a:t>disc_images.jsp?cntn_id</a:t>
            </a:r>
            <a:r>
              <a:rPr lang="en-US" dirty="0" smtClean="0"/>
              <a:t>=110651&amp;org=NSF  Retrieved 27 December 2011.</a:t>
            </a:r>
          </a:p>
          <a:p>
            <a:endParaRPr lang="en-US" dirty="0" smtClean="0"/>
          </a:p>
          <a:p>
            <a:pPr lvl="0"/>
            <a:r>
              <a:rPr lang="en-US" dirty="0" smtClean="0"/>
              <a:t>Map from National Park Service:  “Yellowstone Location Map.”  http://</a:t>
            </a:r>
            <a:r>
              <a:rPr lang="en-US" dirty="0" err="1" smtClean="0"/>
              <a:t>www.nps.gov</a:t>
            </a:r>
            <a:r>
              <a:rPr lang="en-US" dirty="0" smtClean="0"/>
              <a:t>/features/yell/</a:t>
            </a:r>
            <a:r>
              <a:rPr lang="en-US" dirty="0" err="1" smtClean="0"/>
              <a:t>interactivemap</a:t>
            </a:r>
            <a:r>
              <a:rPr lang="en-US" dirty="0" smtClean="0"/>
              <a:t>/</a:t>
            </a:r>
            <a:r>
              <a:rPr lang="en-US" dirty="0" err="1" smtClean="0"/>
              <a:t>yelllocationmap.htm</a:t>
            </a:r>
            <a:r>
              <a:rPr lang="en-US" dirty="0" smtClean="0"/>
              <a:t>  Retrieved 27 December 2011.</a:t>
            </a:r>
            <a:endParaRPr lang="en-US" dirty="0"/>
          </a:p>
        </p:txBody>
      </p:sp>
      <p:sp>
        <p:nvSpPr>
          <p:cNvPr id="7" name="Slide Image Placeholder 6"/>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otes Placeholder 2"/>
          <p:cNvSpPr>
            <a:spLocks noGrp="1"/>
          </p:cNvSpPr>
          <p:nvPr>
            <p:ph type="body" idx="1"/>
          </p:nvPr>
        </p:nvSpPr>
        <p:spPr/>
        <p:txBody>
          <a:bodyPr/>
          <a:lstStyle/>
          <a:p>
            <a:pPr lvl="0"/>
            <a:r>
              <a:rPr lang="en-US" dirty="0" smtClean="0"/>
              <a:t>This image shows that the region is mountainous, but there is more subdued topography within most of the national park.  The Yellowstone caldera, 640,000 years old, appears as a red-orange line.  Where the line is thinner, geologists can only infer the caldera boundary.  Volcanic material has filled the caldera and smoothed out the topography.  Two later episodes of volcanism pushed up domes within the caldera:  the Mallard Lake Dome and Sour Creek Dome.</a:t>
            </a:r>
          </a:p>
          <a:p>
            <a:pPr lvl="1"/>
            <a:endParaRPr lang="en-US" dirty="0" smtClean="0"/>
          </a:p>
          <a:p>
            <a:pPr lvl="0"/>
            <a:r>
              <a:rPr lang="en-US" dirty="0" smtClean="0"/>
              <a:t>The squiggly white lines are paved roads.</a:t>
            </a:r>
          </a:p>
          <a:p>
            <a:pPr lvl="1"/>
            <a:endParaRPr lang="en-US" dirty="0" smtClean="0"/>
          </a:p>
          <a:p>
            <a:pPr lvl="0"/>
            <a:r>
              <a:rPr lang="en-US" dirty="0" smtClean="0"/>
              <a:t>If you are doing this assignment with a paper map and transparent overlays instead of Google Earth, this map or the one on the next slide could serve as your base map. Your team of three experts will need to decide which map you will use.  If you are using paper maps, you have a copy of the two maps in your instructions.</a:t>
            </a:r>
          </a:p>
          <a:p>
            <a:pPr lvl="1"/>
            <a:endParaRPr lang="en-US" dirty="0" smtClean="0"/>
          </a:p>
          <a:p>
            <a:pPr lvl="0"/>
            <a:r>
              <a:rPr lang="en-US" sz="1100" dirty="0" smtClean="0"/>
              <a:t>Image from USGS Fact Sheet 100-03. 2004.  </a:t>
            </a:r>
            <a:r>
              <a:rPr lang="ja-JP" altLang="en-US" sz="1100" dirty="0" smtClean="0"/>
              <a:t>“</a:t>
            </a:r>
            <a:r>
              <a:rPr lang="en-US" altLang="ja-JP" sz="1100" dirty="0" smtClean="0"/>
              <a:t>Tracking Changes in Yellowstone‘s Restless Volcanic System.</a:t>
            </a:r>
            <a:r>
              <a:rPr lang="ja-JP" altLang="en-US" sz="1100" dirty="0" smtClean="0"/>
              <a:t>”</a:t>
            </a:r>
            <a:r>
              <a:rPr lang="en-US" altLang="ja-JP" sz="1100" dirty="0" smtClean="0"/>
              <a:t> http://</a:t>
            </a:r>
            <a:r>
              <a:rPr lang="en-US" altLang="ja-JP" sz="1100" dirty="0" err="1" smtClean="0"/>
              <a:t>pubs.usgs.gov</a:t>
            </a:r>
            <a:r>
              <a:rPr lang="en-US" altLang="ja-JP" sz="1100" dirty="0" smtClean="0"/>
              <a:t>/</a:t>
            </a:r>
            <a:r>
              <a:rPr lang="en-US" altLang="ja-JP" sz="1100" dirty="0" err="1" smtClean="0"/>
              <a:t>fs</a:t>
            </a:r>
            <a:r>
              <a:rPr lang="en-US" altLang="ja-JP" sz="1100" dirty="0" smtClean="0"/>
              <a:t>/fs100-03/index.html#yellowstone_fig2  Retrieved 27 December 2011.</a:t>
            </a:r>
          </a:p>
          <a:p>
            <a:endParaRPr lang="en-US" sz="1100" dirty="0"/>
          </a:p>
        </p:txBody>
      </p:sp>
      <p:sp>
        <p:nvSpPr>
          <p:cNvPr id="19459"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A6CD42-6495-2C4A-AC65-393C66512174}" type="slidenum">
              <a:rPr lang="en-US" smtClean="0"/>
              <a:pPr/>
              <a:t>3</a:t>
            </a:fld>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Notes Placeholder 2"/>
          <p:cNvSpPr>
            <a:spLocks noGrp="1"/>
          </p:cNvSpPr>
          <p:nvPr>
            <p:ph type="body" idx="1"/>
          </p:nvPr>
        </p:nvSpPr>
        <p:spPr/>
        <p:txBody>
          <a:bodyPr/>
          <a:lstStyle/>
          <a:p>
            <a:pPr lvl="0"/>
            <a:r>
              <a:rPr lang="en-US" dirty="0" smtClean="0"/>
              <a:t>This map of Yellowstone shows roads as red lines and the location of the most recent caldera as a gold line.  The park is the green area.  </a:t>
            </a:r>
          </a:p>
          <a:p>
            <a:pPr lvl="1"/>
            <a:endParaRPr lang="en-US" dirty="0" smtClean="0"/>
          </a:p>
          <a:p>
            <a:pPr lvl="0"/>
            <a:r>
              <a:rPr lang="en-US" dirty="0" smtClean="0"/>
              <a:t>Red dots are links to photos and information about the park from the Yellowstone – Teton Epicenter’s  “Location Map.”   </a:t>
            </a:r>
          </a:p>
          <a:p>
            <a:pPr lvl="0"/>
            <a:r>
              <a:rPr lang="en-US" dirty="0" smtClean="0"/>
              <a:t>By clicking anywhere on the slide, you will open the webpage with live links on the red dots. http://</a:t>
            </a:r>
            <a:r>
              <a:rPr lang="en-US" dirty="0" err="1" smtClean="0"/>
              <a:t>www.yellowstonegis.utah.edu</a:t>
            </a:r>
            <a:r>
              <a:rPr lang="en-US" dirty="0" smtClean="0"/>
              <a:t>/maps/</a:t>
            </a:r>
            <a:r>
              <a:rPr lang="en-US" dirty="0" err="1" smtClean="0"/>
              <a:t>index.html</a:t>
            </a:r>
            <a:r>
              <a:rPr lang="en-US" dirty="0" smtClean="0"/>
              <a:t>.  (Search for “</a:t>
            </a:r>
            <a:r>
              <a:rPr lang="en-US" dirty="0" err="1" smtClean="0"/>
              <a:t>yellowstone</a:t>
            </a:r>
            <a:r>
              <a:rPr lang="en-US" dirty="0" smtClean="0"/>
              <a:t> </a:t>
            </a:r>
            <a:r>
              <a:rPr lang="en-US" dirty="0" err="1" smtClean="0"/>
              <a:t>gis</a:t>
            </a:r>
            <a:r>
              <a:rPr lang="en-US" dirty="0" smtClean="0"/>
              <a:t> epicenter” and choose the maps link.</a:t>
            </a:r>
          </a:p>
          <a:p>
            <a:endParaRPr lang="en-US" dirty="0" smtClean="0"/>
          </a:p>
          <a:p>
            <a:pPr lvl="0"/>
            <a:r>
              <a:rPr lang="en-US" dirty="0" smtClean="0"/>
              <a:t>Image from Yellowstone – Teton Epicenter:  “Location Map.”  http://</a:t>
            </a:r>
            <a:r>
              <a:rPr lang="en-US" dirty="0" err="1" smtClean="0"/>
              <a:t>www.yellowstonegis.utah.edu</a:t>
            </a:r>
            <a:r>
              <a:rPr lang="en-US" dirty="0" smtClean="0"/>
              <a:t>/maps/</a:t>
            </a:r>
            <a:r>
              <a:rPr lang="en-US" dirty="0" err="1" smtClean="0"/>
              <a:t>index.html</a:t>
            </a:r>
            <a:r>
              <a:rPr lang="en-US" dirty="0" smtClean="0"/>
              <a:t>  Retrieved 28 December 2011.  </a:t>
            </a:r>
          </a:p>
        </p:txBody>
      </p:sp>
      <p:sp>
        <p:nvSpPr>
          <p:cNvPr id="2"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E428E8-BDA9-224D-8AF8-9C314C2B5286}" type="slidenum">
              <a:rPr lang="en-US" smtClean="0"/>
              <a:pPr/>
              <a:t>4</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Notes Placeholder 2"/>
          <p:cNvSpPr>
            <a:spLocks noGrp="1"/>
          </p:cNvSpPr>
          <p:nvPr>
            <p:ph type="body" idx="1"/>
          </p:nvPr>
        </p:nvSpPr>
        <p:spPr/>
        <p:txBody>
          <a:bodyPr/>
          <a:lstStyle/>
          <a:p>
            <a:pPr lvl="0"/>
            <a:r>
              <a:rPr lang="en-US" dirty="0" smtClean="0"/>
              <a:t>This general map shows where some of the geological and cultural or tourist attractions are.  These are where many visitors stop to look at sights, buy supplies, or stay the night. The next map shows more detail.</a:t>
            </a:r>
          </a:p>
          <a:p>
            <a:pPr lvl="1"/>
            <a:endParaRPr lang="en-US" dirty="0" smtClean="0"/>
          </a:p>
          <a:p>
            <a:pPr lvl="0"/>
            <a:r>
              <a:rPr lang="en-US" dirty="0" smtClean="0"/>
              <a:t>Map from USGS Cascade Volcano Observatory.  http://</a:t>
            </a:r>
            <a:r>
              <a:rPr lang="en-US" dirty="0" err="1" smtClean="0"/>
              <a:t>vulcan.wr.usgs.gov</a:t>
            </a:r>
            <a:r>
              <a:rPr lang="en-US" dirty="0" smtClean="0"/>
              <a:t>/</a:t>
            </a:r>
            <a:r>
              <a:rPr lang="en-US" dirty="0" err="1" smtClean="0"/>
              <a:t>Imgs</a:t>
            </a:r>
            <a:r>
              <a:rPr lang="en-US" dirty="0" smtClean="0"/>
              <a:t>/Gif/Yellowstone/Maps/</a:t>
            </a:r>
            <a:r>
              <a:rPr lang="en-US" dirty="0" err="1" smtClean="0"/>
              <a:t>map_yellowstone.gif</a:t>
            </a:r>
            <a:r>
              <a:rPr lang="en-US" dirty="0" smtClean="0"/>
              <a:t>  Retrieved 28 December 2011.</a:t>
            </a:r>
          </a:p>
        </p:txBody>
      </p:sp>
      <p:sp>
        <p:nvSpPr>
          <p:cNvPr id="2"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D77930-D10A-CE41-A76C-E61164257B5F}" type="slidenum">
              <a:rPr lang="en-US" smtClean="0"/>
              <a:pPr/>
              <a:t>5</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otes Placeholder 2"/>
          <p:cNvSpPr>
            <a:spLocks noGrp="1"/>
          </p:cNvSpPr>
          <p:nvPr>
            <p:ph type="body" idx="1"/>
          </p:nvPr>
        </p:nvSpPr>
        <p:spPr/>
        <p:txBody>
          <a:bodyPr/>
          <a:lstStyle/>
          <a:p>
            <a:pPr lvl="0"/>
            <a:r>
              <a:rPr lang="en-US" dirty="0" smtClean="0"/>
              <a:t>This map shows details that you might want to refer to when learning your part of the geology.  It is part of the map/brochure that the National Park Service gives visitors as they enter the park.  You can view this map better by clicking anywhere on the map and then being patient….there’s a lot of data to open.   http://</a:t>
            </a:r>
            <a:r>
              <a:rPr lang="en-US" dirty="0" err="1" smtClean="0"/>
              <a:t>www.nps.gov</a:t>
            </a:r>
            <a:r>
              <a:rPr lang="en-US" dirty="0" smtClean="0"/>
              <a:t>/</a:t>
            </a:r>
            <a:r>
              <a:rPr lang="en-US" dirty="0" err="1" smtClean="0"/>
              <a:t>hfc</a:t>
            </a:r>
            <a:r>
              <a:rPr lang="en-US" dirty="0" smtClean="0"/>
              <a:t>/</a:t>
            </a:r>
            <a:r>
              <a:rPr lang="en-US" dirty="0" err="1" smtClean="0"/>
              <a:t>carto</a:t>
            </a:r>
            <a:r>
              <a:rPr lang="en-US" dirty="0" smtClean="0"/>
              <a:t>/PDF/YELLmap1.pdf    (Search for “</a:t>
            </a:r>
            <a:r>
              <a:rPr lang="en-US" altLang="ja-JP" dirty="0" smtClean="0"/>
              <a:t>Yellowstone detail yellmap1.”)</a:t>
            </a:r>
          </a:p>
          <a:p>
            <a:pPr lvl="1"/>
            <a:endParaRPr lang="en-US" dirty="0" smtClean="0"/>
          </a:p>
          <a:p>
            <a:pPr lvl="0"/>
            <a:r>
              <a:rPr lang="en-US" dirty="0" smtClean="0"/>
              <a:t>The base map that you will draw on is a simplified version of this map.</a:t>
            </a:r>
          </a:p>
          <a:p>
            <a:pPr lvl="2"/>
            <a:endParaRPr lang="en-US" dirty="0" smtClean="0"/>
          </a:p>
          <a:p>
            <a:pPr lvl="0"/>
            <a:r>
              <a:rPr lang="en-US" dirty="0" smtClean="0"/>
              <a:t>Image from National Park Service: Park Map Viewer.  http://</a:t>
            </a:r>
            <a:r>
              <a:rPr lang="en-US" dirty="0" err="1" smtClean="0"/>
              <a:t>www.nps.gov</a:t>
            </a:r>
            <a:r>
              <a:rPr lang="en-US" dirty="0" smtClean="0"/>
              <a:t>/</a:t>
            </a:r>
            <a:r>
              <a:rPr lang="en-US" dirty="0" err="1" smtClean="0"/>
              <a:t>pwr</a:t>
            </a:r>
            <a:r>
              <a:rPr lang="en-US" dirty="0" smtClean="0"/>
              <a:t>/</a:t>
            </a:r>
            <a:r>
              <a:rPr lang="en-US" dirty="0" err="1" smtClean="0"/>
              <a:t>customcf</a:t>
            </a:r>
            <a:r>
              <a:rPr lang="en-US" dirty="0" smtClean="0"/>
              <a:t>/apps/maps/</a:t>
            </a:r>
            <a:r>
              <a:rPr lang="en-US" dirty="0" err="1" smtClean="0"/>
              <a:t>showmap.cfm?alphacode</a:t>
            </a:r>
            <a:r>
              <a:rPr lang="en-US" dirty="0" smtClean="0"/>
              <a:t>=</a:t>
            </a:r>
            <a:r>
              <a:rPr lang="en-US" dirty="0" err="1" smtClean="0"/>
              <a:t>yell&amp;parkname</a:t>
            </a:r>
            <a:r>
              <a:rPr lang="en-US" dirty="0" smtClean="0"/>
              <a:t>=yellowstone%20national%20park  Retrieved 28 December 2011.</a:t>
            </a:r>
          </a:p>
          <a:p>
            <a:pPr lvl="1"/>
            <a:endParaRPr lang="en-US" dirty="0" smtClean="0"/>
          </a:p>
          <a:p>
            <a:pPr lvl="1"/>
            <a:endParaRPr lang="en-US" dirty="0"/>
          </a:p>
        </p:txBody>
      </p:sp>
      <p:sp>
        <p:nvSpPr>
          <p:cNvPr id="25603"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2B9CA1-2793-B946-95EF-25D687B1733C}" type="slidenum">
              <a:rPr lang="en-US" smtClean="0"/>
              <a:pPr/>
              <a:t>6</a:t>
            </a:fld>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849A1A-F704-FF40-8F93-4D01E54A3B70}" type="slidenum">
              <a:rPr lang="en-US" smtClean="0"/>
              <a:pPr/>
              <a:t>7</a:t>
            </a:fld>
            <a:endParaRPr lang="en-US" dirty="0"/>
          </a:p>
        </p:txBody>
      </p:sp>
      <p:sp>
        <p:nvSpPr>
          <p:cNvPr id="27651" name="Rectangle 3"/>
          <p:cNvSpPr>
            <a:spLocks noGrp="1" noChangeArrowheads="1"/>
          </p:cNvSpPr>
          <p:nvPr>
            <p:ph type="body" idx="1"/>
          </p:nvPr>
        </p:nvSpPr>
        <p:spPr>
          <a:xfrm>
            <a:off x="5947569" y="101421"/>
            <a:ext cx="3087429" cy="6388699"/>
          </a:xfrm>
        </p:spPr>
        <p:txBody>
          <a:bodyPr/>
          <a:lstStyle/>
          <a:p>
            <a:r>
              <a:rPr lang="en-US" sz="1100" dirty="0" smtClean="0"/>
              <a:t>The left-hand image is an old postcard of a hydrothermal explosion at Excelsior geyser in 1888.  In the 1880</a:t>
            </a:r>
            <a:r>
              <a:rPr lang="ja-JP" altLang="en-US" sz="1100" dirty="0" smtClean="0"/>
              <a:t>’</a:t>
            </a:r>
            <a:r>
              <a:rPr lang="en-US" altLang="ja-JP" sz="1100" dirty="0" smtClean="0"/>
              <a:t>s to 1890</a:t>
            </a:r>
            <a:r>
              <a:rPr lang="ja-JP" altLang="en-US" sz="1100" dirty="0" smtClean="0"/>
              <a:t>’</a:t>
            </a:r>
            <a:r>
              <a:rPr lang="en-US" altLang="ja-JP" sz="1100" dirty="0" smtClean="0"/>
              <a:t>s Excelsior Geyser, in Midway Geyser Basin, had a series of explosions. (Note that the date on the postcard is wrong.)  Unlike volcanic eruptions, hydrothermal explosions are from pressurized water exploding out of the ground—not lava. </a:t>
            </a:r>
          </a:p>
          <a:p>
            <a:pPr lvl="1"/>
            <a:endParaRPr lang="en-US" sz="1100" dirty="0" smtClean="0"/>
          </a:p>
          <a:p>
            <a:r>
              <a:rPr lang="en-US" sz="1100" dirty="0" smtClean="0"/>
              <a:t>The right-hand picture is of Indian Pond, which is a crater made by a hydrothermal explosion in Yellowstone.  The crater has since filled with water.</a:t>
            </a:r>
          </a:p>
          <a:p>
            <a:pPr lvl="1"/>
            <a:endParaRPr lang="en-US" sz="1100" dirty="0" smtClean="0"/>
          </a:p>
          <a:p>
            <a:r>
              <a:rPr lang="en-US" sz="1100" dirty="0" smtClean="0"/>
              <a:t>The largest hydrothermal-explosion crater in the world is located on the northern edge of Yellowstone Lake. There are more than a dozen large hydrothermal-explosion craters between Norris Geyser Basin and Mammoth Hot Springs. And, as recently as 1989, </a:t>
            </a:r>
            <a:r>
              <a:rPr lang="en-US" sz="1100" dirty="0" err="1" smtClean="0"/>
              <a:t>Porkchop</a:t>
            </a:r>
            <a:r>
              <a:rPr lang="en-US" sz="1100" dirty="0" smtClean="0"/>
              <a:t> Geyser exploded.  You can learn much more by clicking on the postcard. http://</a:t>
            </a:r>
            <a:r>
              <a:rPr lang="en-US" sz="1100" dirty="0" err="1" smtClean="0"/>
              <a:t>yellowstone.net</a:t>
            </a:r>
            <a:r>
              <a:rPr lang="en-US" sz="1100" dirty="0" smtClean="0"/>
              <a:t>/geology/steam-explosion/ Retrieved 17 November 2014.  (Search for “</a:t>
            </a:r>
            <a:r>
              <a:rPr lang="en-US" sz="1100" dirty="0" err="1" smtClean="0"/>
              <a:t>porkchop</a:t>
            </a:r>
            <a:r>
              <a:rPr lang="en-US" sz="1100" dirty="0" smtClean="0"/>
              <a:t> steam explosion.”)</a:t>
            </a:r>
          </a:p>
          <a:p>
            <a:pPr lvl="1"/>
            <a:endParaRPr lang="en-US" dirty="0" smtClean="0"/>
          </a:p>
          <a:p>
            <a:r>
              <a:rPr lang="en-US" sz="1000" dirty="0" smtClean="0"/>
              <a:t>Postcard from Haynes, KF.J. 1888.  Accessed from U.S. Geological Survey Fact Sheet 2005-3024.  2005.  </a:t>
            </a:r>
            <a:r>
              <a:rPr lang="ja-JP" altLang="en-US" sz="1000" dirty="0" smtClean="0"/>
              <a:t>“</a:t>
            </a:r>
            <a:r>
              <a:rPr lang="en-US" altLang="ja-JP" sz="1000" dirty="0" smtClean="0"/>
              <a:t>Steam Explosions, Earthquakes, and Volcanic Eruptions—What</a:t>
            </a:r>
            <a:r>
              <a:rPr lang="ja-JP" altLang="en-US" sz="1000" dirty="0" smtClean="0"/>
              <a:t>’</a:t>
            </a:r>
            <a:r>
              <a:rPr lang="en-US" altLang="ja-JP" sz="1000" dirty="0" smtClean="0"/>
              <a:t>s in Yellowstone</a:t>
            </a:r>
            <a:r>
              <a:rPr lang="ja-JP" altLang="en-US" sz="1000" dirty="0" smtClean="0"/>
              <a:t>’</a:t>
            </a:r>
            <a:r>
              <a:rPr lang="en-US" altLang="ja-JP" sz="1000" dirty="0" smtClean="0"/>
              <a:t>s Future?</a:t>
            </a:r>
            <a:r>
              <a:rPr lang="ja-JP" altLang="en-US" sz="1000" dirty="0" smtClean="0"/>
              <a:t>”</a:t>
            </a:r>
            <a:r>
              <a:rPr lang="en-US" altLang="ja-JP" sz="1000" dirty="0" smtClean="0"/>
              <a:t> http://</a:t>
            </a:r>
            <a:r>
              <a:rPr lang="en-US" altLang="ja-JP" sz="1000" dirty="0" err="1" smtClean="0"/>
              <a:t>pubs.usgs.gov</a:t>
            </a:r>
            <a:r>
              <a:rPr lang="en-US" altLang="ja-JP" sz="1000" dirty="0" smtClean="0"/>
              <a:t>/</a:t>
            </a:r>
            <a:r>
              <a:rPr lang="en-US" altLang="ja-JP" sz="1000" dirty="0" err="1" smtClean="0"/>
              <a:t>fs</a:t>
            </a:r>
            <a:r>
              <a:rPr lang="en-US" altLang="ja-JP" sz="1000" dirty="0" smtClean="0"/>
              <a:t>/2005/3024/  Retrieved 31 December 2011.</a:t>
            </a:r>
          </a:p>
          <a:p>
            <a:pPr lvl="1"/>
            <a:endParaRPr lang="en-US" sz="1000" dirty="0" smtClean="0"/>
          </a:p>
          <a:p>
            <a:r>
              <a:rPr lang="en-US" sz="1000" dirty="0" smtClean="0"/>
              <a:t>Photo from </a:t>
            </a:r>
            <a:r>
              <a:rPr lang="en-US" sz="1000" dirty="0" err="1" smtClean="0"/>
              <a:t>Peaco</a:t>
            </a:r>
            <a:r>
              <a:rPr lang="en-US" sz="1000" dirty="0" smtClean="0"/>
              <a:t>, J. 2001. National Park Service: Yellowstone Digital Slide File: Thermal Explosions: 17244.  http://</a:t>
            </a:r>
            <a:r>
              <a:rPr lang="en-US" sz="1000" dirty="0" err="1" smtClean="0"/>
              <a:t>www.nps.gov</a:t>
            </a:r>
            <a:r>
              <a:rPr lang="en-US" sz="1000" dirty="0" smtClean="0"/>
              <a:t>/features/yell/</a:t>
            </a:r>
            <a:r>
              <a:rPr lang="en-US" sz="1000" dirty="0" err="1" smtClean="0"/>
              <a:t>slidefile</a:t>
            </a:r>
            <a:r>
              <a:rPr lang="en-US" sz="1000" dirty="0" smtClean="0"/>
              <a:t>/</a:t>
            </a:r>
            <a:r>
              <a:rPr lang="en-US" sz="1000" dirty="0" err="1" smtClean="0"/>
              <a:t>thermalfeatures</a:t>
            </a:r>
            <a:r>
              <a:rPr lang="en-US" sz="1000" dirty="0" smtClean="0"/>
              <a:t>/</a:t>
            </a:r>
            <a:r>
              <a:rPr lang="en-US" sz="1000" dirty="0" err="1" smtClean="0"/>
              <a:t>thermalexplosions</a:t>
            </a:r>
            <a:r>
              <a:rPr lang="en-US" sz="1000" dirty="0" smtClean="0"/>
              <a:t>/</a:t>
            </a:r>
            <a:r>
              <a:rPr lang="en-US" sz="1000" dirty="0" err="1" smtClean="0"/>
              <a:t>Page.htm</a:t>
            </a:r>
            <a:r>
              <a:rPr lang="en-US" sz="1000" dirty="0" smtClean="0"/>
              <a:t>   Retrieved 30 December 2011.</a:t>
            </a:r>
          </a:p>
          <a:p>
            <a:endParaRPr lang="en-US" dirty="0"/>
          </a:p>
        </p:txBody>
      </p:sp>
      <p:sp>
        <p:nvSpPr>
          <p:cNvPr id="4" name="Slide Image Placeholder 3"/>
          <p:cNvSpPr>
            <a:spLocks noGrp="1" noRot="1" noChangeAspect="1"/>
          </p:cNvSpPr>
          <p:nvPr>
            <p:ph type="sldImg"/>
          </p:nvPr>
        </p:nvSpPr>
        <p:spPr>
          <a:xfrm>
            <a:off x="0" y="189070"/>
            <a:ext cx="5985033" cy="4488775"/>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F9F832-E8CB-B34A-86AF-0EEDEBA7AA33}" type="slidenum">
              <a:rPr lang="en-US" smtClean="0"/>
              <a:pPr/>
              <a:t>8</a:t>
            </a:fld>
            <a:endParaRPr lang="en-US" dirty="0"/>
          </a:p>
        </p:txBody>
      </p:sp>
      <p:sp>
        <p:nvSpPr>
          <p:cNvPr id="29699" name="Rectangle 3"/>
          <p:cNvSpPr>
            <a:spLocks noGrp="1" noChangeArrowheads="1"/>
          </p:cNvSpPr>
          <p:nvPr>
            <p:ph type="body" idx="1"/>
          </p:nvPr>
        </p:nvSpPr>
        <p:spPr/>
        <p:txBody>
          <a:bodyPr/>
          <a:lstStyle/>
          <a:p>
            <a:pPr lvl="1"/>
            <a:r>
              <a:rPr lang="en-US" smtClean="0"/>
              <a:t>Look for the dark blue squares that mark where scientists find evidence for hydrothermal explosions. (Red lines are roads; the grey oval is the caldera.)</a:t>
            </a:r>
          </a:p>
          <a:p>
            <a:pPr lvl="1"/>
            <a:endParaRPr lang="en-US" smtClean="0"/>
          </a:p>
          <a:p>
            <a:pPr lvl="1"/>
            <a:r>
              <a:rPr lang="en-US" smtClean="0"/>
              <a:t>Data from USGS Fact Sheet 2005-3024.  2005. </a:t>
            </a:r>
            <a:r>
              <a:rPr lang="ja-JP" altLang="en-US" smtClean="0"/>
              <a:t>“</a:t>
            </a:r>
            <a:r>
              <a:rPr lang="en-US" altLang="ja-JP" smtClean="0"/>
              <a:t>Steam Explosions, Earthquakes, and Volcanic Eruptions—What</a:t>
            </a:r>
            <a:r>
              <a:rPr lang="ja-JP" altLang="en-US" smtClean="0"/>
              <a:t>’</a:t>
            </a:r>
            <a:r>
              <a:rPr lang="en-US" altLang="ja-JP" smtClean="0"/>
              <a:t>s in Yellowstone</a:t>
            </a:r>
            <a:r>
              <a:rPr lang="ja-JP" altLang="en-US" smtClean="0"/>
              <a:t>’</a:t>
            </a:r>
            <a:r>
              <a:rPr lang="en-US" altLang="ja-JP" smtClean="0"/>
              <a:t>s Future?</a:t>
            </a:r>
            <a:r>
              <a:rPr lang="ja-JP" altLang="en-US" smtClean="0"/>
              <a:t>”</a:t>
            </a:r>
            <a:r>
              <a:rPr lang="en-US" altLang="ja-JP" smtClean="0"/>
              <a:t>  http://pubs.usgs.gov/fs/2005/3024/   Retrieved 30 December 2011.</a:t>
            </a:r>
          </a:p>
          <a:p>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4F11C4-8DF0-E94F-AF17-D74F3F0A67C1}" type="slidenum">
              <a:rPr lang="en-US" smtClean="0"/>
              <a:pPr/>
              <a:t>9</a:t>
            </a:fld>
            <a:endParaRPr lang="en-US" dirty="0"/>
          </a:p>
        </p:txBody>
      </p:sp>
      <p:sp>
        <p:nvSpPr>
          <p:cNvPr id="31747" name="Rectangle 3"/>
          <p:cNvSpPr>
            <a:spLocks noGrp="1" noChangeArrowheads="1"/>
          </p:cNvSpPr>
          <p:nvPr>
            <p:ph type="body" idx="1"/>
          </p:nvPr>
        </p:nvSpPr>
        <p:spPr>
          <a:xfrm>
            <a:off x="6117942" y="101421"/>
            <a:ext cx="2917056" cy="6388699"/>
          </a:xfrm>
        </p:spPr>
        <p:txBody>
          <a:bodyPr/>
          <a:lstStyle/>
          <a:p>
            <a:r>
              <a:rPr lang="en-US" sz="1100" dirty="0" smtClean="0"/>
              <a:t>Old Faithful is probably the most famous geyser in the world, gathering an international audience even in winter to watch it erupt next to the Old Faithful Inn.</a:t>
            </a:r>
          </a:p>
          <a:p>
            <a:endParaRPr lang="en-US" sz="1100" dirty="0" smtClean="0"/>
          </a:p>
          <a:p>
            <a:r>
              <a:rPr lang="en-US" sz="1000" dirty="0" smtClean="0"/>
              <a:t>The photos on the left were taken in 1872 by the famous photographer William Henry Jackson.  He worked for the </a:t>
            </a:r>
            <a:r>
              <a:rPr lang="ja-JP" altLang="en-US" sz="1000" dirty="0" smtClean="0"/>
              <a:t>“</a:t>
            </a:r>
            <a:r>
              <a:rPr lang="en-US" altLang="ja-JP" sz="1000" dirty="0" smtClean="0"/>
              <a:t>Hayden Survey,</a:t>
            </a:r>
            <a:r>
              <a:rPr lang="ja-JP" altLang="en-US" sz="1000" dirty="0" smtClean="0"/>
              <a:t>”</a:t>
            </a:r>
            <a:r>
              <a:rPr lang="en-US" altLang="ja-JP" sz="1000" dirty="0" smtClean="0"/>
              <a:t> the first official survey of Yellowstone, led by Ferdinand V. Hayden.  Jackson and the painter Thomas Moran produced images that were essential for bringing the marvels of Yellowstone into the public eye—and into Congress</a:t>
            </a:r>
            <a:r>
              <a:rPr lang="ja-JP" altLang="en-US" sz="1000" dirty="0" smtClean="0"/>
              <a:t>’</a:t>
            </a:r>
            <a:r>
              <a:rPr lang="en-US" altLang="ja-JP" sz="1000" dirty="0" smtClean="0"/>
              <a:t>s eye.  The pair of images are slightly offset from each other so that viewers could see Old Faithful in 3D using a stereopticon.</a:t>
            </a:r>
          </a:p>
          <a:p>
            <a:pPr lvl="2"/>
            <a:endParaRPr lang="en-US" altLang="ja-JP" sz="1000" dirty="0" smtClean="0"/>
          </a:p>
          <a:p>
            <a:r>
              <a:rPr lang="en-US" altLang="ja-JP" sz="1000" dirty="0" smtClean="0"/>
              <a:t>When you click on the 1872 photos, you will be taken to a streaming webcam of Old Faithful. This can take a minute or more to load.  http://</a:t>
            </a:r>
            <a:r>
              <a:rPr lang="en-US" altLang="ja-JP" sz="1000" dirty="0" err="1" smtClean="0"/>
              <a:t>www.nps.gov</a:t>
            </a:r>
            <a:r>
              <a:rPr lang="en-US" altLang="ja-JP" sz="1000" dirty="0" smtClean="0"/>
              <a:t>/features/yell/webcam/</a:t>
            </a:r>
            <a:r>
              <a:rPr lang="en-US" altLang="ja-JP" sz="1000" dirty="0" err="1" smtClean="0"/>
              <a:t>oldFaithfulStreaming.html</a:t>
            </a:r>
            <a:r>
              <a:rPr lang="en-US" altLang="ja-JP" sz="1000" dirty="0" smtClean="0"/>
              <a:t>  Retrieved 16 November 2014.  (Search for “old faithful geyser webcam.”)</a:t>
            </a:r>
          </a:p>
          <a:p>
            <a:pPr lvl="2"/>
            <a:endParaRPr lang="en-US" sz="1000" dirty="0" smtClean="0"/>
          </a:p>
          <a:p>
            <a:r>
              <a:rPr lang="en-US" sz="1000" dirty="0" smtClean="0"/>
              <a:t>When you click on the modern color photograph, you will be taken to a webcam at Old Faithful and several other sites in Yellowstone. (Be patient.) http://</a:t>
            </a:r>
            <a:r>
              <a:rPr lang="en-US" sz="1000" dirty="0" err="1" smtClean="0"/>
              <a:t>volcanoes.usgs.gov</a:t>
            </a:r>
            <a:r>
              <a:rPr lang="en-US" sz="1000" dirty="0" smtClean="0"/>
              <a:t>/volcanoes/</a:t>
            </a:r>
            <a:r>
              <a:rPr lang="en-US" sz="1000" dirty="0" err="1" smtClean="0"/>
              <a:t>yellowstone</a:t>
            </a:r>
            <a:r>
              <a:rPr lang="en-US" sz="1000" dirty="0" smtClean="0"/>
              <a:t>/yellowstone_multimedia_10.html  Retrieved 7 November 2014.  (Search for “YVO webcam.”)</a:t>
            </a:r>
            <a:endParaRPr lang="en-US" dirty="0" smtClean="0"/>
          </a:p>
          <a:p>
            <a:r>
              <a:rPr lang="en-US" sz="900" dirty="0" smtClean="0"/>
              <a:t>Left-hand image from Jackson, W.H.  1872.  US Geological Society Photographic Library.</a:t>
            </a:r>
            <a:r>
              <a:rPr lang="en-US" altLang="ja-JP" sz="900" dirty="0" smtClean="0"/>
              <a:t> ID. Jackson, W.H. 1572. http://</a:t>
            </a:r>
            <a:r>
              <a:rPr lang="en-US" altLang="ja-JP" sz="900" dirty="0" err="1" smtClean="0"/>
              <a:t>libraryphoto.cr.usgs.gov</a:t>
            </a:r>
            <a:r>
              <a:rPr lang="en-US" altLang="ja-JP" sz="900" dirty="0" smtClean="0"/>
              <a:t>/</a:t>
            </a:r>
            <a:r>
              <a:rPr lang="en-US" altLang="ja-JP" sz="900" dirty="0" err="1" smtClean="0"/>
              <a:t>cgi</a:t>
            </a:r>
            <a:r>
              <a:rPr lang="en-US" altLang="ja-JP" sz="900" dirty="0" smtClean="0"/>
              <a:t>-bin/</a:t>
            </a:r>
            <a:r>
              <a:rPr lang="en-US" altLang="ja-JP" sz="900" dirty="0" err="1" smtClean="0"/>
              <a:t>show_picture.cgi?ID</a:t>
            </a:r>
            <a:r>
              <a:rPr lang="en-US" altLang="ja-JP" sz="900" dirty="0" smtClean="0"/>
              <a:t>=ID.%20Jackson,%20W.H.%201572  Retrieved 31 December 2011</a:t>
            </a:r>
            <a:endParaRPr lang="en-US" sz="900" dirty="0" smtClean="0"/>
          </a:p>
          <a:p>
            <a:r>
              <a:rPr lang="en-US" sz="900" dirty="0" smtClean="0"/>
              <a:t>Right-hand image from National Park Service:  Yellowstone Digital Slide File.  Upper Geyser Basin:  05205. 1964. http://</a:t>
            </a:r>
            <a:r>
              <a:rPr lang="en-US" sz="900" dirty="0" err="1" smtClean="0"/>
              <a:t>www.nps.gov</a:t>
            </a:r>
            <a:r>
              <a:rPr lang="en-US" sz="900" dirty="0" smtClean="0"/>
              <a:t>/features/yell/</a:t>
            </a:r>
            <a:r>
              <a:rPr lang="en-US" sz="900" dirty="0" err="1" smtClean="0"/>
              <a:t>slidefile</a:t>
            </a:r>
            <a:r>
              <a:rPr lang="en-US" sz="900" dirty="0" smtClean="0"/>
              <a:t>/</a:t>
            </a:r>
            <a:r>
              <a:rPr lang="en-US" sz="900" dirty="0" err="1" smtClean="0"/>
              <a:t>thermalfeatures</a:t>
            </a:r>
            <a:r>
              <a:rPr lang="en-US" sz="900" dirty="0" smtClean="0"/>
              <a:t>/geysers/upper/Page-6.htm  Retrieved 31 December 2011.</a:t>
            </a:r>
          </a:p>
          <a:p>
            <a:endParaRPr lang="en-US" sz="900" dirty="0"/>
          </a:p>
        </p:txBody>
      </p:sp>
      <p:sp>
        <p:nvSpPr>
          <p:cNvPr id="4" name="Slide Image Placeholder 3"/>
          <p:cNvSpPr>
            <a:spLocks noGrp="1" noRot="1" noChangeAspect="1"/>
          </p:cNvSpPr>
          <p:nvPr>
            <p:ph type="sldImg"/>
          </p:nvPr>
        </p:nvSpPr>
        <p:spPr>
          <a:xfrm>
            <a:off x="0" y="189070"/>
            <a:ext cx="6026338" cy="4519754"/>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71034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F85347FC-7F21-B942-A31F-DAC3DC4B9AB2}" type="slidenum">
              <a:rPr lang="en-US"/>
              <a:pPr>
                <a:defRPr/>
              </a:pPr>
              <a:t>‹#›</a:t>
            </a:fld>
            <a:endParaRPr lang="en-US" dirty="0"/>
          </a:p>
        </p:txBody>
      </p:sp>
    </p:spTree>
    <p:extLst>
      <p:ext uri="{BB962C8B-B14F-4D97-AF65-F5344CB8AC3E}">
        <p14:creationId xmlns:p14="http://schemas.microsoft.com/office/powerpoint/2010/main" val="402711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0BE3D006-4FCE-C147-B739-4131A7B41169}" type="slidenum">
              <a:rPr lang="en-US"/>
              <a:pPr>
                <a:defRPr/>
              </a:pPr>
              <a:t>‹#›</a:t>
            </a:fld>
            <a:endParaRPr lang="en-US" dirty="0"/>
          </a:p>
        </p:txBody>
      </p:sp>
    </p:spTree>
    <p:extLst>
      <p:ext uri="{BB962C8B-B14F-4D97-AF65-F5344CB8AC3E}">
        <p14:creationId xmlns:p14="http://schemas.microsoft.com/office/powerpoint/2010/main" val="184492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B13EC0FA-2211-5A4A-9BA8-0BD0E94BF05A}" type="slidenum">
              <a:rPr lang="en-US"/>
              <a:pPr>
                <a:defRPr/>
              </a:pPr>
              <a:t>‹#›</a:t>
            </a:fld>
            <a:endParaRPr lang="en-US" dirty="0"/>
          </a:p>
        </p:txBody>
      </p:sp>
    </p:spTree>
    <p:extLst>
      <p:ext uri="{BB962C8B-B14F-4D97-AF65-F5344CB8AC3E}">
        <p14:creationId xmlns:p14="http://schemas.microsoft.com/office/powerpoint/2010/main" val="168811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6E102A99-6240-AD41-811E-2B4289F673C6}" type="slidenum">
              <a:rPr lang="en-US"/>
              <a:pPr>
                <a:defRPr/>
              </a:pPr>
              <a:t>‹#›</a:t>
            </a:fld>
            <a:endParaRPr lang="en-US" dirty="0"/>
          </a:p>
        </p:txBody>
      </p:sp>
    </p:spTree>
    <p:extLst>
      <p:ext uri="{BB962C8B-B14F-4D97-AF65-F5344CB8AC3E}">
        <p14:creationId xmlns:p14="http://schemas.microsoft.com/office/powerpoint/2010/main" val="4211582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FF3B8737-8456-D548-98DF-442087AB7FF7}" type="slidenum">
              <a:rPr lang="en-US"/>
              <a:pPr>
                <a:defRPr/>
              </a:pPr>
              <a:t>‹#›</a:t>
            </a:fld>
            <a:endParaRPr lang="en-US" dirty="0"/>
          </a:p>
        </p:txBody>
      </p:sp>
    </p:spTree>
    <p:extLst>
      <p:ext uri="{BB962C8B-B14F-4D97-AF65-F5344CB8AC3E}">
        <p14:creationId xmlns:p14="http://schemas.microsoft.com/office/powerpoint/2010/main" val="2263524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smtClean="0"/>
            </a:lvl1pPr>
          </a:lstStyle>
          <a:p>
            <a:pPr>
              <a:defRPr/>
            </a:pPr>
            <a:fld id="{4824E80D-E424-BD45-AB78-E0B765D42573}" type="slidenum">
              <a:rPr lang="en-US"/>
              <a:pPr>
                <a:defRPr/>
              </a:pPr>
              <a:t>‹#›</a:t>
            </a:fld>
            <a:endParaRPr lang="en-US" dirty="0"/>
          </a:p>
        </p:txBody>
      </p:sp>
    </p:spTree>
    <p:extLst>
      <p:ext uri="{BB962C8B-B14F-4D97-AF65-F5344CB8AC3E}">
        <p14:creationId xmlns:p14="http://schemas.microsoft.com/office/powerpoint/2010/main" val="60076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smtClean="0"/>
            </a:lvl1pPr>
          </a:lstStyle>
          <a:p>
            <a:pPr>
              <a:defRPr/>
            </a:pPr>
            <a:fld id="{FA7BAE18-328F-4044-A990-29FDBF3EECA3}" type="slidenum">
              <a:rPr lang="en-US"/>
              <a:pPr>
                <a:defRPr/>
              </a:pPr>
              <a:t>‹#›</a:t>
            </a:fld>
            <a:endParaRPr lang="en-US" dirty="0"/>
          </a:p>
        </p:txBody>
      </p:sp>
    </p:spTree>
    <p:extLst>
      <p:ext uri="{BB962C8B-B14F-4D97-AF65-F5344CB8AC3E}">
        <p14:creationId xmlns:p14="http://schemas.microsoft.com/office/powerpoint/2010/main" val="229357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smtClean="0"/>
            </a:lvl1pPr>
          </a:lstStyle>
          <a:p>
            <a:pPr>
              <a:defRPr/>
            </a:pPr>
            <a:fld id="{A85808DD-F9CB-2F49-A103-CB8242A92582}" type="slidenum">
              <a:rPr lang="en-US"/>
              <a:pPr>
                <a:defRPr/>
              </a:pPr>
              <a:t>‹#›</a:t>
            </a:fld>
            <a:endParaRPr lang="en-US" dirty="0"/>
          </a:p>
        </p:txBody>
      </p:sp>
    </p:spTree>
    <p:extLst>
      <p:ext uri="{BB962C8B-B14F-4D97-AF65-F5344CB8AC3E}">
        <p14:creationId xmlns:p14="http://schemas.microsoft.com/office/powerpoint/2010/main" val="197232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EEA16FA8-E11B-BA41-AB98-141CCC7E64CD}" type="slidenum">
              <a:rPr lang="en-US"/>
              <a:pPr>
                <a:defRPr/>
              </a:pPr>
              <a:t>‹#›</a:t>
            </a:fld>
            <a:endParaRPr lang="en-US" dirty="0"/>
          </a:p>
        </p:txBody>
      </p:sp>
    </p:spTree>
    <p:extLst>
      <p:ext uri="{BB962C8B-B14F-4D97-AF65-F5344CB8AC3E}">
        <p14:creationId xmlns:p14="http://schemas.microsoft.com/office/powerpoint/2010/main" val="415729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064A8054-FC71-5B40-A627-D884BB5B44B2}" type="slidenum">
              <a:rPr lang="en-US"/>
              <a:pPr>
                <a:defRPr/>
              </a:pPr>
              <a:t>‹#›</a:t>
            </a:fld>
            <a:endParaRPr lang="en-US" dirty="0"/>
          </a:p>
        </p:txBody>
      </p:sp>
    </p:spTree>
    <p:extLst>
      <p:ext uri="{BB962C8B-B14F-4D97-AF65-F5344CB8AC3E}">
        <p14:creationId xmlns:p14="http://schemas.microsoft.com/office/powerpoint/2010/main" val="8964581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UNV-PPT-Support-Green-LARGEv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309938" y="60325"/>
            <a:ext cx="58340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pPr>
              <a:defRPr/>
            </a:pPr>
            <a:fld id="{91106F31-BCFF-084B-B59D-E5945AD7989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ＭＳ Ｐゴシック"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youtube.com/watch?v=rFe-VSf-TQ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www.rcn.montana.edu/Default.aspx" TargetMode="External"/><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hyperlink" Target="http://volcanoes.usgs.gov/yvo/publications/2011/11cookinghillside.php"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unavco.org/education/resources/educational-resources/lesson/gps-yellowstone/module-materials/nps-map.kml" TargetMode="External"/><Relationship Id="rId4" Type="http://schemas.openxmlformats.org/officeDocument/2006/relationships/hyperlink" Target="http://www.unavco.org/education/resources/educational-resources/lesson/gps-yellowstone/module-materials/intermontane-lidar.kmz" TargetMode="External"/><Relationship Id="rId5" Type="http://schemas.openxmlformats.org/officeDocument/2006/relationships/hyperlink" Target="http://www.unavco.org/education/resources/educational-resources/lesson/gps-yellowstone/module-materials/caldera.kml" TargetMode="External"/><Relationship Id="rId6" Type="http://schemas.openxmlformats.org/officeDocument/2006/relationships/hyperlink" Target="http://www.unavco.org/education/resources/educational-resources/lesson/gps-yellowstone/module-materials/heat.kml" TargetMode="External"/><Relationship Id="rId7" Type="http://schemas.openxmlformats.org/officeDocument/2006/relationships/hyperlink" Target="http://www.unavco.org/education/resources/educational-resources/lesson/gps-yellowstone/module-materials/using-google-earth.docx" TargetMode="External"/><Relationship Id="rId8" Type="http://schemas.openxmlformats.org/officeDocument/2006/relationships/hyperlink" Target="http://www.unavco.org/education/resources/educational-resources/lesson/gps-yellowstone/module-materials/showing-places-data-google-earth.docx" TargetMode="External"/><Relationship Id="rId9" Type="http://schemas.openxmlformats.org/officeDocument/2006/relationships/image" Target="../media/image21.png"/><Relationship Id="rId10"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www.rcn.montana.edu/Default.aspx" TargetMode="External"/><Relationship Id="rId4" Type="http://schemas.openxmlformats.org/officeDocument/2006/relationships/hyperlink" Target="http://www.nps.gov/yell/naturescience/geothermal.htm" TargetMode="External"/><Relationship Id="rId5" Type="http://schemas.openxmlformats.org/officeDocument/2006/relationships/hyperlink" Target="http://yellowstone.net/geysers/" TargetMode="External"/><Relationship Id="rId6" Type="http://schemas.openxmlformats.org/officeDocument/2006/relationships/hyperlink" Target="http://www.geyserstudy.org/" TargetMode="External"/><Relationship Id="rId7" Type="http://schemas.openxmlformats.org/officeDocument/2006/relationships/hyperlink" Target="http://volcanoes.usgs.gov/activity/methods/gas/index.php"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www.amnh.org/explore/science-bulletins/earth/documentaries/yellowstone-monitoring-the-fire-below/article-signs-of-restlessness" TargetMode="External"/><Relationship Id="rId4" Type="http://schemas.openxmlformats.org/officeDocument/2006/relationships/hyperlink" Target="http://pubs.usgs.gov/of/2007/1071/" TargetMode="External"/><Relationship Id="rId5" Type="http://schemas.openxmlformats.org/officeDocument/2006/relationships/hyperlink" Target="http://pubs.er.usgs.gov/publication/70016303" TargetMode="External"/><Relationship Id="rId6" Type="http://schemas.openxmlformats.org/officeDocument/2006/relationships/hyperlink" Target="http://volcanoes.usgs.gov/yvo/2007/PuskasJGR.pdf" TargetMode="External"/><Relationship Id="rId7" Type="http://schemas.openxmlformats.org/officeDocument/2006/relationships/hyperlink" Target="http://volcanoes.usgs.gov/yvo/activity/monitoring/index.php" TargetMode="External"/><Relationship Id="rId8" Type="http://schemas.openxmlformats.org/officeDocument/2006/relationships/hyperlink" Target="http://volcanoes.usgs.gov/yvo/publications/2007/upsanddowns.php" TargetMode="External"/><Relationship Id="rId9" Type="http://schemas.openxmlformats.org/officeDocument/2006/relationships/hyperlink" Target="http://pubs.usgs.gov/fs/2005/3024/" TargetMode="External"/><Relationship Id="rId10" Type="http://schemas.openxmlformats.org/officeDocument/2006/relationships/hyperlink" Target="http://pubs.usgs.gov/fs/fs100-03/"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yellowstonegis.utah.edu/maps/index.html"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nps.gov/hfc/carto/PDF/YELLmap1.pdf"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yellowstone.net/geology/steam-explosion/" TargetMode="External"/><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hyperlink" Target="http://www.nps.gov/features/yell/webcam/oldFaithfulStreaming.html" TargetMode="External"/><Relationship Id="rId6" Type="http://schemas.openxmlformats.org/officeDocument/2006/relationships/hyperlink" Target="http://volcanoes.usgs.gov/volcanoes/yellowstone/yellowstone_multimedia_10.html"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2954338" y="931863"/>
            <a:ext cx="6189662" cy="904875"/>
          </a:xfrm>
        </p:spPr>
        <p:txBody>
          <a:bodyPr/>
          <a:lstStyle/>
          <a:p>
            <a:pPr eaLnBrk="1" hangingPunct="1"/>
            <a:r>
              <a:rPr lang="en-US" sz="3200" dirty="0">
                <a:latin typeface="Georgia" charset="0"/>
              </a:rPr>
              <a:t>Taking the Pulse of </a:t>
            </a:r>
            <a:r>
              <a:rPr lang="en-US" sz="3200" dirty="0" smtClean="0">
                <a:latin typeface="Georgia" charset="0"/>
              </a:rPr>
              <a:t>Yellowstone’</a:t>
            </a:r>
            <a:r>
              <a:rPr lang="en-US" altLang="ja-JP" sz="3200" dirty="0" smtClean="0">
                <a:latin typeface="Georgia" charset="0"/>
              </a:rPr>
              <a:t>s</a:t>
            </a:r>
            <a:r>
              <a:rPr lang="en-US" altLang="ja-JP" sz="3200" dirty="0">
                <a:latin typeface="Georgia" charset="0"/>
              </a:rPr>
              <a:t/>
            </a:r>
            <a:br>
              <a:rPr lang="en-US" altLang="ja-JP" sz="3200" dirty="0">
                <a:latin typeface="Georgia" charset="0"/>
              </a:rPr>
            </a:br>
            <a:r>
              <a:rPr lang="ja-JP" altLang="en-US" sz="3200" dirty="0">
                <a:latin typeface="Georgia" charset="0"/>
              </a:rPr>
              <a:t>“</a:t>
            </a:r>
            <a:r>
              <a:rPr lang="en-US" altLang="ja-JP" sz="3200" dirty="0">
                <a:latin typeface="Georgia" charset="0"/>
              </a:rPr>
              <a:t>Breathing</a:t>
            </a:r>
            <a:r>
              <a:rPr lang="ja-JP" altLang="en-US" sz="3200" dirty="0">
                <a:latin typeface="Georgia" charset="0"/>
              </a:rPr>
              <a:t>”</a:t>
            </a:r>
            <a:r>
              <a:rPr lang="en-US" altLang="ja-JP" sz="3200" dirty="0">
                <a:latin typeface="Georgia" charset="0"/>
              </a:rPr>
              <a:t> Caldera</a:t>
            </a:r>
            <a:endParaRPr lang="en-US" sz="3200" b="1" dirty="0">
              <a:latin typeface="Georgia" charset="0"/>
            </a:endParaRPr>
          </a:p>
        </p:txBody>
      </p:sp>
      <p:sp>
        <p:nvSpPr>
          <p:cNvPr id="14338" name="Rectangle 3"/>
          <p:cNvSpPr>
            <a:spLocks noGrp="1" noChangeArrowheads="1"/>
          </p:cNvSpPr>
          <p:nvPr>
            <p:ph type="subTitle" idx="1"/>
          </p:nvPr>
        </p:nvSpPr>
        <p:spPr>
          <a:xfrm>
            <a:off x="2962275" y="1957388"/>
            <a:ext cx="6181725" cy="1255712"/>
          </a:xfrm>
        </p:spPr>
        <p:txBody>
          <a:bodyPr/>
          <a:lstStyle/>
          <a:p>
            <a:pPr eaLnBrk="1" hangingPunct="1"/>
            <a:r>
              <a:rPr lang="en-US" sz="2400" b="1" dirty="0">
                <a:latin typeface="Arial" charset="0"/>
                <a:ea typeface="ＭＳ Ｐゴシック" charset="0"/>
                <a:cs typeface="ＭＳ Ｐゴシック" charset="0"/>
              </a:rPr>
              <a:t>Hydrothermal</a:t>
            </a:r>
          </a:p>
        </p:txBody>
      </p:sp>
      <p:sp>
        <p:nvSpPr>
          <p:cNvPr id="4" name="TextBox 3">
            <a:hlinkClick r:id="rId3" tooltip="Click anywhere on this slide to link to &quot;Monitoring the Fire Below.&quot;"/>
          </p:cNvPr>
          <p:cNvSpPr txBox="1">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1155700"/>
            <a:ext cx="4686300" cy="5418138"/>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
        <p:nvSpPr>
          <p:cNvPr id="32772" name="TextBox 7">
            <a:hlinkClick r:id="rId4" tooltip="Click on map to see details about geysers, fumaroles, and mudpots."/>
          </p:cNvPr>
          <p:cNvSpPr txBox="1">
            <a:spLocks noChangeArrowheads="1"/>
          </p:cNvSpPr>
          <p:nvPr/>
        </p:nvSpPr>
        <p:spPr bwMode="auto">
          <a:xfrm>
            <a:off x="482600" y="1155700"/>
            <a:ext cx="49530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32769" name="Rectangle 2"/>
          <p:cNvSpPr>
            <a:spLocks noGrp="1" noChangeArrowheads="1"/>
          </p:cNvSpPr>
          <p:nvPr>
            <p:ph type="title"/>
          </p:nvPr>
        </p:nvSpPr>
        <p:spPr>
          <a:xfrm>
            <a:off x="3309938" y="1365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a:latin typeface="Arial" charset="0"/>
              </a:rPr>
              <a:t>Hydrothermal </a:t>
            </a:r>
            <a:r>
              <a:rPr lang="en-US" altLang="ja-JP" sz="2800" dirty="0" smtClean="0">
                <a:latin typeface="Arial" charset="0"/>
              </a:rPr>
              <a:t>activity </a:t>
            </a:r>
            <a:endParaRPr lang="en-US" sz="2800" dirty="0">
              <a:latin typeface="Arial" charset="0"/>
            </a:endParaRPr>
          </a:p>
        </p:txBody>
      </p:sp>
      <p:sp>
        <p:nvSpPr>
          <p:cNvPr id="32771" name="Rectangle 6"/>
          <p:cNvSpPr>
            <a:spLocks noChangeArrowheads="1"/>
          </p:cNvSpPr>
          <p:nvPr/>
        </p:nvSpPr>
        <p:spPr bwMode="auto">
          <a:xfrm>
            <a:off x="5470525" y="1263650"/>
            <a:ext cx="28098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938" lvl="1" indent="-7938">
              <a:buFont typeface="Wingdings" charset="0"/>
              <a:buNone/>
            </a:pPr>
            <a:r>
              <a:rPr lang="en-US" sz="2800" dirty="0">
                <a:solidFill>
                  <a:srgbClr val="0000FF"/>
                </a:solidFill>
                <a:cs typeface="Arial" charset="0"/>
              </a:rPr>
              <a:t>Regions of geysers, volcanic vents, and mudpots</a:t>
            </a:r>
          </a:p>
        </p:txBody>
      </p:sp>
      <p:pic>
        <p:nvPicPr>
          <p:cNvPr id="3277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4394200"/>
            <a:ext cx="3349625" cy="2139950"/>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3309938" y="1111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a:latin typeface="Arial" charset="0"/>
              </a:rPr>
              <a:t>Hydrothermal a</a:t>
            </a:r>
            <a:r>
              <a:rPr lang="en-US" altLang="ja-JP" sz="2800" dirty="0" smtClean="0">
                <a:latin typeface="Arial" charset="0"/>
              </a:rPr>
              <a:t>ctivity </a:t>
            </a:r>
            <a:endParaRPr lang="en-US" sz="2800" dirty="0">
              <a:latin typeface="Arial" charset="0"/>
            </a:endParaRPr>
          </a:p>
        </p:txBody>
      </p:sp>
      <p:pic>
        <p:nvPicPr>
          <p:cNvPr id="34818" name="Picture 5" descr="midway geyser.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125538"/>
            <a:ext cx="6937375" cy="5287962"/>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3309938" y="1238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a:latin typeface="Arial" charset="0"/>
              </a:rPr>
              <a:t>Volcanic </a:t>
            </a:r>
            <a:r>
              <a:rPr lang="en-US" altLang="ja-JP" sz="2800" dirty="0" smtClean="0">
                <a:latin typeface="Arial" charset="0"/>
              </a:rPr>
              <a:t>gas </a:t>
            </a:r>
            <a:r>
              <a:rPr lang="en-US" altLang="ja-JP" sz="2800" dirty="0">
                <a:latin typeface="Arial" charset="0"/>
              </a:rPr>
              <a:t>e</a:t>
            </a:r>
            <a:r>
              <a:rPr lang="en-US" altLang="ja-JP" sz="2800" dirty="0" smtClean="0">
                <a:latin typeface="Arial" charset="0"/>
              </a:rPr>
              <a:t>missions </a:t>
            </a:r>
            <a:endParaRPr lang="en-US" sz="2800" dirty="0">
              <a:latin typeface="Arial" charset="0"/>
            </a:endParaRPr>
          </a:p>
        </p:txBody>
      </p:sp>
      <p:pic>
        <p:nvPicPr>
          <p:cNvPr id="368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75" y="1216025"/>
            <a:ext cx="4860925" cy="54864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pic>
        <p:nvPicPr>
          <p:cNvPr id="3686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21100"/>
            <a:ext cx="4496769" cy="28956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
        <p:nvSpPr>
          <p:cNvPr id="36868" name="TextBox 4">
            <a:hlinkClick r:id="rId5" tooltip="Click on the graph for details about this photo and graph."/>
          </p:cNvPr>
          <p:cNvSpPr txBox="1">
            <a:spLocks noChangeArrowheads="1"/>
          </p:cNvSpPr>
          <p:nvPr/>
        </p:nvSpPr>
        <p:spPr bwMode="auto">
          <a:xfrm>
            <a:off x="4635500" y="3759200"/>
            <a:ext cx="43815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36869" name="Rectangle 5"/>
          <p:cNvSpPr>
            <a:spLocks noChangeArrowheads="1"/>
          </p:cNvSpPr>
          <p:nvPr/>
        </p:nvSpPr>
        <p:spPr bwMode="auto">
          <a:xfrm>
            <a:off x="5727700" y="1985963"/>
            <a:ext cx="21971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938" lvl="1" indent="-7938">
              <a:buFont typeface="Wingdings" charset="0"/>
              <a:buNone/>
            </a:pPr>
            <a:r>
              <a:rPr lang="en-US" sz="2800" dirty="0">
                <a:solidFill>
                  <a:srgbClr val="0000FF"/>
                </a:solidFill>
                <a:cs typeface="Arial" charset="0"/>
              </a:rPr>
              <a:t>Live tree—and dead trees nearby</a:t>
            </a:r>
          </a:p>
        </p:txBody>
      </p:sp>
      <p:sp>
        <p:nvSpPr>
          <p:cNvPr id="36870" name="TextBox 6"/>
          <p:cNvSpPr txBox="1">
            <a:spLocks noChangeArrowheads="1"/>
          </p:cNvSpPr>
          <p:nvPr/>
        </p:nvSpPr>
        <p:spPr bwMode="auto">
          <a:xfrm>
            <a:off x="8547100" y="2667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3309938" y="3397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Pulse</a:t>
            </a:r>
            <a:br>
              <a:rPr lang="en-US" altLang="ja-JP" sz="2800" dirty="0" smtClean="0">
                <a:latin typeface="Arial" charset="0"/>
              </a:rPr>
            </a:br>
            <a:r>
              <a:rPr lang="en-US" altLang="ja-JP" sz="2800" dirty="0" smtClean="0">
                <a:latin typeface="Arial" charset="0"/>
              </a:rPr>
              <a:t>Hydrothermal features</a:t>
            </a:r>
            <a:r>
              <a:rPr lang="en-US" altLang="ja-JP" sz="2800" dirty="0">
                <a:latin typeface="Arial" charset="0"/>
              </a:rPr>
              <a:t/>
            </a:r>
            <a:br>
              <a:rPr lang="en-US" altLang="ja-JP" sz="2800" dirty="0">
                <a:latin typeface="Arial" charset="0"/>
              </a:rPr>
            </a:br>
            <a:endParaRPr lang="en-US" sz="2800" dirty="0">
              <a:latin typeface="Arial" charset="0"/>
            </a:endParaRPr>
          </a:p>
        </p:txBody>
      </p:sp>
      <p:sp>
        <p:nvSpPr>
          <p:cNvPr id="38914" name="TextBox 4"/>
          <p:cNvSpPr txBox="1">
            <a:spLocks noChangeArrowheads="1"/>
          </p:cNvSpPr>
          <p:nvPr/>
        </p:nvSpPr>
        <p:spPr bwMode="auto">
          <a:xfrm>
            <a:off x="5245100" y="2044700"/>
            <a:ext cx="2578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0000FF"/>
                </a:solidFill>
              </a:rPr>
              <a:t>Hydrothermal features in Google Earth  </a:t>
            </a:r>
          </a:p>
        </p:txBody>
      </p:sp>
      <p:pic>
        <p:nvPicPr>
          <p:cNvPr id="38915" name="Picture 9" descr="caldera al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492250"/>
            <a:ext cx="4405313" cy="50800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pic>
        <p:nvPicPr>
          <p:cNvPr id="38916" name="Picture 8" descr="geothermal emissio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7475" y="3987800"/>
            <a:ext cx="2552700" cy="2593975"/>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3309938" y="327025"/>
            <a:ext cx="5834062" cy="673100"/>
          </a:xfrm>
        </p:spPr>
        <p:txBody>
          <a:bodyPr/>
          <a:lstStyle/>
          <a:p>
            <a:pPr eaLnBrk="1" hangingPunct="1"/>
            <a:r>
              <a:rPr lang="en-US" sz="2800" dirty="0">
                <a:latin typeface="Arial" charset="0"/>
              </a:rPr>
              <a:t>Taking Yellowstone’</a:t>
            </a:r>
            <a:r>
              <a:rPr lang="en-US" altLang="ja-JP" sz="2800" dirty="0">
                <a:latin typeface="Arial" charset="0"/>
              </a:rPr>
              <a:t>s </a:t>
            </a:r>
            <a:r>
              <a:rPr lang="en-US" altLang="ja-JP" sz="2800" dirty="0" smtClean="0">
                <a:latin typeface="Arial" charset="0"/>
              </a:rPr>
              <a:t>Pulse</a:t>
            </a:r>
            <a:br>
              <a:rPr lang="en-US" altLang="ja-JP" sz="2800" dirty="0" smtClean="0">
                <a:latin typeface="Arial" charset="0"/>
              </a:rPr>
            </a:br>
            <a:r>
              <a:rPr lang="en-US" altLang="ja-JP" sz="2800" dirty="0" smtClean="0">
                <a:latin typeface="Arial" charset="0"/>
              </a:rPr>
              <a:t>Data</a:t>
            </a:r>
            <a:r>
              <a:rPr lang="en-US" altLang="ja-JP" sz="2800" dirty="0">
                <a:latin typeface="Arial" charset="0"/>
              </a:rPr>
              <a:t/>
            </a:r>
            <a:br>
              <a:rPr lang="en-US" altLang="ja-JP" sz="2800" dirty="0">
                <a:latin typeface="Arial" charset="0"/>
              </a:rPr>
            </a:br>
            <a:endParaRPr lang="en-US" sz="2800" dirty="0">
              <a:latin typeface="Arial" charset="0"/>
            </a:endParaRPr>
          </a:p>
        </p:txBody>
      </p:sp>
      <p:sp>
        <p:nvSpPr>
          <p:cNvPr id="36866" name="TextBox 3"/>
          <p:cNvSpPr txBox="1">
            <a:spLocks noChangeArrowheads="1"/>
          </p:cNvSpPr>
          <p:nvPr/>
        </p:nvSpPr>
        <p:spPr bwMode="auto">
          <a:xfrm>
            <a:off x="800100" y="2078038"/>
            <a:ext cx="71755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2000" dirty="0" smtClean="0">
                <a:solidFill>
                  <a:srgbClr val="0000FF"/>
                </a:solidFill>
              </a:rPr>
              <a:t>Links to data </a:t>
            </a:r>
            <a:r>
              <a:rPr lang="en-US" sz="2000" dirty="0">
                <a:solidFill>
                  <a:srgbClr val="0000FF"/>
                </a:solidFill>
              </a:rPr>
              <a:t>files: </a:t>
            </a:r>
          </a:p>
          <a:p>
            <a:pPr marL="742950" lvl="1" indent="-285750" eaLnBrk="1" hangingPunct="1">
              <a:buFont typeface="Arial"/>
              <a:buChar char="•"/>
            </a:pPr>
            <a:r>
              <a:rPr lang="en-US" sz="1800" dirty="0">
                <a:solidFill>
                  <a:srgbClr val="0000FF"/>
                </a:solidFill>
                <a:hlinkClick r:id="rId3"/>
              </a:rPr>
              <a:t>The National Park Service map as an </a:t>
            </a:r>
            <a:r>
              <a:rPr lang="en-US" sz="1800" dirty="0" smtClean="0">
                <a:solidFill>
                  <a:srgbClr val="0000FF"/>
                </a:solidFill>
                <a:hlinkClick r:id="rId3"/>
              </a:rPr>
              <a:t>overlay</a:t>
            </a:r>
            <a:endParaRPr lang="en-US" sz="1800" dirty="0">
              <a:solidFill>
                <a:srgbClr val="0000FF"/>
              </a:solidFill>
            </a:endParaRPr>
          </a:p>
          <a:p>
            <a:pPr marL="742950" lvl="1" indent="-285750" eaLnBrk="1" hangingPunct="1">
              <a:buFont typeface="Arial"/>
              <a:buChar char="•"/>
            </a:pPr>
            <a:r>
              <a:rPr lang="en-US" sz="1800" dirty="0">
                <a:solidFill>
                  <a:srgbClr val="0000FF"/>
                </a:solidFill>
                <a:hlinkClick r:id="rId4"/>
              </a:rPr>
              <a:t>Satellite images of the ground (LiDAR</a:t>
            </a:r>
            <a:r>
              <a:rPr lang="en-US" sz="1800" dirty="0" smtClean="0">
                <a:solidFill>
                  <a:srgbClr val="0000FF"/>
                </a:solidFill>
                <a:hlinkClick r:id="rId4"/>
              </a:rPr>
              <a:t>)</a:t>
            </a:r>
            <a:endParaRPr lang="en-US" sz="1800" dirty="0">
              <a:solidFill>
                <a:srgbClr val="0000FF"/>
              </a:solidFill>
            </a:endParaRPr>
          </a:p>
          <a:p>
            <a:pPr marL="742950" lvl="1" indent="-285750" eaLnBrk="1" hangingPunct="1">
              <a:buFont typeface="Arial"/>
              <a:buChar char="•"/>
            </a:pPr>
            <a:r>
              <a:rPr lang="en-US" sz="1800" dirty="0" smtClean="0">
                <a:solidFill>
                  <a:srgbClr val="0000FF"/>
                </a:solidFill>
                <a:hlinkClick r:id="rId5"/>
              </a:rPr>
              <a:t>Yellowstone’</a:t>
            </a:r>
            <a:r>
              <a:rPr lang="en-US" altLang="ja-JP" sz="1800" dirty="0" smtClean="0">
                <a:solidFill>
                  <a:srgbClr val="0000FF"/>
                </a:solidFill>
                <a:hlinkClick r:id="rId5"/>
              </a:rPr>
              <a:t>s </a:t>
            </a:r>
            <a:r>
              <a:rPr lang="en-US" altLang="ja-JP" sz="1800" dirty="0">
                <a:solidFill>
                  <a:srgbClr val="0000FF"/>
                </a:solidFill>
                <a:hlinkClick r:id="rId5"/>
              </a:rPr>
              <a:t>caldera</a:t>
            </a:r>
            <a:endParaRPr lang="en-US" altLang="ja-JP" sz="1800" dirty="0">
              <a:solidFill>
                <a:srgbClr val="0000FF"/>
              </a:solidFill>
            </a:endParaRPr>
          </a:p>
          <a:p>
            <a:pPr marL="742950" lvl="1" indent="-285750" eaLnBrk="1" hangingPunct="1">
              <a:buFont typeface="Arial"/>
              <a:buChar char="•"/>
            </a:pPr>
            <a:r>
              <a:rPr lang="en-US" sz="1800" dirty="0" smtClean="0">
                <a:solidFill>
                  <a:srgbClr val="0000FF"/>
                </a:solidFill>
                <a:hlinkClick r:id="rId6"/>
              </a:rPr>
              <a:t>Yellowstone’</a:t>
            </a:r>
            <a:r>
              <a:rPr lang="en-US" altLang="ja-JP" sz="1800" dirty="0" smtClean="0">
                <a:solidFill>
                  <a:srgbClr val="0000FF"/>
                </a:solidFill>
                <a:hlinkClick r:id="rId6"/>
              </a:rPr>
              <a:t>s </a:t>
            </a:r>
            <a:r>
              <a:rPr lang="en-US" altLang="ja-JP" sz="1800" dirty="0">
                <a:solidFill>
                  <a:srgbClr val="0000FF"/>
                </a:solidFill>
                <a:hlinkClick r:id="rId6"/>
              </a:rPr>
              <a:t>hot areas</a:t>
            </a:r>
            <a:endParaRPr lang="en-US" altLang="ja-JP" sz="1800" dirty="0">
              <a:solidFill>
                <a:srgbClr val="0000FF"/>
              </a:solidFill>
            </a:endParaRPr>
          </a:p>
          <a:p>
            <a:pPr lvl="1" eaLnBrk="1" hangingPunct="1"/>
            <a:endParaRPr lang="en-US" sz="2000" dirty="0">
              <a:solidFill>
                <a:srgbClr val="0000FF"/>
              </a:solidFill>
            </a:endParaRPr>
          </a:p>
          <a:p>
            <a:pPr lvl="1" eaLnBrk="1" hangingPunct="1"/>
            <a:r>
              <a:rPr lang="en-US" sz="2000" dirty="0" smtClean="0">
                <a:solidFill>
                  <a:srgbClr val="0000FF"/>
                </a:solidFill>
              </a:rPr>
              <a:t>Links to instructions</a:t>
            </a:r>
            <a:r>
              <a:rPr lang="en-US" sz="2000" dirty="0">
                <a:solidFill>
                  <a:srgbClr val="0000FF"/>
                </a:solidFill>
              </a:rPr>
              <a:t>:</a:t>
            </a:r>
          </a:p>
          <a:p>
            <a:pPr marL="742950" lvl="1" indent="-285750" eaLnBrk="1" hangingPunct="1">
              <a:buFont typeface="Arial"/>
              <a:buChar char="•"/>
            </a:pPr>
            <a:r>
              <a:rPr lang="en-US" sz="1800" dirty="0">
                <a:solidFill>
                  <a:srgbClr val="0000FF"/>
                </a:solidFill>
                <a:hlinkClick r:id="rId7"/>
              </a:rPr>
              <a:t>Instructions for using Google </a:t>
            </a:r>
            <a:r>
              <a:rPr lang="en-US" sz="1800" dirty="0" smtClean="0">
                <a:solidFill>
                  <a:srgbClr val="0000FF"/>
                </a:solidFill>
                <a:hlinkClick r:id="rId7"/>
              </a:rPr>
              <a:t>Earth</a:t>
            </a:r>
            <a:endParaRPr lang="en-US" sz="1800" dirty="0">
              <a:solidFill>
                <a:srgbClr val="0000FF"/>
              </a:solidFill>
            </a:endParaRPr>
          </a:p>
          <a:p>
            <a:pPr marL="742950" lvl="1" indent="-285750" eaLnBrk="1" hangingPunct="1">
              <a:buFont typeface="Arial"/>
              <a:buChar char="•"/>
            </a:pPr>
            <a:r>
              <a:rPr lang="en-US" sz="1800" dirty="0">
                <a:solidFill>
                  <a:srgbClr val="0000FF"/>
                </a:solidFill>
                <a:hlinkClick r:id="rId8"/>
              </a:rPr>
              <a:t>Instructions for converting an Excel spreadsheet into a file for Google </a:t>
            </a:r>
            <a:r>
              <a:rPr lang="en-US" sz="1800" dirty="0" smtClean="0">
                <a:solidFill>
                  <a:srgbClr val="0000FF"/>
                </a:solidFill>
                <a:hlinkClick r:id="rId8"/>
              </a:rPr>
              <a:t>Earth</a:t>
            </a:r>
            <a:endParaRPr lang="en-US" sz="1800" dirty="0">
              <a:solidFill>
                <a:srgbClr val="0000FF"/>
              </a:solidFill>
            </a:endParaRPr>
          </a:p>
          <a:p>
            <a:pPr eaLnBrk="1" hangingPunct="1"/>
            <a:endParaRPr lang="en-US" sz="1800" dirty="0"/>
          </a:p>
        </p:txBody>
      </p:sp>
      <p:pic>
        <p:nvPicPr>
          <p:cNvPr id="36867" name="Picture 5" descr="ystone lake2.tif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6950" y="5664200"/>
            <a:ext cx="6540500" cy="6731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pic>
        <p:nvPicPr>
          <p:cNvPr id="36868" name="Picture 6" descr="ystone lake 3.tif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96950" y="1317625"/>
            <a:ext cx="6534150" cy="638175"/>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1654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3309938" y="1238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smtClean="0">
                <a:latin typeface="Arial" charset="0"/>
              </a:rPr>
              <a:t>Student resources</a:t>
            </a:r>
            <a:endParaRPr lang="en-US" sz="2800" dirty="0">
              <a:latin typeface="Arial" charset="0"/>
            </a:endParaRPr>
          </a:p>
        </p:txBody>
      </p:sp>
      <p:sp>
        <p:nvSpPr>
          <p:cNvPr id="43010" name="Rectangle 3"/>
          <p:cNvSpPr>
            <a:spLocks noGrp="1" noChangeArrowheads="1"/>
          </p:cNvSpPr>
          <p:nvPr>
            <p:ph type="body" idx="1"/>
          </p:nvPr>
        </p:nvSpPr>
        <p:spPr/>
        <p:txBody>
          <a:bodyPr/>
          <a:lstStyle/>
          <a:p>
            <a:pPr eaLnBrk="1" hangingPunct="1">
              <a:lnSpc>
                <a:spcPct val="90000"/>
              </a:lnSpc>
              <a:buFontTx/>
              <a:buNone/>
            </a:pPr>
            <a:r>
              <a:rPr lang="en-US" sz="2800" dirty="0">
                <a:latin typeface="Calibri" charset="0"/>
                <a:ea typeface="ＭＳ Ｐゴシック" charset="0"/>
                <a:cs typeface="ＭＳ Ｐゴシック" charset="0"/>
              </a:rPr>
              <a:t>Other Resources</a:t>
            </a:r>
          </a:p>
          <a:p>
            <a:pPr eaLnBrk="1" hangingPunct="1">
              <a:lnSpc>
                <a:spcPct val="90000"/>
              </a:lnSpc>
              <a:buFontTx/>
              <a:buNone/>
            </a:pPr>
            <a:r>
              <a:rPr lang="en-US" sz="2400" dirty="0">
                <a:latin typeface="Calibri" charset="0"/>
                <a:ea typeface="ＭＳ Ｐゴシック" charset="0"/>
                <a:cs typeface="ＭＳ Ｐゴシック" charset="0"/>
              </a:rPr>
              <a:t>Data</a:t>
            </a:r>
          </a:p>
          <a:p>
            <a:pPr marL="295275" lvl="1" eaLnBrk="1" hangingPunct="1">
              <a:lnSpc>
                <a:spcPct val="90000"/>
              </a:lnSpc>
              <a:buFont typeface="Arial" charset="0"/>
              <a:buChar char="•"/>
            </a:pPr>
            <a:r>
              <a:rPr lang="en-US" sz="2000" dirty="0">
                <a:latin typeface="Calibri" charset="0"/>
                <a:ea typeface="ＭＳ Ｐゴシック" charset="0"/>
                <a:hlinkClick r:id="rId3"/>
              </a:rPr>
              <a:t>Map linking to data for individual hydrothermal features.</a:t>
            </a:r>
            <a:endParaRPr lang="en-US" sz="2000" dirty="0">
              <a:latin typeface="Calibri" charset="0"/>
              <a:ea typeface="ＭＳ Ｐゴシック" charset="0"/>
            </a:endParaRPr>
          </a:p>
          <a:p>
            <a:pPr marL="695325" lvl="2" eaLnBrk="1" hangingPunct="1">
              <a:lnSpc>
                <a:spcPct val="90000"/>
              </a:lnSpc>
              <a:buNone/>
            </a:pPr>
            <a:r>
              <a:rPr lang="en-US" sz="1600" dirty="0">
                <a:latin typeface="Calibri" charset="0"/>
                <a:ea typeface="ＭＳ Ｐゴシック" charset="0"/>
              </a:rPr>
              <a:t>http://www.rcn.montana.edu/</a:t>
            </a:r>
            <a:r>
              <a:rPr lang="en-US" sz="1600" dirty="0" smtClean="0">
                <a:latin typeface="Calibri" charset="0"/>
                <a:ea typeface="ＭＳ Ｐゴシック" charset="0"/>
              </a:rPr>
              <a:t>Default.aspx </a:t>
            </a:r>
            <a:r>
              <a:rPr lang="en-US" sz="1600" dirty="0" smtClean="0">
                <a:ea typeface="ＭＳ Ｐゴシック" charset="0"/>
                <a:cs typeface="ＭＳ Ｐゴシック" charset="0"/>
              </a:rPr>
              <a:t>  </a:t>
            </a:r>
            <a:r>
              <a:rPr lang="en-US" sz="1600" dirty="0">
                <a:ea typeface="ＭＳ Ｐゴシック" charset="0"/>
                <a:cs typeface="ＭＳ Ｐゴシック" charset="0"/>
              </a:rPr>
              <a:t>(Search for “rcn montana yellowstone.”</a:t>
            </a:r>
            <a:r>
              <a:rPr lang="en-US" sz="1600" dirty="0" smtClean="0">
                <a:ea typeface="ＭＳ Ｐゴシック" charset="0"/>
                <a:cs typeface="ＭＳ Ｐゴシック" charset="0"/>
              </a:rPr>
              <a:t>)</a:t>
            </a:r>
          </a:p>
          <a:p>
            <a:pPr marL="695325" lvl="2" eaLnBrk="1" hangingPunct="1">
              <a:lnSpc>
                <a:spcPct val="90000"/>
              </a:lnSpc>
              <a:buNone/>
            </a:pPr>
            <a:endParaRPr lang="en-US" sz="1600" dirty="0">
              <a:latin typeface="Calibri" charset="0"/>
              <a:ea typeface="ＭＳ Ｐゴシック" charset="0"/>
              <a:cs typeface="ＭＳ Ｐゴシック" charset="0"/>
            </a:endParaRPr>
          </a:p>
          <a:p>
            <a:pPr marL="295275" lvl="1" eaLnBrk="1" hangingPunct="1">
              <a:lnSpc>
                <a:spcPct val="90000"/>
              </a:lnSpc>
              <a:buNone/>
            </a:pPr>
            <a:r>
              <a:rPr lang="en-US" sz="2400" dirty="0" smtClean="0">
                <a:latin typeface="Calibri" charset="0"/>
                <a:ea typeface="ＭＳ Ｐゴシック" charset="0"/>
                <a:cs typeface="ＭＳ Ｐゴシック" charset="0"/>
              </a:rPr>
              <a:t>Information</a:t>
            </a:r>
            <a:endParaRPr lang="en-US" sz="2400" dirty="0">
              <a:latin typeface="Calibri" charset="0"/>
              <a:ea typeface="ＭＳ Ｐゴシック" charset="0"/>
              <a:cs typeface="ＭＳ Ｐゴシック" charset="0"/>
            </a:endParaRPr>
          </a:p>
          <a:p>
            <a:pPr marL="295275" lvl="1" eaLnBrk="1" hangingPunct="1">
              <a:lnSpc>
                <a:spcPct val="90000"/>
              </a:lnSpc>
              <a:buFont typeface="Arial" charset="0"/>
              <a:buChar char="•"/>
            </a:pPr>
            <a:r>
              <a:rPr lang="en-US" sz="2000" dirty="0">
                <a:latin typeface="Calibri" charset="0"/>
                <a:ea typeface="ＭＳ Ｐゴシック" charset="0"/>
                <a:hlinkClick r:id="rId4"/>
              </a:rPr>
              <a:t>Learn about hydrothermal systems and how they work.</a:t>
            </a:r>
            <a:endParaRPr lang="en-US" sz="2000" dirty="0">
              <a:latin typeface="Calibri" charset="0"/>
              <a:ea typeface="ＭＳ Ｐゴシック" charset="0"/>
            </a:endParaRPr>
          </a:p>
          <a:p>
            <a:pPr marL="695325" lvl="2" eaLnBrk="1" hangingPunct="1">
              <a:lnSpc>
                <a:spcPct val="90000"/>
              </a:lnSpc>
              <a:buFont typeface="Wingdings" charset="0"/>
              <a:buNone/>
            </a:pPr>
            <a:r>
              <a:rPr lang="en-US" sz="1600" dirty="0">
                <a:latin typeface="Calibri" charset="0"/>
                <a:ea typeface="ＭＳ Ｐゴシック" charset="0"/>
              </a:rPr>
              <a:t>http://www.nps.gov/yell/naturescience/</a:t>
            </a:r>
            <a:r>
              <a:rPr lang="en-US" sz="1600" dirty="0" smtClean="0">
                <a:latin typeface="Calibri" charset="0"/>
                <a:ea typeface="ＭＳ Ｐゴシック" charset="0"/>
              </a:rPr>
              <a:t>geothermal.htm  (Search for “nps how hydrothermal systems work.”)</a:t>
            </a:r>
            <a:endParaRPr lang="en-US" sz="1600" dirty="0">
              <a:latin typeface="Calibri" charset="0"/>
              <a:ea typeface="ＭＳ Ｐゴシック" charset="0"/>
            </a:endParaRPr>
          </a:p>
          <a:p>
            <a:pPr marL="295275" lvl="1" eaLnBrk="1" hangingPunct="1">
              <a:lnSpc>
                <a:spcPct val="90000"/>
              </a:lnSpc>
              <a:buFont typeface="Arial" charset="0"/>
              <a:buChar char="•"/>
            </a:pPr>
            <a:r>
              <a:rPr lang="en-US" sz="2000" dirty="0">
                <a:latin typeface="Calibri" charset="0"/>
                <a:ea typeface="ＭＳ Ｐゴシック" charset="0"/>
                <a:hlinkClick r:id="rId5"/>
              </a:rPr>
              <a:t>Learn about geysers and other hydrothermal features of Yellowstone.</a:t>
            </a:r>
            <a:endParaRPr lang="en-US" sz="2000" dirty="0">
              <a:latin typeface="Calibri" charset="0"/>
              <a:ea typeface="ＭＳ Ｐゴシック" charset="0"/>
            </a:endParaRPr>
          </a:p>
          <a:p>
            <a:pPr marL="695325" lvl="2" eaLnBrk="1" hangingPunct="1">
              <a:lnSpc>
                <a:spcPct val="90000"/>
              </a:lnSpc>
              <a:buNone/>
            </a:pPr>
            <a:r>
              <a:rPr lang="en-US" sz="1600" dirty="0">
                <a:latin typeface="Calibri" charset="0"/>
                <a:ea typeface="ＭＳ Ｐゴシック" charset="0"/>
              </a:rPr>
              <a:t>http://yellowstone.net/geysers</a:t>
            </a:r>
            <a:r>
              <a:rPr lang="en-US" sz="1600" dirty="0" smtClean="0">
                <a:latin typeface="Calibri" charset="0"/>
                <a:ea typeface="ＭＳ Ｐゴシック" charset="0"/>
              </a:rPr>
              <a:t>/  (Search for “yellowstone net geysers.”)</a:t>
            </a:r>
            <a:endParaRPr lang="en-US" sz="1600" dirty="0">
              <a:latin typeface="Calibri" charset="0"/>
              <a:ea typeface="ＭＳ Ｐゴシック" charset="0"/>
              <a:hlinkClick r:id="rId6"/>
            </a:endParaRPr>
          </a:p>
          <a:p>
            <a:pPr marL="295275" lvl="1" eaLnBrk="1" hangingPunct="1">
              <a:lnSpc>
                <a:spcPct val="90000"/>
              </a:lnSpc>
              <a:buFont typeface="Arial" charset="0"/>
              <a:buChar char="•"/>
            </a:pPr>
            <a:r>
              <a:rPr lang="en-US" sz="2000" dirty="0">
                <a:latin typeface="Calibri" charset="0"/>
                <a:ea typeface="ＭＳ Ｐゴシック" charset="0"/>
                <a:hlinkClick r:id="rId6"/>
              </a:rPr>
              <a:t>Learn more about geysers from the Geyser Observation and Study Assoc.</a:t>
            </a:r>
            <a:endParaRPr lang="en-US" sz="2000" dirty="0">
              <a:latin typeface="Calibri" charset="0"/>
              <a:ea typeface="ＭＳ Ｐゴシック" charset="0"/>
            </a:endParaRPr>
          </a:p>
          <a:p>
            <a:pPr marL="695325" lvl="2" eaLnBrk="1" hangingPunct="1">
              <a:lnSpc>
                <a:spcPct val="90000"/>
              </a:lnSpc>
              <a:buFont typeface="Wingdings" charset="0"/>
              <a:buNone/>
            </a:pPr>
            <a:r>
              <a:rPr lang="en-US" sz="1600" dirty="0" smtClean="0">
                <a:latin typeface="Calibri" charset="0"/>
                <a:ea typeface="ＭＳ Ｐゴシック" charset="0"/>
              </a:rPr>
              <a:t>http://www.geyserstudy.org/  (Search for “geyser observation.”)</a:t>
            </a:r>
          </a:p>
          <a:p>
            <a:pPr marL="295275" lvl="1" eaLnBrk="1" hangingPunct="1">
              <a:lnSpc>
                <a:spcPct val="90000"/>
              </a:lnSpc>
              <a:buFont typeface="Arial" charset="0"/>
              <a:buChar char="•"/>
            </a:pPr>
            <a:r>
              <a:rPr lang="en-US" sz="2000" dirty="0" smtClean="0">
                <a:latin typeface="Calibri" charset="0"/>
                <a:ea typeface="ＭＳ Ｐゴシック" charset="0"/>
                <a:hlinkClick r:id="rId7"/>
              </a:rPr>
              <a:t>Learn </a:t>
            </a:r>
            <a:r>
              <a:rPr lang="en-US" sz="2000" dirty="0">
                <a:latin typeface="Calibri" charset="0"/>
                <a:ea typeface="ＭＳ Ｐゴシック" charset="0"/>
                <a:hlinkClick r:id="rId7"/>
              </a:rPr>
              <a:t>more measuring volcanic gas emissions.</a:t>
            </a:r>
            <a:endParaRPr lang="en-US" sz="1600" dirty="0">
              <a:latin typeface="Calibri" charset="0"/>
              <a:ea typeface="ＭＳ Ｐゴシック" charset="0"/>
            </a:endParaRPr>
          </a:p>
          <a:p>
            <a:pPr marL="695325" lvl="2" eaLnBrk="1" hangingPunct="1">
              <a:lnSpc>
                <a:spcPct val="90000"/>
              </a:lnSpc>
              <a:buFont typeface="Wingdings" charset="0"/>
              <a:buNone/>
            </a:pPr>
            <a:r>
              <a:rPr lang="en-US" sz="1600" dirty="0">
                <a:latin typeface="Calibri" charset="0"/>
                <a:ea typeface="ＭＳ Ｐゴシック" charset="0"/>
              </a:rPr>
              <a:t>http://volcanoes.usgs.gov/activity/methods/gas/</a:t>
            </a:r>
            <a:r>
              <a:rPr lang="en-US" sz="1600" dirty="0" smtClean="0">
                <a:latin typeface="Calibri" charset="0"/>
                <a:ea typeface="ＭＳ Ｐゴシック" charset="0"/>
              </a:rPr>
              <a:t>index.php  (Search for “usgs monitoring volcanic gases.”)</a:t>
            </a:r>
            <a:endParaRPr lang="en-US" sz="1600" dirty="0">
              <a:latin typeface="Calibri" charset="0"/>
              <a:ea typeface="ＭＳ Ｐゴシック" charset="0"/>
            </a:endParaRPr>
          </a:p>
          <a:p>
            <a:pPr marL="695325" lvl="2" eaLnBrk="1" hangingPunct="1">
              <a:lnSpc>
                <a:spcPct val="90000"/>
              </a:lnSpc>
              <a:buFont typeface="Wingdings" charset="0"/>
              <a:buNone/>
            </a:pPr>
            <a:endParaRPr lang="en-US" sz="1600" dirty="0">
              <a:latin typeface="Calibri" charset="0"/>
              <a:ea typeface="ＭＳ Ｐゴシック" charset="0"/>
            </a:endParaRPr>
          </a:p>
          <a:p>
            <a:pPr marL="695325" lvl="2" eaLnBrk="1" hangingPunct="1">
              <a:lnSpc>
                <a:spcPct val="90000"/>
              </a:lnSpc>
              <a:buFont typeface="Wingdings" charset="0"/>
              <a:buNone/>
            </a:pPr>
            <a:endParaRPr lang="en-US" sz="1600" dirty="0">
              <a:latin typeface="Calibri" charset="0"/>
              <a:ea typeface="ＭＳ Ｐゴシック" charset="0"/>
            </a:endParaRPr>
          </a:p>
          <a:p>
            <a:pPr marL="695325" lvl="2" eaLnBrk="1" hangingPunct="1">
              <a:lnSpc>
                <a:spcPct val="90000"/>
              </a:lnSpc>
              <a:buFont typeface="Wingdings" charset="0"/>
              <a:buNone/>
            </a:pPr>
            <a:endParaRPr lang="en-US" sz="1600" dirty="0">
              <a:latin typeface="Calibri" charset="0"/>
              <a:ea typeface="ＭＳ Ｐゴシック" charset="0"/>
            </a:endParaRPr>
          </a:p>
          <a:p>
            <a:pPr marL="295275" lvl="1" eaLnBrk="1" hangingPunct="1">
              <a:lnSpc>
                <a:spcPct val="90000"/>
              </a:lnSpc>
              <a:buFont typeface="Wingdings" charset="0"/>
              <a:buNone/>
            </a:pPr>
            <a:endParaRPr lang="en-US" sz="1600" dirty="0">
              <a:latin typeface="Calibri" charset="0"/>
              <a:ea typeface="ＭＳ Ｐゴシック" charset="0"/>
            </a:endParaRPr>
          </a:p>
          <a:p>
            <a:pPr eaLnBrk="1" hangingPunct="1">
              <a:lnSpc>
                <a:spcPct val="90000"/>
              </a:lnSpc>
            </a:pPr>
            <a:endParaRPr lang="en-US" sz="2800" dirty="0">
              <a:solidFill>
                <a:srgbClr val="CC0000"/>
              </a:solidFill>
              <a:latin typeface="Calibri"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3309938" y="149225"/>
            <a:ext cx="5834062" cy="673100"/>
          </a:xfrm>
        </p:spPr>
        <p:txBody>
          <a:bodyPr/>
          <a:lstStyle/>
          <a:p>
            <a:pPr eaLnBrk="1" hangingPunct="1"/>
            <a:r>
              <a:rPr lang="en-US" sz="2800" dirty="0">
                <a:latin typeface="Arial" charset="0"/>
              </a:rPr>
              <a:t>Taking Yellowstone’</a:t>
            </a:r>
            <a:r>
              <a:rPr lang="en-US" altLang="ja-JP" sz="2800" dirty="0">
                <a:latin typeface="Arial" charset="0"/>
              </a:rPr>
              <a:t>s Pulse</a:t>
            </a:r>
            <a:br>
              <a:rPr lang="en-US" altLang="ja-JP" sz="2800" dirty="0">
                <a:latin typeface="Arial" charset="0"/>
              </a:rPr>
            </a:br>
            <a:r>
              <a:rPr lang="en-US" altLang="ja-JP" sz="2800" dirty="0">
                <a:latin typeface="Arial" charset="0"/>
              </a:rPr>
              <a:t>Sources</a:t>
            </a:r>
            <a:endParaRPr lang="en-US" sz="2400" dirty="0">
              <a:latin typeface="Arial" charset="0"/>
            </a:endParaRPr>
          </a:p>
        </p:txBody>
      </p:sp>
      <p:sp>
        <p:nvSpPr>
          <p:cNvPr id="40962" name="Rectangle 3"/>
          <p:cNvSpPr>
            <a:spLocks noGrp="1" noChangeArrowheads="1"/>
          </p:cNvSpPr>
          <p:nvPr>
            <p:ph type="body" idx="1"/>
          </p:nvPr>
        </p:nvSpPr>
        <p:spPr/>
        <p:txBody>
          <a:bodyPr/>
          <a:lstStyle/>
          <a:p>
            <a:pPr eaLnBrk="1" hangingPunct="1">
              <a:spcBef>
                <a:spcPct val="0"/>
              </a:spcBef>
              <a:buSzPct val="90000"/>
            </a:pPr>
            <a:r>
              <a:rPr lang="en-US" sz="1200" dirty="0">
                <a:latin typeface="Calibri" charset="0"/>
                <a:ea typeface="ＭＳ Ｐゴシック" charset="0"/>
                <a:cs typeface="ＭＳ Ｐゴシック" charset="0"/>
              </a:rPr>
              <a:t>American Museum of Natural History (n.d.) Science Bulletins</a:t>
            </a:r>
            <a:r>
              <a:rPr lang="en-US" sz="1200" dirty="0" smtClean="0">
                <a:latin typeface="Calibri" charset="0"/>
                <a:ea typeface="ＭＳ Ｐゴシック" charset="0"/>
                <a:cs typeface="ＭＳ Ｐゴシック" charset="0"/>
              </a:rPr>
              <a:t>:  </a:t>
            </a:r>
            <a:r>
              <a:rPr lang="en-US" sz="1200" dirty="0" smtClean="0">
                <a:latin typeface="Calibri" charset="0"/>
                <a:ea typeface="ＭＳ Ｐゴシック" charset="0"/>
                <a:cs typeface="ＭＳ Ｐゴシック" charset="0"/>
                <a:hlinkClick r:id="rId3"/>
              </a:rPr>
              <a:t>“Yellowstone: Monitoring the Fire Below, “Signs of Restlessness.”</a:t>
            </a:r>
            <a:r>
              <a:rPr lang="en-US" sz="1200" dirty="0">
                <a:latin typeface="Calibri" charset="0"/>
                <a:ea typeface="ＭＳ Ｐゴシック" charset="0"/>
                <a:cs typeface="ＭＳ Ｐゴシック" charset="0"/>
              </a:rPr>
              <a:t> http://www.amnh.org/explore/science-bulletins/earth/documentaries/yellowstone-monitoring-the-fire-below/article-signs-of-</a:t>
            </a:r>
            <a:r>
              <a:rPr lang="en-US" sz="1200" dirty="0" smtClean="0">
                <a:latin typeface="Calibri" charset="0"/>
                <a:ea typeface="ＭＳ Ｐゴシック" charset="0"/>
                <a:cs typeface="ＭＳ Ｐゴシック" charset="0"/>
              </a:rPr>
              <a:t>restlessness  (Search for “amnh signs restlessness.”)</a:t>
            </a:r>
            <a:endParaRPr lang="en-US" altLang="ja-JP" sz="1200" dirty="0" smtClean="0">
              <a:latin typeface="Calibri" charset="0"/>
              <a:ea typeface="ＭＳ Ｐゴシック" charset="0"/>
              <a:cs typeface="ＭＳ Ｐゴシック" charset="0"/>
            </a:endParaRPr>
          </a:p>
          <a:p>
            <a:pPr eaLnBrk="1" hangingPunct="1">
              <a:spcBef>
                <a:spcPct val="0"/>
              </a:spcBef>
              <a:buSzPct val="90000"/>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Christensen, R. et. al.2007. USGS:  Open-file Report 2007-1071.  </a:t>
            </a:r>
            <a:r>
              <a:rPr lang="en-US" altLang="ja-JP" sz="1200" dirty="0" smtClean="0">
                <a:latin typeface="Calibri" charset="0"/>
                <a:ea typeface="ＭＳ Ｐゴシック" charset="0"/>
                <a:cs typeface="ＭＳ Ｐゴシック" charset="0"/>
                <a:hlinkClick r:id="rId4"/>
              </a:rPr>
              <a:t>“Preliminary Assessment of Volcanic and Hydrothermal Hazards in Yellowstone National Park and Vicinity.“</a:t>
            </a:r>
            <a:r>
              <a:rPr lang="en-US" altLang="ja-JP" sz="1200" dirty="0" smtClean="0">
                <a:latin typeface="Calibri" charset="0"/>
                <a:ea typeface="ＭＳ Ｐゴシック" charset="0"/>
                <a:cs typeface="ＭＳ Ｐゴシック" charset="0"/>
              </a:rPr>
              <a:t>  </a:t>
            </a:r>
            <a:r>
              <a:rPr lang="de-DE" altLang="ja-JP" sz="1200" dirty="0" smtClean="0">
                <a:latin typeface="Calibri" charset="0"/>
                <a:ea typeface="ＭＳ Ｐゴシック" charset="0"/>
                <a:cs typeface="ＭＳ Ｐゴシック" charset="0"/>
              </a:rPr>
              <a:t>http</a:t>
            </a:r>
            <a:r>
              <a:rPr lang="de-DE" altLang="ja-JP" sz="1200" dirty="0">
                <a:latin typeface="Calibri" charset="0"/>
                <a:ea typeface="ＭＳ Ｐゴシック" charset="0"/>
                <a:cs typeface="ＭＳ Ｐゴシック" charset="0"/>
              </a:rPr>
              <a:t>://pubs.usgs.gov/of/2007/1071</a:t>
            </a:r>
            <a:r>
              <a:rPr lang="de-DE" altLang="ja-JP" sz="1200" dirty="0" smtClean="0">
                <a:latin typeface="Calibri" charset="0"/>
                <a:ea typeface="ＭＳ Ｐゴシック" charset="0"/>
                <a:cs typeface="ＭＳ Ｐゴシック" charset="0"/>
              </a:rPr>
              <a:t>/  </a:t>
            </a:r>
            <a:r>
              <a:rPr lang="en-US" altLang="ja-JP" sz="1200" dirty="0" smtClean="0">
                <a:latin typeface="Calibri" charset="0"/>
                <a:ea typeface="ＭＳ Ｐゴシック" charset="0"/>
                <a:cs typeface="ＭＳ Ｐゴシック" charset="0"/>
              </a:rPr>
              <a:t> (Search fo</a:t>
            </a:r>
            <a:r>
              <a:rPr lang="en-US" altLang="ja-JP" sz="1200" dirty="0">
                <a:latin typeface="Calibri" charset="0"/>
                <a:ea typeface="ＭＳ Ｐゴシック" charset="0"/>
                <a:cs typeface="ＭＳ Ｐゴシック" charset="0"/>
              </a:rPr>
              <a:t>r </a:t>
            </a:r>
            <a:r>
              <a:rPr lang="en-US" altLang="ja-JP" sz="1200" dirty="0" smtClean="0">
                <a:latin typeface="Calibri" charset="0"/>
                <a:ea typeface="ＭＳ Ｐゴシック" charset="0"/>
                <a:cs typeface="ＭＳ Ｐゴシック" charset="0"/>
              </a:rPr>
              <a:t>“preliminary volcanic hydrothermal hazards </a:t>
            </a:r>
            <a:r>
              <a:rPr lang="en-US" altLang="ja-JP" sz="1200" dirty="0">
                <a:latin typeface="Calibri" charset="0"/>
                <a:ea typeface="ＭＳ Ｐゴシック" charset="0"/>
                <a:cs typeface="ＭＳ Ｐゴシック" charset="0"/>
              </a:rPr>
              <a:t>y</a:t>
            </a:r>
            <a:r>
              <a:rPr lang="en-US" altLang="ja-JP" sz="1200" dirty="0" smtClean="0">
                <a:latin typeface="Calibri" charset="0"/>
                <a:ea typeface="ＭＳ Ｐゴシック" charset="0"/>
                <a:cs typeface="ＭＳ Ｐゴシック" charset="0"/>
              </a:rPr>
              <a:t>ellowstone.”)</a:t>
            </a:r>
            <a:endParaRPr lang="en-US" altLang="ja-JP" sz="1200" dirty="0">
              <a:latin typeface="Calibri" charset="0"/>
              <a:ea typeface="ＭＳ Ｐゴシック" charset="0"/>
              <a:cs typeface="ＭＳ Ｐゴシック" charset="0"/>
            </a:endParaRPr>
          </a:p>
          <a:p>
            <a:pPr eaLnBrk="1" hangingPunct="1">
              <a:spcBef>
                <a:spcPct val="0"/>
              </a:spcBef>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Dzurisin, D.; Savage, J.C.; and Fournier, R.O. 1990.  </a:t>
            </a:r>
            <a:r>
              <a:rPr lang="en-US" altLang="ja-JP" sz="1200" dirty="0" smtClean="0">
                <a:latin typeface="Calibri" charset="0"/>
                <a:ea typeface="ＭＳ Ｐゴシック" charset="0"/>
                <a:cs typeface="ＭＳ Ｐゴシック" charset="0"/>
                <a:hlinkClick r:id="rId5"/>
              </a:rPr>
              <a:t>“Recent crustal subsidence at Yellowstone Caldera, Wyoming.”</a:t>
            </a:r>
            <a:r>
              <a:rPr lang="en-US" altLang="ja-JP" sz="1200" dirty="0" smtClean="0">
                <a:latin typeface="Calibri" charset="0"/>
                <a:ea typeface="ＭＳ Ｐゴシック" charset="0"/>
                <a:cs typeface="ＭＳ Ｐゴシック" charset="0"/>
              </a:rPr>
              <a:t>  Bulletin </a:t>
            </a:r>
            <a:r>
              <a:rPr lang="en-US" altLang="ja-JP" sz="1200" dirty="0">
                <a:latin typeface="Calibri" charset="0"/>
                <a:ea typeface="ＭＳ Ｐゴシック" charset="0"/>
                <a:cs typeface="ＭＳ Ｐゴシック" charset="0"/>
              </a:rPr>
              <a:t>of Volcanology, v. 52, p. 247-270. accessed from Yellowstone Volcano Observatory</a:t>
            </a:r>
            <a:r>
              <a:rPr lang="en-US" altLang="ja-JP" sz="1200" dirty="0" smtClean="0">
                <a:latin typeface="Calibri" charset="0"/>
                <a:ea typeface="ＭＳ Ｐゴシック" charset="0"/>
                <a:cs typeface="ＭＳ Ｐゴシック" charset="0"/>
              </a:rPr>
              <a:t>,</a:t>
            </a:r>
            <a:r>
              <a:rPr lang="ja-JP" altLang="en-US" sz="1200" dirty="0" smtClean="0">
                <a:latin typeface="Calibri" charset="0"/>
                <a:ea typeface="ＭＳ Ｐゴシック" charset="0"/>
                <a:cs typeface="ＭＳ Ｐゴシック" charset="0"/>
              </a:rPr>
              <a:t>“</a:t>
            </a:r>
            <a:r>
              <a:rPr lang="en-US" altLang="ja-JP" sz="1200" dirty="0" smtClean="0">
                <a:latin typeface="Calibri" charset="0"/>
                <a:ea typeface="ＭＳ Ｐゴシック" charset="0"/>
                <a:cs typeface="ＭＳ Ｐゴシック" charset="0"/>
              </a:rPr>
              <a:t> Leveling </a:t>
            </a:r>
            <a:r>
              <a:rPr lang="en-US" altLang="ja-JP" sz="1200" dirty="0">
                <a:latin typeface="Calibri" charset="0"/>
                <a:ea typeface="ＭＳ Ｐゴシック" charset="0"/>
                <a:cs typeface="ＭＳ Ｐゴシック" charset="0"/>
              </a:rPr>
              <a:t>Data Across Yellowstone </a:t>
            </a:r>
            <a:r>
              <a:rPr lang="en-US" altLang="ja-JP" sz="1200" dirty="0" smtClean="0">
                <a:latin typeface="Calibri" charset="0"/>
                <a:ea typeface="ＭＳ Ｐゴシック" charset="0"/>
                <a:cs typeface="ＭＳ Ｐゴシック" charset="0"/>
              </a:rPr>
              <a:t>Caldera.</a:t>
            </a:r>
            <a:r>
              <a:rPr lang="ja-JP" altLang="en-US" sz="1200" dirty="0" smtClean="0">
                <a:latin typeface="Calibri" charset="0"/>
                <a:ea typeface="ＭＳ Ｐゴシック" charset="0"/>
                <a:cs typeface="ＭＳ Ｐゴシック" charset="0"/>
              </a:rPr>
              <a:t>”</a:t>
            </a:r>
            <a:r>
              <a:rPr lang="en-US" altLang="ja-JP" sz="1200" dirty="0">
                <a:latin typeface="Calibri" charset="0"/>
                <a:ea typeface="ＭＳ Ｐゴシック" charset="0"/>
                <a:cs typeface="ＭＳ Ｐゴシック" charset="0"/>
              </a:rPr>
              <a:t> http://pubs.er.usgs.gov/publication/</a:t>
            </a:r>
            <a:r>
              <a:rPr lang="en-US" altLang="ja-JP" sz="1200" dirty="0" smtClean="0">
                <a:latin typeface="Calibri" charset="0"/>
                <a:ea typeface="ＭＳ Ｐゴシック" charset="0"/>
                <a:cs typeface="ＭＳ Ｐゴシック" charset="0"/>
              </a:rPr>
              <a:t>70016303  (</a:t>
            </a:r>
            <a:r>
              <a:rPr lang="en-US" altLang="ja-JP" sz="1200" dirty="0">
                <a:latin typeface="Calibri" charset="0"/>
                <a:ea typeface="ＭＳ Ｐゴシック" charset="0"/>
                <a:cs typeface="ＭＳ Ｐゴシック" charset="0"/>
              </a:rPr>
              <a:t>Search for </a:t>
            </a:r>
            <a:r>
              <a:rPr lang="en-US" altLang="ja-JP" sz="1200" dirty="0" smtClean="0">
                <a:latin typeface="Calibri" charset="0"/>
                <a:ea typeface="ＭＳ Ｐゴシック" charset="0"/>
                <a:cs typeface="ＭＳ Ｐゴシック" charset="0"/>
              </a:rPr>
              <a:t>“recent </a:t>
            </a:r>
            <a:r>
              <a:rPr lang="en-US" altLang="ja-JP" sz="1200" dirty="0">
                <a:latin typeface="Calibri" charset="0"/>
                <a:ea typeface="ＭＳ Ｐゴシック" charset="0"/>
                <a:cs typeface="ＭＳ Ｐゴシック" charset="0"/>
              </a:rPr>
              <a:t>subsidence at y</a:t>
            </a:r>
            <a:r>
              <a:rPr lang="en-US" altLang="ja-JP" sz="1200" dirty="0" smtClean="0">
                <a:latin typeface="Calibri" charset="0"/>
                <a:ea typeface="ＭＳ Ｐゴシック" charset="0"/>
                <a:cs typeface="ＭＳ Ｐゴシック" charset="0"/>
              </a:rPr>
              <a:t>ellowstone.”)</a:t>
            </a:r>
          </a:p>
          <a:p>
            <a:pPr eaLnBrk="1" hangingPunct="1">
              <a:spcBef>
                <a:spcPct val="0"/>
              </a:spcBef>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Puckas, C.;  Smith, R;  Meertens, C.; and Chang, W-L.  2007. </a:t>
            </a:r>
            <a:r>
              <a:rPr lang="en-US" altLang="ja-JP" sz="1200" dirty="0" smtClean="0">
                <a:latin typeface="Calibri" charset="0"/>
                <a:ea typeface="ＭＳ Ｐゴシック" charset="0"/>
                <a:cs typeface="ＭＳ Ｐゴシック" charset="0"/>
                <a:hlinkClick r:id="rId6"/>
              </a:rPr>
              <a:t>“Crustal deformation of the Yellowstone-Snake River Plain volcano-tectonic system: Campaign and continuous GPS observations, 1987-2004.” </a:t>
            </a:r>
            <a:r>
              <a:rPr lang="en-US" altLang="ja-JP" sz="1200" dirty="0" smtClean="0">
                <a:latin typeface="Calibri" charset="0"/>
                <a:ea typeface="ＭＳ Ｐゴシック" charset="0"/>
                <a:cs typeface="ＭＳ Ｐゴシック" charset="0"/>
              </a:rPr>
              <a:t>Journal of Geophysical Research,  v. 112.  http://volcanoes.usgs.gov/yvo/2007/PuskasJGR.pdf  (Search for “Puskas deformation yellowstone-snake river.”)</a:t>
            </a:r>
          </a:p>
          <a:p>
            <a:pPr eaLnBrk="1" hangingPunct="1">
              <a:spcBef>
                <a:spcPct val="0"/>
              </a:spcBef>
              <a:buFontTx/>
              <a:buNone/>
            </a:pPr>
            <a:endParaRPr lang="en-US" sz="1200" u="sng" dirty="0" smtClean="0">
              <a:latin typeface="Calibri" charset="0"/>
              <a:ea typeface="ＭＳ Ｐゴシック" charset="0"/>
              <a:cs typeface="ＭＳ Ｐゴシック" charset="0"/>
            </a:endParaRPr>
          </a:p>
          <a:p>
            <a:pPr eaLnBrk="1" hangingPunct="1">
              <a:spcBef>
                <a:spcPct val="0"/>
              </a:spcBef>
            </a:pPr>
            <a:r>
              <a:rPr lang="en-US" sz="1200" dirty="0" smtClean="0">
                <a:latin typeface="Calibri" charset="0"/>
                <a:ea typeface="ＭＳ Ｐゴシック" charset="0"/>
                <a:cs typeface="ＭＳ Ｐゴシック" charset="0"/>
              </a:rPr>
              <a:t>USGS</a:t>
            </a:r>
            <a:r>
              <a:rPr lang="en-US" sz="1200" dirty="0">
                <a:latin typeface="Calibri" charset="0"/>
                <a:ea typeface="ＭＳ Ｐゴシック" charset="0"/>
                <a:cs typeface="ＭＳ Ｐゴシック" charset="0"/>
              </a:rPr>
              <a:t>.  2010. Yellowstone Volcano Observatory.  </a:t>
            </a:r>
            <a:r>
              <a:rPr lang="ja-JP" altLang="en-US" sz="1200" dirty="0">
                <a:latin typeface="Calibri" charset="0"/>
                <a:ea typeface="ＭＳ Ｐゴシック" charset="0"/>
                <a:cs typeface="ＭＳ Ｐゴシック" charset="0"/>
                <a:hlinkClick r:id="rId7"/>
              </a:rPr>
              <a:t>“</a:t>
            </a:r>
            <a:r>
              <a:rPr lang="en-US" altLang="ja-JP" sz="1200" dirty="0">
                <a:latin typeface="Calibri" charset="0"/>
                <a:ea typeface="ＭＳ Ｐゴシック" charset="0"/>
                <a:cs typeface="ＭＳ Ｐゴシック" charset="0"/>
                <a:hlinkClick r:id="rId7"/>
              </a:rPr>
              <a:t>Volcano Monitoring at Yellowstone National Park</a:t>
            </a:r>
            <a:r>
              <a:rPr lang="ja-JP" altLang="en-US" sz="1200" dirty="0">
                <a:latin typeface="Calibri" charset="0"/>
                <a:ea typeface="ＭＳ Ｐゴシック" charset="0"/>
                <a:cs typeface="ＭＳ Ｐゴシック" charset="0"/>
                <a:hlinkClick r:id="rId7"/>
              </a:rPr>
              <a:t>”</a:t>
            </a:r>
            <a:r>
              <a:rPr lang="en-US" altLang="ja-JP" sz="1200" dirty="0">
                <a:latin typeface="Calibri" charset="0"/>
                <a:ea typeface="ＭＳ Ｐゴシック" charset="0"/>
                <a:cs typeface="ＭＳ Ｐゴシック" charset="0"/>
              </a:rPr>
              <a:t>   http://volcanoes.usgs.gov/yvo/activity/monitoring/</a:t>
            </a:r>
            <a:r>
              <a:rPr lang="en-US" altLang="ja-JP" sz="1200" dirty="0" smtClean="0">
                <a:latin typeface="Calibri" charset="0"/>
                <a:ea typeface="ＭＳ Ｐゴシック" charset="0"/>
                <a:cs typeface="ＭＳ Ｐゴシック" charset="0"/>
              </a:rPr>
              <a:t>index.php  (Search for “YVO monitoring.”)</a:t>
            </a:r>
            <a:endParaRPr lang="en-US" altLang="ja-JP" sz="1200" dirty="0">
              <a:latin typeface="Calibri" charset="0"/>
              <a:ea typeface="ＭＳ Ｐゴシック" charset="0"/>
              <a:cs typeface="ＭＳ Ｐゴシック" charset="0"/>
            </a:endParaRPr>
          </a:p>
          <a:p>
            <a:pPr eaLnBrk="1" hangingPunct="1">
              <a:spcBef>
                <a:spcPct val="0"/>
              </a:spcBef>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USGS.  2008.  Yellowstone Volcano Observatory.  </a:t>
            </a:r>
            <a:r>
              <a:rPr lang="ja-JP" altLang="en-US" sz="1200" dirty="0">
                <a:latin typeface="Calibri" charset="0"/>
                <a:ea typeface="ＭＳ Ｐゴシック" charset="0"/>
                <a:cs typeface="ＭＳ Ｐゴシック" charset="0"/>
                <a:hlinkClick r:id="rId8"/>
              </a:rPr>
              <a:t>“</a:t>
            </a:r>
            <a:r>
              <a:rPr lang="en-US" altLang="ja-JP" sz="1200" dirty="0">
                <a:latin typeface="Calibri" charset="0"/>
                <a:ea typeface="ＭＳ Ｐゴシック" charset="0"/>
                <a:cs typeface="ＭＳ Ｐゴシック" charset="0"/>
                <a:hlinkClick r:id="rId8"/>
              </a:rPr>
              <a:t>Recent ups and downs of Yellowstone Caldera.</a:t>
            </a:r>
            <a:r>
              <a:rPr lang="ja-JP" altLang="en-US" sz="1200" dirty="0">
                <a:latin typeface="Calibri" charset="0"/>
                <a:ea typeface="ＭＳ Ｐゴシック" charset="0"/>
                <a:cs typeface="ＭＳ Ｐゴシック" charset="0"/>
                <a:hlinkClick r:id="rId8"/>
              </a:rPr>
              <a:t>”</a:t>
            </a:r>
            <a:r>
              <a:rPr lang="en-US" altLang="ja-JP" sz="1200" dirty="0">
                <a:latin typeface="Calibri" charset="0"/>
                <a:ea typeface="ＭＳ Ｐゴシック" charset="0"/>
                <a:cs typeface="ＭＳ Ｐゴシック" charset="0"/>
                <a:hlinkClick r:id="rId8"/>
              </a:rPr>
              <a:t> </a:t>
            </a:r>
            <a:r>
              <a:rPr lang="en-US" altLang="ja-JP" sz="1200" dirty="0">
                <a:latin typeface="Calibri" charset="0"/>
                <a:ea typeface="ＭＳ Ｐゴシック" charset="0"/>
                <a:cs typeface="ＭＳ Ｐゴシック" charset="0"/>
              </a:rPr>
              <a:t>    http://volcanoes.usgs.gov/yvo/publications/2007/</a:t>
            </a:r>
            <a:r>
              <a:rPr lang="en-US" altLang="ja-JP" sz="1200" dirty="0" smtClean="0">
                <a:latin typeface="Calibri" charset="0"/>
                <a:ea typeface="ＭＳ Ｐゴシック" charset="0"/>
                <a:cs typeface="ＭＳ Ｐゴシック" charset="0"/>
              </a:rPr>
              <a:t>upsanddowns.php  (Search for “ups downs yellowstone.”)</a:t>
            </a:r>
            <a:endParaRPr lang="en-US" altLang="ja-JP" sz="1200" dirty="0">
              <a:latin typeface="Calibri" charset="0"/>
              <a:ea typeface="ＭＳ Ｐゴシック" charset="0"/>
              <a:cs typeface="ＭＳ Ｐゴシック" charset="0"/>
            </a:endParaRPr>
          </a:p>
          <a:p>
            <a:pPr eaLnBrk="1" hangingPunct="1">
              <a:spcBef>
                <a:spcPct val="0"/>
              </a:spcBef>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USGS.  2005.  U.S. Geological Survey Fact Sheet 2005-3024: </a:t>
            </a:r>
            <a:r>
              <a:rPr lang="en-US" altLang="ja-JP" sz="1200" dirty="0" smtClean="0">
                <a:latin typeface="Calibri" charset="0"/>
                <a:ea typeface="ＭＳ Ｐゴシック" charset="0"/>
                <a:cs typeface="ＭＳ Ｐゴシック" charset="0"/>
                <a:hlinkClick r:id="rId9"/>
              </a:rPr>
              <a:t>“Steam Explosions, Earthquakes, and Volcanic Eruptions--What’s in Yellowstone’s Future?”</a:t>
            </a:r>
            <a:r>
              <a:rPr lang="en-US" altLang="ja-JP" sz="1200" dirty="0" smtClean="0">
                <a:latin typeface="Calibri" charset="0"/>
                <a:ea typeface="ＭＳ Ｐゴシック" charset="0"/>
                <a:cs typeface="ＭＳ Ｐゴシック" charset="0"/>
              </a:rPr>
              <a:t>    http</a:t>
            </a:r>
            <a:r>
              <a:rPr lang="en-US" altLang="ja-JP" sz="1200" dirty="0">
                <a:latin typeface="Calibri" charset="0"/>
                <a:ea typeface="ＭＳ Ｐゴシック" charset="0"/>
                <a:cs typeface="ＭＳ Ｐゴシック" charset="0"/>
              </a:rPr>
              <a:t>://pubs.usgs.gov/fs/2005/3024</a:t>
            </a:r>
            <a:r>
              <a:rPr lang="en-US" altLang="ja-JP" sz="1200" dirty="0" smtClean="0">
                <a:latin typeface="Calibri" charset="0"/>
                <a:ea typeface="ＭＳ Ｐゴシック" charset="0"/>
                <a:cs typeface="ＭＳ Ｐゴシック" charset="0"/>
              </a:rPr>
              <a:t>/   (Search for “usgs steam explosions yellowstone.”)</a:t>
            </a:r>
            <a:endParaRPr lang="en-US" altLang="ja-JP" sz="1200" dirty="0">
              <a:latin typeface="Calibri" charset="0"/>
              <a:ea typeface="ＭＳ Ｐゴシック" charset="0"/>
              <a:cs typeface="ＭＳ Ｐゴシック" charset="0"/>
            </a:endParaRPr>
          </a:p>
          <a:p>
            <a:pPr eaLnBrk="1" hangingPunct="1">
              <a:spcBef>
                <a:spcPct val="0"/>
              </a:spcBef>
            </a:pPr>
            <a:endParaRPr lang="en-US" sz="1200" dirty="0">
              <a:latin typeface="Calibri" charset="0"/>
              <a:ea typeface="ＭＳ Ｐゴシック" charset="0"/>
              <a:cs typeface="ＭＳ Ｐゴシック" charset="0"/>
            </a:endParaRPr>
          </a:p>
          <a:p>
            <a:pPr eaLnBrk="1" hangingPunct="1">
              <a:spcBef>
                <a:spcPct val="0"/>
              </a:spcBef>
            </a:pPr>
            <a:r>
              <a:rPr lang="en-US" sz="1200" dirty="0">
                <a:latin typeface="Calibri" charset="0"/>
                <a:ea typeface="ＭＳ Ｐゴシック" charset="0"/>
                <a:cs typeface="ＭＳ Ｐゴシック" charset="0"/>
              </a:rPr>
              <a:t>USGS.  2004.  U.S. Geological Survey Fact Sheet 100-03</a:t>
            </a:r>
            <a:r>
              <a:rPr lang="en-US" sz="1200" dirty="0" smtClean="0">
                <a:latin typeface="Calibri" charset="0"/>
                <a:ea typeface="ＭＳ Ｐゴシック" charset="0"/>
                <a:cs typeface="ＭＳ Ｐゴシック" charset="0"/>
              </a:rPr>
              <a:t>:  </a:t>
            </a:r>
            <a:r>
              <a:rPr lang="en-US" sz="1200" dirty="0" smtClean="0">
                <a:latin typeface="Calibri" charset="0"/>
                <a:ea typeface="ＭＳ Ｐゴシック" charset="0"/>
                <a:cs typeface="ＭＳ Ｐゴシック" charset="0"/>
                <a:hlinkClick r:id="rId10"/>
              </a:rPr>
              <a:t>“Tracking Changes in Yellowstone’s Restless Volcanic System.”</a:t>
            </a:r>
            <a:r>
              <a:rPr lang="en-US" sz="1200" dirty="0" smtClean="0">
                <a:latin typeface="Calibri" charset="0"/>
                <a:ea typeface="ＭＳ Ｐゴシック" charset="0"/>
                <a:cs typeface="ＭＳ Ｐゴシック" charset="0"/>
              </a:rPr>
              <a:t> </a:t>
            </a:r>
            <a:r>
              <a:rPr lang="en-US" altLang="ja-JP" sz="1200" dirty="0" smtClean="0">
                <a:latin typeface="Calibri" charset="0"/>
                <a:ea typeface="ＭＳ Ｐゴシック" charset="0"/>
                <a:cs typeface="ＭＳ Ｐゴシック" charset="0"/>
                <a:hlinkClick r:id="rId10"/>
              </a:rPr>
              <a:t>http</a:t>
            </a:r>
            <a:r>
              <a:rPr lang="en-US" altLang="ja-JP" sz="1200" dirty="0">
                <a:latin typeface="Calibri" charset="0"/>
                <a:ea typeface="ＭＳ Ｐゴシック" charset="0"/>
                <a:cs typeface="ＭＳ Ｐゴシック" charset="0"/>
                <a:hlinkClick r:id="rId10"/>
              </a:rPr>
              <a:t>://pubs.usgs.gov/fs/fs100-03</a:t>
            </a:r>
            <a:r>
              <a:rPr lang="en-US" altLang="ja-JP" sz="1200" dirty="0" smtClean="0">
                <a:latin typeface="Calibri" charset="0"/>
                <a:ea typeface="ＭＳ Ｐゴシック" charset="0"/>
                <a:cs typeface="ＭＳ Ｐゴシック" charset="0"/>
                <a:hlinkClick r:id="rId10"/>
              </a:rPr>
              <a:t>/</a:t>
            </a:r>
            <a:r>
              <a:rPr lang="en-US" altLang="ja-JP" sz="1200" dirty="0" smtClean="0">
                <a:latin typeface="Calibri" charset="0"/>
                <a:ea typeface="ＭＳ Ｐゴシック" charset="0"/>
                <a:cs typeface="ＭＳ Ｐゴシック" charset="0"/>
              </a:rPr>
              <a:t>  (Search for “tracking changes yellowstone.”)</a:t>
            </a:r>
            <a:endParaRPr lang="en-US" altLang="ja-JP" sz="1200" dirty="0">
              <a:latin typeface="Calibri" charset="0"/>
              <a:ea typeface="ＭＳ Ｐゴシック" charset="0"/>
              <a:cs typeface="ＭＳ Ｐゴシック" charset="0"/>
            </a:endParaRPr>
          </a:p>
          <a:p>
            <a:pPr eaLnBrk="1" hangingPunct="1">
              <a:buFontTx/>
              <a:buNone/>
            </a:pPr>
            <a:endParaRPr lang="en-US" sz="1200" dirty="0">
              <a:latin typeface="Calibri" charset="0"/>
              <a:ea typeface="ＭＳ Ｐゴシック" charset="0"/>
              <a:cs typeface="ＭＳ Ｐゴシック" charset="0"/>
            </a:endParaRPr>
          </a:p>
          <a:p>
            <a:pPr eaLnBrk="1" hangingPunct="1"/>
            <a:endParaRPr lang="en-US" sz="12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2179822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48"/>
          <p:cNvSpPr>
            <a:spLocks noGrp="1" noChangeArrowheads="1"/>
          </p:cNvSpPr>
          <p:nvPr>
            <p:ph type="title"/>
          </p:nvPr>
        </p:nvSpPr>
        <p:spPr/>
        <p:txBody>
          <a:bodyPr/>
          <a:lstStyle/>
          <a:p>
            <a:pPr eaLnBrk="1" hangingPunct="1"/>
            <a:r>
              <a:rPr lang="en-US" sz="2800" dirty="0">
                <a:latin typeface="Arial" charset="0"/>
              </a:rPr>
              <a:t>Where is Yellowstone?</a:t>
            </a:r>
          </a:p>
        </p:txBody>
      </p:sp>
      <p:pic>
        <p:nvPicPr>
          <p:cNvPr id="1638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131888"/>
            <a:ext cx="6969125" cy="4646612"/>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pic>
        <p:nvPicPr>
          <p:cNvPr id="1638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2313" y="4495800"/>
            <a:ext cx="2959100" cy="2028825"/>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1017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z="2800" dirty="0" smtClean="0">
                <a:latin typeface="Arial" charset="0"/>
              </a:rPr>
              <a:t>What is </a:t>
            </a:r>
            <a:r>
              <a:rPr lang="en-US" sz="2800" dirty="0">
                <a:latin typeface="Arial" charset="0"/>
              </a:rPr>
              <a:t>Yellowstone?</a:t>
            </a:r>
          </a:p>
        </p:txBody>
      </p:sp>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047750"/>
            <a:ext cx="4879975"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6"/>
          <p:cNvSpPr>
            <a:spLocks noChangeArrowheads="1"/>
          </p:cNvSpPr>
          <p:nvPr/>
        </p:nvSpPr>
        <p:spPr bwMode="auto">
          <a:xfrm>
            <a:off x="5700713" y="2727325"/>
            <a:ext cx="21351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dirty="0" smtClean="0">
                <a:solidFill>
                  <a:srgbClr val="0000FF"/>
                </a:solidFill>
              </a:rPr>
              <a:t>Exploring the landscape</a:t>
            </a:r>
            <a:endParaRPr lang="en-US" sz="2800" dirty="0">
              <a:solidFill>
                <a:srgbClr val="0000FF"/>
              </a:solidFill>
            </a:endParaRPr>
          </a:p>
        </p:txBody>
      </p:sp>
    </p:spTree>
    <p:extLst>
      <p:ext uri="{BB962C8B-B14F-4D97-AF65-F5344CB8AC3E}">
        <p14:creationId xmlns:p14="http://schemas.microsoft.com/office/powerpoint/2010/main" val="15848220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US" sz="2800" dirty="0" smtClean="0">
                <a:latin typeface="Arial" charset="0"/>
              </a:rPr>
              <a:t>What is </a:t>
            </a:r>
            <a:r>
              <a:rPr lang="en-US" sz="2800" dirty="0">
                <a:latin typeface="Arial" charset="0"/>
              </a:rPr>
              <a:t>Yellowstone?</a:t>
            </a:r>
          </a:p>
        </p:txBody>
      </p:sp>
      <p:sp>
        <p:nvSpPr>
          <p:cNvPr id="20482" name="Rectangle 6"/>
          <p:cNvSpPr>
            <a:spLocks noChangeArrowheads="1"/>
          </p:cNvSpPr>
          <p:nvPr/>
        </p:nvSpPr>
        <p:spPr bwMode="auto">
          <a:xfrm>
            <a:off x="6819900" y="2711450"/>
            <a:ext cx="2006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dirty="0" smtClean="0">
                <a:solidFill>
                  <a:srgbClr val="0000FF"/>
                </a:solidFill>
              </a:rPr>
              <a:t>Exploring the landscape</a:t>
            </a:r>
            <a:endParaRPr lang="en-US" sz="2800" dirty="0">
              <a:solidFill>
                <a:srgbClr val="0000FF"/>
              </a:solidFill>
            </a:endParaRPr>
          </a:p>
        </p:txBody>
      </p:sp>
      <p:pic>
        <p:nvPicPr>
          <p:cNvPr id="20483" name="Picture 4" descr="YNP base map.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6150"/>
            <a:ext cx="681672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4">
            <a:hlinkClick r:id="rId4" tooltip="Click anywhere for the webpage with live red dots."/>
          </p:cNvPr>
          <p:cNvSpPr txBox="1">
            <a:spLocks noChangeArrowheads="1"/>
          </p:cNvSpPr>
          <p:nvPr/>
        </p:nvSpPr>
        <p:spPr bwMode="auto">
          <a:xfrm>
            <a:off x="0" y="927100"/>
            <a:ext cx="66675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extLst>
      <p:ext uri="{BB962C8B-B14F-4D97-AF65-F5344CB8AC3E}">
        <p14:creationId xmlns:p14="http://schemas.microsoft.com/office/powerpoint/2010/main" val="29874868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sz="2800" dirty="0" smtClean="0">
                <a:latin typeface="Arial" charset="0"/>
              </a:rPr>
              <a:t>What is </a:t>
            </a:r>
            <a:r>
              <a:rPr lang="en-US" sz="2800" dirty="0">
                <a:latin typeface="Arial" charset="0"/>
              </a:rPr>
              <a:t>Yellowstone?</a:t>
            </a:r>
          </a:p>
        </p:txBody>
      </p:sp>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1160463"/>
            <a:ext cx="4672012" cy="5519737"/>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22531" name="Rectangle 6"/>
          <p:cNvSpPr>
            <a:spLocks noChangeArrowheads="1"/>
          </p:cNvSpPr>
          <p:nvPr/>
        </p:nvSpPr>
        <p:spPr bwMode="auto">
          <a:xfrm>
            <a:off x="5905500" y="2736850"/>
            <a:ext cx="2006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dirty="0">
                <a:solidFill>
                  <a:srgbClr val="0000FF"/>
                </a:solidFill>
              </a:rPr>
              <a:t>Cultural and geological features</a:t>
            </a:r>
          </a:p>
        </p:txBody>
      </p:sp>
    </p:spTree>
    <p:extLst>
      <p:ext uri="{BB962C8B-B14F-4D97-AF65-F5344CB8AC3E}">
        <p14:creationId xmlns:p14="http://schemas.microsoft.com/office/powerpoint/2010/main" val="27691773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descr="NPS map.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143000"/>
            <a:ext cx="5051425" cy="53467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p:nvPr>
        </p:nvSpPr>
        <p:spPr/>
        <p:txBody>
          <a:bodyPr/>
          <a:lstStyle/>
          <a:p>
            <a:pPr eaLnBrk="1" hangingPunct="1"/>
            <a:r>
              <a:rPr lang="en-US" sz="2800" dirty="0" smtClean="0">
                <a:latin typeface="Arial" charset="0"/>
              </a:rPr>
              <a:t>What is </a:t>
            </a:r>
            <a:r>
              <a:rPr lang="en-US" sz="2800" dirty="0">
                <a:latin typeface="Arial" charset="0"/>
              </a:rPr>
              <a:t>Yellowstone?</a:t>
            </a:r>
          </a:p>
        </p:txBody>
      </p:sp>
      <p:sp>
        <p:nvSpPr>
          <p:cNvPr id="24579" name="Rectangle 6"/>
          <p:cNvSpPr>
            <a:spLocks noChangeArrowheads="1"/>
          </p:cNvSpPr>
          <p:nvPr/>
        </p:nvSpPr>
        <p:spPr bwMode="auto">
          <a:xfrm>
            <a:off x="5905500" y="2736850"/>
            <a:ext cx="2006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dirty="0">
                <a:solidFill>
                  <a:srgbClr val="0000FF"/>
                </a:solidFill>
              </a:rPr>
              <a:t>Cultural and geological features</a:t>
            </a:r>
          </a:p>
        </p:txBody>
      </p:sp>
      <p:sp>
        <p:nvSpPr>
          <p:cNvPr id="24580" name="TextBox 6">
            <a:hlinkClick r:id="rId4" tooltip="Click on the map to zoom in.  It's a big file, so there might be a delay."/>
          </p:cNvPr>
          <p:cNvSpPr txBox="1">
            <a:spLocks noChangeArrowheads="1"/>
          </p:cNvSpPr>
          <p:nvPr/>
        </p:nvSpPr>
        <p:spPr bwMode="auto">
          <a:xfrm>
            <a:off x="0" y="1155700"/>
            <a:ext cx="56642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extLst>
      <p:ext uri="{BB962C8B-B14F-4D97-AF65-F5344CB8AC3E}">
        <p14:creationId xmlns:p14="http://schemas.microsoft.com/office/powerpoint/2010/main" val="14665909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066800"/>
            <a:ext cx="6575425" cy="428625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
        <p:nvSpPr>
          <p:cNvPr id="26626" name="TextBox 8">
            <a:hlinkClick r:id="rId4" tooltip="Click on the photo to learn about hydrothermal explosions."/>
          </p:cNvPr>
          <p:cNvSpPr txBox="1">
            <a:spLocks noChangeArrowheads="1"/>
          </p:cNvSpPr>
          <p:nvPr/>
        </p:nvSpPr>
        <p:spPr bwMode="auto">
          <a:xfrm>
            <a:off x="266700" y="1003300"/>
            <a:ext cx="67691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26627" name="Rectangle 2"/>
          <p:cNvSpPr>
            <a:spLocks noGrp="1" noChangeArrowheads="1"/>
          </p:cNvSpPr>
          <p:nvPr>
            <p:ph type="title"/>
          </p:nvPr>
        </p:nvSpPr>
        <p:spPr>
          <a:xfrm>
            <a:off x="3309938" y="1365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a:latin typeface="Arial" charset="0"/>
              </a:rPr>
              <a:t>Hydrothermal </a:t>
            </a:r>
            <a:r>
              <a:rPr lang="en-US" altLang="ja-JP" sz="2800" dirty="0" smtClean="0">
                <a:latin typeface="Arial" charset="0"/>
              </a:rPr>
              <a:t>explosions </a:t>
            </a:r>
            <a:endParaRPr lang="en-US" sz="2800" dirty="0">
              <a:latin typeface="Arial" charset="0"/>
            </a:endParaRPr>
          </a:p>
        </p:txBody>
      </p:sp>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511675"/>
            <a:ext cx="3216275" cy="2054225"/>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5073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5805" y="1066800"/>
            <a:ext cx="555144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3" name="Rectangle 2"/>
          <p:cNvSpPr>
            <a:spLocks noGrp="1" noChangeArrowheads="1"/>
          </p:cNvSpPr>
          <p:nvPr>
            <p:ph type="title"/>
          </p:nvPr>
        </p:nvSpPr>
        <p:spPr>
          <a:xfrm>
            <a:off x="3309938" y="1365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a:latin typeface="Arial" charset="0"/>
              </a:rPr>
              <a:t>Hydrothermal </a:t>
            </a:r>
            <a:r>
              <a:rPr lang="en-US" altLang="ja-JP" sz="2800" dirty="0" smtClean="0">
                <a:latin typeface="Arial" charset="0"/>
              </a:rPr>
              <a:t>explosions </a:t>
            </a:r>
            <a:endParaRPr lang="en-US" sz="2800" dirty="0">
              <a:latin typeface="Arial" charset="0"/>
            </a:endParaRPr>
          </a:p>
        </p:txBody>
      </p:sp>
      <p:sp>
        <p:nvSpPr>
          <p:cNvPr id="28675" name="Rectangle 3"/>
          <p:cNvSpPr>
            <a:spLocks noGrp="1" noChangeArrowheads="1"/>
          </p:cNvSpPr>
          <p:nvPr>
            <p:ph type="body" idx="1"/>
          </p:nvPr>
        </p:nvSpPr>
        <p:spPr>
          <a:xfrm>
            <a:off x="6540500" y="3048000"/>
            <a:ext cx="2603500" cy="1752600"/>
          </a:xfrm>
          <a:ln>
            <a:solidFill>
              <a:srgbClr val="FFFFFF"/>
            </a:solidFill>
            <a:miter lim="800000"/>
            <a:headEnd/>
            <a:tailEnd/>
          </a:ln>
        </p:spPr>
        <p:txBody>
          <a:bodyPr/>
          <a:lstStyle/>
          <a:p>
            <a:pPr marL="7938" lvl="1" indent="-7938" eaLnBrk="1" hangingPunct="1">
              <a:buFont typeface="Wingdings" charset="0"/>
              <a:buNone/>
            </a:pPr>
            <a:r>
              <a:rPr lang="en-US" dirty="0">
                <a:solidFill>
                  <a:srgbClr val="0000FF"/>
                </a:solidFill>
                <a:latin typeface="Arial" charset="0"/>
                <a:ea typeface="ＭＳ Ｐゴシック" charset="0"/>
                <a:cs typeface="Arial" charset="0"/>
              </a:rPr>
              <a:t>Hydrothermal explosions</a:t>
            </a:r>
          </a:p>
          <a:p>
            <a:pPr algn="ctr" eaLnBrk="1" hangingPunct="1"/>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870645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3309938" y="149225"/>
            <a:ext cx="5834062" cy="673100"/>
          </a:xfrm>
        </p:spPr>
        <p:txBody>
          <a:bodyPr/>
          <a:lstStyle/>
          <a:p>
            <a:pPr eaLnBrk="1" hangingPunct="1"/>
            <a:r>
              <a:rPr lang="en-US" sz="2800" dirty="0">
                <a:latin typeface="Arial" charset="0"/>
              </a:rPr>
              <a:t>Taking </a:t>
            </a:r>
            <a:r>
              <a:rPr lang="en-US" sz="2800" dirty="0" smtClean="0">
                <a:latin typeface="Arial" charset="0"/>
              </a:rPr>
              <a:t>Yellowstone’</a:t>
            </a:r>
            <a:r>
              <a:rPr lang="en-US" altLang="ja-JP" sz="2800" dirty="0" smtClean="0">
                <a:latin typeface="Arial" charset="0"/>
              </a:rPr>
              <a:t>s </a:t>
            </a:r>
            <a:r>
              <a:rPr lang="en-US" altLang="ja-JP" sz="2800" dirty="0">
                <a:latin typeface="Arial" charset="0"/>
              </a:rPr>
              <a:t>Pulse</a:t>
            </a:r>
            <a:br>
              <a:rPr lang="en-US" altLang="ja-JP" sz="2800" dirty="0">
                <a:latin typeface="Arial" charset="0"/>
              </a:rPr>
            </a:br>
            <a:r>
              <a:rPr lang="en-US" altLang="ja-JP" sz="2800" dirty="0" smtClean="0">
                <a:latin typeface="Arial" charset="0"/>
              </a:rPr>
              <a:t>Geysers</a:t>
            </a:r>
            <a:endParaRPr lang="en-US" sz="2800" dirty="0">
              <a:latin typeface="Arial" charset="0"/>
            </a:endParaRPr>
          </a:p>
        </p:txBody>
      </p:sp>
      <p:pic>
        <p:nvPicPr>
          <p:cNvPr id="307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9500" y="1176338"/>
            <a:ext cx="3505200" cy="5486400"/>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30723" name="Rectangle 4"/>
          <p:cNvSpPr>
            <a:spLocks noChangeArrowheads="1"/>
          </p:cNvSpPr>
          <p:nvPr/>
        </p:nvSpPr>
        <p:spPr bwMode="auto">
          <a:xfrm>
            <a:off x="2032000" y="3319463"/>
            <a:ext cx="248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938" lvl="1" indent="-7938">
              <a:buFont typeface="Wingdings" charset="0"/>
              <a:buNone/>
            </a:pPr>
            <a:r>
              <a:rPr lang="en-US" sz="3200" dirty="0">
                <a:solidFill>
                  <a:srgbClr val="0000FF"/>
                </a:solidFill>
                <a:cs typeface="Arial" charset="0"/>
              </a:rPr>
              <a:t>Old Faithful</a:t>
            </a:r>
          </a:p>
        </p:txBody>
      </p:sp>
      <p:pic>
        <p:nvPicPr>
          <p:cNvPr id="307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325" y="4216400"/>
            <a:ext cx="3665538" cy="2120900"/>
          </a:xfrm>
          <a:prstGeom prst="rect">
            <a:avLst/>
          </a:prstGeom>
          <a:noFill/>
          <a:ln w="38100">
            <a:solidFill>
              <a:srgbClr val="4F81BD"/>
            </a:solidFill>
            <a:round/>
            <a:headEnd/>
            <a:tailEnd/>
          </a:ln>
          <a:extLst>
            <a:ext uri="{909E8E84-426E-40dd-AFC4-6F175D3DCCD1}">
              <a14:hiddenFill xmlns:a14="http://schemas.microsoft.com/office/drawing/2010/main">
                <a:solidFill>
                  <a:srgbClr val="FFFFFF"/>
                </a:solidFill>
              </a14:hiddenFill>
            </a:ext>
          </a:extLst>
        </p:spPr>
      </p:pic>
      <p:sp>
        <p:nvSpPr>
          <p:cNvPr id="30725" name="TextBox 5">
            <a:hlinkClick r:id="rId5" tooltip="Click here to see a webcam of Old Faithful."/>
          </p:cNvPr>
          <p:cNvSpPr txBox="1">
            <a:spLocks noChangeArrowheads="1"/>
          </p:cNvSpPr>
          <p:nvPr/>
        </p:nvSpPr>
        <p:spPr bwMode="auto">
          <a:xfrm>
            <a:off x="584200" y="3530600"/>
            <a:ext cx="41021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
        <p:nvSpPr>
          <p:cNvPr id="7" name="TextBox 5">
            <a:hlinkClick r:id="rId6" tooltip="Click here to see a webcam of Old Faithful."/>
          </p:cNvPr>
          <p:cNvSpPr txBox="1">
            <a:spLocks noChangeArrowheads="1"/>
          </p:cNvSpPr>
          <p:nvPr/>
        </p:nvSpPr>
        <p:spPr bwMode="auto">
          <a:xfrm>
            <a:off x="4787900" y="1155700"/>
            <a:ext cx="40767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5786</TotalTime>
  <Words>3279</Words>
  <Application>Microsoft Macintosh PowerPoint</Application>
  <PresentationFormat>On-screen Show (4:3)</PresentationFormat>
  <Paragraphs>166</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Taking the Pulse of Yellowstone’s “Breathing” Caldera</vt:lpstr>
      <vt:lpstr>Where is Yellowstone?</vt:lpstr>
      <vt:lpstr>What is Yellowstone?</vt:lpstr>
      <vt:lpstr>What is Yellowstone?</vt:lpstr>
      <vt:lpstr>What is Yellowstone?</vt:lpstr>
      <vt:lpstr>What is Yellowstone?</vt:lpstr>
      <vt:lpstr>Taking Yellowstone’s Pulse Hydrothermal explosions </vt:lpstr>
      <vt:lpstr>Taking Yellowstone’s Pulse Hydrothermal explosions </vt:lpstr>
      <vt:lpstr>Taking Yellowstone’s Pulse Geysers</vt:lpstr>
      <vt:lpstr>Taking Yellowstone’s Pulse Hydrothermal activity </vt:lpstr>
      <vt:lpstr>Taking Yellowstone’s Pulse Hydrothermal activity </vt:lpstr>
      <vt:lpstr>Taking Yellowstone’s Pulse Volcanic gas emissions </vt:lpstr>
      <vt:lpstr>Taking Yellowstone’s Pulse Hydrothermal features </vt:lpstr>
      <vt:lpstr>Taking Yellowstone’s Pulse Data </vt:lpstr>
      <vt:lpstr>Taking Yellowstone’s Pulse Student resources</vt:lpstr>
      <vt:lpstr>Taking Yellowstone’s Pulse 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seolds</dc:creator>
  <cp:lastModifiedBy>Shelley Olds</cp:lastModifiedBy>
  <cp:revision>255</cp:revision>
  <cp:lastPrinted>2014-10-13T20:20:40Z</cp:lastPrinted>
  <dcterms:created xsi:type="dcterms:W3CDTF">2012-03-20T19:53:17Z</dcterms:created>
  <dcterms:modified xsi:type="dcterms:W3CDTF">2015-02-24T03:59:32Z</dcterms:modified>
</cp:coreProperties>
</file>