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8"/>
  </p:notesMasterIdLst>
  <p:handoutMasterIdLst>
    <p:handoutMasterId r:id="rId49"/>
  </p:handoutMasterIdLst>
  <p:sldIdLst>
    <p:sldId id="300" r:id="rId2"/>
    <p:sldId id="303" r:id="rId3"/>
    <p:sldId id="299" r:id="rId4"/>
    <p:sldId id="302" r:id="rId5"/>
    <p:sldId id="304" r:id="rId6"/>
    <p:sldId id="307" r:id="rId7"/>
    <p:sldId id="301" r:id="rId8"/>
    <p:sldId id="308" r:id="rId9"/>
    <p:sldId id="305" r:id="rId10"/>
    <p:sldId id="309" r:id="rId11"/>
    <p:sldId id="313" r:id="rId12"/>
    <p:sldId id="314" r:id="rId13"/>
    <p:sldId id="306" r:id="rId14"/>
    <p:sldId id="264" r:id="rId15"/>
    <p:sldId id="297" r:id="rId16"/>
    <p:sldId id="266" r:id="rId17"/>
    <p:sldId id="315" r:id="rId18"/>
    <p:sldId id="316" r:id="rId19"/>
    <p:sldId id="270" r:id="rId20"/>
    <p:sldId id="317" r:id="rId21"/>
    <p:sldId id="318" r:id="rId22"/>
    <p:sldId id="262" r:id="rId23"/>
    <p:sldId id="319" r:id="rId24"/>
    <p:sldId id="320" r:id="rId25"/>
    <p:sldId id="269" r:id="rId26"/>
    <p:sldId id="321" r:id="rId27"/>
    <p:sldId id="322" r:id="rId28"/>
    <p:sldId id="273" r:id="rId29"/>
    <p:sldId id="323" r:id="rId30"/>
    <p:sldId id="324" r:id="rId31"/>
    <p:sldId id="290" r:id="rId32"/>
    <p:sldId id="325" r:id="rId33"/>
    <p:sldId id="326" r:id="rId34"/>
    <p:sldId id="279" r:id="rId35"/>
    <p:sldId id="327" r:id="rId36"/>
    <p:sldId id="328" r:id="rId37"/>
    <p:sldId id="292" r:id="rId38"/>
    <p:sldId id="329" r:id="rId39"/>
    <p:sldId id="330" r:id="rId40"/>
    <p:sldId id="294" r:id="rId41"/>
    <p:sldId id="331" r:id="rId42"/>
    <p:sldId id="332" r:id="rId43"/>
    <p:sldId id="296" r:id="rId44"/>
    <p:sldId id="284" r:id="rId45"/>
    <p:sldId id="283" r:id="rId46"/>
    <p:sldId id="333" r:id="rId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24" autoAdjust="0"/>
  </p:normalViewPr>
  <p:slideViewPr>
    <p:cSldViewPr snapToGrid="0">
      <p:cViewPr>
        <p:scale>
          <a:sx n="103" d="100"/>
          <a:sy n="103" d="100"/>
        </p:scale>
        <p:origin x="-80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2" d="100"/>
        <a:sy n="7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5C0CF919-C30B-FC48-B489-CC9C0A6B536A}" type="datetime1">
              <a:rPr lang="en-US"/>
              <a:pPr>
                <a:defRPr/>
              </a:pPr>
              <a:t>5/27/13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E4927D56-2991-B248-8DA5-C62C91CB94C2}" type="slidenum">
              <a:rPr lang="en-US"/>
              <a:pPr>
                <a:defRPr/>
              </a:pPr>
              <a:t>‹#›</a:t>
            </a:fld>
            <a:endParaRPr lang="en-US"/>
          </a:p>
        </p:txBody>
      </p:sp>
    </p:spTree>
    <p:extLst>
      <p:ext uri="{BB962C8B-B14F-4D97-AF65-F5344CB8AC3E}">
        <p14:creationId xmlns:p14="http://schemas.microsoft.com/office/powerpoint/2010/main" val="4160516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434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5ED486EF-5C22-1842-AB41-762DC01F3899}" type="slidenum">
              <a:rPr lang="en-US"/>
              <a:pPr>
                <a:defRPr/>
              </a:pPr>
              <a:t>‹#›</a:t>
            </a:fld>
            <a:endParaRPr lang="en-US"/>
          </a:p>
        </p:txBody>
      </p:sp>
    </p:spTree>
    <p:extLst>
      <p:ext uri="{BB962C8B-B14F-4D97-AF65-F5344CB8AC3E}">
        <p14:creationId xmlns:p14="http://schemas.microsoft.com/office/powerpoint/2010/main" val="22811339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a handheld</a:t>
            </a:r>
            <a:r>
              <a:rPr lang="en-US" baseline="0" dirty="0" smtClean="0"/>
              <a:t> GPS unit that has been available to the public for more than a decade now and is often used for hiking or other outdoor activities.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2</a:t>
            </a:fld>
            <a:endParaRPr lang="en-US"/>
          </a:p>
        </p:txBody>
      </p:sp>
    </p:spTree>
    <p:extLst>
      <p:ext uri="{BB962C8B-B14F-4D97-AF65-F5344CB8AC3E}">
        <p14:creationId xmlns:p14="http://schemas.microsoft.com/office/powerpoint/2010/main" val="2234684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just the North-south</a:t>
            </a:r>
            <a:r>
              <a:rPr lang="en-US" baseline="0" dirty="0" smtClean="0"/>
              <a:t> data, you can run through how to estimate station velocity in this direction by using the simple, graphical method of rise-over-run to determine slope.</a:t>
            </a:r>
          </a:p>
          <a:p>
            <a:endParaRPr lang="en-US" baseline="0" dirty="0" smtClean="0"/>
          </a:p>
          <a:p>
            <a:r>
              <a:rPr lang="en-US" baseline="0" dirty="0" smtClean="0"/>
              <a:t>Students will have to be comfortable with estimating as best they can from the axes scales – Y axis more so due to fewer tick marks</a:t>
            </a:r>
            <a:endParaRPr lang="en-US" dirty="0"/>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11</a:t>
            </a:fld>
            <a:endParaRPr lang="en-US"/>
          </a:p>
        </p:txBody>
      </p:sp>
    </p:spTree>
    <p:extLst>
      <p:ext uri="{BB962C8B-B14F-4D97-AF65-F5344CB8AC3E}">
        <p14:creationId xmlns:p14="http://schemas.microsoft.com/office/powerpoint/2010/main" val="2647883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this point you can have your students simply use a graphical measurement (using paper with tick marks to measure) to determine the hypotenuse measurement of the total horizontal velocity OR you can remind of the Pythagorean method:   </a:t>
            </a:r>
            <a:r>
              <a:rPr lang="en-US" baseline="0" dirty="0" err="1" smtClean="0"/>
              <a:t>sqrt</a:t>
            </a:r>
            <a:r>
              <a:rPr lang="en-US" baseline="0" dirty="0" smtClean="0"/>
              <a:t>(a^2 + b^2) = hypotenuse</a:t>
            </a:r>
            <a:endParaRPr lang="en-US" dirty="0"/>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12</a:t>
            </a:fld>
            <a:endParaRPr lang="en-US"/>
          </a:p>
        </p:txBody>
      </p:sp>
    </p:spTree>
    <p:extLst>
      <p:ext uri="{BB962C8B-B14F-4D97-AF65-F5344CB8AC3E}">
        <p14:creationId xmlns:p14="http://schemas.microsoft.com/office/powerpoint/2010/main" val="2857178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Station</a:t>
            </a:r>
            <a:r>
              <a:rPr lang="en-US" baseline="0" dirty="0" smtClean="0"/>
              <a:t> NEAH</a:t>
            </a:r>
            <a:endParaRPr lang="en-US" dirty="0"/>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14</a:t>
            </a:fld>
            <a:endParaRPr lang="en-US"/>
          </a:p>
        </p:txBody>
      </p:sp>
    </p:spTree>
    <p:extLst>
      <p:ext uri="{BB962C8B-B14F-4D97-AF65-F5344CB8AC3E}">
        <p14:creationId xmlns:p14="http://schemas.microsoft.com/office/powerpoint/2010/main" val="2856313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Station</a:t>
            </a:r>
            <a:r>
              <a:rPr lang="en-US" baseline="0" dirty="0" smtClean="0"/>
              <a:t> NEAH</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15</a:t>
            </a:fld>
            <a:endParaRPr lang="en-US"/>
          </a:p>
        </p:txBody>
      </p:sp>
    </p:spTree>
    <p:extLst>
      <p:ext uri="{BB962C8B-B14F-4D97-AF65-F5344CB8AC3E}">
        <p14:creationId xmlns:p14="http://schemas.microsoft.com/office/powerpoint/2010/main" val="3831773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this point you can have your students simply use a graphical measurement (using paper with tick marks to measure) to determine the hypotenuse measurement of the total horizontal velocity OR you can remind of the Pythagorean method:   </a:t>
            </a:r>
            <a:r>
              <a:rPr lang="en-US" baseline="0" dirty="0" err="1" smtClean="0"/>
              <a:t>sqrt</a:t>
            </a:r>
            <a:r>
              <a:rPr lang="en-US" baseline="0" dirty="0" smtClean="0"/>
              <a:t>(a^2 + b^2) = hypotenuse</a:t>
            </a:r>
            <a:endParaRPr lang="en-US" dirty="0"/>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16</a:t>
            </a:fld>
            <a:endParaRPr lang="en-US"/>
          </a:p>
        </p:txBody>
      </p:sp>
    </p:spTree>
    <p:extLst>
      <p:ext uri="{BB962C8B-B14F-4D97-AF65-F5344CB8AC3E}">
        <p14:creationId xmlns:p14="http://schemas.microsoft.com/office/powerpoint/2010/main" val="2857178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Station PABH</a:t>
            </a:r>
            <a:endParaRPr lang="en-US" dirty="0"/>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17</a:t>
            </a:fld>
            <a:endParaRPr lang="en-US"/>
          </a:p>
        </p:txBody>
      </p:sp>
    </p:spTree>
    <p:extLst>
      <p:ext uri="{BB962C8B-B14F-4D97-AF65-F5344CB8AC3E}">
        <p14:creationId xmlns:p14="http://schemas.microsoft.com/office/powerpoint/2010/main" val="386452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Station PABH</a:t>
            </a:r>
            <a:endParaRPr lang="en-US" dirty="0"/>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18</a:t>
            </a:fld>
            <a:endParaRPr lang="en-US"/>
          </a:p>
        </p:txBody>
      </p:sp>
    </p:spTree>
    <p:extLst>
      <p:ext uri="{BB962C8B-B14F-4D97-AF65-F5344CB8AC3E}">
        <p14:creationId xmlns:p14="http://schemas.microsoft.com/office/powerpoint/2010/main" val="2067890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Station</a:t>
            </a:r>
            <a:r>
              <a:rPr lang="en-US" baseline="0" dirty="0" smtClean="0"/>
              <a:t> CHZZ</a:t>
            </a:r>
          </a:p>
          <a:p>
            <a:r>
              <a:rPr lang="en-US" baseline="0" dirty="0" smtClean="0"/>
              <a:t>Note: station antenna was shot by vandals in 2010 and had to be replaced leading to a slight offset in the data</a:t>
            </a:r>
            <a:endParaRPr lang="en-US" dirty="0"/>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20</a:t>
            </a:fld>
            <a:endParaRPr lang="en-US"/>
          </a:p>
        </p:txBody>
      </p:sp>
    </p:spTree>
    <p:extLst>
      <p:ext uri="{BB962C8B-B14F-4D97-AF65-F5344CB8AC3E}">
        <p14:creationId xmlns:p14="http://schemas.microsoft.com/office/powerpoint/2010/main" val="2856313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Station</a:t>
            </a:r>
            <a:r>
              <a:rPr lang="en-US" baseline="0" dirty="0" smtClean="0"/>
              <a:t> CHZZ</a:t>
            </a:r>
          </a:p>
          <a:p>
            <a:r>
              <a:rPr lang="en-US" baseline="0" dirty="0" smtClean="0"/>
              <a:t>Note: station antenna was shot by vandals in 2010 and had to be replaced leading to a slight offset in the data</a:t>
            </a:r>
            <a:endParaRPr lang="en-US" dirty="0"/>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21</a:t>
            </a:fld>
            <a:endParaRPr lang="en-US"/>
          </a:p>
        </p:txBody>
      </p:sp>
    </p:spTree>
    <p:extLst>
      <p:ext uri="{BB962C8B-B14F-4D97-AF65-F5344CB8AC3E}">
        <p14:creationId xmlns:p14="http://schemas.microsoft.com/office/powerpoint/2010/main" val="2856313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Station</a:t>
            </a:r>
            <a:r>
              <a:rPr lang="en-US" baseline="0" dirty="0" smtClean="0"/>
              <a:t> P367</a:t>
            </a:r>
          </a:p>
          <a:p>
            <a:endParaRPr lang="en-US" baseline="0" dirty="0" smtClean="0"/>
          </a:p>
          <a:p>
            <a:r>
              <a:rPr lang="en-US" baseline="0" dirty="0" smtClean="0"/>
              <a:t>Note: this station has a different start date than most in this exercise!</a:t>
            </a:r>
            <a:endParaRPr lang="en-US" dirty="0"/>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23</a:t>
            </a:fld>
            <a:endParaRPr lang="en-US"/>
          </a:p>
        </p:txBody>
      </p:sp>
    </p:spTree>
    <p:extLst>
      <p:ext uri="{BB962C8B-B14F-4D97-AF65-F5344CB8AC3E}">
        <p14:creationId xmlns:p14="http://schemas.microsoft.com/office/powerpoint/2010/main" val="2856313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Whether they know it or not,</a:t>
            </a:r>
            <a:r>
              <a:rPr lang="en-US" baseline="0" dirty="0" smtClean="0"/>
              <a:t> students use GPS receivers daily in their cars, phones, cameras, and more. Most have heard the term “GPS” but few know much about how the system actually works or high precision GPS for science and industrial use.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3</a:t>
            </a:fld>
            <a:endParaRPr lang="en-US"/>
          </a:p>
        </p:txBody>
      </p:sp>
    </p:spTree>
    <p:extLst>
      <p:ext uri="{BB962C8B-B14F-4D97-AF65-F5344CB8AC3E}">
        <p14:creationId xmlns:p14="http://schemas.microsoft.com/office/powerpoint/2010/main" val="2505871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Station</a:t>
            </a:r>
            <a:r>
              <a:rPr lang="en-US" baseline="0" dirty="0" smtClean="0"/>
              <a:t> P367</a:t>
            </a:r>
          </a:p>
          <a:p>
            <a:endParaRPr lang="en-US" baseline="0" dirty="0" smtClean="0"/>
          </a:p>
          <a:p>
            <a:r>
              <a:rPr lang="en-US" baseline="0" dirty="0" smtClean="0"/>
              <a:t>Note: this station has a different start date than most in this exercise!</a:t>
            </a:r>
            <a:endParaRPr lang="en-US" dirty="0"/>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24</a:t>
            </a:fld>
            <a:endParaRPr lang="en-US"/>
          </a:p>
        </p:txBody>
      </p:sp>
    </p:spTree>
    <p:extLst>
      <p:ext uri="{BB962C8B-B14F-4D97-AF65-F5344CB8AC3E}">
        <p14:creationId xmlns:p14="http://schemas.microsoft.com/office/powerpoint/2010/main" val="2856313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Station</a:t>
            </a:r>
            <a:r>
              <a:rPr lang="en-US" baseline="0" dirty="0" smtClean="0"/>
              <a:t> TWHL</a:t>
            </a:r>
            <a:endParaRPr lang="en-US" dirty="0"/>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26</a:t>
            </a:fld>
            <a:endParaRPr lang="en-US"/>
          </a:p>
        </p:txBody>
      </p:sp>
    </p:spTree>
    <p:extLst>
      <p:ext uri="{BB962C8B-B14F-4D97-AF65-F5344CB8AC3E}">
        <p14:creationId xmlns:p14="http://schemas.microsoft.com/office/powerpoint/2010/main" val="2856313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Station</a:t>
            </a:r>
            <a:r>
              <a:rPr lang="en-US" baseline="0" dirty="0" smtClean="0"/>
              <a:t> TWHL</a:t>
            </a:r>
            <a:endParaRPr lang="en-US" dirty="0"/>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27</a:t>
            </a:fld>
            <a:endParaRPr lang="en-US"/>
          </a:p>
        </p:txBody>
      </p:sp>
    </p:spTree>
    <p:extLst>
      <p:ext uri="{BB962C8B-B14F-4D97-AF65-F5344CB8AC3E}">
        <p14:creationId xmlns:p14="http://schemas.microsoft.com/office/powerpoint/2010/main" val="2856313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Station</a:t>
            </a:r>
            <a:r>
              <a:rPr lang="en-US" baseline="0" dirty="0" smtClean="0"/>
              <a:t> P446</a:t>
            </a:r>
            <a:endParaRPr lang="en-US" dirty="0"/>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29</a:t>
            </a:fld>
            <a:endParaRPr lang="en-US"/>
          </a:p>
        </p:txBody>
      </p:sp>
    </p:spTree>
    <p:extLst>
      <p:ext uri="{BB962C8B-B14F-4D97-AF65-F5344CB8AC3E}">
        <p14:creationId xmlns:p14="http://schemas.microsoft.com/office/powerpoint/2010/main" val="2856313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Station</a:t>
            </a:r>
            <a:r>
              <a:rPr lang="en-US" baseline="0" dirty="0" smtClean="0"/>
              <a:t> P446</a:t>
            </a:r>
            <a:endParaRPr lang="en-US" dirty="0"/>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30</a:t>
            </a:fld>
            <a:endParaRPr lang="en-US"/>
          </a:p>
        </p:txBody>
      </p:sp>
    </p:spTree>
    <p:extLst>
      <p:ext uri="{BB962C8B-B14F-4D97-AF65-F5344CB8AC3E}">
        <p14:creationId xmlns:p14="http://schemas.microsoft.com/office/powerpoint/2010/main" val="2856313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Station</a:t>
            </a:r>
            <a:r>
              <a:rPr lang="en-US" baseline="0" dirty="0" smtClean="0"/>
              <a:t> CORV</a:t>
            </a:r>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32</a:t>
            </a:fld>
            <a:endParaRPr lang="en-US"/>
          </a:p>
        </p:txBody>
      </p:sp>
    </p:spTree>
    <p:extLst>
      <p:ext uri="{BB962C8B-B14F-4D97-AF65-F5344CB8AC3E}">
        <p14:creationId xmlns:p14="http://schemas.microsoft.com/office/powerpoint/2010/main" val="2856313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Station</a:t>
            </a:r>
            <a:r>
              <a:rPr lang="en-US" baseline="0" dirty="0" smtClean="0"/>
              <a:t> CORV</a:t>
            </a:r>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33</a:t>
            </a:fld>
            <a:endParaRPr lang="en-US"/>
          </a:p>
        </p:txBody>
      </p:sp>
    </p:spTree>
    <p:extLst>
      <p:ext uri="{BB962C8B-B14F-4D97-AF65-F5344CB8AC3E}">
        <p14:creationId xmlns:p14="http://schemas.microsoft.com/office/powerpoint/2010/main" val="2856313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Station</a:t>
            </a:r>
            <a:r>
              <a:rPr lang="en-US" baseline="0" dirty="0" smtClean="0"/>
              <a:t> P451</a:t>
            </a:r>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35</a:t>
            </a:fld>
            <a:endParaRPr lang="en-US"/>
          </a:p>
        </p:txBody>
      </p:sp>
    </p:spTree>
    <p:extLst>
      <p:ext uri="{BB962C8B-B14F-4D97-AF65-F5344CB8AC3E}">
        <p14:creationId xmlns:p14="http://schemas.microsoft.com/office/powerpoint/2010/main" val="2856313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Station</a:t>
            </a:r>
            <a:r>
              <a:rPr lang="en-US" baseline="0" dirty="0" smtClean="0"/>
              <a:t> P451</a:t>
            </a:r>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36</a:t>
            </a:fld>
            <a:endParaRPr lang="en-US"/>
          </a:p>
        </p:txBody>
      </p:sp>
    </p:spTree>
    <p:extLst>
      <p:ext uri="{BB962C8B-B14F-4D97-AF65-F5344CB8AC3E}">
        <p14:creationId xmlns:p14="http://schemas.microsoft.com/office/powerpoint/2010/main" val="2856313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Station</a:t>
            </a:r>
            <a:r>
              <a:rPr lang="en-US" baseline="0" dirty="0" smtClean="0"/>
              <a:t> P445</a:t>
            </a:r>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38</a:t>
            </a:fld>
            <a:endParaRPr lang="en-US"/>
          </a:p>
        </p:txBody>
      </p:sp>
    </p:spTree>
    <p:extLst>
      <p:ext uri="{BB962C8B-B14F-4D97-AF65-F5344CB8AC3E}">
        <p14:creationId xmlns:p14="http://schemas.microsoft.com/office/powerpoint/2010/main" val="2856313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Whether they know it or not,</a:t>
            </a:r>
            <a:r>
              <a:rPr lang="en-US" baseline="0" dirty="0" smtClean="0"/>
              <a:t> students use GPS receivers daily in their cars, phones, cameras, and more. Most have heard the term “GPS” but few know much about how the system actually works or high precision GPS for science and industrial use.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4</a:t>
            </a:fld>
            <a:endParaRPr lang="en-US"/>
          </a:p>
        </p:txBody>
      </p:sp>
    </p:spTree>
    <p:extLst>
      <p:ext uri="{BB962C8B-B14F-4D97-AF65-F5344CB8AC3E}">
        <p14:creationId xmlns:p14="http://schemas.microsoft.com/office/powerpoint/2010/main" val="240463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Station</a:t>
            </a:r>
            <a:r>
              <a:rPr lang="en-US" baseline="0" smtClean="0"/>
              <a:t> P445</a:t>
            </a:r>
            <a:endParaRPr lang="en-US" baseline="0" dirty="0" smtClean="0"/>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39</a:t>
            </a:fld>
            <a:endParaRPr lang="en-US"/>
          </a:p>
        </p:txBody>
      </p:sp>
    </p:spTree>
    <p:extLst>
      <p:ext uri="{BB962C8B-B14F-4D97-AF65-F5344CB8AC3E}">
        <p14:creationId xmlns:p14="http://schemas.microsoft.com/office/powerpoint/2010/main" val="2856313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Station</a:t>
            </a:r>
            <a:r>
              <a:rPr lang="en-US" baseline="0" dirty="0" smtClean="0"/>
              <a:t> P022</a:t>
            </a:r>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41</a:t>
            </a:fld>
            <a:endParaRPr lang="en-US"/>
          </a:p>
        </p:txBody>
      </p:sp>
    </p:spTree>
    <p:extLst>
      <p:ext uri="{BB962C8B-B14F-4D97-AF65-F5344CB8AC3E}">
        <p14:creationId xmlns:p14="http://schemas.microsoft.com/office/powerpoint/2010/main" val="2856313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Station</a:t>
            </a:r>
            <a:r>
              <a:rPr lang="en-US" baseline="0" smtClean="0"/>
              <a:t> P022</a:t>
            </a:r>
            <a:endParaRPr lang="en-US" baseline="0" dirty="0" smtClean="0"/>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42</a:t>
            </a:fld>
            <a:endParaRPr lang="en-US"/>
          </a:p>
        </p:txBody>
      </p:sp>
    </p:spTree>
    <p:extLst>
      <p:ext uri="{BB962C8B-B14F-4D97-AF65-F5344CB8AC3E}">
        <p14:creationId xmlns:p14="http://schemas.microsoft.com/office/powerpoint/2010/main" val="2856313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1B4B6FD-0EB5-2941-9B84-CEAC29CCD969}" type="slidenum">
              <a:rPr lang="en-US" sz="1200"/>
              <a:pPr/>
              <a:t>44</a:t>
            </a:fld>
            <a:endParaRPr lang="en-US" sz="1200"/>
          </a:p>
        </p:txBody>
      </p:sp>
      <p:sp>
        <p:nvSpPr>
          <p:cNvPr id="49154" name="Rectangle 2"/>
          <p:cNvSpPr>
            <a:spLocks noChangeArrowheads="1"/>
          </p:cNvSpPr>
          <p:nvPr>
            <p:ph type="sldImg"/>
          </p:nvPr>
        </p:nvSpPr>
        <p:spPr>
          <a:solidFill>
            <a:srgbClr val="FFFFFF"/>
          </a:solidFill>
          <a:ln/>
        </p:spPr>
      </p:sp>
      <p:sp>
        <p:nvSpPr>
          <p:cNvPr id="49155"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Extra in case you wish to make any more graphs for specific</a:t>
            </a:r>
            <a:r>
              <a:rPr lang="en-US" baseline="0" dirty="0" smtClean="0"/>
              <a:t> other stations.</a:t>
            </a:r>
            <a:endParaRPr lang="en-US" dirty="0"/>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45</a:t>
            </a:fld>
            <a:endParaRPr lang="en-US"/>
          </a:p>
        </p:txBody>
      </p:sp>
    </p:spTree>
    <p:extLst>
      <p:ext uri="{BB962C8B-B14F-4D97-AF65-F5344CB8AC3E}">
        <p14:creationId xmlns:p14="http://schemas.microsoft.com/office/powerpoint/2010/main" val="1376390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itchFamily="34" charset="0"/>
              </a:rPr>
              <a:t>From the users point of view, GPS is a passive system:  you need only a low-powered receiver to obtain the signals, which contain all the information you need to determine your position.  This requires that the satellites carry atomic clocks to keep accurate time and transmit to the user the position of the satellite in the sky.  The orbits are computed by Department</a:t>
            </a:r>
            <a:r>
              <a:rPr lang="en-US" baseline="0" dirty="0" smtClean="0">
                <a:latin typeface="Arial" pitchFamily="34" charset="0"/>
              </a:rPr>
              <a:t> of Defense (</a:t>
            </a:r>
            <a:r>
              <a:rPr lang="en-US" dirty="0" err="1" smtClean="0">
                <a:latin typeface="Arial" pitchFamily="34" charset="0"/>
              </a:rPr>
              <a:t>DoD</a:t>
            </a:r>
            <a:r>
              <a:rPr lang="en-US" dirty="0" smtClean="0">
                <a:latin typeface="Arial" pitchFamily="34" charset="0"/>
              </a:rPr>
              <a:t>) by tracking the satellites at five ground Master Control Monitoring stations with known positions and then uploaded to the satellites which then transmit the information continuously along with the time.  With hand-held receivers, it is possible to find your position to a few meters, limited primarily by the accuracy of the broadcast orbits.  As we shall see, the civilian scientific community uses over 200 stations to determine the orbits with an accuracy of a few centimeters, allowing millimeter positioning with after several hours of tracking. </a:t>
            </a:r>
          </a:p>
          <a:p>
            <a:endParaRPr lang="en-US" dirty="0"/>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5</a:t>
            </a:fld>
            <a:endParaRPr lang="en-US"/>
          </a:p>
        </p:txBody>
      </p:sp>
    </p:spTree>
    <p:extLst>
      <p:ext uri="{BB962C8B-B14F-4D97-AF65-F5344CB8AC3E}">
        <p14:creationId xmlns:p14="http://schemas.microsoft.com/office/powerpoint/2010/main" val="3035028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rPr>
              <a:t>Since each satellite maintains time very accurately (~1 nanosecond = 30 cm), it can tag its signal with the time of transmission.  This information, together with the location of the satellite, also transmitted to the receiver,  is sufficient to allow the  receiver to calculate the range to each satellite provided that the receiver also knows also knows the time.  Equipping receivers with atomic clocks would be very expensive, so the receiver tags the signal with the time of its internal clock to create a “</a:t>
            </a:r>
            <a:r>
              <a:rPr lang="en-US" dirty="0" err="1" smtClean="0">
                <a:latin typeface="Arial" pitchFamily="34" charset="0"/>
              </a:rPr>
              <a:t>pseudorange</a:t>
            </a:r>
            <a:r>
              <a:rPr lang="en-US" dirty="0" smtClean="0">
                <a:latin typeface="Arial" pitchFamily="34" charset="0"/>
              </a:rPr>
              <a:t>” (range plus an unknown clock correction).   The software in the receiver than uses the </a:t>
            </a:r>
            <a:r>
              <a:rPr lang="en-US" dirty="0" err="1" smtClean="0">
                <a:latin typeface="Arial" pitchFamily="34" charset="0"/>
              </a:rPr>
              <a:t>pseudoranges</a:t>
            </a:r>
            <a:r>
              <a:rPr lang="en-US" dirty="0" smtClean="0">
                <a:latin typeface="Arial" pitchFamily="34" charset="0"/>
              </a:rPr>
              <a:t> from four satellites to solve for the four unknowns:  three coordinates and the receiver clock correction.</a:t>
            </a:r>
          </a:p>
          <a:p>
            <a:endParaRPr lang="en-US" dirty="0"/>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6</a:t>
            </a:fld>
            <a:endParaRPr lang="en-US"/>
          </a:p>
        </p:txBody>
      </p:sp>
    </p:spTree>
    <p:extLst>
      <p:ext uri="{BB962C8B-B14F-4D97-AF65-F5344CB8AC3E}">
        <p14:creationId xmlns:p14="http://schemas.microsoft.com/office/powerpoint/2010/main" val="240463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36FAED98-8FE3-45D2-B30C-14A5C59998D6}" type="slidenum">
              <a:rPr lang="en-US" sz="1200"/>
              <a:pPr eaLnBrk="1" hangingPunct="1"/>
              <a:t>7</a:t>
            </a:fld>
            <a:endParaRPr lang="en-US" sz="1200"/>
          </a:p>
        </p:txBody>
      </p:sp>
      <p:sp>
        <p:nvSpPr>
          <p:cNvPr id="110595" name="Rectangle 2"/>
          <p:cNvSpPr>
            <a:spLocks noGrp="1" noRot="1" noChangeAspect="1" noChangeArrowheads="1" noTextEdit="1"/>
          </p:cNvSpPr>
          <p:nvPr>
            <p:ph type="sldImg"/>
          </p:nvPr>
        </p:nvSpPr>
        <p:spPr>
          <a:xfrm>
            <a:off x="1143000" y="682625"/>
            <a:ext cx="4573588" cy="3430588"/>
          </a:xfrm>
          <a:ln/>
        </p:spPr>
      </p:sp>
      <p:sp>
        <p:nvSpPr>
          <p:cNvPr id="110596" name="Rectangle 3"/>
          <p:cNvSpPr>
            <a:spLocks noGrp="1" noChangeArrowheads="1"/>
          </p:cNvSpPr>
          <p:nvPr>
            <p:ph type="body" idx="1"/>
          </p:nvPr>
        </p:nvSpPr>
        <p:spPr>
          <a:xfrm>
            <a:off x="684213" y="4343400"/>
            <a:ext cx="5489575"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Example</a:t>
            </a:r>
            <a:r>
              <a:rPr lang="en-US" baseline="0" dirty="0" smtClean="0">
                <a:latin typeface="Arial" pitchFamily="34" charset="0"/>
              </a:rPr>
              <a:t> </a:t>
            </a:r>
            <a:r>
              <a:rPr lang="en-US" baseline="0" dirty="0" smtClean="0">
                <a:latin typeface="Arial" pitchFamily="34" charset="0"/>
              </a:rPr>
              <a:t>of a typical remote GPS station. In urban areas, some are also fixed to the roof of large reinforced buildings and hooked into grid power supply with battery backup. Many stations are now being equipped with “real time” communication to allow immediate transfer of data to researchers. In other places logistics or country-specific regulations require that data not be transmitted but is instead downloaded manually on a given schedule (monthly, quarterly, annually depending on the site)</a:t>
            </a:r>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Tx/>
              <a:buNone/>
            </a:pPr>
            <a:r>
              <a:rPr lang="en-US" dirty="0" smtClean="0"/>
              <a:t>High precision</a:t>
            </a:r>
            <a:r>
              <a:rPr lang="en-US" baseline="0" dirty="0" smtClean="0"/>
              <a:t> GPS operate in essentially the same way as regular consumer GPS but due to a variety of factors including stable monuments, </a:t>
            </a:r>
            <a:r>
              <a:rPr lang="en-US" sz="1200" baseline="0" dirty="0" smtClean="0"/>
              <a:t>u</a:t>
            </a:r>
            <a:r>
              <a:rPr lang="en-US" sz="1200" dirty="0" smtClean="0"/>
              <a:t>se the satellite signal carrier phase,</a:t>
            </a:r>
            <a:r>
              <a:rPr lang="en-US" sz="1200" baseline="0" dirty="0" smtClean="0"/>
              <a:t> d</a:t>
            </a:r>
            <a:r>
              <a:rPr lang="en-US" sz="1200" dirty="0" smtClean="0"/>
              <a:t>ual-frequency receivers,</a:t>
            </a:r>
            <a:r>
              <a:rPr lang="en-US" sz="1200" baseline="0" dirty="0" smtClean="0"/>
              <a:t> h</a:t>
            </a:r>
            <a:r>
              <a:rPr lang="en-US" sz="1200" dirty="0" smtClean="0"/>
              <a:t>igh-precision orbital information,</a:t>
            </a:r>
            <a:r>
              <a:rPr lang="en-US" sz="1200" baseline="0" dirty="0" smtClean="0"/>
              <a:t> stable monuments, multiple stations, sophisticated processing, and long measurements times, these station are able to achieve accuracies of 1-2 mm/</a:t>
            </a:r>
            <a:r>
              <a:rPr lang="en-US" sz="1200" baseline="0" dirty="0" err="1" smtClean="0"/>
              <a:t>yr</a:t>
            </a:r>
            <a:r>
              <a:rPr lang="en-US" sz="1200" baseline="0" dirty="0" smtClean="0"/>
              <a:t> in many situations.</a:t>
            </a:r>
            <a:endParaRPr lang="en-US" sz="1200" dirty="0" smtClean="0"/>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8</a:t>
            </a:fld>
            <a:endParaRPr lang="en-US"/>
          </a:p>
        </p:txBody>
      </p:sp>
    </p:spTree>
    <p:extLst>
      <p:ext uri="{BB962C8B-B14F-4D97-AF65-F5344CB8AC3E}">
        <p14:creationId xmlns:p14="http://schemas.microsoft.com/office/powerpoint/2010/main" val="240463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P401-Quillayut station</a:t>
            </a:r>
            <a:r>
              <a:rPr lang="en-US" baseline="0" dirty="0" smtClean="0"/>
              <a:t> is located in the town of Forks</a:t>
            </a:r>
            <a:r>
              <a:rPr lang="en-US" dirty="0" smtClean="0"/>
              <a:t> on the Olympic Peninsula</a:t>
            </a:r>
            <a:r>
              <a:rPr lang="en-US" baseline="0" dirty="0" smtClean="0"/>
              <a:t> of Washington State.</a:t>
            </a:r>
          </a:p>
          <a:p>
            <a:endParaRPr lang="en-US" baseline="0" dirty="0" smtClean="0"/>
          </a:p>
          <a:p>
            <a:r>
              <a:rPr lang="en-US" baseline="0" dirty="0" smtClean="0"/>
              <a:t>ALL DATA IN THIS ACTIVITY WERE ACQUIRED FROM http://</a:t>
            </a:r>
            <a:r>
              <a:rPr lang="en-US" baseline="0" dirty="0" err="1" smtClean="0"/>
              <a:t>pbo.unavco.org</a:t>
            </a:r>
            <a:r>
              <a:rPr lang="en-US" baseline="0" dirty="0" smtClean="0"/>
              <a:t>/data/</a:t>
            </a:r>
            <a:r>
              <a:rPr lang="en-US" baseline="0" dirty="0" err="1" smtClean="0"/>
              <a:t>gps</a:t>
            </a:r>
            <a:r>
              <a:rPr lang="en-US" baseline="0" dirty="0" smtClean="0"/>
              <a:t> </a:t>
            </a:r>
          </a:p>
          <a:p>
            <a:r>
              <a:rPr lang="en-US" baseline="0" dirty="0" smtClean="0"/>
              <a:t>The data are “raw” position files in the Stable North American Reference Frame (SNARF) (for more on reference frames see http://</a:t>
            </a:r>
            <a:r>
              <a:rPr lang="en-US" baseline="0" dirty="0" err="1" smtClean="0"/>
              <a:t>facility.unavco.org</a:t>
            </a:r>
            <a:r>
              <a:rPr lang="en-US" baseline="0" dirty="0" smtClean="0"/>
              <a:t>/data/maps/</a:t>
            </a:r>
            <a:r>
              <a:rPr lang="en-US" baseline="0" dirty="0" err="1" smtClean="0"/>
              <a:t>GPSVelocityViewer</a:t>
            </a:r>
            <a:r>
              <a:rPr lang="en-US" baseline="0" dirty="0" smtClean="0"/>
              <a:t>/</a:t>
            </a:r>
            <a:r>
              <a:rPr lang="en-US" baseline="0" dirty="0" err="1" smtClean="0"/>
              <a:t>GPSVelocityViewer-frames.html</a:t>
            </a:r>
            <a:r>
              <a:rPr lang="en-US" baseline="0" dirty="0" smtClean="0"/>
              <a:t>_</a:t>
            </a:r>
            <a:endParaRPr lang="en-US" dirty="0"/>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9</a:t>
            </a:fld>
            <a:endParaRPr lang="en-US"/>
          </a:p>
        </p:txBody>
      </p:sp>
    </p:spTree>
    <p:extLst>
      <p:ext uri="{BB962C8B-B14F-4D97-AF65-F5344CB8AC3E}">
        <p14:creationId xmlns:p14="http://schemas.microsoft.com/office/powerpoint/2010/main" val="2647883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just the North-south</a:t>
            </a:r>
            <a:r>
              <a:rPr lang="en-US" baseline="0" dirty="0" smtClean="0"/>
              <a:t> data, you can run through how to estimate station velocity in this direction by using the simple, graphical method of rise-over-run to determine slope.</a:t>
            </a:r>
          </a:p>
          <a:p>
            <a:endParaRPr lang="en-US" baseline="0" dirty="0" smtClean="0"/>
          </a:p>
          <a:p>
            <a:r>
              <a:rPr lang="en-US" baseline="0" dirty="0" smtClean="0"/>
              <a:t>Students will have to be comfortable with estimating as best they can from the axes scales – Y axis more so due to fewer tick marks</a:t>
            </a:r>
          </a:p>
          <a:p>
            <a:endParaRPr lang="en-US" baseline="0" dirty="0" smtClean="0"/>
          </a:p>
          <a:p>
            <a:r>
              <a:rPr lang="en-US" baseline="0" dirty="0" smtClean="0"/>
              <a:t>Zero point is arbitrary. Relative location is important. (In older PBO time series the zero was often set to the average position over the data interval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PLEASE NOTE: the velocity</a:t>
            </a:r>
            <a:r>
              <a:rPr lang="en-US" baseline="0" dirty="0" smtClean="0"/>
              <a:t> estimates presented in this activity are NOT the official ones published by PBO but those likely to be determined graphically using data through May 2013. However, the graphically-measured velocities are quite representative of the published ones and completely sufficient for class discussions regarding accumulating strain and earthquake hazard.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ED486EF-5C22-1842-AB41-762DC01F3899}" type="slidenum">
              <a:rPr lang="en-US" smtClean="0"/>
              <a:pPr>
                <a:defRPr/>
              </a:pPr>
              <a:t>10</a:t>
            </a:fld>
            <a:endParaRPr lang="en-US"/>
          </a:p>
        </p:txBody>
      </p:sp>
    </p:spTree>
    <p:extLst>
      <p:ext uri="{BB962C8B-B14F-4D97-AF65-F5344CB8AC3E}">
        <p14:creationId xmlns:p14="http://schemas.microsoft.com/office/powerpoint/2010/main" val="2647883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B860AA-D7DD-1F4F-8406-C5D5CE0EC5EA}" type="slidenum">
              <a:rPr lang="en-US"/>
              <a:pPr>
                <a:defRPr/>
              </a:pPr>
              <a:t>‹#›</a:t>
            </a:fld>
            <a:endParaRPr lang="en-US"/>
          </a:p>
        </p:txBody>
      </p:sp>
    </p:spTree>
    <p:extLst>
      <p:ext uri="{BB962C8B-B14F-4D97-AF65-F5344CB8AC3E}">
        <p14:creationId xmlns:p14="http://schemas.microsoft.com/office/powerpoint/2010/main" val="1263548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A161C2-B8AE-E045-A911-E62984EE6769}" type="slidenum">
              <a:rPr lang="en-US"/>
              <a:pPr>
                <a:defRPr/>
              </a:pPr>
              <a:t>‹#›</a:t>
            </a:fld>
            <a:endParaRPr lang="en-US"/>
          </a:p>
        </p:txBody>
      </p:sp>
    </p:spTree>
    <p:extLst>
      <p:ext uri="{BB962C8B-B14F-4D97-AF65-F5344CB8AC3E}">
        <p14:creationId xmlns:p14="http://schemas.microsoft.com/office/powerpoint/2010/main" val="88501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AAE4F6-64FA-A847-9C41-28359BFBABB2}" type="slidenum">
              <a:rPr lang="en-US"/>
              <a:pPr>
                <a:defRPr/>
              </a:pPr>
              <a:t>‹#›</a:t>
            </a:fld>
            <a:endParaRPr lang="en-US"/>
          </a:p>
        </p:txBody>
      </p:sp>
    </p:spTree>
    <p:extLst>
      <p:ext uri="{BB962C8B-B14F-4D97-AF65-F5344CB8AC3E}">
        <p14:creationId xmlns:p14="http://schemas.microsoft.com/office/powerpoint/2010/main" val="3474526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F51090-F2AB-9449-A49C-787D644AB310}" type="slidenum">
              <a:rPr lang="en-US"/>
              <a:pPr>
                <a:defRPr/>
              </a:pPr>
              <a:t>‹#›</a:t>
            </a:fld>
            <a:endParaRPr lang="en-US"/>
          </a:p>
        </p:txBody>
      </p:sp>
    </p:spTree>
    <p:extLst>
      <p:ext uri="{BB962C8B-B14F-4D97-AF65-F5344CB8AC3E}">
        <p14:creationId xmlns:p14="http://schemas.microsoft.com/office/powerpoint/2010/main" val="4002803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22DCA0-FAEF-0B4F-A7F7-ABE85322D4B6}" type="slidenum">
              <a:rPr lang="en-US"/>
              <a:pPr>
                <a:defRPr/>
              </a:pPr>
              <a:t>‹#›</a:t>
            </a:fld>
            <a:endParaRPr lang="en-US"/>
          </a:p>
        </p:txBody>
      </p:sp>
    </p:spTree>
    <p:extLst>
      <p:ext uri="{BB962C8B-B14F-4D97-AF65-F5344CB8AC3E}">
        <p14:creationId xmlns:p14="http://schemas.microsoft.com/office/powerpoint/2010/main" val="1249077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952635-3FE7-E442-8BCB-85E81B4EDCEF}" type="slidenum">
              <a:rPr lang="en-US"/>
              <a:pPr>
                <a:defRPr/>
              </a:pPr>
              <a:t>‹#›</a:t>
            </a:fld>
            <a:endParaRPr lang="en-US"/>
          </a:p>
        </p:txBody>
      </p:sp>
    </p:spTree>
    <p:extLst>
      <p:ext uri="{BB962C8B-B14F-4D97-AF65-F5344CB8AC3E}">
        <p14:creationId xmlns:p14="http://schemas.microsoft.com/office/powerpoint/2010/main" val="234631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31E8C6-D90A-7047-8AA3-DF5A172FAE23}" type="slidenum">
              <a:rPr lang="en-US"/>
              <a:pPr>
                <a:defRPr/>
              </a:pPr>
              <a:t>‹#›</a:t>
            </a:fld>
            <a:endParaRPr lang="en-US"/>
          </a:p>
        </p:txBody>
      </p:sp>
    </p:spTree>
    <p:extLst>
      <p:ext uri="{BB962C8B-B14F-4D97-AF65-F5344CB8AC3E}">
        <p14:creationId xmlns:p14="http://schemas.microsoft.com/office/powerpoint/2010/main" val="3833523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E4B9EE-F870-C041-B7C2-34838E3ECB25}" type="slidenum">
              <a:rPr lang="en-US"/>
              <a:pPr>
                <a:defRPr/>
              </a:pPr>
              <a:t>‹#›</a:t>
            </a:fld>
            <a:endParaRPr lang="en-US"/>
          </a:p>
        </p:txBody>
      </p:sp>
    </p:spTree>
    <p:extLst>
      <p:ext uri="{BB962C8B-B14F-4D97-AF65-F5344CB8AC3E}">
        <p14:creationId xmlns:p14="http://schemas.microsoft.com/office/powerpoint/2010/main" val="2005575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B3DEB59-0F64-AA40-9E1A-F211979321EC}" type="slidenum">
              <a:rPr lang="en-US"/>
              <a:pPr>
                <a:defRPr/>
              </a:pPr>
              <a:t>‹#›</a:t>
            </a:fld>
            <a:endParaRPr lang="en-US"/>
          </a:p>
        </p:txBody>
      </p:sp>
    </p:spTree>
    <p:extLst>
      <p:ext uri="{BB962C8B-B14F-4D97-AF65-F5344CB8AC3E}">
        <p14:creationId xmlns:p14="http://schemas.microsoft.com/office/powerpoint/2010/main" val="6623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8F5883-78D1-DE43-8F3C-0D73F4B6CF41}" type="slidenum">
              <a:rPr lang="en-US"/>
              <a:pPr>
                <a:defRPr/>
              </a:pPr>
              <a:t>‹#›</a:t>
            </a:fld>
            <a:endParaRPr lang="en-US"/>
          </a:p>
        </p:txBody>
      </p:sp>
    </p:spTree>
    <p:extLst>
      <p:ext uri="{BB962C8B-B14F-4D97-AF65-F5344CB8AC3E}">
        <p14:creationId xmlns:p14="http://schemas.microsoft.com/office/powerpoint/2010/main" val="3882434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32075A-1248-9940-80AF-90BBFBF3BFFD}" type="slidenum">
              <a:rPr lang="en-US"/>
              <a:pPr>
                <a:defRPr/>
              </a:pPr>
              <a:t>‹#›</a:t>
            </a:fld>
            <a:endParaRPr lang="en-US"/>
          </a:p>
        </p:txBody>
      </p:sp>
    </p:spTree>
    <p:extLst>
      <p:ext uri="{BB962C8B-B14F-4D97-AF65-F5344CB8AC3E}">
        <p14:creationId xmlns:p14="http://schemas.microsoft.com/office/powerpoint/2010/main" val="16514882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6E6F5AA3-A538-4E48-B94D-4F5E317343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6pPr>
      <a:lvl7pPr marL="9144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9.wmf"/><Relationship Id="rId5"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9.wm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pic>
        <p:nvPicPr>
          <p:cNvPr id="6" name="Picture 6" descr="seondary_jvv_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65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bwMode="auto">
          <a:xfrm>
            <a:off x="1035424" y="1593383"/>
            <a:ext cx="7705164" cy="2306263"/>
          </a:xfrm>
          <a:prstGeom prst="rect">
            <a:avLst/>
          </a:prstGeom>
          <a:solidFill>
            <a:srgbClr val="292929">
              <a:alpha val="9294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lnSpc>
                <a:spcPts val="3100"/>
              </a:lnSpc>
              <a:spcBef>
                <a:spcPct val="0"/>
              </a:spcBef>
              <a:spcAft>
                <a:spcPct val="0"/>
              </a:spcAft>
              <a:defRPr sz="3600" kern="1200">
                <a:solidFill>
                  <a:schemeClr val="tx1"/>
                </a:solidFill>
                <a:latin typeface="Georgia" pitchFamily="18" charset="0"/>
                <a:ea typeface="ＭＳ Ｐゴシック" charset="0"/>
                <a:cs typeface="Arial" pitchFamily="34" charset="0"/>
              </a:defRPr>
            </a:lvl1pPr>
            <a:lvl2pPr algn="r" rtl="0" eaLnBrk="0" fontAlgn="base" hangingPunct="0">
              <a:lnSpc>
                <a:spcPts val="3100"/>
              </a:lnSpc>
              <a:spcBef>
                <a:spcPct val="0"/>
              </a:spcBef>
              <a:spcAft>
                <a:spcPct val="0"/>
              </a:spcAft>
              <a:defRPr sz="3600">
                <a:solidFill>
                  <a:schemeClr val="bg1"/>
                </a:solidFill>
                <a:latin typeface="Arial" pitchFamily="34" charset="0"/>
                <a:ea typeface="ＭＳ Ｐゴシック" charset="0"/>
                <a:cs typeface="Arial" pitchFamily="34" charset="0"/>
              </a:defRPr>
            </a:lvl2pPr>
            <a:lvl3pPr algn="r" rtl="0" eaLnBrk="0" fontAlgn="base" hangingPunct="0">
              <a:lnSpc>
                <a:spcPts val="3100"/>
              </a:lnSpc>
              <a:spcBef>
                <a:spcPct val="0"/>
              </a:spcBef>
              <a:spcAft>
                <a:spcPct val="0"/>
              </a:spcAft>
              <a:defRPr sz="3600">
                <a:solidFill>
                  <a:schemeClr val="bg1"/>
                </a:solidFill>
                <a:latin typeface="Arial" pitchFamily="34" charset="0"/>
                <a:ea typeface="ＭＳ Ｐゴシック" charset="0"/>
                <a:cs typeface="Arial" pitchFamily="34" charset="0"/>
              </a:defRPr>
            </a:lvl3pPr>
            <a:lvl4pPr algn="r" rtl="0" eaLnBrk="0" fontAlgn="base" hangingPunct="0">
              <a:lnSpc>
                <a:spcPts val="3100"/>
              </a:lnSpc>
              <a:spcBef>
                <a:spcPct val="0"/>
              </a:spcBef>
              <a:spcAft>
                <a:spcPct val="0"/>
              </a:spcAft>
              <a:defRPr sz="3600">
                <a:solidFill>
                  <a:schemeClr val="bg1"/>
                </a:solidFill>
                <a:latin typeface="Arial" pitchFamily="34" charset="0"/>
                <a:ea typeface="ＭＳ Ｐゴシック" charset="0"/>
                <a:cs typeface="Arial" pitchFamily="34" charset="0"/>
              </a:defRPr>
            </a:lvl4pPr>
            <a:lvl5pPr algn="r" rtl="0" eaLnBrk="0" fontAlgn="base" hangingPunct="0">
              <a:lnSpc>
                <a:spcPts val="3100"/>
              </a:lnSpc>
              <a:spcBef>
                <a:spcPct val="0"/>
              </a:spcBef>
              <a:spcAft>
                <a:spcPct val="0"/>
              </a:spcAft>
              <a:defRPr sz="3600">
                <a:solidFill>
                  <a:schemeClr val="bg1"/>
                </a:solidFill>
                <a:latin typeface="Arial" pitchFamily="34" charset="0"/>
                <a:ea typeface="ＭＳ Ｐゴシック" charset="0"/>
                <a:cs typeface="Arial" pitchFamily="34" charset="0"/>
              </a:defRPr>
            </a:lvl5pPr>
            <a:lvl6pPr marL="457200" algn="r" rtl="0" fontAlgn="base">
              <a:spcBef>
                <a:spcPct val="0"/>
              </a:spcBef>
              <a:spcAft>
                <a:spcPct val="0"/>
              </a:spcAft>
              <a:defRPr sz="2800">
                <a:solidFill>
                  <a:schemeClr val="bg1"/>
                </a:solidFill>
                <a:latin typeface="Arial" pitchFamily="34" charset="0"/>
                <a:cs typeface="Arial" pitchFamily="34" charset="0"/>
              </a:defRPr>
            </a:lvl6pPr>
            <a:lvl7pPr marL="914400" algn="r" rtl="0" fontAlgn="base">
              <a:spcBef>
                <a:spcPct val="0"/>
              </a:spcBef>
              <a:spcAft>
                <a:spcPct val="0"/>
              </a:spcAft>
              <a:defRPr sz="2800">
                <a:solidFill>
                  <a:schemeClr val="bg1"/>
                </a:solidFill>
                <a:latin typeface="Arial" pitchFamily="34" charset="0"/>
                <a:cs typeface="Arial" pitchFamily="34" charset="0"/>
              </a:defRPr>
            </a:lvl7pPr>
            <a:lvl8pPr marL="1371600" algn="r" rtl="0" fontAlgn="base">
              <a:spcBef>
                <a:spcPct val="0"/>
              </a:spcBef>
              <a:spcAft>
                <a:spcPct val="0"/>
              </a:spcAft>
              <a:defRPr sz="2800">
                <a:solidFill>
                  <a:schemeClr val="bg1"/>
                </a:solidFill>
                <a:latin typeface="Arial" pitchFamily="34" charset="0"/>
                <a:cs typeface="Arial" pitchFamily="34" charset="0"/>
              </a:defRPr>
            </a:lvl8pPr>
            <a:lvl9pPr marL="1828800" algn="r" rtl="0" fontAlgn="base">
              <a:spcBef>
                <a:spcPct val="0"/>
              </a:spcBef>
              <a:spcAft>
                <a:spcPct val="0"/>
              </a:spcAft>
              <a:defRPr sz="2800">
                <a:solidFill>
                  <a:schemeClr val="bg1"/>
                </a:solidFill>
                <a:latin typeface="Arial" pitchFamily="34" charset="0"/>
                <a:cs typeface="Arial" pitchFamily="34" charset="0"/>
              </a:defRPr>
            </a:lvl9pPr>
          </a:lstStyle>
          <a:p>
            <a:pPr eaLnBrk="1" hangingPunct="1">
              <a:lnSpc>
                <a:spcPct val="100000"/>
              </a:lnSpc>
            </a:pPr>
            <a:r>
              <a:rPr lang="en-US" sz="3200" b="1" dirty="0" smtClean="0">
                <a:solidFill>
                  <a:schemeClr val="bg1"/>
                </a:solidFill>
                <a:latin typeface="Arial" pitchFamily="34" charset="0"/>
              </a:rPr>
              <a:t>GPS Data and Earthquake Hazard</a:t>
            </a:r>
            <a:r>
              <a:rPr lang="en-US" dirty="0" smtClean="0">
                <a:latin typeface="Arial" pitchFamily="34" charset="0"/>
              </a:rPr>
              <a:t/>
            </a:r>
            <a:br>
              <a:rPr lang="en-US" dirty="0" smtClean="0">
                <a:latin typeface="Arial" pitchFamily="34" charset="0"/>
              </a:rPr>
            </a:br>
            <a:r>
              <a:rPr lang="en-US" sz="1600" b="1" dirty="0" smtClean="0">
                <a:solidFill>
                  <a:srgbClr val="FFC000"/>
                </a:solidFill>
                <a:latin typeface="Arial" pitchFamily="34" charset="0"/>
              </a:rPr>
              <a:t/>
            </a:r>
            <a:br>
              <a:rPr lang="en-US" sz="1600" b="1" dirty="0" smtClean="0">
                <a:solidFill>
                  <a:srgbClr val="FFC000"/>
                </a:solidFill>
                <a:latin typeface="Arial" pitchFamily="34" charset="0"/>
              </a:rPr>
            </a:br>
            <a:r>
              <a:rPr lang="en-US" sz="1600" b="1" dirty="0" smtClean="0">
                <a:solidFill>
                  <a:schemeClr val="bg1"/>
                </a:solidFill>
                <a:latin typeface="Arial" pitchFamily="34" charset="0"/>
              </a:rPr>
              <a:t>Original activity design by Roger Groom and Robert Butler. Modifications by Beth Pratt-Sitaula. Some slides contributed by </a:t>
            </a:r>
            <a:r>
              <a:rPr lang="en-US" sz="1600" b="1" dirty="0" smtClean="0">
                <a:solidFill>
                  <a:schemeClr val="bg1"/>
                </a:solidFill>
                <a:latin typeface="Arial" pitchFamily="34" charset="0"/>
              </a:rPr>
              <a:t>Vince Cronin.</a:t>
            </a:r>
            <a:endParaRPr lang="en-US" sz="2400" dirty="0" smtClean="0">
              <a:solidFill>
                <a:schemeClr val="bg1"/>
              </a:solidFill>
              <a:latin typeface="Arial" pitchFamily="34" charset="0"/>
            </a:endParaRPr>
          </a:p>
        </p:txBody>
      </p:sp>
      <p:sp>
        <p:nvSpPr>
          <p:cNvPr id="8" name="TextBox 7"/>
          <p:cNvSpPr txBox="1"/>
          <p:nvPr/>
        </p:nvSpPr>
        <p:spPr>
          <a:xfrm>
            <a:off x="-24902" y="6568549"/>
            <a:ext cx="1686029" cy="276999"/>
          </a:xfrm>
          <a:prstGeom prst="rect">
            <a:avLst/>
          </a:prstGeom>
          <a:noFill/>
        </p:spPr>
        <p:txBody>
          <a:bodyPr wrap="none" rtlCol="0">
            <a:spAutoFit/>
          </a:bodyPr>
          <a:lstStyle/>
          <a:p>
            <a:r>
              <a:rPr lang="en-US" sz="1200" dirty="0" smtClean="0">
                <a:solidFill>
                  <a:schemeClr val="bg1"/>
                </a:solidFill>
              </a:rPr>
              <a:t>Version </a:t>
            </a:r>
            <a:r>
              <a:rPr lang="en-US" sz="1200" dirty="0" smtClean="0">
                <a:solidFill>
                  <a:schemeClr val="bg1"/>
                </a:solidFill>
              </a:rPr>
              <a:t>May 26, 2013</a:t>
            </a:r>
            <a:endParaRPr lang="en-US" sz="1200" dirty="0">
              <a:solidFill>
                <a:schemeClr val="bg1"/>
              </a:solidFill>
            </a:endParaRPr>
          </a:p>
        </p:txBody>
      </p:sp>
    </p:spTree>
    <p:extLst>
      <p:ext uri="{BB962C8B-B14F-4D97-AF65-F5344CB8AC3E}">
        <p14:creationId xmlns:p14="http://schemas.microsoft.com/office/powerpoint/2010/main" val="2058193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V-PPT-Title-GPS.jpg"/>
          <p:cNvPicPr>
            <a:picLocks noChangeAspect="1"/>
          </p:cNvPicPr>
          <p:nvPr/>
        </p:nvPicPr>
        <p:blipFill rotWithShape="1">
          <a:blip r:embed="rId3">
            <a:extLst>
              <a:ext uri="{28A0092B-C50C-407E-A947-70E740481C1C}">
                <a14:useLocalDpi xmlns:a14="http://schemas.microsoft.com/office/drawing/2010/main" val="0"/>
              </a:ext>
            </a:extLst>
          </a:blip>
          <a:srcRect b="85359"/>
          <a:stretch/>
        </p:blipFill>
        <p:spPr bwMode="auto">
          <a:xfrm>
            <a:off x="0" y="0"/>
            <a:ext cx="9144000" cy="10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3913909" y="164230"/>
            <a:ext cx="5230091" cy="6731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6pPr>
            <a:lvl7pPr marL="9144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9pPr>
          </a:lstStyle>
          <a:p>
            <a:r>
              <a:rPr lang="en-US" sz="3200" b="1" dirty="0" smtClean="0">
                <a:solidFill>
                  <a:srgbClr val="FFFFFF"/>
                </a:solidFill>
              </a:rPr>
              <a:t>Reading GPS data</a:t>
            </a:r>
            <a:endParaRPr lang="en-US" sz="3200" b="1" dirty="0" smtClean="0">
              <a:solidFill>
                <a:srgbClr val="FFFFFF"/>
              </a:solidFill>
            </a:endParaRPr>
          </a:p>
        </p:txBody>
      </p:sp>
      <p:sp>
        <p:nvSpPr>
          <p:cNvPr id="9" name="Content Placeholder 2"/>
          <p:cNvSpPr txBox="1">
            <a:spLocks/>
          </p:cNvSpPr>
          <p:nvPr/>
        </p:nvSpPr>
        <p:spPr>
          <a:xfrm>
            <a:off x="754405" y="4879036"/>
            <a:ext cx="4526420" cy="121975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US" sz="2400" dirty="0" smtClean="0"/>
              <a:t>From the changing position velocity can be calculated using </a:t>
            </a:r>
            <a:r>
              <a:rPr lang="en-US" sz="2400" b="1" u="sng" dirty="0" smtClean="0"/>
              <a:t>SLOPE (rise-over-run)</a:t>
            </a:r>
            <a:endParaRPr lang="en-US" sz="2400" b="1" u="sng" dirty="0" smtClean="0"/>
          </a:p>
        </p:txBody>
      </p:sp>
      <p:pic>
        <p:nvPicPr>
          <p:cNvPr id="10" name="Picture 9" descr="P401.raw_2013-05.png"/>
          <p:cNvPicPr>
            <a:picLocks noChangeAspect="1"/>
          </p:cNvPicPr>
          <p:nvPr/>
        </p:nvPicPr>
        <p:blipFill rotWithShape="1">
          <a:blip r:embed="rId4">
            <a:extLst>
              <a:ext uri="{28A0092B-C50C-407E-A947-70E740481C1C}">
                <a14:useLocalDpi xmlns:a14="http://schemas.microsoft.com/office/drawing/2010/main" val="0"/>
              </a:ext>
            </a:extLst>
          </a:blip>
          <a:srcRect b="66813"/>
          <a:stretch/>
        </p:blipFill>
        <p:spPr>
          <a:xfrm>
            <a:off x="421170" y="1085273"/>
            <a:ext cx="7867730" cy="3378793"/>
          </a:xfrm>
          <a:prstGeom prst="rect">
            <a:avLst/>
          </a:prstGeom>
        </p:spPr>
      </p:pic>
      <p:grpSp>
        <p:nvGrpSpPr>
          <p:cNvPr id="11" name="Group 10"/>
          <p:cNvGrpSpPr/>
          <p:nvPr/>
        </p:nvGrpSpPr>
        <p:grpSpPr>
          <a:xfrm>
            <a:off x="1089271" y="4381316"/>
            <a:ext cx="7058288" cy="322261"/>
            <a:chOff x="1428750" y="5638800"/>
            <a:chExt cx="6489657" cy="322261"/>
          </a:xfrm>
        </p:grpSpPr>
        <p:sp>
          <p:nvSpPr>
            <p:cNvPr id="12" name="Rectangle 26"/>
            <p:cNvSpPr>
              <a:spLocks noChangeArrowheads="1"/>
            </p:cNvSpPr>
            <p:nvPr/>
          </p:nvSpPr>
          <p:spPr bwMode="auto">
            <a:xfrm>
              <a:off x="25715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2006</a:t>
              </a:r>
            </a:p>
          </p:txBody>
        </p:sp>
        <p:sp>
          <p:nvSpPr>
            <p:cNvPr id="13" name="Rectangle 27"/>
            <p:cNvSpPr>
              <a:spLocks noChangeArrowheads="1"/>
            </p:cNvSpPr>
            <p:nvPr/>
          </p:nvSpPr>
          <p:spPr bwMode="auto">
            <a:xfrm>
              <a:off x="31811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2007</a:t>
              </a:r>
            </a:p>
          </p:txBody>
        </p:sp>
        <p:sp>
          <p:nvSpPr>
            <p:cNvPr id="14" name="Rectangle 28"/>
            <p:cNvSpPr>
              <a:spLocks noChangeArrowheads="1"/>
            </p:cNvSpPr>
            <p:nvPr/>
          </p:nvSpPr>
          <p:spPr bwMode="auto">
            <a:xfrm>
              <a:off x="37338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2008</a:t>
              </a:r>
            </a:p>
          </p:txBody>
        </p:sp>
        <p:sp>
          <p:nvSpPr>
            <p:cNvPr id="15" name="Rectangle 20"/>
            <p:cNvSpPr>
              <a:spLocks noChangeArrowheads="1"/>
            </p:cNvSpPr>
            <p:nvPr/>
          </p:nvSpPr>
          <p:spPr bwMode="auto">
            <a:xfrm>
              <a:off x="142875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2004</a:t>
              </a:r>
            </a:p>
          </p:txBody>
        </p:sp>
        <p:sp>
          <p:nvSpPr>
            <p:cNvPr id="16" name="Rectangle 21"/>
            <p:cNvSpPr>
              <a:spLocks noChangeArrowheads="1"/>
            </p:cNvSpPr>
            <p:nvPr/>
          </p:nvSpPr>
          <p:spPr bwMode="auto">
            <a:xfrm>
              <a:off x="19812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2005</a:t>
              </a:r>
            </a:p>
          </p:txBody>
        </p:sp>
        <p:sp>
          <p:nvSpPr>
            <p:cNvPr id="17" name="Rectangle 28"/>
            <p:cNvSpPr>
              <a:spLocks noChangeArrowheads="1"/>
            </p:cNvSpPr>
            <p:nvPr/>
          </p:nvSpPr>
          <p:spPr bwMode="auto">
            <a:xfrm>
              <a:off x="4343400" y="5638800"/>
              <a:ext cx="614009" cy="32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2009</a:t>
              </a:r>
            </a:p>
          </p:txBody>
        </p:sp>
        <p:sp>
          <p:nvSpPr>
            <p:cNvPr id="18" name="Rectangle 28"/>
            <p:cNvSpPr>
              <a:spLocks noChangeArrowheads="1"/>
            </p:cNvSpPr>
            <p:nvPr/>
          </p:nvSpPr>
          <p:spPr bwMode="auto">
            <a:xfrm>
              <a:off x="49530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2010</a:t>
              </a:r>
              <a:endParaRPr lang="en-US" sz="1200" dirty="0"/>
            </a:p>
          </p:txBody>
        </p:sp>
        <p:sp>
          <p:nvSpPr>
            <p:cNvPr id="19" name="Rectangle 28"/>
            <p:cNvSpPr>
              <a:spLocks noChangeArrowheads="1"/>
            </p:cNvSpPr>
            <p:nvPr/>
          </p:nvSpPr>
          <p:spPr bwMode="auto">
            <a:xfrm>
              <a:off x="5562600" y="5638800"/>
              <a:ext cx="515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2011</a:t>
              </a:r>
              <a:endParaRPr lang="en-US" sz="1200" dirty="0"/>
            </a:p>
          </p:txBody>
        </p:sp>
        <p:sp>
          <p:nvSpPr>
            <p:cNvPr id="20" name="Rectangle 28"/>
            <p:cNvSpPr>
              <a:spLocks noChangeArrowheads="1"/>
            </p:cNvSpPr>
            <p:nvPr/>
          </p:nvSpPr>
          <p:spPr bwMode="auto">
            <a:xfrm>
              <a:off x="61722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2012</a:t>
              </a:r>
              <a:endParaRPr lang="en-US" sz="1200" dirty="0"/>
            </a:p>
          </p:txBody>
        </p:sp>
        <p:sp>
          <p:nvSpPr>
            <p:cNvPr id="21" name="Rectangle 28"/>
            <p:cNvSpPr>
              <a:spLocks noChangeArrowheads="1"/>
            </p:cNvSpPr>
            <p:nvPr/>
          </p:nvSpPr>
          <p:spPr bwMode="auto">
            <a:xfrm>
              <a:off x="67818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2013</a:t>
              </a:r>
              <a:endParaRPr lang="en-US" sz="1200" dirty="0"/>
            </a:p>
          </p:txBody>
        </p:sp>
        <p:sp>
          <p:nvSpPr>
            <p:cNvPr id="26" name="Rectangle 28"/>
            <p:cNvSpPr>
              <a:spLocks noChangeArrowheads="1"/>
            </p:cNvSpPr>
            <p:nvPr/>
          </p:nvSpPr>
          <p:spPr bwMode="auto">
            <a:xfrm>
              <a:off x="73914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2014</a:t>
              </a:r>
            </a:p>
          </p:txBody>
        </p:sp>
      </p:grpSp>
      <p:sp>
        <p:nvSpPr>
          <p:cNvPr id="27" name="Line 8"/>
          <p:cNvSpPr>
            <a:spLocks noChangeShapeType="1"/>
          </p:cNvSpPr>
          <p:nvPr/>
        </p:nvSpPr>
        <p:spPr bwMode="auto">
          <a:xfrm flipV="1">
            <a:off x="1320206" y="2326006"/>
            <a:ext cx="6094004" cy="25487"/>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5"/>
          <p:cNvSpPr>
            <a:spLocks noChangeShapeType="1"/>
          </p:cNvSpPr>
          <p:nvPr/>
        </p:nvSpPr>
        <p:spPr bwMode="auto">
          <a:xfrm flipV="1">
            <a:off x="2130846" y="2338919"/>
            <a:ext cx="5337749" cy="1314428"/>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8"/>
          <p:cNvSpPr>
            <a:spLocks noChangeShapeType="1"/>
          </p:cNvSpPr>
          <p:nvPr/>
        </p:nvSpPr>
        <p:spPr bwMode="auto">
          <a:xfrm flipH="1" flipV="1">
            <a:off x="7425545" y="2345725"/>
            <a:ext cx="2316" cy="1999673"/>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8"/>
          <p:cNvSpPr>
            <a:spLocks noChangeShapeType="1"/>
          </p:cNvSpPr>
          <p:nvPr/>
        </p:nvSpPr>
        <p:spPr bwMode="auto">
          <a:xfrm flipV="1">
            <a:off x="1346872" y="3657470"/>
            <a:ext cx="790605" cy="3307"/>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8"/>
          <p:cNvSpPr>
            <a:spLocks noChangeShapeType="1"/>
          </p:cNvSpPr>
          <p:nvPr/>
        </p:nvSpPr>
        <p:spPr bwMode="auto">
          <a:xfrm flipH="1" flipV="1">
            <a:off x="2158812" y="3629859"/>
            <a:ext cx="0" cy="695883"/>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4" name="Straight Arrow Connector 3"/>
          <p:cNvCxnSpPr/>
          <p:nvPr/>
        </p:nvCxnSpPr>
        <p:spPr bwMode="auto">
          <a:xfrm>
            <a:off x="1621968" y="2351494"/>
            <a:ext cx="0" cy="1295208"/>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32" name="Straight Arrow Connector 31"/>
          <p:cNvCxnSpPr/>
          <p:nvPr/>
        </p:nvCxnSpPr>
        <p:spPr bwMode="auto">
          <a:xfrm flipH="1">
            <a:off x="2164144" y="4049096"/>
            <a:ext cx="5266731" cy="1503"/>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8" name="TextBox 7"/>
          <p:cNvSpPr txBox="1"/>
          <p:nvPr/>
        </p:nvSpPr>
        <p:spPr>
          <a:xfrm>
            <a:off x="1659687" y="2602991"/>
            <a:ext cx="2025577" cy="369332"/>
          </a:xfrm>
          <a:prstGeom prst="rect">
            <a:avLst/>
          </a:prstGeom>
          <a:noFill/>
        </p:spPr>
        <p:txBody>
          <a:bodyPr wrap="none" rtlCol="0">
            <a:spAutoFit/>
          </a:bodyPr>
          <a:lstStyle/>
          <a:p>
            <a:r>
              <a:rPr lang="en-US" sz="1800" dirty="0" smtClean="0"/>
              <a:t>6 – (-63) = 69 mm</a:t>
            </a:r>
            <a:endParaRPr lang="en-US" sz="1800" dirty="0"/>
          </a:p>
        </p:txBody>
      </p:sp>
      <p:sp>
        <p:nvSpPr>
          <p:cNvPr id="34" name="TextBox 33"/>
          <p:cNvSpPr txBox="1"/>
          <p:nvPr/>
        </p:nvSpPr>
        <p:spPr>
          <a:xfrm>
            <a:off x="3735816" y="3597905"/>
            <a:ext cx="3322657" cy="369332"/>
          </a:xfrm>
          <a:prstGeom prst="rect">
            <a:avLst/>
          </a:prstGeom>
          <a:noFill/>
        </p:spPr>
        <p:txBody>
          <a:bodyPr wrap="none" rtlCol="0">
            <a:spAutoFit/>
          </a:bodyPr>
          <a:lstStyle/>
          <a:p>
            <a:r>
              <a:rPr lang="en-US" sz="1800" dirty="0" smtClean="0"/>
              <a:t>2013.4 – 2005.25 = 8.15 years</a:t>
            </a:r>
            <a:endParaRPr lang="en-US" sz="1800" dirty="0"/>
          </a:p>
        </p:txBody>
      </p:sp>
      <p:sp>
        <p:nvSpPr>
          <p:cNvPr id="35" name="TextBox 34"/>
          <p:cNvSpPr txBox="1"/>
          <p:nvPr/>
        </p:nvSpPr>
        <p:spPr>
          <a:xfrm>
            <a:off x="4393708" y="6040970"/>
            <a:ext cx="4606850" cy="461665"/>
          </a:xfrm>
          <a:prstGeom prst="rect">
            <a:avLst/>
          </a:prstGeom>
          <a:noFill/>
          <a:ln>
            <a:solidFill>
              <a:srgbClr val="800000"/>
            </a:solidFill>
          </a:ln>
        </p:spPr>
        <p:txBody>
          <a:bodyPr wrap="none" rtlCol="0">
            <a:spAutoFit/>
          </a:bodyPr>
          <a:lstStyle/>
          <a:p>
            <a:r>
              <a:rPr lang="en-US" dirty="0" smtClean="0"/>
              <a:t>69 mm / 8.15 years = </a:t>
            </a:r>
            <a:r>
              <a:rPr lang="en-US" b="1" dirty="0" smtClean="0"/>
              <a:t>8.5 mm/</a:t>
            </a:r>
            <a:r>
              <a:rPr lang="en-US" b="1" dirty="0" err="1" smtClean="0"/>
              <a:t>yr</a:t>
            </a:r>
            <a:endParaRPr lang="en-US" b="1" dirty="0"/>
          </a:p>
        </p:txBody>
      </p:sp>
    </p:spTree>
    <p:extLst>
      <p:ext uri="{BB962C8B-B14F-4D97-AF65-F5344CB8AC3E}">
        <p14:creationId xmlns:p14="http://schemas.microsoft.com/office/powerpoint/2010/main" val="2918714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0" grpId="0" animBg="1"/>
      <p:bldP spid="31" grpId="0" animBg="1"/>
      <p:bldP spid="8" grpId="0"/>
      <p:bldP spid="34" grpId="0"/>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V-PPT-Title-GPS.jpg"/>
          <p:cNvPicPr>
            <a:picLocks noChangeAspect="1"/>
          </p:cNvPicPr>
          <p:nvPr/>
        </p:nvPicPr>
        <p:blipFill rotWithShape="1">
          <a:blip r:embed="rId3">
            <a:extLst>
              <a:ext uri="{28A0092B-C50C-407E-A947-70E740481C1C}">
                <a14:useLocalDpi xmlns:a14="http://schemas.microsoft.com/office/drawing/2010/main" val="0"/>
              </a:ext>
            </a:extLst>
          </a:blip>
          <a:srcRect b="85359"/>
          <a:stretch/>
        </p:blipFill>
        <p:spPr bwMode="auto">
          <a:xfrm>
            <a:off x="0" y="0"/>
            <a:ext cx="9144000" cy="10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3913909" y="164230"/>
            <a:ext cx="5230091" cy="6731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6pPr>
            <a:lvl7pPr marL="9144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9pPr>
          </a:lstStyle>
          <a:p>
            <a:r>
              <a:rPr lang="en-US" sz="3200" b="1" dirty="0" smtClean="0">
                <a:solidFill>
                  <a:srgbClr val="FFFFFF"/>
                </a:solidFill>
              </a:rPr>
              <a:t>Reading GPS data</a:t>
            </a:r>
            <a:endParaRPr lang="en-US" sz="3200" b="1" dirty="0" smtClean="0">
              <a:solidFill>
                <a:srgbClr val="FFFFFF"/>
              </a:solidFill>
            </a:endParaRPr>
          </a:p>
        </p:txBody>
      </p:sp>
      <p:sp>
        <p:nvSpPr>
          <p:cNvPr id="9" name="Content Placeholder 2"/>
          <p:cNvSpPr txBox="1">
            <a:spLocks/>
          </p:cNvSpPr>
          <p:nvPr/>
        </p:nvSpPr>
        <p:spPr>
          <a:xfrm>
            <a:off x="2426080" y="6261079"/>
            <a:ext cx="5789751" cy="60987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US" sz="2400" dirty="0" smtClean="0"/>
              <a:t>Repeat process for east-west movement</a:t>
            </a:r>
            <a:endParaRPr lang="en-US" sz="2400" b="1" u="sng" dirty="0" smtClean="0"/>
          </a:p>
        </p:txBody>
      </p:sp>
      <p:pic>
        <p:nvPicPr>
          <p:cNvPr id="10" name="Picture 9" descr="P401.raw_2013-05.png"/>
          <p:cNvPicPr>
            <a:picLocks noChangeAspect="1"/>
          </p:cNvPicPr>
          <p:nvPr/>
        </p:nvPicPr>
        <p:blipFill rotWithShape="1">
          <a:blip r:embed="rId4">
            <a:extLst>
              <a:ext uri="{28A0092B-C50C-407E-A947-70E740481C1C}">
                <a14:useLocalDpi xmlns:a14="http://schemas.microsoft.com/office/drawing/2010/main" val="0"/>
              </a:ext>
            </a:extLst>
          </a:blip>
          <a:srcRect b="37508"/>
          <a:stretch/>
        </p:blipFill>
        <p:spPr>
          <a:xfrm>
            <a:off x="120445" y="1023678"/>
            <a:ext cx="6169199" cy="4988815"/>
          </a:xfrm>
          <a:prstGeom prst="rect">
            <a:avLst/>
          </a:prstGeom>
        </p:spPr>
      </p:pic>
      <p:sp>
        <p:nvSpPr>
          <p:cNvPr id="28" name="Line 5"/>
          <p:cNvSpPr>
            <a:spLocks noChangeShapeType="1"/>
          </p:cNvSpPr>
          <p:nvPr/>
        </p:nvSpPr>
        <p:spPr bwMode="auto">
          <a:xfrm flipV="1">
            <a:off x="1521786" y="2008483"/>
            <a:ext cx="4076383" cy="1009923"/>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TextBox 34"/>
          <p:cNvSpPr txBox="1"/>
          <p:nvPr/>
        </p:nvSpPr>
        <p:spPr>
          <a:xfrm>
            <a:off x="4186368" y="2710775"/>
            <a:ext cx="4606850" cy="461665"/>
          </a:xfrm>
          <a:prstGeom prst="rect">
            <a:avLst/>
          </a:prstGeom>
          <a:noFill/>
          <a:ln>
            <a:solidFill>
              <a:srgbClr val="800000"/>
            </a:solidFill>
          </a:ln>
        </p:spPr>
        <p:txBody>
          <a:bodyPr wrap="none" rtlCol="0">
            <a:spAutoFit/>
          </a:bodyPr>
          <a:lstStyle/>
          <a:p>
            <a:r>
              <a:rPr lang="en-US" dirty="0" smtClean="0"/>
              <a:t>69 mm / 8.15 years = </a:t>
            </a:r>
            <a:r>
              <a:rPr lang="en-US" b="1" dirty="0" smtClean="0"/>
              <a:t>8.5 mm/</a:t>
            </a:r>
            <a:r>
              <a:rPr lang="en-US" b="1" dirty="0" err="1" smtClean="0"/>
              <a:t>yr</a:t>
            </a:r>
            <a:endParaRPr lang="en-US" b="1" dirty="0"/>
          </a:p>
        </p:txBody>
      </p:sp>
      <p:sp>
        <p:nvSpPr>
          <p:cNvPr id="33" name="Line 5"/>
          <p:cNvSpPr>
            <a:spLocks noChangeShapeType="1"/>
          </p:cNvSpPr>
          <p:nvPr/>
        </p:nvSpPr>
        <p:spPr bwMode="auto">
          <a:xfrm flipV="1">
            <a:off x="1479805" y="4159504"/>
            <a:ext cx="4144281" cy="1693599"/>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TextBox 35"/>
          <p:cNvSpPr txBox="1"/>
          <p:nvPr/>
        </p:nvSpPr>
        <p:spPr>
          <a:xfrm>
            <a:off x="4118470" y="5027154"/>
            <a:ext cx="4949192" cy="461665"/>
          </a:xfrm>
          <a:prstGeom prst="rect">
            <a:avLst/>
          </a:prstGeom>
          <a:noFill/>
          <a:ln>
            <a:solidFill>
              <a:srgbClr val="800000"/>
            </a:solidFill>
          </a:ln>
        </p:spPr>
        <p:txBody>
          <a:bodyPr wrap="none" rtlCol="0">
            <a:spAutoFit/>
          </a:bodyPr>
          <a:lstStyle/>
          <a:p>
            <a:r>
              <a:rPr lang="en-US" dirty="0" smtClean="0"/>
              <a:t>120 mm / 8.15 years = </a:t>
            </a:r>
            <a:r>
              <a:rPr lang="en-US" b="1" dirty="0" smtClean="0"/>
              <a:t>14.7 mm/</a:t>
            </a:r>
            <a:r>
              <a:rPr lang="en-US" b="1" dirty="0" err="1" smtClean="0"/>
              <a:t>yr</a:t>
            </a:r>
            <a:endParaRPr lang="en-US" b="1" dirty="0"/>
          </a:p>
        </p:txBody>
      </p:sp>
      <p:grpSp>
        <p:nvGrpSpPr>
          <p:cNvPr id="37" name="Group 36"/>
          <p:cNvGrpSpPr/>
          <p:nvPr/>
        </p:nvGrpSpPr>
        <p:grpSpPr>
          <a:xfrm>
            <a:off x="573476" y="5897959"/>
            <a:ext cx="5556001" cy="322261"/>
            <a:chOff x="1428750" y="5638800"/>
            <a:chExt cx="6489657" cy="322261"/>
          </a:xfrm>
        </p:grpSpPr>
        <p:sp>
          <p:nvSpPr>
            <p:cNvPr id="38" name="Rectangle 26"/>
            <p:cNvSpPr>
              <a:spLocks noChangeArrowheads="1"/>
            </p:cNvSpPr>
            <p:nvPr/>
          </p:nvSpPr>
          <p:spPr bwMode="auto">
            <a:xfrm>
              <a:off x="25715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2006</a:t>
              </a:r>
            </a:p>
          </p:txBody>
        </p:sp>
        <p:sp>
          <p:nvSpPr>
            <p:cNvPr id="39" name="Rectangle 27"/>
            <p:cNvSpPr>
              <a:spLocks noChangeArrowheads="1"/>
            </p:cNvSpPr>
            <p:nvPr/>
          </p:nvSpPr>
          <p:spPr bwMode="auto">
            <a:xfrm>
              <a:off x="31811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2007</a:t>
              </a:r>
            </a:p>
          </p:txBody>
        </p:sp>
        <p:sp>
          <p:nvSpPr>
            <p:cNvPr id="40" name="Rectangle 28"/>
            <p:cNvSpPr>
              <a:spLocks noChangeArrowheads="1"/>
            </p:cNvSpPr>
            <p:nvPr/>
          </p:nvSpPr>
          <p:spPr bwMode="auto">
            <a:xfrm>
              <a:off x="37338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2008</a:t>
              </a:r>
            </a:p>
          </p:txBody>
        </p:sp>
        <p:sp>
          <p:nvSpPr>
            <p:cNvPr id="41" name="Rectangle 20"/>
            <p:cNvSpPr>
              <a:spLocks noChangeArrowheads="1"/>
            </p:cNvSpPr>
            <p:nvPr/>
          </p:nvSpPr>
          <p:spPr bwMode="auto">
            <a:xfrm>
              <a:off x="142875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2004</a:t>
              </a:r>
            </a:p>
          </p:txBody>
        </p:sp>
        <p:sp>
          <p:nvSpPr>
            <p:cNvPr id="42" name="Rectangle 21"/>
            <p:cNvSpPr>
              <a:spLocks noChangeArrowheads="1"/>
            </p:cNvSpPr>
            <p:nvPr/>
          </p:nvSpPr>
          <p:spPr bwMode="auto">
            <a:xfrm>
              <a:off x="19812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2005</a:t>
              </a:r>
            </a:p>
          </p:txBody>
        </p:sp>
        <p:sp>
          <p:nvSpPr>
            <p:cNvPr id="43" name="Rectangle 28"/>
            <p:cNvSpPr>
              <a:spLocks noChangeArrowheads="1"/>
            </p:cNvSpPr>
            <p:nvPr/>
          </p:nvSpPr>
          <p:spPr bwMode="auto">
            <a:xfrm>
              <a:off x="4343400" y="5638800"/>
              <a:ext cx="614009" cy="32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2009</a:t>
              </a:r>
            </a:p>
          </p:txBody>
        </p:sp>
        <p:sp>
          <p:nvSpPr>
            <p:cNvPr id="44" name="Rectangle 28"/>
            <p:cNvSpPr>
              <a:spLocks noChangeArrowheads="1"/>
            </p:cNvSpPr>
            <p:nvPr/>
          </p:nvSpPr>
          <p:spPr bwMode="auto">
            <a:xfrm>
              <a:off x="49530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2010</a:t>
              </a:r>
              <a:endParaRPr lang="en-US" sz="1200" dirty="0"/>
            </a:p>
          </p:txBody>
        </p:sp>
        <p:sp>
          <p:nvSpPr>
            <p:cNvPr id="45" name="Rectangle 28"/>
            <p:cNvSpPr>
              <a:spLocks noChangeArrowheads="1"/>
            </p:cNvSpPr>
            <p:nvPr/>
          </p:nvSpPr>
          <p:spPr bwMode="auto">
            <a:xfrm>
              <a:off x="5562600" y="5638800"/>
              <a:ext cx="515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2011</a:t>
              </a:r>
              <a:endParaRPr lang="en-US" sz="1200" dirty="0"/>
            </a:p>
          </p:txBody>
        </p:sp>
        <p:sp>
          <p:nvSpPr>
            <p:cNvPr id="46" name="Rectangle 28"/>
            <p:cNvSpPr>
              <a:spLocks noChangeArrowheads="1"/>
            </p:cNvSpPr>
            <p:nvPr/>
          </p:nvSpPr>
          <p:spPr bwMode="auto">
            <a:xfrm>
              <a:off x="61722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2012</a:t>
              </a:r>
              <a:endParaRPr lang="en-US" sz="1200" dirty="0"/>
            </a:p>
          </p:txBody>
        </p:sp>
        <p:sp>
          <p:nvSpPr>
            <p:cNvPr id="47" name="Rectangle 28"/>
            <p:cNvSpPr>
              <a:spLocks noChangeArrowheads="1"/>
            </p:cNvSpPr>
            <p:nvPr/>
          </p:nvSpPr>
          <p:spPr bwMode="auto">
            <a:xfrm>
              <a:off x="67818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2013</a:t>
              </a:r>
              <a:endParaRPr lang="en-US" sz="1200" dirty="0"/>
            </a:p>
          </p:txBody>
        </p:sp>
        <p:sp>
          <p:nvSpPr>
            <p:cNvPr id="48" name="Rectangle 28"/>
            <p:cNvSpPr>
              <a:spLocks noChangeArrowheads="1"/>
            </p:cNvSpPr>
            <p:nvPr/>
          </p:nvSpPr>
          <p:spPr bwMode="auto">
            <a:xfrm>
              <a:off x="73914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2014</a:t>
              </a:r>
            </a:p>
          </p:txBody>
        </p:sp>
      </p:grpSp>
      <p:sp>
        <p:nvSpPr>
          <p:cNvPr id="49" name="Line 8"/>
          <p:cNvSpPr>
            <a:spLocks noChangeShapeType="1"/>
          </p:cNvSpPr>
          <p:nvPr/>
        </p:nvSpPr>
        <p:spPr bwMode="auto">
          <a:xfrm flipV="1">
            <a:off x="814817" y="4159504"/>
            <a:ext cx="5107320" cy="610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8"/>
          <p:cNvSpPr>
            <a:spLocks noChangeShapeType="1"/>
          </p:cNvSpPr>
          <p:nvPr/>
        </p:nvSpPr>
        <p:spPr bwMode="auto">
          <a:xfrm flipV="1">
            <a:off x="854441" y="5847365"/>
            <a:ext cx="790605" cy="3307"/>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Rectangle 1"/>
          <p:cNvSpPr/>
          <p:nvPr/>
        </p:nvSpPr>
        <p:spPr bwMode="auto">
          <a:xfrm>
            <a:off x="0" y="3890627"/>
            <a:ext cx="6479362" cy="23842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2671269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9" grpId="0" animBg="1"/>
      <p:bldP spid="51"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mGrid"/>
          <p:cNvPicPr>
            <a:picLocks noChangeAspect="1" noChangeArrowheads="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371600" y="457200"/>
            <a:ext cx="6223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AutoShape 3"/>
          <p:cNvSpPr>
            <a:spLocks noChangeArrowheads="1"/>
          </p:cNvSpPr>
          <p:nvPr/>
        </p:nvSpPr>
        <p:spPr bwMode="auto">
          <a:xfrm>
            <a:off x="2362200" y="2021442"/>
            <a:ext cx="457200" cy="3312558"/>
          </a:xfrm>
          <a:prstGeom prst="upArrow">
            <a:avLst>
              <a:gd name="adj1" fmla="val 50000"/>
              <a:gd name="adj2" fmla="val 170836"/>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19462" name="Rectangle 9"/>
          <p:cNvSpPr>
            <a:spLocks noChangeArrowheads="1"/>
          </p:cNvSpPr>
          <p:nvPr/>
        </p:nvSpPr>
        <p:spPr bwMode="auto">
          <a:xfrm>
            <a:off x="2667000" y="152400"/>
            <a:ext cx="39021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err="1" smtClean="0"/>
              <a:t>Quillayut</a:t>
            </a:r>
            <a:r>
              <a:rPr lang="en-US" dirty="0" smtClean="0"/>
              <a:t>, </a:t>
            </a:r>
            <a:r>
              <a:rPr lang="en-US" dirty="0"/>
              <a:t>WA GPS Velocity</a:t>
            </a:r>
          </a:p>
        </p:txBody>
      </p:sp>
      <p:cxnSp>
        <p:nvCxnSpPr>
          <p:cNvPr id="9" name="Straight Connector 12"/>
          <p:cNvCxnSpPr>
            <a:cxnSpLocks noChangeShapeType="1"/>
          </p:cNvCxnSpPr>
          <p:nvPr/>
        </p:nvCxnSpPr>
        <p:spPr bwMode="auto">
          <a:xfrm flipH="1" flipV="1">
            <a:off x="7615210" y="658018"/>
            <a:ext cx="3203" cy="4679035"/>
          </a:xfrm>
          <a:prstGeom prst="line">
            <a:avLst/>
          </a:prstGeom>
          <a:noFill/>
          <a:ln w="9525">
            <a:solidFill>
              <a:schemeClr val="tx1">
                <a:lumMod val="65000"/>
                <a:lumOff val="35000"/>
              </a:schemeClr>
            </a:solidFill>
            <a:round/>
            <a:headEnd/>
            <a:tailEnd/>
          </a:ln>
        </p:spPr>
      </p:cxnSp>
      <p:cxnSp>
        <p:nvCxnSpPr>
          <p:cNvPr id="10" name="Straight Connector 13"/>
          <p:cNvCxnSpPr>
            <a:cxnSpLocks noChangeShapeType="1"/>
          </p:cNvCxnSpPr>
          <p:nvPr/>
        </p:nvCxnSpPr>
        <p:spPr bwMode="auto">
          <a:xfrm flipH="1" flipV="1">
            <a:off x="7997121" y="658018"/>
            <a:ext cx="2292" cy="4746327"/>
          </a:xfrm>
          <a:prstGeom prst="line">
            <a:avLst/>
          </a:prstGeom>
          <a:noFill/>
          <a:ln w="9525">
            <a:solidFill>
              <a:schemeClr val="tx1">
                <a:lumMod val="65000"/>
                <a:lumOff val="35000"/>
              </a:schemeClr>
            </a:solidFill>
            <a:round/>
            <a:headEnd/>
            <a:tailEnd/>
          </a:ln>
        </p:spPr>
      </p:cxnSp>
      <p:cxnSp>
        <p:nvCxnSpPr>
          <p:cNvPr id="11" name="Straight Connector 15"/>
          <p:cNvCxnSpPr>
            <a:cxnSpLocks noChangeShapeType="1"/>
          </p:cNvCxnSpPr>
          <p:nvPr/>
        </p:nvCxnSpPr>
        <p:spPr bwMode="auto">
          <a:xfrm>
            <a:off x="7239000" y="660895"/>
            <a:ext cx="762000" cy="1588"/>
          </a:xfrm>
          <a:prstGeom prst="line">
            <a:avLst/>
          </a:prstGeom>
          <a:noFill/>
          <a:ln w="9525">
            <a:solidFill>
              <a:schemeClr val="tx1">
                <a:lumMod val="65000"/>
                <a:lumOff val="35000"/>
              </a:schemeClr>
            </a:solidFill>
            <a:round/>
            <a:headEnd/>
            <a:tailEnd/>
          </a:ln>
        </p:spPr>
      </p:cxnSp>
      <p:cxnSp>
        <p:nvCxnSpPr>
          <p:cNvPr id="12" name="Straight Connector 25"/>
          <p:cNvCxnSpPr>
            <a:cxnSpLocks noChangeShapeType="1"/>
          </p:cNvCxnSpPr>
          <p:nvPr/>
        </p:nvCxnSpPr>
        <p:spPr bwMode="auto">
          <a:xfrm>
            <a:off x="7239000" y="1049833"/>
            <a:ext cx="762000" cy="1587"/>
          </a:xfrm>
          <a:prstGeom prst="line">
            <a:avLst/>
          </a:prstGeom>
          <a:noFill/>
          <a:ln w="9525">
            <a:solidFill>
              <a:schemeClr val="tx1">
                <a:lumMod val="65000"/>
                <a:lumOff val="35000"/>
              </a:schemeClr>
            </a:solidFill>
            <a:round/>
            <a:headEnd/>
            <a:tailEnd/>
          </a:ln>
        </p:spPr>
      </p:cxnSp>
      <p:cxnSp>
        <p:nvCxnSpPr>
          <p:cNvPr id="13" name="Straight Connector 26"/>
          <p:cNvCxnSpPr>
            <a:cxnSpLocks noChangeShapeType="1"/>
          </p:cNvCxnSpPr>
          <p:nvPr/>
        </p:nvCxnSpPr>
        <p:spPr bwMode="auto">
          <a:xfrm>
            <a:off x="7239000" y="1438770"/>
            <a:ext cx="762000" cy="1588"/>
          </a:xfrm>
          <a:prstGeom prst="line">
            <a:avLst/>
          </a:prstGeom>
          <a:noFill/>
          <a:ln w="9525">
            <a:solidFill>
              <a:schemeClr val="tx1">
                <a:lumMod val="65000"/>
                <a:lumOff val="35000"/>
              </a:schemeClr>
            </a:solidFill>
            <a:round/>
            <a:headEnd/>
            <a:tailEnd/>
          </a:ln>
        </p:spPr>
      </p:cxnSp>
      <p:cxnSp>
        <p:nvCxnSpPr>
          <p:cNvPr id="14" name="Straight Connector 27"/>
          <p:cNvCxnSpPr>
            <a:cxnSpLocks noChangeShapeType="1"/>
          </p:cNvCxnSpPr>
          <p:nvPr/>
        </p:nvCxnSpPr>
        <p:spPr bwMode="auto">
          <a:xfrm>
            <a:off x="7239000" y="1827708"/>
            <a:ext cx="762000" cy="1587"/>
          </a:xfrm>
          <a:prstGeom prst="line">
            <a:avLst/>
          </a:prstGeom>
          <a:noFill/>
          <a:ln w="9525">
            <a:solidFill>
              <a:schemeClr val="tx1">
                <a:lumMod val="65000"/>
                <a:lumOff val="35000"/>
              </a:schemeClr>
            </a:solidFill>
            <a:round/>
            <a:headEnd/>
            <a:tailEnd/>
          </a:ln>
        </p:spPr>
      </p:cxnSp>
      <p:cxnSp>
        <p:nvCxnSpPr>
          <p:cNvPr id="15" name="Straight Connector 28"/>
          <p:cNvCxnSpPr>
            <a:cxnSpLocks noChangeShapeType="1"/>
          </p:cNvCxnSpPr>
          <p:nvPr/>
        </p:nvCxnSpPr>
        <p:spPr bwMode="auto">
          <a:xfrm>
            <a:off x="7239000" y="2221247"/>
            <a:ext cx="762000" cy="1588"/>
          </a:xfrm>
          <a:prstGeom prst="line">
            <a:avLst/>
          </a:prstGeom>
          <a:noFill/>
          <a:ln w="9525">
            <a:solidFill>
              <a:schemeClr val="tx1">
                <a:lumMod val="65000"/>
                <a:lumOff val="35000"/>
              </a:schemeClr>
            </a:solidFill>
            <a:round/>
            <a:headEnd/>
            <a:tailEnd/>
          </a:ln>
        </p:spPr>
      </p:cxnSp>
      <p:cxnSp>
        <p:nvCxnSpPr>
          <p:cNvPr id="16" name="Straight Connector 29"/>
          <p:cNvCxnSpPr>
            <a:cxnSpLocks noChangeShapeType="1"/>
          </p:cNvCxnSpPr>
          <p:nvPr/>
        </p:nvCxnSpPr>
        <p:spPr bwMode="auto">
          <a:xfrm>
            <a:off x="7239000" y="2610185"/>
            <a:ext cx="762000" cy="1587"/>
          </a:xfrm>
          <a:prstGeom prst="line">
            <a:avLst/>
          </a:prstGeom>
          <a:noFill/>
          <a:ln w="9525">
            <a:solidFill>
              <a:schemeClr val="tx1">
                <a:lumMod val="65000"/>
                <a:lumOff val="35000"/>
              </a:schemeClr>
            </a:solidFill>
            <a:round/>
            <a:headEnd/>
            <a:tailEnd/>
          </a:ln>
        </p:spPr>
      </p:cxnSp>
      <p:cxnSp>
        <p:nvCxnSpPr>
          <p:cNvPr id="17" name="Straight Connector 30"/>
          <p:cNvCxnSpPr>
            <a:cxnSpLocks noChangeShapeType="1"/>
          </p:cNvCxnSpPr>
          <p:nvPr/>
        </p:nvCxnSpPr>
        <p:spPr bwMode="auto">
          <a:xfrm>
            <a:off x="7239000" y="2999122"/>
            <a:ext cx="762000" cy="1588"/>
          </a:xfrm>
          <a:prstGeom prst="line">
            <a:avLst/>
          </a:prstGeom>
          <a:noFill/>
          <a:ln w="9525">
            <a:solidFill>
              <a:schemeClr val="tx1">
                <a:lumMod val="65000"/>
                <a:lumOff val="35000"/>
              </a:schemeClr>
            </a:solidFill>
            <a:round/>
            <a:headEnd/>
            <a:tailEnd/>
          </a:ln>
        </p:spPr>
      </p:cxnSp>
      <p:cxnSp>
        <p:nvCxnSpPr>
          <p:cNvPr id="18" name="Straight Connector 31"/>
          <p:cNvCxnSpPr>
            <a:cxnSpLocks noChangeShapeType="1"/>
          </p:cNvCxnSpPr>
          <p:nvPr/>
        </p:nvCxnSpPr>
        <p:spPr bwMode="auto">
          <a:xfrm>
            <a:off x="7239000" y="3384890"/>
            <a:ext cx="762000" cy="1588"/>
          </a:xfrm>
          <a:prstGeom prst="line">
            <a:avLst/>
          </a:prstGeom>
          <a:noFill/>
          <a:ln w="9525">
            <a:solidFill>
              <a:schemeClr val="tx1">
                <a:lumMod val="65000"/>
                <a:lumOff val="35000"/>
              </a:schemeClr>
            </a:solidFill>
            <a:round/>
            <a:headEnd/>
            <a:tailEnd/>
          </a:ln>
        </p:spPr>
      </p:cxnSp>
      <p:cxnSp>
        <p:nvCxnSpPr>
          <p:cNvPr id="19" name="Straight Connector 32"/>
          <p:cNvCxnSpPr>
            <a:cxnSpLocks noChangeShapeType="1"/>
          </p:cNvCxnSpPr>
          <p:nvPr/>
        </p:nvCxnSpPr>
        <p:spPr bwMode="auto">
          <a:xfrm>
            <a:off x="7239000" y="3778585"/>
            <a:ext cx="762000" cy="1587"/>
          </a:xfrm>
          <a:prstGeom prst="line">
            <a:avLst/>
          </a:prstGeom>
          <a:noFill/>
          <a:ln w="9525">
            <a:solidFill>
              <a:schemeClr val="tx1">
                <a:lumMod val="65000"/>
                <a:lumOff val="35000"/>
              </a:schemeClr>
            </a:solidFill>
            <a:round/>
            <a:headEnd/>
            <a:tailEnd/>
          </a:ln>
        </p:spPr>
      </p:cxnSp>
      <p:cxnSp>
        <p:nvCxnSpPr>
          <p:cNvPr id="20" name="Straight Connector 33"/>
          <p:cNvCxnSpPr>
            <a:cxnSpLocks noChangeShapeType="1"/>
          </p:cNvCxnSpPr>
          <p:nvPr/>
        </p:nvCxnSpPr>
        <p:spPr bwMode="auto">
          <a:xfrm>
            <a:off x="7239000" y="4158318"/>
            <a:ext cx="762000" cy="1588"/>
          </a:xfrm>
          <a:prstGeom prst="line">
            <a:avLst/>
          </a:prstGeom>
          <a:noFill/>
          <a:ln w="9525">
            <a:solidFill>
              <a:schemeClr val="tx1">
                <a:lumMod val="65000"/>
                <a:lumOff val="35000"/>
              </a:schemeClr>
            </a:solidFill>
            <a:round/>
            <a:headEnd/>
            <a:tailEnd/>
          </a:ln>
        </p:spPr>
      </p:cxnSp>
      <p:cxnSp>
        <p:nvCxnSpPr>
          <p:cNvPr id="21" name="Straight Connector 34"/>
          <p:cNvCxnSpPr>
            <a:cxnSpLocks noChangeShapeType="1"/>
          </p:cNvCxnSpPr>
          <p:nvPr/>
        </p:nvCxnSpPr>
        <p:spPr bwMode="auto">
          <a:xfrm>
            <a:off x="7239000" y="4551858"/>
            <a:ext cx="762000" cy="1587"/>
          </a:xfrm>
          <a:prstGeom prst="line">
            <a:avLst/>
          </a:prstGeom>
          <a:noFill/>
          <a:ln w="9525">
            <a:solidFill>
              <a:schemeClr val="tx1">
                <a:lumMod val="65000"/>
                <a:lumOff val="35000"/>
              </a:schemeClr>
            </a:solidFill>
            <a:round/>
            <a:headEnd/>
            <a:tailEnd/>
          </a:ln>
        </p:spPr>
      </p:cxnSp>
      <p:cxnSp>
        <p:nvCxnSpPr>
          <p:cNvPr id="22" name="Straight Connector 35"/>
          <p:cNvCxnSpPr>
            <a:cxnSpLocks noChangeShapeType="1"/>
          </p:cNvCxnSpPr>
          <p:nvPr/>
        </p:nvCxnSpPr>
        <p:spPr bwMode="auto">
          <a:xfrm>
            <a:off x="7239000" y="4940795"/>
            <a:ext cx="762000" cy="1588"/>
          </a:xfrm>
          <a:prstGeom prst="line">
            <a:avLst/>
          </a:prstGeom>
          <a:noFill/>
          <a:ln w="9525">
            <a:solidFill>
              <a:schemeClr val="tx1">
                <a:lumMod val="65000"/>
                <a:lumOff val="35000"/>
              </a:schemeClr>
            </a:solidFill>
            <a:round/>
            <a:headEnd/>
            <a:tailEnd/>
          </a:ln>
        </p:spPr>
      </p:cxnSp>
      <p:cxnSp>
        <p:nvCxnSpPr>
          <p:cNvPr id="23" name="Straight Connector 36"/>
          <p:cNvCxnSpPr>
            <a:cxnSpLocks noChangeShapeType="1"/>
          </p:cNvCxnSpPr>
          <p:nvPr/>
        </p:nvCxnSpPr>
        <p:spPr bwMode="auto">
          <a:xfrm>
            <a:off x="7239000" y="5338343"/>
            <a:ext cx="762000" cy="1587"/>
          </a:xfrm>
          <a:prstGeom prst="line">
            <a:avLst/>
          </a:prstGeom>
          <a:noFill/>
          <a:ln w="9525">
            <a:solidFill>
              <a:schemeClr val="tx1">
                <a:lumMod val="65000"/>
                <a:lumOff val="35000"/>
              </a:schemeClr>
            </a:solidFill>
            <a:round/>
            <a:headEnd/>
            <a:tailEnd/>
          </a:ln>
        </p:spPr>
      </p:cxnSp>
      <p:sp>
        <p:nvSpPr>
          <p:cNvPr id="24" name="Rectangle 37"/>
          <p:cNvSpPr>
            <a:spLocks noChangeArrowheads="1"/>
          </p:cNvSpPr>
          <p:nvPr/>
        </p:nvSpPr>
        <p:spPr bwMode="auto">
          <a:xfrm>
            <a:off x="7391400" y="5438775"/>
            <a:ext cx="3984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t>13</a:t>
            </a:r>
          </a:p>
        </p:txBody>
      </p:sp>
      <p:sp>
        <p:nvSpPr>
          <p:cNvPr id="25" name="Rectangle 38"/>
          <p:cNvSpPr>
            <a:spLocks noChangeArrowheads="1"/>
          </p:cNvSpPr>
          <p:nvPr/>
        </p:nvSpPr>
        <p:spPr bwMode="auto">
          <a:xfrm>
            <a:off x="7797800" y="5434013"/>
            <a:ext cx="39846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t>14</a:t>
            </a:r>
          </a:p>
        </p:txBody>
      </p:sp>
      <p:sp>
        <p:nvSpPr>
          <p:cNvPr id="19459" name="AutoShape 4"/>
          <p:cNvSpPr>
            <a:spLocks noChangeArrowheads="1"/>
          </p:cNvSpPr>
          <p:nvPr/>
        </p:nvSpPr>
        <p:spPr bwMode="auto">
          <a:xfrm rot="5400000">
            <a:off x="5155278" y="-741869"/>
            <a:ext cx="457200" cy="5586158"/>
          </a:xfrm>
          <a:prstGeom prst="upArrow">
            <a:avLst>
              <a:gd name="adj1" fmla="val 50000"/>
              <a:gd name="adj2" fmla="val 225012"/>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19460" name="AutoShape 7"/>
          <p:cNvSpPr>
            <a:spLocks noChangeArrowheads="1"/>
          </p:cNvSpPr>
          <p:nvPr/>
        </p:nvSpPr>
        <p:spPr bwMode="auto">
          <a:xfrm rot="3631902">
            <a:off x="4913908" y="396457"/>
            <a:ext cx="807079" cy="6556757"/>
          </a:xfrm>
          <a:prstGeom prst="upArrow">
            <a:avLst>
              <a:gd name="adj1" fmla="val 50000"/>
              <a:gd name="adj2" fmla="val 141523"/>
            </a:avLst>
          </a:prstGeom>
          <a:solidFill>
            <a:srgbClr val="FF0000"/>
          </a:solidFill>
          <a:ln w="9525">
            <a:solidFill>
              <a:schemeClr val="tx1"/>
            </a:solidFill>
            <a:miter lim="800000"/>
            <a:headEnd/>
            <a:tailEnd/>
          </a:ln>
        </p:spPr>
        <p:txBody>
          <a:bodyPr wrap="none" anchor="ctr"/>
          <a:lstStyle/>
          <a:p>
            <a:endParaRPr lang="en-US"/>
          </a:p>
        </p:txBody>
      </p:sp>
      <p:sp>
        <p:nvSpPr>
          <p:cNvPr id="19461" name="Rectangle 8"/>
          <p:cNvSpPr>
            <a:spLocks noChangeArrowheads="1"/>
          </p:cNvSpPr>
          <p:nvPr/>
        </p:nvSpPr>
        <p:spPr bwMode="auto">
          <a:xfrm rot="19740733">
            <a:off x="3879886" y="3873917"/>
            <a:ext cx="1519166" cy="36933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t>17.0 </a:t>
            </a:r>
            <a:r>
              <a:rPr lang="en-US" sz="1800" b="1" dirty="0"/>
              <a:t>mm / </a:t>
            </a:r>
            <a:r>
              <a:rPr lang="en-US" sz="1800" b="1" dirty="0" err="1"/>
              <a:t>yr</a:t>
            </a:r>
            <a:endParaRPr lang="en-US" sz="1800" b="1" dirty="0"/>
          </a:p>
        </p:txBody>
      </p:sp>
    </p:spTree>
    <p:extLst>
      <p:ext uri="{BB962C8B-B14F-4D97-AF65-F5344CB8AC3E}">
        <p14:creationId xmlns:p14="http://schemas.microsoft.com/office/powerpoint/2010/main" val="654551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V-PPT-Title-GPS.jpg"/>
          <p:cNvPicPr>
            <a:picLocks noChangeAspect="1"/>
          </p:cNvPicPr>
          <p:nvPr/>
        </p:nvPicPr>
        <p:blipFill rotWithShape="1">
          <a:blip r:embed="rId2">
            <a:extLst>
              <a:ext uri="{28A0092B-C50C-407E-A947-70E740481C1C}">
                <a14:useLocalDpi xmlns:a14="http://schemas.microsoft.com/office/drawing/2010/main" val="0"/>
              </a:ext>
            </a:extLst>
          </a:blip>
          <a:srcRect b="85359"/>
          <a:stretch/>
        </p:blipFill>
        <p:spPr bwMode="auto">
          <a:xfrm>
            <a:off x="0" y="0"/>
            <a:ext cx="9144000" cy="10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2473325" y="60325"/>
            <a:ext cx="6670675" cy="6731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6pPr>
            <a:lvl7pPr marL="9144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9pPr>
          </a:lstStyle>
          <a:p>
            <a:r>
              <a:rPr lang="en-US" sz="3200" dirty="0" smtClean="0">
                <a:solidFill>
                  <a:srgbClr val="FFFFFF"/>
                </a:solidFill>
              </a:rPr>
              <a:t>GPS Stations in Cascadia</a:t>
            </a:r>
            <a:endParaRPr lang="en-US" sz="3200" dirty="0" smtClean="0">
              <a:solidFill>
                <a:srgbClr val="FFFFFF"/>
              </a:solidFill>
            </a:endParaRPr>
          </a:p>
        </p:txBody>
      </p:sp>
      <p:pic>
        <p:nvPicPr>
          <p:cNvPr id="11" name="Picture 3" descr="GPSVeloc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925" y="1122210"/>
            <a:ext cx="5715001" cy="56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a:spLocks noChangeArrowheads="1"/>
          </p:cNvSpPr>
          <p:nvPr/>
        </p:nvSpPr>
        <p:spPr bwMode="auto">
          <a:xfrm>
            <a:off x="1886525" y="4627410"/>
            <a:ext cx="903288" cy="339725"/>
          </a:xfrm>
          <a:prstGeom prst="rect">
            <a:avLst/>
          </a:prstGeom>
          <a:solidFill>
            <a:schemeClr val="bg1">
              <a:alpha val="7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omic Sans MS" charset="0"/>
              </a:rPr>
              <a:t>Newport</a:t>
            </a:r>
          </a:p>
        </p:txBody>
      </p:sp>
      <p:sp>
        <p:nvSpPr>
          <p:cNvPr id="13" name="Rectangle 5"/>
          <p:cNvSpPr>
            <a:spLocks noChangeArrowheads="1"/>
          </p:cNvSpPr>
          <p:nvPr/>
        </p:nvSpPr>
        <p:spPr bwMode="auto">
          <a:xfrm>
            <a:off x="3029525" y="4627410"/>
            <a:ext cx="881063" cy="339725"/>
          </a:xfrm>
          <a:prstGeom prst="rect">
            <a:avLst/>
          </a:prstGeom>
          <a:solidFill>
            <a:schemeClr val="bg1">
              <a:alpha val="7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omic Sans MS" charset="0"/>
              </a:rPr>
              <a:t>Corvallis</a:t>
            </a:r>
          </a:p>
        </p:txBody>
      </p:sp>
      <p:sp>
        <p:nvSpPr>
          <p:cNvPr id="14" name="Rectangle 6"/>
          <p:cNvSpPr>
            <a:spLocks noChangeArrowheads="1"/>
          </p:cNvSpPr>
          <p:nvPr/>
        </p:nvSpPr>
        <p:spPr bwMode="auto">
          <a:xfrm>
            <a:off x="1734125" y="3713010"/>
            <a:ext cx="963613" cy="339725"/>
          </a:xfrm>
          <a:prstGeom prst="rect">
            <a:avLst/>
          </a:prstGeom>
          <a:solidFill>
            <a:schemeClr val="bg1">
              <a:alpha val="7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omic Sans MS" charset="0"/>
              </a:rPr>
              <a:t>Tillamook</a:t>
            </a:r>
          </a:p>
        </p:txBody>
      </p:sp>
      <p:sp>
        <p:nvSpPr>
          <p:cNvPr id="15" name="Rectangle 7"/>
          <p:cNvSpPr>
            <a:spLocks noChangeArrowheads="1"/>
          </p:cNvSpPr>
          <p:nvPr/>
        </p:nvSpPr>
        <p:spPr bwMode="auto">
          <a:xfrm>
            <a:off x="1810325" y="2341410"/>
            <a:ext cx="739775" cy="587375"/>
          </a:xfrm>
          <a:prstGeom prst="rect">
            <a:avLst/>
          </a:prstGeom>
          <a:solidFill>
            <a:schemeClr val="bg1">
              <a:alpha val="7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omic Sans MS" charset="0"/>
              </a:rPr>
              <a:t>Pacific</a:t>
            </a:r>
          </a:p>
          <a:p>
            <a:r>
              <a:rPr lang="en-US" sz="1400">
                <a:latin typeface="Comic Sans MS" charset="0"/>
              </a:rPr>
              <a:t>Beach</a:t>
            </a:r>
          </a:p>
        </p:txBody>
      </p:sp>
      <p:sp>
        <p:nvSpPr>
          <p:cNvPr id="16" name="Rectangle 8"/>
          <p:cNvSpPr>
            <a:spLocks noChangeArrowheads="1"/>
          </p:cNvSpPr>
          <p:nvPr/>
        </p:nvSpPr>
        <p:spPr bwMode="auto">
          <a:xfrm>
            <a:off x="1734125" y="1579410"/>
            <a:ext cx="617538" cy="587375"/>
          </a:xfrm>
          <a:prstGeom prst="rect">
            <a:avLst/>
          </a:prstGeom>
          <a:solidFill>
            <a:schemeClr val="bg1">
              <a:alpha val="7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omic Sans MS" charset="0"/>
              </a:rPr>
              <a:t>Neah</a:t>
            </a:r>
          </a:p>
          <a:p>
            <a:r>
              <a:rPr lang="en-US" sz="1400">
                <a:latin typeface="Comic Sans MS" charset="0"/>
              </a:rPr>
              <a:t>Bay</a:t>
            </a:r>
          </a:p>
        </p:txBody>
      </p:sp>
      <p:sp>
        <p:nvSpPr>
          <p:cNvPr id="17" name="Rectangle 9"/>
          <p:cNvSpPr>
            <a:spLocks noChangeArrowheads="1"/>
          </p:cNvSpPr>
          <p:nvPr/>
        </p:nvSpPr>
        <p:spPr bwMode="auto">
          <a:xfrm>
            <a:off x="3486725" y="3332010"/>
            <a:ext cx="619125" cy="339725"/>
          </a:xfrm>
          <a:prstGeom prst="rect">
            <a:avLst/>
          </a:prstGeom>
          <a:solidFill>
            <a:schemeClr val="bg1">
              <a:alpha val="7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omic Sans MS" charset="0"/>
              </a:rPr>
              <a:t>Kelso</a:t>
            </a:r>
          </a:p>
        </p:txBody>
      </p:sp>
      <p:sp>
        <p:nvSpPr>
          <p:cNvPr id="18" name="Rectangle 10"/>
          <p:cNvSpPr>
            <a:spLocks noChangeArrowheads="1"/>
          </p:cNvSpPr>
          <p:nvPr/>
        </p:nvSpPr>
        <p:spPr bwMode="auto">
          <a:xfrm>
            <a:off x="2877125" y="2722410"/>
            <a:ext cx="1014413" cy="339725"/>
          </a:xfrm>
          <a:prstGeom prst="rect">
            <a:avLst/>
          </a:prstGeom>
          <a:solidFill>
            <a:schemeClr val="bg1">
              <a:alpha val="7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omic Sans MS" charset="0"/>
              </a:rPr>
              <a:t>Tumwater</a:t>
            </a:r>
          </a:p>
        </p:txBody>
      </p:sp>
      <p:sp>
        <p:nvSpPr>
          <p:cNvPr id="19" name="Rectangle 11"/>
          <p:cNvSpPr>
            <a:spLocks noChangeArrowheads="1"/>
          </p:cNvSpPr>
          <p:nvPr/>
        </p:nvSpPr>
        <p:spPr bwMode="auto">
          <a:xfrm>
            <a:off x="5620325" y="2798610"/>
            <a:ext cx="801688" cy="339725"/>
          </a:xfrm>
          <a:prstGeom prst="rect">
            <a:avLst/>
          </a:prstGeom>
          <a:solidFill>
            <a:schemeClr val="bg1">
              <a:alpha val="7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omic Sans MS" charset="0"/>
              </a:rPr>
              <a:t>Othello</a:t>
            </a:r>
          </a:p>
        </p:txBody>
      </p:sp>
      <p:sp>
        <p:nvSpPr>
          <p:cNvPr id="20" name="Rectangle 12"/>
          <p:cNvSpPr>
            <a:spLocks noChangeArrowheads="1"/>
          </p:cNvSpPr>
          <p:nvPr/>
        </p:nvSpPr>
        <p:spPr bwMode="auto">
          <a:xfrm>
            <a:off x="5772725" y="4170210"/>
            <a:ext cx="1017588" cy="339725"/>
          </a:xfrm>
          <a:prstGeom prst="rect">
            <a:avLst/>
          </a:prstGeom>
          <a:solidFill>
            <a:schemeClr val="bg1">
              <a:alpha val="7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omic Sans MS" charset="0"/>
              </a:rPr>
              <a:t>La Grande</a:t>
            </a:r>
          </a:p>
        </p:txBody>
      </p:sp>
      <p:sp>
        <p:nvSpPr>
          <p:cNvPr id="21" name="Rectangle 13"/>
          <p:cNvSpPr>
            <a:spLocks noChangeArrowheads="1"/>
          </p:cNvSpPr>
          <p:nvPr/>
        </p:nvSpPr>
        <p:spPr bwMode="auto">
          <a:xfrm>
            <a:off x="4401125" y="4017810"/>
            <a:ext cx="731838" cy="339725"/>
          </a:xfrm>
          <a:prstGeom prst="rect">
            <a:avLst/>
          </a:prstGeom>
          <a:solidFill>
            <a:schemeClr val="bg1">
              <a:alpha val="7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omic Sans MS" charset="0"/>
              </a:rPr>
              <a:t>Wasco</a:t>
            </a:r>
          </a:p>
        </p:txBody>
      </p:sp>
    </p:spTree>
    <p:extLst>
      <p:ext uri="{BB962C8B-B14F-4D97-AF65-F5344CB8AC3E}">
        <p14:creationId xmlns:p14="http://schemas.microsoft.com/office/powerpoint/2010/main" val="16588465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ChangeArrowheads="1"/>
          </p:cNvSpPr>
          <p:nvPr/>
        </p:nvSpPr>
        <p:spPr bwMode="auto">
          <a:xfrm>
            <a:off x="2819400" y="152400"/>
            <a:ext cx="3640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err="1"/>
              <a:t>Neah</a:t>
            </a:r>
            <a:r>
              <a:rPr lang="en-US" dirty="0"/>
              <a:t> Bay, WA GPS Data</a:t>
            </a:r>
          </a:p>
        </p:txBody>
      </p:sp>
      <p:pic>
        <p:nvPicPr>
          <p:cNvPr id="2" name="Picture 1" descr="NEAH_2013-05.png"/>
          <p:cNvPicPr>
            <a:picLocks noChangeAspect="1"/>
          </p:cNvPicPr>
          <p:nvPr/>
        </p:nvPicPr>
        <p:blipFill rotWithShape="1">
          <a:blip r:embed="rId3">
            <a:extLst>
              <a:ext uri="{28A0092B-C50C-407E-A947-70E740481C1C}">
                <a14:useLocalDpi xmlns:a14="http://schemas.microsoft.com/office/drawing/2010/main" val="0"/>
              </a:ext>
            </a:extLst>
          </a:blip>
          <a:srcRect t="7576" b="36363"/>
          <a:stretch/>
        </p:blipFill>
        <p:spPr>
          <a:xfrm>
            <a:off x="809358" y="609600"/>
            <a:ext cx="7247895" cy="5257800"/>
          </a:xfrm>
          <a:prstGeom prst="rect">
            <a:avLst/>
          </a:prstGeom>
        </p:spPr>
      </p:pic>
      <p:grpSp>
        <p:nvGrpSpPr>
          <p:cNvPr id="3" name="Group 2"/>
          <p:cNvGrpSpPr/>
          <p:nvPr/>
        </p:nvGrpSpPr>
        <p:grpSpPr>
          <a:xfrm>
            <a:off x="1428750" y="5638800"/>
            <a:ext cx="6489657" cy="322261"/>
            <a:chOff x="1428750" y="5638800"/>
            <a:chExt cx="6489657" cy="322261"/>
          </a:xfrm>
        </p:grpSpPr>
        <p:sp>
          <p:nvSpPr>
            <p:cNvPr id="17412" name="Rectangle 26"/>
            <p:cNvSpPr>
              <a:spLocks noChangeArrowheads="1"/>
            </p:cNvSpPr>
            <p:nvPr/>
          </p:nvSpPr>
          <p:spPr bwMode="auto">
            <a:xfrm>
              <a:off x="25715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2006</a:t>
              </a:r>
            </a:p>
          </p:txBody>
        </p:sp>
        <p:sp>
          <p:nvSpPr>
            <p:cNvPr id="17413" name="Rectangle 27"/>
            <p:cNvSpPr>
              <a:spLocks noChangeArrowheads="1"/>
            </p:cNvSpPr>
            <p:nvPr/>
          </p:nvSpPr>
          <p:spPr bwMode="auto">
            <a:xfrm>
              <a:off x="31811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2007</a:t>
              </a:r>
            </a:p>
          </p:txBody>
        </p:sp>
        <p:sp>
          <p:nvSpPr>
            <p:cNvPr id="17414" name="Rectangle 28"/>
            <p:cNvSpPr>
              <a:spLocks noChangeArrowheads="1"/>
            </p:cNvSpPr>
            <p:nvPr/>
          </p:nvSpPr>
          <p:spPr bwMode="auto">
            <a:xfrm>
              <a:off x="37338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2008</a:t>
              </a:r>
            </a:p>
          </p:txBody>
        </p:sp>
        <p:sp>
          <p:nvSpPr>
            <p:cNvPr id="17415" name="Rectangle 20"/>
            <p:cNvSpPr>
              <a:spLocks noChangeArrowheads="1"/>
            </p:cNvSpPr>
            <p:nvPr/>
          </p:nvSpPr>
          <p:spPr bwMode="auto">
            <a:xfrm>
              <a:off x="142875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2004</a:t>
              </a:r>
            </a:p>
          </p:txBody>
        </p:sp>
        <p:sp>
          <p:nvSpPr>
            <p:cNvPr id="17416" name="Rectangle 21"/>
            <p:cNvSpPr>
              <a:spLocks noChangeArrowheads="1"/>
            </p:cNvSpPr>
            <p:nvPr/>
          </p:nvSpPr>
          <p:spPr bwMode="auto">
            <a:xfrm>
              <a:off x="19812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2005</a:t>
              </a:r>
            </a:p>
          </p:txBody>
        </p:sp>
        <p:sp>
          <p:nvSpPr>
            <p:cNvPr id="17417" name="Rectangle 28"/>
            <p:cNvSpPr>
              <a:spLocks noChangeArrowheads="1"/>
            </p:cNvSpPr>
            <p:nvPr/>
          </p:nvSpPr>
          <p:spPr bwMode="auto">
            <a:xfrm>
              <a:off x="4343400" y="5638800"/>
              <a:ext cx="614009" cy="32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2009</a:t>
              </a:r>
            </a:p>
          </p:txBody>
        </p:sp>
        <p:sp>
          <p:nvSpPr>
            <p:cNvPr id="12" name="Rectangle 28"/>
            <p:cNvSpPr>
              <a:spLocks noChangeArrowheads="1"/>
            </p:cNvSpPr>
            <p:nvPr/>
          </p:nvSpPr>
          <p:spPr bwMode="auto">
            <a:xfrm>
              <a:off x="49530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2010</a:t>
              </a:r>
              <a:endParaRPr lang="en-US" sz="1200" dirty="0"/>
            </a:p>
          </p:txBody>
        </p:sp>
        <p:sp>
          <p:nvSpPr>
            <p:cNvPr id="13" name="Rectangle 28"/>
            <p:cNvSpPr>
              <a:spLocks noChangeArrowheads="1"/>
            </p:cNvSpPr>
            <p:nvPr/>
          </p:nvSpPr>
          <p:spPr bwMode="auto">
            <a:xfrm>
              <a:off x="5562600" y="5638800"/>
              <a:ext cx="515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2011</a:t>
              </a:r>
              <a:endParaRPr lang="en-US" sz="1200" dirty="0"/>
            </a:p>
          </p:txBody>
        </p:sp>
        <p:sp>
          <p:nvSpPr>
            <p:cNvPr id="14" name="Rectangle 28"/>
            <p:cNvSpPr>
              <a:spLocks noChangeArrowheads="1"/>
            </p:cNvSpPr>
            <p:nvPr/>
          </p:nvSpPr>
          <p:spPr bwMode="auto">
            <a:xfrm>
              <a:off x="61722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2012</a:t>
              </a:r>
              <a:endParaRPr lang="en-US" sz="1200" dirty="0"/>
            </a:p>
          </p:txBody>
        </p:sp>
        <p:sp>
          <p:nvSpPr>
            <p:cNvPr id="15" name="Rectangle 28"/>
            <p:cNvSpPr>
              <a:spLocks noChangeArrowheads="1"/>
            </p:cNvSpPr>
            <p:nvPr/>
          </p:nvSpPr>
          <p:spPr bwMode="auto">
            <a:xfrm>
              <a:off x="67818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2013</a:t>
              </a:r>
              <a:endParaRPr lang="en-US" sz="1200" dirty="0"/>
            </a:p>
          </p:txBody>
        </p:sp>
        <p:sp>
          <p:nvSpPr>
            <p:cNvPr id="16" name="Rectangle 28"/>
            <p:cNvSpPr>
              <a:spLocks noChangeArrowheads="1"/>
            </p:cNvSpPr>
            <p:nvPr/>
          </p:nvSpPr>
          <p:spPr bwMode="auto">
            <a:xfrm>
              <a:off x="73914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2014</a:t>
              </a:r>
            </a:p>
          </p:txBody>
        </p:sp>
      </p:gr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ChangeArrowheads="1"/>
          </p:cNvSpPr>
          <p:nvPr/>
        </p:nvSpPr>
        <p:spPr bwMode="auto">
          <a:xfrm>
            <a:off x="2819400" y="152400"/>
            <a:ext cx="3640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err="1"/>
              <a:t>Neah</a:t>
            </a:r>
            <a:r>
              <a:rPr lang="en-US" dirty="0"/>
              <a:t> Bay, WA GPS Data</a:t>
            </a:r>
          </a:p>
        </p:txBody>
      </p:sp>
      <p:pic>
        <p:nvPicPr>
          <p:cNvPr id="2" name="Picture 1" descr="NEAH_2013-05.png"/>
          <p:cNvPicPr>
            <a:picLocks noChangeAspect="1"/>
          </p:cNvPicPr>
          <p:nvPr/>
        </p:nvPicPr>
        <p:blipFill rotWithShape="1">
          <a:blip r:embed="rId3">
            <a:extLst>
              <a:ext uri="{28A0092B-C50C-407E-A947-70E740481C1C}">
                <a14:useLocalDpi xmlns:a14="http://schemas.microsoft.com/office/drawing/2010/main" val="0"/>
              </a:ext>
            </a:extLst>
          </a:blip>
          <a:srcRect t="7576" b="36363"/>
          <a:stretch/>
        </p:blipFill>
        <p:spPr>
          <a:xfrm>
            <a:off x="809358" y="609600"/>
            <a:ext cx="7247895" cy="5257800"/>
          </a:xfrm>
          <a:prstGeom prst="rect">
            <a:avLst/>
          </a:prstGeom>
        </p:spPr>
      </p:pic>
      <p:grpSp>
        <p:nvGrpSpPr>
          <p:cNvPr id="3" name="Group 2"/>
          <p:cNvGrpSpPr/>
          <p:nvPr/>
        </p:nvGrpSpPr>
        <p:grpSpPr>
          <a:xfrm>
            <a:off x="1428750" y="5638800"/>
            <a:ext cx="6489657" cy="322261"/>
            <a:chOff x="1428750" y="5638800"/>
            <a:chExt cx="6489657" cy="322261"/>
          </a:xfrm>
        </p:grpSpPr>
        <p:sp>
          <p:nvSpPr>
            <p:cNvPr id="17412" name="Rectangle 26"/>
            <p:cNvSpPr>
              <a:spLocks noChangeArrowheads="1"/>
            </p:cNvSpPr>
            <p:nvPr/>
          </p:nvSpPr>
          <p:spPr bwMode="auto">
            <a:xfrm>
              <a:off x="25715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2006</a:t>
              </a:r>
            </a:p>
          </p:txBody>
        </p:sp>
        <p:sp>
          <p:nvSpPr>
            <p:cNvPr id="17413" name="Rectangle 27"/>
            <p:cNvSpPr>
              <a:spLocks noChangeArrowheads="1"/>
            </p:cNvSpPr>
            <p:nvPr/>
          </p:nvSpPr>
          <p:spPr bwMode="auto">
            <a:xfrm>
              <a:off x="31811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2007</a:t>
              </a:r>
            </a:p>
          </p:txBody>
        </p:sp>
        <p:sp>
          <p:nvSpPr>
            <p:cNvPr id="17414" name="Rectangle 28"/>
            <p:cNvSpPr>
              <a:spLocks noChangeArrowheads="1"/>
            </p:cNvSpPr>
            <p:nvPr/>
          </p:nvSpPr>
          <p:spPr bwMode="auto">
            <a:xfrm>
              <a:off x="37338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2008</a:t>
              </a:r>
            </a:p>
          </p:txBody>
        </p:sp>
        <p:sp>
          <p:nvSpPr>
            <p:cNvPr id="17415" name="Rectangle 20"/>
            <p:cNvSpPr>
              <a:spLocks noChangeArrowheads="1"/>
            </p:cNvSpPr>
            <p:nvPr/>
          </p:nvSpPr>
          <p:spPr bwMode="auto">
            <a:xfrm>
              <a:off x="142875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2004</a:t>
              </a:r>
            </a:p>
          </p:txBody>
        </p:sp>
        <p:sp>
          <p:nvSpPr>
            <p:cNvPr id="17416" name="Rectangle 21"/>
            <p:cNvSpPr>
              <a:spLocks noChangeArrowheads="1"/>
            </p:cNvSpPr>
            <p:nvPr/>
          </p:nvSpPr>
          <p:spPr bwMode="auto">
            <a:xfrm>
              <a:off x="19812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2005</a:t>
              </a:r>
            </a:p>
          </p:txBody>
        </p:sp>
        <p:sp>
          <p:nvSpPr>
            <p:cNvPr id="17417" name="Rectangle 28"/>
            <p:cNvSpPr>
              <a:spLocks noChangeArrowheads="1"/>
            </p:cNvSpPr>
            <p:nvPr/>
          </p:nvSpPr>
          <p:spPr bwMode="auto">
            <a:xfrm>
              <a:off x="4343400" y="5638800"/>
              <a:ext cx="614009" cy="32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2009</a:t>
              </a:r>
            </a:p>
          </p:txBody>
        </p:sp>
        <p:sp>
          <p:nvSpPr>
            <p:cNvPr id="12" name="Rectangle 28"/>
            <p:cNvSpPr>
              <a:spLocks noChangeArrowheads="1"/>
            </p:cNvSpPr>
            <p:nvPr/>
          </p:nvSpPr>
          <p:spPr bwMode="auto">
            <a:xfrm>
              <a:off x="49530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2010</a:t>
              </a:r>
              <a:endParaRPr lang="en-US" sz="1200" dirty="0"/>
            </a:p>
          </p:txBody>
        </p:sp>
        <p:sp>
          <p:nvSpPr>
            <p:cNvPr id="13" name="Rectangle 28"/>
            <p:cNvSpPr>
              <a:spLocks noChangeArrowheads="1"/>
            </p:cNvSpPr>
            <p:nvPr/>
          </p:nvSpPr>
          <p:spPr bwMode="auto">
            <a:xfrm>
              <a:off x="5562600" y="5638800"/>
              <a:ext cx="515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2011</a:t>
              </a:r>
              <a:endParaRPr lang="en-US" sz="1200" dirty="0"/>
            </a:p>
          </p:txBody>
        </p:sp>
        <p:sp>
          <p:nvSpPr>
            <p:cNvPr id="14" name="Rectangle 28"/>
            <p:cNvSpPr>
              <a:spLocks noChangeArrowheads="1"/>
            </p:cNvSpPr>
            <p:nvPr/>
          </p:nvSpPr>
          <p:spPr bwMode="auto">
            <a:xfrm>
              <a:off x="61722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2012</a:t>
              </a:r>
              <a:endParaRPr lang="en-US" sz="1200" dirty="0"/>
            </a:p>
          </p:txBody>
        </p:sp>
        <p:sp>
          <p:nvSpPr>
            <p:cNvPr id="15" name="Rectangle 28"/>
            <p:cNvSpPr>
              <a:spLocks noChangeArrowheads="1"/>
            </p:cNvSpPr>
            <p:nvPr/>
          </p:nvSpPr>
          <p:spPr bwMode="auto">
            <a:xfrm>
              <a:off x="67818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2013</a:t>
              </a:r>
              <a:endParaRPr lang="en-US" sz="1200" dirty="0"/>
            </a:p>
          </p:txBody>
        </p:sp>
        <p:sp>
          <p:nvSpPr>
            <p:cNvPr id="16" name="Rectangle 28"/>
            <p:cNvSpPr>
              <a:spLocks noChangeArrowheads="1"/>
            </p:cNvSpPr>
            <p:nvPr/>
          </p:nvSpPr>
          <p:spPr bwMode="auto">
            <a:xfrm>
              <a:off x="73914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2014</a:t>
              </a:r>
            </a:p>
          </p:txBody>
        </p:sp>
      </p:grpSp>
      <p:sp>
        <p:nvSpPr>
          <p:cNvPr id="17" name="Line 5"/>
          <p:cNvSpPr>
            <a:spLocks noChangeShapeType="1"/>
          </p:cNvSpPr>
          <p:nvPr/>
        </p:nvSpPr>
        <p:spPr bwMode="auto">
          <a:xfrm flipV="1">
            <a:off x="1627910" y="981362"/>
            <a:ext cx="5599546" cy="1200729"/>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6"/>
          <p:cNvSpPr>
            <a:spLocks noChangeShapeType="1"/>
          </p:cNvSpPr>
          <p:nvPr/>
        </p:nvSpPr>
        <p:spPr bwMode="auto">
          <a:xfrm flipV="1">
            <a:off x="1645758" y="3602180"/>
            <a:ext cx="5627878" cy="1840163"/>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7"/>
          <p:cNvSpPr>
            <a:spLocks noChangeShapeType="1"/>
          </p:cNvSpPr>
          <p:nvPr/>
        </p:nvSpPr>
        <p:spPr bwMode="auto">
          <a:xfrm>
            <a:off x="1660237" y="3581399"/>
            <a:ext cx="58674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8"/>
          <p:cNvSpPr>
            <a:spLocks noChangeShapeType="1"/>
          </p:cNvSpPr>
          <p:nvPr/>
        </p:nvSpPr>
        <p:spPr bwMode="auto">
          <a:xfrm>
            <a:off x="1671785" y="980500"/>
            <a:ext cx="59436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Rectangle 9"/>
          <p:cNvSpPr>
            <a:spLocks noChangeArrowheads="1"/>
          </p:cNvSpPr>
          <p:nvPr/>
        </p:nvSpPr>
        <p:spPr bwMode="auto">
          <a:xfrm>
            <a:off x="3091872" y="2128982"/>
            <a:ext cx="3262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smtClean="0"/>
              <a:t>68 </a:t>
            </a:r>
            <a:r>
              <a:rPr lang="en-US" sz="2000" dirty="0"/>
              <a:t>mm / </a:t>
            </a:r>
            <a:r>
              <a:rPr lang="en-US" sz="2000" dirty="0" smtClean="0"/>
              <a:t>9.4 </a:t>
            </a:r>
            <a:r>
              <a:rPr lang="en-US" sz="2000" dirty="0" err="1"/>
              <a:t>yr</a:t>
            </a:r>
            <a:r>
              <a:rPr lang="en-US" sz="2000" dirty="0"/>
              <a:t> = </a:t>
            </a:r>
            <a:r>
              <a:rPr lang="en-US" sz="2000" dirty="0" smtClean="0"/>
              <a:t>7.2 </a:t>
            </a:r>
            <a:r>
              <a:rPr lang="en-US" sz="2000" dirty="0"/>
              <a:t>mm/</a:t>
            </a:r>
            <a:r>
              <a:rPr lang="en-US" sz="2000" dirty="0" err="1"/>
              <a:t>yr</a:t>
            </a:r>
            <a:endParaRPr lang="en-US" sz="2000" dirty="0"/>
          </a:p>
        </p:txBody>
      </p:sp>
      <p:sp>
        <p:nvSpPr>
          <p:cNvPr id="22" name="Rectangle 10"/>
          <p:cNvSpPr>
            <a:spLocks noChangeArrowheads="1"/>
          </p:cNvSpPr>
          <p:nvPr/>
        </p:nvSpPr>
        <p:spPr bwMode="auto">
          <a:xfrm>
            <a:off x="3446711" y="5069231"/>
            <a:ext cx="3531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smtClean="0"/>
              <a:t>105 mm </a:t>
            </a:r>
            <a:r>
              <a:rPr lang="en-US" sz="2000" dirty="0"/>
              <a:t>/ </a:t>
            </a:r>
            <a:r>
              <a:rPr lang="en-US" sz="2000" dirty="0" smtClean="0"/>
              <a:t>9.4 </a:t>
            </a:r>
            <a:r>
              <a:rPr lang="en-US" sz="2000" dirty="0" err="1"/>
              <a:t>yr</a:t>
            </a:r>
            <a:r>
              <a:rPr lang="en-US" sz="2000" dirty="0"/>
              <a:t> = </a:t>
            </a:r>
            <a:r>
              <a:rPr lang="en-US" sz="2000" dirty="0" smtClean="0"/>
              <a:t>11.2 </a:t>
            </a:r>
            <a:r>
              <a:rPr lang="en-US" sz="2000" dirty="0"/>
              <a:t>mm/</a:t>
            </a:r>
            <a:r>
              <a:rPr lang="en-US" sz="2000" dirty="0" err="1"/>
              <a:t>yr</a:t>
            </a:r>
            <a:endParaRPr lang="en-US" sz="2000" dirty="0"/>
          </a:p>
        </p:txBody>
      </p:sp>
      <p:sp>
        <p:nvSpPr>
          <p:cNvPr id="23" name="Line 8"/>
          <p:cNvSpPr>
            <a:spLocks noChangeShapeType="1"/>
          </p:cNvSpPr>
          <p:nvPr/>
        </p:nvSpPr>
        <p:spPr bwMode="auto">
          <a:xfrm flipH="1" flipV="1">
            <a:off x="7225147" y="1075170"/>
            <a:ext cx="13852" cy="1811193"/>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8"/>
          <p:cNvSpPr>
            <a:spLocks noChangeShapeType="1"/>
          </p:cNvSpPr>
          <p:nvPr/>
        </p:nvSpPr>
        <p:spPr bwMode="auto">
          <a:xfrm flipH="1" flipV="1">
            <a:off x="7262091" y="3590635"/>
            <a:ext cx="2316" cy="1999673"/>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6450564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mGrid"/>
          <p:cNvPicPr>
            <a:picLocks noChangeAspect="1" noChangeArrowheads="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371600" y="457200"/>
            <a:ext cx="6223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AutoShape 3"/>
          <p:cNvSpPr>
            <a:spLocks noChangeArrowheads="1"/>
          </p:cNvSpPr>
          <p:nvPr/>
        </p:nvSpPr>
        <p:spPr bwMode="auto">
          <a:xfrm>
            <a:off x="2362200" y="2513844"/>
            <a:ext cx="457200" cy="2820156"/>
          </a:xfrm>
          <a:prstGeom prst="upArrow">
            <a:avLst>
              <a:gd name="adj1" fmla="val 50000"/>
              <a:gd name="adj2" fmla="val 170836"/>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19459" name="AutoShape 4"/>
          <p:cNvSpPr>
            <a:spLocks noChangeArrowheads="1"/>
          </p:cNvSpPr>
          <p:nvPr/>
        </p:nvSpPr>
        <p:spPr bwMode="auto">
          <a:xfrm rot="5400000">
            <a:off x="4539738" y="327200"/>
            <a:ext cx="457200" cy="4355076"/>
          </a:xfrm>
          <a:prstGeom prst="upArrow">
            <a:avLst>
              <a:gd name="adj1" fmla="val 50000"/>
              <a:gd name="adj2" fmla="val 225012"/>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19460" name="AutoShape 7"/>
          <p:cNvSpPr>
            <a:spLocks noChangeArrowheads="1"/>
          </p:cNvSpPr>
          <p:nvPr/>
        </p:nvSpPr>
        <p:spPr bwMode="auto">
          <a:xfrm rot="3484343">
            <a:off x="4301454" y="1289713"/>
            <a:ext cx="807079" cy="5235660"/>
          </a:xfrm>
          <a:prstGeom prst="upArrow">
            <a:avLst>
              <a:gd name="adj1" fmla="val 50000"/>
              <a:gd name="adj2" fmla="val 141523"/>
            </a:avLst>
          </a:prstGeom>
          <a:solidFill>
            <a:srgbClr val="FF0000"/>
          </a:solidFill>
          <a:ln w="9525">
            <a:solidFill>
              <a:schemeClr val="tx1"/>
            </a:solidFill>
            <a:miter lim="800000"/>
            <a:headEnd/>
            <a:tailEnd/>
          </a:ln>
        </p:spPr>
        <p:txBody>
          <a:bodyPr wrap="none" anchor="ctr"/>
          <a:lstStyle/>
          <a:p>
            <a:endParaRPr lang="en-US"/>
          </a:p>
        </p:txBody>
      </p:sp>
      <p:sp>
        <p:nvSpPr>
          <p:cNvPr id="19461" name="Rectangle 8"/>
          <p:cNvSpPr>
            <a:spLocks noChangeArrowheads="1"/>
          </p:cNvSpPr>
          <p:nvPr/>
        </p:nvSpPr>
        <p:spPr bwMode="auto">
          <a:xfrm rot="19546125">
            <a:off x="3879886" y="3744337"/>
            <a:ext cx="1519166" cy="36933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t>13.3 </a:t>
            </a:r>
            <a:r>
              <a:rPr lang="en-US" sz="1800" b="1" dirty="0"/>
              <a:t>mm / </a:t>
            </a:r>
            <a:r>
              <a:rPr lang="en-US" sz="1800" b="1" dirty="0" err="1"/>
              <a:t>yr</a:t>
            </a:r>
            <a:endParaRPr lang="en-US" sz="1800" b="1" dirty="0"/>
          </a:p>
        </p:txBody>
      </p:sp>
      <p:sp>
        <p:nvSpPr>
          <p:cNvPr id="19462" name="Rectangle 9"/>
          <p:cNvSpPr>
            <a:spLocks noChangeArrowheads="1"/>
          </p:cNvSpPr>
          <p:nvPr/>
        </p:nvSpPr>
        <p:spPr bwMode="auto">
          <a:xfrm>
            <a:off x="2667000" y="152400"/>
            <a:ext cx="406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Neah Bay, WA GPS Velocity</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BH.raw_2013-05.png"/>
          <p:cNvPicPr>
            <a:picLocks noChangeAspect="1"/>
          </p:cNvPicPr>
          <p:nvPr/>
        </p:nvPicPr>
        <p:blipFill rotWithShape="1">
          <a:blip r:embed="rId3">
            <a:extLst>
              <a:ext uri="{28A0092B-C50C-407E-A947-70E740481C1C}">
                <a14:useLocalDpi xmlns:a14="http://schemas.microsoft.com/office/drawing/2010/main" val="0"/>
              </a:ext>
            </a:extLst>
          </a:blip>
          <a:srcRect t="6768" b="36325"/>
          <a:stretch/>
        </p:blipFill>
        <p:spPr>
          <a:xfrm>
            <a:off x="797098" y="609024"/>
            <a:ext cx="7250270" cy="5338954"/>
          </a:xfrm>
          <a:prstGeom prst="rect">
            <a:avLst/>
          </a:prstGeom>
        </p:spPr>
      </p:pic>
      <p:sp>
        <p:nvSpPr>
          <p:cNvPr id="17411" name="Rectangle 5"/>
          <p:cNvSpPr>
            <a:spLocks noChangeArrowheads="1"/>
          </p:cNvSpPr>
          <p:nvPr/>
        </p:nvSpPr>
        <p:spPr bwMode="auto">
          <a:xfrm>
            <a:off x="2599097" y="152400"/>
            <a:ext cx="41588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t>Pacific Beach, </a:t>
            </a:r>
            <a:r>
              <a:rPr lang="en-US" dirty="0"/>
              <a:t>WA GPS Data</a:t>
            </a:r>
          </a:p>
        </p:txBody>
      </p:sp>
      <p:grpSp>
        <p:nvGrpSpPr>
          <p:cNvPr id="3" name="Group 2"/>
          <p:cNvGrpSpPr/>
          <p:nvPr/>
        </p:nvGrpSpPr>
        <p:grpSpPr>
          <a:xfrm>
            <a:off x="1428750" y="5716548"/>
            <a:ext cx="6489657" cy="322261"/>
            <a:chOff x="1428750" y="5638800"/>
            <a:chExt cx="6489657" cy="322261"/>
          </a:xfrm>
        </p:grpSpPr>
        <p:sp>
          <p:nvSpPr>
            <p:cNvPr id="17412" name="Rectangle 26"/>
            <p:cNvSpPr>
              <a:spLocks noChangeArrowheads="1"/>
            </p:cNvSpPr>
            <p:nvPr/>
          </p:nvSpPr>
          <p:spPr bwMode="auto">
            <a:xfrm>
              <a:off x="25715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2006</a:t>
              </a:r>
            </a:p>
          </p:txBody>
        </p:sp>
        <p:sp>
          <p:nvSpPr>
            <p:cNvPr id="17413" name="Rectangle 27"/>
            <p:cNvSpPr>
              <a:spLocks noChangeArrowheads="1"/>
            </p:cNvSpPr>
            <p:nvPr/>
          </p:nvSpPr>
          <p:spPr bwMode="auto">
            <a:xfrm>
              <a:off x="31811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2007</a:t>
              </a:r>
            </a:p>
          </p:txBody>
        </p:sp>
        <p:sp>
          <p:nvSpPr>
            <p:cNvPr id="17414" name="Rectangle 28"/>
            <p:cNvSpPr>
              <a:spLocks noChangeArrowheads="1"/>
            </p:cNvSpPr>
            <p:nvPr/>
          </p:nvSpPr>
          <p:spPr bwMode="auto">
            <a:xfrm>
              <a:off x="37338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2008</a:t>
              </a:r>
            </a:p>
          </p:txBody>
        </p:sp>
        <p:sp>
          <p:nvSpPr>
            <p:cNvPr id="17415" name="Rectangle 20"/>
            <p:cNvSpPr>
              <a:spLocks noChangeArrowheads="1"/>
            </p:cNvSpPr>
            <p:nvPr/>
          </p:nvSpPr>
          <p:spPr bwMode="auto">
            <a:xfrm>
              <a:off x="142875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2004</a:t>
              </a:r>
            </a:p>
          </p:txBody>
        </p:sp>
        <p:sp>
          <p:nvSpPr>
            <p:cNvPr id="17416" name="Rectangle 21"/>
            <p:cNvSpPr>
              <a:spLocks noChangeArrowheads="1"/>
            </p:cNvSpPr>
            <p:nvPr/>
          </p:nvSpPr>
          <p:spPr bwMode="auto">
            <a:xfrm>
              <a:off x="19812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2005</a:t>
              </a:r>
            </a:p>
          </p:txBody>
        </p:sp>
        <p:sp>
          <p:nvSpPr>
            <p:cNvPr id="17417" name="Rectangle 28"/>
            <p:cNvSpPr>
              <a:spLocks noChangeArrowheads="1"/>
            </p:cNvSpPr>
            <p:nvPr/>
          </p:nvSpPr>
          <p:spPr bwMode="auto">
            <a:xfrm>
              <a:off x="4343400" y="5638800"/>
              <a:ext cx="614009" cy="32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2009</a:t>
              </a:r>
            </a:p>
          </p:txBody>
        </p:sp>
        <p:sp>
          <p:nvSpPr>
            <p:cNvPr id="12" name="Rectangle 28"/>
            <p:cNvSpPr>
              <a:spLocks noChangeArrowheads="1"/>
            </p:cNvSpPr>
            <p:nvPr/>
          </p:nvSpPr>
          <p:spPr bwMode="auto">
            <a:xfrm>
              <a:off x="49530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2010</a:t>
              </a:r>
              <a:endParaRPr lang="en-US" sz="1200" dirty="0"/>
            </a:p>
          </p:txBody>
        </p:sp>
        <p:sp>
          <p:nvSpPr>
            <p:cNvPr id="13" name="Rectangle 28"/>
            <p:cNvSpPr>
              <a:spLocks noChangeArrowheads="1"/>
            </p:cNvSpPr>
            <p:nvPr/>
          </p:nvSpPr>
          <p:spPr bwMode="auto">
            <a:xfrm>
              <a:off x="5562600" y="5638800"/>
              <a:ext cx="515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2011</a:t>
              </a:r>
              <a:endParaRPr lang="en-US" sz="1200" dirty="0"/>
            </a:p>
          </p:txBody>
        </p:sp>
        <p:sp>
          <p:nvSpPr>
            <p:cNvPr id="14" name="Rectangle 28"/>
            <p:cNvSpPr>
              <a:spLocks noChangeArrowheads="1"/>
            </p:cNvSpPr>
            <p:nvPr/>
          </p:nvSpPr>
          <p:spPr bwMode="auto">
            <a:xfrm>
              <a:off x="61722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2012</a:t>
              </a:r>
              <a:endParaRPr lang="en-US" sz="1200" dirty="0"/>
            </a:p>
          </p:txBody>
        </p:sp>
        <p:sp>
          <p:nvSpPr>
            <p:cNvPr id="15" name="Rectangle 28"/>
            <p:cNvSpPr>
              <a:spLocks noChangeArrowheads="1"/>
            </p:cNvSpPr>
            <p:nvPr/>
          </p:nvSpPr>
          <p:spPr bwMode="auto">
            <a:xfrm>
              <a:off x="67818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2013</a:t>
              </a:r>
              <a:endParaRPr lang="en-US" sz="1200" dirty="0"/>
            </a:p>
          </p:txBody>
        </p:sp>
        <p:sp>
          <p:nvSpPr>
            <p:cNvPr id="16" name="Rectangle 28"/>
            <p:cNvSpPr>
              <a:spLocks noChangeArrowheads="1"/>
            </p:cNvSpPr>
            <p:nvPr/>
          </p:nvSpPr>
          <p:spPr bwMode="auto">
            <a:xfrm>
              <a:off x="73914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2014</a:t>
              </a:r>
            </a:p>
          </p:txBody>
        </p:sp>
      </p:grpSp>
    </p:spTree>
    <p:extLst>
      <p:ext uri="{BB962C8B-B14F-4D97-AF65-F5344CB8AC3E}">
        <p14:creationId xmlns:p14="http://schemas.microsoft.com/office/powerpoint/2010/main" val="16930298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BH.raw_2013-05.png"/>
          <p:cNvPicPr>
            <a:picLocks noChangeAspect="1"/>
          </p:cNvPicPr>
          <p:nvPr/>
        </p:nvPicPr>
        <p:blipFill rotWithShape="1">
          <a:blip r:embed="rId3">
            <a:extLst>
              <a:ext uri="{28A0092B-C50C-407E-A947-70E740481C1C}">
                <a14:useLocalDpi xmlns:a14="http://schemas.microsoft.com/office/drawing/2010/main" val="0"/>
              </a:ext>
            </a:extLst>
          </a:blip>
          <a:srcRect t="6768" b="36325"/>
          <a:stretch/>
        </p:blipFill>
        <p:spPr>
          <a:xfrm>
            <a:off x="797098" y="609024"/>
            <a:ext cx="7250270" cy="5338954"/>
          </a:xfrm>
          <a:prstGeom prst="rect">
            <a:avLst/>
          </a:prstGeom>
        </p:spPr>
      </p:pic>
      <p:sp>
        <p:nvSpPr>
          <p:cNvPr id="17411" name="Rectangle 5"/>
          <p:cNvSpPr>
            <a:spLocks noChangeArrowheads="1"/>
          </p:cNvSpPr>
          <p:nvPr/>
        </p:nvSpPr>
        <p:spPr bwMode="auto">
          <a:xfrm>
            <a:off x="2599097" y="152400"/>
            <a:ext cx="41588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t>Pacific Beach, </a:t>
            </a:r>
            <a:r>
              <a:rPr lang="en-US" dirty="0"/>
              <a:t>WA GPS Data</a:t>
            </a:r>
          </a:p>
        </p:txBody>
      </p:sp>
      <p:grpSp>
        <p:nvGrpSpPr>
          <p:cNvPr id="3" name="Group 2"/>
          <p:cNvGrpSpPr/>
          <p:nvPr/>
        </p:nvGrpSpPr>
        <p:grpSpPr>
          <a:xfrm>
            <a:off x="1428750" y="5716548"/>
            <a:ext cx="6489657" cy="322261"/>
            <a:chOff x="1428750" y="5638800"/>
            <a:chExt cx="6489657" cy="322261"/>
          </a:xfrm>
        </p:grpSpPr>
        <p:sp>
          <p:nvSpPr>
            <p:cNvPr id="17412" name="Rectangle 26"/>
            <p:cNvSpPr>
              <a:spLocks noChangeArrowheads="1"/>
            </p:cNvSpPr>
            <p:nvPr/>
          </p:nvSpPr>
          <p:spPr bwMode="auto">
            <a:xfrm>
              <a:off x="25715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2006</a:t>
              </a:r>
            </a:p>
          </p:txBody>
        </p:sp>
        <p:sp>
          <p:nvSpPr>
            <p:cNvPr id="17413" name="Rectangle 27"/>
            <p:cNvSpPr>
              <a:spLocks noChangeArrowheads="1"/>
            </p:cNvSpPr>
            <p:nvPr/>
          </p:nvSpPr>
          <p:spPr bwMode="auto">
            <a:xfrm>
              <a:off x="31811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2007</a:t>
              </a:r>
            </a:p>
          </p:txBody>
        </p:sp>
        <p:sp>
          <p:nvSpPr>
            <p:cNvPr id="17414" name="Rectangle 28"/>
            <p:cNvSpPr>
              <a:spLocks noChangeArrowheads="1"/>
            </p:cNvSpPr>
            <p:nvPr/>
          </p:nvSpPr>
          <p:spPr bwMode="auto">
            <a:xfrm>
              <a:off x="37338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2008</a:t>
              </a:r>
            </a:p>
          </p:txBody>
        </p:sp>
        <p:sp>
          <p:nvSpPr>
            <p:cNvPr id="17415" name="Rectangle 20"/>
            <p:cNvSpPr>
              <a:spLocks noChangeArrowheads="1"/>
            </p:cNvSpPr>
            <p:nvPr/>
          </p:nvSpPr>
          <p:spPr bwMode="auto">
            <a:xfrm>
              <a:off x="142875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2004</a:t>
              </a:r>
            </a:p>
          </p:txBody>
        </p:sp>
        <p:sp>
          <p:nvSpPr>
            <p:cNvPr id="17416" name="Rectangle 21"/>
            <p:cNvSpPr>
              <a:spLocks noChangeArrowheads="1"/>
            </p:cNvSpPr>
            <p:nvPr/>
          </p:nvSpPr>
          <p:spPr bwMode="auto">
            <a:xfrm>
              <a:off x="19812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2005</a:t>
              </a:r>
            </a:p>
          </p:txBody>
        </p:sp>
        <p:sp>
          <p:nvSpPr>
            <p:cNvPr id="17417" name="Rectangle 28"/>
            <p:cNvSpPr>
              <a:spLocks noChangeArrowheads="1"/>
            </p:cNvSpPr>
            <p:nvPr/>
          </p:nvSpPr>
          <p:spPr bwMode="auto">
            <a:xfrm>
              <a:off x="4343400" y="5638800"/>
              <a:ext cx="614009" cy="32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2009</a:t>
              </a:r>
            </a:p>
          </p:txBody>
        </p:sp>
        <p:sp>
          <p:nvSpPr>
            <p:cNvPr id="12" name="Rectangle 28"/>
            <p:cNvSpPr>
              <a:spLocks noChangeArrowheads="1"/>
            </p:cNvSpPr>
            <p:nvPr/>
          </p:nvSpPr>
          <p:spPr bwMode="auto">
            <a:xfrm>
              <a:off x="49530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2010</a:t>
              </a:r>
              <a:endParaRPr lang="en-US" sz="1200" dirty="0"/>
            </a:p>
          </p:txBody>
        </p:sp>
        <p:sp>
          <p:nvSpPr>
            <p:cNvPr id="13" name="Rectangle 28"/>
            <p:cNvSpPr>
              <a:spLocks noChangeArrowheads="1"/>
            </p:cNvSpPr>
            <p:nvPr/>
          </p:nvSpPr>
          <p:spPr bwMode="auto">
            <a:xfrm>
              <a:off x="5562600" y="5638800"/>
              <a:ext cx="515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2011</a:t>
              </a:r>
              <a:endParaRPr lang="en-US" sz="1200" dirty="0"/>
            </a:p>
          </p:txBody>
        </p:sp>
        <p:sp>
          <p:nvSpPr>
            <p:cNvPr id="14" name="Rectangle 28"/>
            <p:cNvSpPr>
              <a:spLocks noChangeArrowheads="1"/>
            </p:cNvSpPr>
            <p:nvPr/>
          </p:nvSpPr>
          <p:spPr bwMode="auto">
            <a:xfrm>
              <a:off x="61722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2012</a:t>
              </a:r>
              <a:endParaRPr lang="en-US" sz="1200" dirty="0"/>
            </a:p>
          </p:txBody>
        </p:sp>
        <p:sp>
          <p:nvSpPr>
            <p:cNvPr id="15" name="Rectangle 28"/>
            <p:cNvSpPr>
              <a:spLocks noChangeArrowheads="1"/>
            </p:cNvSpPr>
            <p:nvPr/>
          </p:nvSpPr>
          <p:spPr bwMode="auto">
            <a:xfrm>
              <a:off x="67818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2013</a:t>
              </a:r>
              <a:endParaRPr lang="en-US" sz="1200" dirty="0"/>
            </a:p>
          </p:txBody>
        </p:sp>
        <p:sp>
          <p:nvSpPr>
            <p:cNvPr id="16" name="Rectangle 28"/>
            <p:cNvSpPr>
              <a:spLocks noChangeArrowheads="1"/>
            </p:cNvSpPr>
            <p:nvPr/>
          </p:nvSpPr>
          <p:spPr bwMode="auto">
            <a:xfrm>
              <a:off x="73914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2014</a:t>
              </a:r>
            </a:p>
          </p:txBody>
        </p:sp>
      </p:grpSp>
      <p:sp>
        <p:nvSpPr>
          <p:cNvPr id="17" name="Line 5"/>
          <p:cNvSpPr>
            <a:spLocks noChangeShapeType="1"/>
          </p:cNvSpPr>
          <p:nvPr/>
        </p:nvSpPr>
        <p:spPr bwMode="auto">
          <a:xfrm flipV="1">
            <a:off x="1645758" y="981361"/>
            <a:ext cx="5581698" cy="1415860"/>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6"/>
          <p:cNvSpPr>
            <a:spLocks noChangeShapeType="1"/>
          </p:cNvSpPr>
          <p:nvPr/>
        </p:nvSpPr>
        <p:spPr bwMode="auto">
          <a:xfrm flipV="1">
            <a:off x="1619841" y="3641187"/>
            <a:ext cx="5650003" cy="1943692"/>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7"/>
          <p:cNvSpPr>
            <a:spLocks noChangeShapeType="1"/>
          </p:cNvSpPr>
          <p:nvPr/>
        </p:nvSpPr>
        <p:spPr bwMode="auto">
          <a:xfrm>
            <a:off x="1660237" y="3646189"/>
            <a:ext cx="58674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8"/>
          <p:cNvSpPr>
            <a:spLocks noChangeShapeType="1"/>
          </p:cNvSpPr>
          <p:nvPr/>
        </p:nvSpPr>
        <p:spPr bwMode="auto">
          <a:xfrm>
            <a:off x="1671785" y="993458"/>
            <a:ext cx="59436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8"/>
          <p:cNvSpPr>
            <a:spLocks noChangeShapeType="1"/>
          </p:cNvSpPr>
          <p:nvPr/>
        </p:nvSpPr>
        <p:spPr bwMode="auto">
          <a:xfrm flipH="1" flipV="1">
            <a:off x="7238106" y="1088127"/>
            <a:ext cx="18780" cy="1879245"/>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8"/>
          <p:cNvSpPr>
            <a:spLocks noChangeShapeType="1"/>
          </p:cNvSpPr>
          <p:nvPr/>
        </p:nvSpPr>
        <p:spPr bwMode="auto">
          <a:xfrm flipV="1">
            <a:off x="7230968" y="3590634"/>
            <a:ext cx="18164" cy="2097909"/>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Rectangle 9"/>
          <p:cNvSpPr>
            <a:spLocks noChangeArrowheads="1"/>
          </p:cNvSpPr>
          <p:nvPr/>
        </p:nvSpPr>
        <p:spPr bwMode="auto">
          <a:xfrm>
            <a:off x="3355622" y="2130778"/>
            <a:ext cx="3685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smtClean="0"/>
              <a:t>100 </a:t>
            </a:r>
            <a:r>
              <a:rPr lang="en-US" sz="2000" dirty="0"/>
              <a:t>mm / </a:t>
            </a:r>
            <a:r>
              <a:rPr lang="en-US" sz="2000" dirty="0" smtClean="0"/>
              <a:t>59.4 </a:t>
            </a:r>
            <a:r>
              <a:rPr lang="en-US" sz="2000" dirty="0" err="1"/>
              <a:t>yr</a:t>
            </a:r>
            <a:r>
              <a:rPr lang="en-US" sz="2000" dirty="0"/>
              <a:t> = </a:t>
            </a:r>
            <a:r>
              <a:rPr lang="en-US" sz="2000" dirty="0" smtClean="0"/>
              <a:t>10.6 </a:t>
            </a:r>
            <a:r>
              <a:rPr lang="en-US" sz="2000" dirty="0"/>
              <a:t>mm/</a:t>
            </a:r>
            <a:r>
              <a:rPr lang="en-US" sz="2000" dirty="0" err="1"/>
              <a:t>yr</a:t>
            </a:r>
            <a:endParaRPr lang="en-US" sz="2000" dirty="0"/>
          </a:p>
        </p:txBody>
      </p:sp>
      <p:sp>
        <p:nvSpPr>
          <p:cNvPr id="26" name="Rectangle 10"/>
          <p:cNvSpPr>
            <a:spLocks noChangeArrowheads="1"/>
          </p:cNvSpPr>
          <p:nvPr/>
        </p:nvSpPr>
        <p:spPr bwMode="auto">
          <a:xfrm>
            <a:off x="3474155" y="5068711"/>
            <a:ext cx="3544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smtClean="0"/>
              <a:t>125 </a:t>
            </a:r>
            <a:r>
              <a:rPr lang="en-US" sz="2000" dirty="0"/>
              <a:t>mm / </a:t>
            </a:r>
            <a:r>
              <a:rPr lang="en-US" sz="2000" dirty="0" smtClean="0"/>
              <a:t>9.4 </a:t>
            </a:r>
            <a:r>
              <a:rPr lang="en-US" sz="2000" dirty="0" err="1"/>
              <a:t>yr</a:t>
            </a:r>
            <a:r>
              <a:rPr lang="en-US" sz="2000" dirty="0"/>
              <a:t> = </a:t>
            </a:r>
            <a:r>
              <a:rPr lang="en-US" sz="2000" dirty="0" smtClean="0"/>
              <a:t>13.5 </a:t>
            </a:r>
            <a:r>
              <a:rPr lang="en-US" sz="2000" dirty="0"/>
              <a:t>mm/</a:t>
            </a:r>
            <a:r>
              <a:rPr lang="en-US" sz="2000" dirty="0" err="1"/>
              <a:t>yr</a:t>
            </a:r>
            <a:endParaRPr lang="en-US" sz="2000" dirty="0"/>
          </a:p>
        </p:txBody>
      </p:sp>
    </p:spTree>
    <p:extLst>
      <p:ext uri="{BB962C8B-B14F-4D97-AF65-F5344CB8AC3E}">
        <p14:creationId xmlns:p14="http://schemas.microsoft.com/office/powerpoint/2010/main" val="17409264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mGrid"/>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371600" y="457200"/>
            <a:ext cx="6223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AutoShape 3"/>
          <p:cNvSpPr>
            <a:spLocks noChangeArrowheads="1"/>
          </p:cNvSpPr>
          <p:nvPr/>
        </p:nvSpPr>
        <p:spPr bwMode="auto">
          <a:xfrm>
            <a:off x="2362200" y="1171222"/>
            <a:ext cx="457200" cy="4162778"/>
          </a:xfrm>
          <a:prstGeom prst="upArrow">
            <a:avLst>
              <a:gd name="adj1" fmla="val 50000"/>
              <a:gd name="adj2" fmla="val 220846"/>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22533" name="Rectangle 9"/>
          <p:cNvSpPr>
            <a:spLocks noChangeArrowheads="1"/>
          </p:cNvSpPr>
          <p:nvPr/>
        </p:nvSpPr>
        <p:spPr bwMode="auto">
          <a:xfrm>
            <a:off x="2667000" y="1524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Pacific Beach, WA GPS Velocity</a:t>
            </a:r>
          </a:p>
        </p:txBody>
      </p:sp>
      <p:cxnSp>
        <p:nvCxnSpPr>
          <p:cNvPr id="22537" name="Straight Connector 12"/>
          <p:cNvCxnSpPr>
            <a:cxnSpLocks noChangeShapeType="1"/>
          </p:cNvCxnSpPr>
          <p:nvPr/>
        </p:nvCxnSpPr>
        <p:spPr bwMode="auto">
          <a:xfrm flipH="1" flipV="1">
            <a:off x="7615210" y="658018"/>
            <a:ext cx="3203" cy="4679035"/>
          </a:xfrm>
          <a:prstGeom prst="line">
            <a:avLst/>
          </a:prstGeom>
          <a:noFill/>
          <a:ln w="9525">
            <a:solidFill>
              <a:schemeClr val="tx1">
                <a:lumMod val="65000"/>
                <a:lumOff val="35000"/>
              </a:schemeClr>
            </a:solidFill>
            <a:round/>
            <a:headEnd/>
            <a:tailEnd/>
          </a:ln>
        </p:spPr>
      </p:cxnSp>
      <p:cxnSp>
        <p:nvCxnSpPr>
          <p:cNvPr id="22538" name="Straight Connector 13"/>
          <p:cNvCxnSpPr>
            <a:cxnSpLocks noChangeShapeType="1"/>
          </p:cNvCxnSpPr>
          <p:nvPr/>
        </p:nvCxnSpPr>
        <p:spPr bwMode="auto">
          <a:xfrm flipH="1" flipV="1">
            <a:off x="7997121" y="658018"/>
            <a:ext cx="2292" cy="4746327"/>
          </a:xfrm>
          <a:prstGeom prst="line">
            <a:avLst/>
          </a:prstGeom>
          <a:noFill/>
          <a:ln w="9525">
            <a:solidFill>
              <a:schemeClr val="tx1">
                <a:lumMod val="65000"/>
                <a:lumOff val="35000"/>
              </a:schemeClr>
            </a:solidFill>
            <a:round/>
            <a:headEnd/>
            <a:tailEnd/>
          </a:ln>
        </p:spPr>
      </p:cxnSp>
      <p:cxnSp>
        <p:nvCxnSpPr>
          <p:cNvPr id="22539" name="Straight Connector 15"/>
          <p:cNvCxnSpPr>
            <a:cxnSpLocks noChangeShapeType="1"/>
          </p:cNvCxnSpPr>
          <p:nvPr/>
        </p:nvCxnSpPr>
        <p:spPr bwMode="auto">
          <a:xfrm>
            <a:off x="7239000" y="660895"/>
            <a:ext cx="762000" cy="1588"/>
          </a:xfrm>
          <a:prstGeom prst="line">
            <a:avLst/>
          </a:prstGeom>
          <a:noFill/>
          <a:ln w="9525">
            <a:solidFill>
              <a:schemeClr val="tx1">
                <a:lumMod val="65000"/>
                <a:lumOff val="35000"/>
              </a:schemeClr>
            </a:solidFill>
            <a:round/>
            <a:headEnd/>
            <a:tailEnd/>
          </a:ln>
        </p:spPr>
      </p:cxnSp>
      <p:cxnSp>
        <p:nvCxnSpPr>
          <p:cNvPr id="22540" name="Straight Connector 25"/>
          <p:cNvCxnSpPr>
            <a:cxnSpLocks noChangeShapeType="1"/>
          </p:cNvCxnSpPr>
          <p:nvPr/>
        </p:nvCxnSpPr>
        <p:spPr bwMode="auto">
          <a:xfrm>
            <a:off x="7239000" y="1049833"/>
            <a:ext cx="762000" cy="1587"/>
          </a:xfrm>
          <a:prstGeom prst="line">
            <a:avLst/>
          </a:prstGeom>
          <a:noFill/>
          <a:ln w="9525">
            <a:solidFill>
              <a:schemeClr val="tx1">
                <a:lumMod val="65000"/>
                <a:lumOff val="35000"/>
              </a:schemeClr>
            </a:solidFill>
            <a:round/>
            <a:headEnd/>
            <a:tailEnd/>
          </a:ln>
        </p:spPr>
      </p:cxnSp>
      <p:cxnSp>
        <p:nvCxnSpPr>
          <p:cNvPr id="22541" name="Straight Connector 26"/>
          <p:cNvCxnSpPr>
            <a:cxnSpLocks noChangeShapeType="1"/>
          </p:cNvCxnSpPr>
          <p:nvPr/>
        </p:nvCxnSpPr>
        <p:spPr bwMode="auto">
          <a:xfrm>
            <a:off x="7239000" y="1438770"/>
            <a:ext cx="762000" cy="1588"/>
          </a:xfrm>
          <a:prstGeom prst="line">
            <a:avLst/>
          </a:prstGeom>
          <a:noFill/>
          <a:ln w="9525">
            <a:solidFill>
              <a:schemeClr val="tx1">
                <a:lumMod val="65000"/>
                <a:lumOff val="35000"/>
              </a:schemeClr>
            </a:solidFill>
            <a:round/>
            <a:headEnd/>
            <a:tailEnd/>
          </a:ln>
        </p:spPr>
      </p:cxnSp>
      <p:cxnSp>
        <p:nvCxnSpPr>
          <p:cNvPr id="22542" name="Straight Connector 27"/>
          <p:cNvCxnSpPr>
            <a:cxnSpLocks noChangeShapeType="1"/>
          </p:cNvCxnSpPr>
          <p:nvPr/>
        </p:nvCxnSpPr>
        <p:spPr bwMode="auto">
          <a:xfrm>
            <a:off x="7239000" y="1827708"/>
            <a:ext cx="762000" cy="1587"/>
          </a:xfrm>
          <a:prstGeom prst="line">
            <a:avLst/>
          </a:prstGeom>
          <a:noFill/>
          <a:ln w="9525">
            <a:solidFill>
              <a:schemeClr val="tx1">
                <a:lumMod val="65000"/>
                <a:lumOff val="35000"/>
              </a:schemeClr>
            </a:solidFill>
            <a:round/>
            <a:headEnd/>
            <a:tailEnd/>
          </a:ln>
        </p:spPr>
      </p:cxnSp>
      <p:cxnSp>
        <p:nvCxnSpPr>
          <p:cNvPr id="22543" name="Straight Connector 28"/>
          <p:cNvCxnSpPr>
            <a:cxnSpLocks noChangeShapeType="1"/>
          </p:cNvCxnSpPr>
          <p:nvPr/>
        </p:nvCxnSpPr>
        <p:spPr bwMode="auto">
          <a:xfrm>
            <a:off x="7239000" y="2221247"/>
            <a:ext cx="762000" cy="1588"/>
          </a:xfrm>
          <a:prstGeom prst="line">
            <a:avLst/>
          </a:prstGeom>
          <a:noFill/>
          <a:ln w="9525">
            <a:solidFill>
              <a:schemeClr val="tx1">
                <a:lumMod val="65000"/>
                <a:lumOff val="35000"/>
              </a:schemeClr>
            </a:solidFill>
            <a:round/>
            <a:headEnd/>
            <a:tailEnd/>
          </a:ln>
        </p:spPr>
      </p:cxnSp>
      <p:cxnSp>
        <p:nvCxnSpPr>
          <p:cNvPr id="22544" name="Straight Connector 29"/>
          <p:cNvCxnSpPr>
            <a:cxnSpLocks noChangeShapeType="1"/>
          </p:cNvCxnSpPr>
          <p:nvPr/>
        </p:nvCxnSpPr>
        <p:spPr bwMode="auto">
          <a:xfrm>
            <a:off x="7239000" y="2610185"/>
            <a:ext cx="762000" cy="1587"/>
          </a:xfrm>
          <a:prstGeom prst="line">
            <a:avLst/>
          </a:prstGeom>
          <a:noFill/>
          <a:ln w="9525">
            <a:solidFill>
              <a:schemeClr val="tx1">
                <a:lumMod val="65000"/>
                <a:lumOff val="35000"/>
              </a:schemeClr>
            </a:solidFill>
            <a:round/>
            <a:headEnd/>
            <a:tailEnd/>
          </a:ln>
        </p:spPr>
      </p:cxnSp>
      <p:cxnSp>
        <p:nvCxnSpPr>
          <p:cNvPr id="22545" name="Straight Connector 30"/>
          <p:cNvCxnSpPr>
            <a:cxnSpLocks noChangeShapeType="1"/>
          </p:cNvCxnSpPr>
          <p:nvPr/>
        </p:nvCxnSpPr>
        <p:spPr bwMode="auto">
          <a:xfrm>
            <a:off x="7239000" y="2999122"/>
            <a:ext cx="762000" cy="1588"/>
          </a:xfrm>
          <a:prstGeom prst="line">
            <a:avLst/>
          </a:prstGeom>
          <a:noFill/>
          <a:ln w="9525">
            <a:solidFill>
              <a:schemeClr val="tx1">
                <a:lumMod val="65000"/>
                <a:lumOff val="35000"/>
              </a:schemeClr>
            </a:solidFill>
            <a:round/>
            <a:headEnd/>
            <a:tailEnd/>
          </a:ln>
        </p:spPr>
      </p:cxnSp>
      <p:cxnSp>
        <p:nvCxnSpPr>
          <p:cNvPr id="22546" name="Straight Connector 31"/>
          <p:cNvCxnSpPr>
            <a:cxnSpLocks noChangeShapeType="1"/>
          </p:cNvCxnSpPr>
          <p:nvPr/>
        </p:nvCxnSpPr>
        <p:spPr bwMode="auto">
          <a:xfrm>
            <a:off x="7239000" y="3384890"/>
            <a:ext cx="762000" cy="1588"/>
          </a:xfrm>
          <a:prstGeom prst="line">
            <a:avLst/>
          </a:prstGeom>
          <a:noFill/>
          <a:ln w="9525">
            <a:solidFill>
              <a:schemeClr val="tx1">
                <a:lumMod val="65000"/>
                <a:lumOff val="35000"/>
              </a:schemeClr>
            </a:solidFill>
            <a:round/>
            <a:headEnd/>
            <a:tailEnd/>
          </a:ln>
        </p:spPr>
      </p:cxnSp>
      <p:cxnSp>
        <p:nvCxnSpPr>
          <p:cNvPr id="22547" name="Straight Connector 32"/>
          <p:cNvCxnSpPr>
            <a:cxnSpLocks noChangeShapeType="1"/>
          </p:cNvCxnSpPr>
          <p:nvPr/>
        </p:nvCxnSpPr>
        <p:spPr bwMode="auto">
          <a:xfrm>
            <a:off x="7239000" y="3778585"/>
            <a:ext cx="762000" cy="1587"/>
          </a:xfrm>
          <a:prstGeom prst="line">
            <a:avLst/>
          </a:prstGeom>
          <a:noFill/>
          <a:ln w="9525">
            <a:solidFill>
              <a:schemeClr val="tx1">
                <a:lumMod val="65000"/>
                <a:lumOff val="35000"/>
              </a:schemeClr>
            </a:solidFill>
            <a:round/>
            <a:headEnd/>
            <a:tailEnd/>
          </a:ln>
        </p:spPr>
      </p:cxnSp>
      <p:cxnSp>
        <p:nvCxnSpPr>
          <p:cNvPr id="22548" name="Straight Connector 33"/>
          <p:cNvCxnSpPr>
            <a:cxnSpLocks noChangeShapeType="1"/>
          </p:cNvCxnSpPr>
          <p:nvPr/>
        </p:nvCxnSpPr>
        <p:spPr bwMode="auto">
          <a:xfrm>
            <a:off x="7239000" y="4158318"/>
            <a:ext cx="762000" cy="1588"/>
          </a:xfrm>
          <a:prstGeom prst="line">
            <a:avLst/>
          </a:prstGeom>
          <a:noFill/>
          <a:ln w="9525">
            <a:solidFill>
              <a:schemeClr val="tx1">
                <a:lumMod val="65000"/>
                <a:lumOff val="35000"/>
              </a:schemeClr>
            </a:solidFill>
            <a:round/>
            <a:headEnd/>
            <a:tailEnd/>
          </a:ln>
        </p:spPr>
      </p:cxnSp>
      <p:cxnSp>
        <p:nvCxnSpPr>
          <p:cNvPr id="22549" name="Straight Connector 34"/>
          <p:cNvCxnSpPr>
            <a:cxnSpLocks noChangeShapeType="1"/>
          </p:cNvCxnSpPr>
          <p:nvPr/>
        </p:nvCxnSpPr>
        <p:spPr bwMode="auto">
          <a:xfrm>
            <a:off x="7239000" y="4551858"/>
            <a:ext cx="762000" cy="1587"/>
          </a:xfrm>
          <a:prstGeom prst="line">
            <a:avLst/>
          </a:prstGeom>
          <a:noFill/>
          <a:ln w="9525">
            <a:solidFill>
              <a:schemeClr val="tx1">
                <a:lumMod val="65000"/>
                <a:lumOff val="35000"/>
              </a:schemeClr>
            </a:solidFill>
            <a:round/>
            <a:headEnd/>
            <a:tailEnd/>
          </a:ln>
        </p:spPr>
      </p:cxnSp>
      <p:cxnSp>
        <p:nvCxnSpPr>
          <p:cNvPr id="22550" name="Straight Connector 35"/>
          <p:cNvCxnSpPr>
            <a:cxnSpLocks noChangeShapeType="1"/>
          </p:cNvCxnSpPr>
          <p:nvPr/>
        </p:nvCxnSpPr>
        <p:spPr bwMode="auto">
          <a:xfrm>
            <a:off x="7239000" y="4940795"/>
            <a:ext cx="762000" cy="1588"/>
          </a:xfrm>
          <a:prstGeom prst="line">
            <a:avLst/>
          </a:prstGeom>
          <a:noFill/>
          <a:ln w="9525">
            <a:solidFill>
              <a:schemeClr val="tx1">
                <a:lumMod val="65000"/>
                <a:lumOff val="35000"/>
              </a:schemeClr>
            </a:solidFill>
            <a:round/>
            <a:headEnd/>
            <a:tailEnd/>
          </a:ln>
        </p:spPr>
      </p:cxnSp>
      <p:cxnSp>
        <p:nvCxnSpPr>
          <p:cNvPr id="22551" name="Straight Connector 36"/>
          <p:cNvCxnSpPr>
            <a:cxnSpLocks noChangeShapeType="1"/>
          </p:cNvCxnSpPr>
          <p:nvPr/>
        </p:nvCxnSpPr>
        <p:spPr bwMode="auto">
          <a:xfrm>
            <a:off x="7239000" y="5338343"/>
            <a:ext cx="762000" cy="1587"/>
          </a:xfrm>
          <a:prstGeom prst="line">
            <a:avLst/>
          </a:prstGeom>
          <a:noFill/>
          <a:ln w="9525">
            <a:solidFill>
              <a:schemeClr val="tx1">
                <a:lumMod val="65000"/>
                <a:lumOff val="35000"/>
              </a:schemeClr>
            </a:solidFill>
            <a:round/>
            <a:headEnd/>
            <a:tailEnd/>
          </a:ln>
        </p:spPr>
      </p:cxnSp>
      <p:sp>
        <p:nvSpPr>
          <p:cNvPr id="2" name="AutoShape 4"/>
          <p:cNvSpPr>
            <a:spLocks noChangeArrowheads="1"/>
          </p:cNvSpPr>
          <p:nvPr/>
        </p:nvSpPr>
        <p:spPr bwMode="auto">
          <a:xfrm rot="5400000">
            <a:off x="4982635" y="-1454505"/>
            <a:ext cx="457200" cy="5240870"/>
          </a:xfrm>
          <a:prstGeom prst="upArrow">
            <a:avLst>
              <a:gd name="adj1" fmla="val 50000"/>
              <a:gd name="adj2" fmla="val 287478"/>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3" name="Rectangle 37"/>
          <p:cNvSpPr>
            <a:spLocks noChangeArrowheads="1"/>
          </p:cNvSpPr>
          <p:nvPr/>
        </p:nvSpPr>
        <p:spPr bwMode="auto">
          <a:xfrm>
            <a:off x="7391400" y="5438775"/>
            <a:ext cx="3984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t>13</a:t>
            </a:r>
          </a:p>
        </p:txBody>
      </p:sp>
      <p:sp>
        <p:nvSpPr>
          <p:cNvPr id="4" name="Rectangle 38"/>
          <p:cNvSpPr>
            <a:spLocks noChangeArrowheads="1"/>
          </p:cNvSpPr>
          <p:nvPr/>
        </p:nvSpPr>
        <p:spPr bwMode="auto">
          <a:xfrm>
            <a:off x="7797800" y="5434013"/>
            <a:ext cx="39846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t>14</a:t>
            </a:r>
          </a:p>
        </p:txBody>
      </p:sp>
      <p:sp>
        <p:nvSpPr>
          <p:cNvPr id="22531" name="AutoShape 7"/>
          <p:cNvSpPr>
            <a:spLocks noChangeArrowheads="1"/>
          </p:cNvSpPr>
          <p:nvPr/>
        </p:nvSpPr>
        <p:spPr bwMode="auto">
          <a:xfrm rot="3122063">
            <a:off x="4688066" y="-111232"/>
            <a:ext cx="901700" cy="6718615"/>
          </a:xfrm>
          <a:prstGeom prst="upArrow">
            <a:avLst>
              <a:gd name="adj1" fmla="val 50000"/>
              <a:gd name="adj2" fmla="val 183777"/>
            </a:avLst>
          </a:prstGeom>
          <a:solidFill>
            <a:srgbClr val="FF0000"/>
          </a:solidFill>
          <a:ln w="9525">
            <a:solidFill>
              <a:schemeClr val="tx1"/>
            </a:solidFill>
            <a:miter lim="800000"/>
            <a:headEnd/>
            <a:tailEnd/>
          </a:ln>
        </p:spPr>
        <p:txBody>
          <a:bodyPr wrap="none" anchor="ctr"/>
          <a:lstStyle/>
          <a:p>
            <a:endParaRPr lang="en-US"/>
          </a:p>
        </p:txBody>
      </p:sp>
      <p:sp>
        <p:nvSpPr>
          <p:cNvPr id="22532" name="Rectangle 8"/>
          <p:cNvSpPr>
            <a:spLocks noChangeArrowheads="1"/>
          </p:cNvSpPr>
          <p:nvPr/>
        </p:nvSpPr>
        <p:spPr bwMode="auto">
          <a:xfrm rot="-2409600">
            <a:off x="4692650" y="2805113"/>
            <a:ext cx="1519238" cy="36988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t>17.2 mm / yr</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V-PPT-Title-GPS.jpg"/>
          <p:cNvPicPr>
            <a:picLocks noChangeAspect="1"/>
          </p:cNvPicPr>
          <p:nvPr/>
        </p:nvPicPr>
        <p:blipFill rotWithShape="1">
          <a:blip r:embed="rId3">
            <a:extLst>
              <a:ext uri="{28A0092B-C50C-407E-A947-70E740481C1C}">
                <a14:useLocalDpi xmlns:a14="http://schemas.microsoft.com/office/drawing/2010/main" val="0"/>
              </a:ext>
            </a:extLst>
          </a:blip>
          <a:srcRect b="85359"/>
          <a:stretch/>
        </p:blipFill>
        <p:spPr bwMode="auto">
          <a:xfrm>
            <a:off x="0" y="0"/>
            <a:ext cx="9144000" cy="10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txBox="1">
            <a:spLocks/>
          </p:cNvSpPr>
          <p:nvPr/>
        </p:nvSpPr>
        <p:spPr>
          <a:xfrm>
            <a:off x="457200" y="2161309"/>
            <a:ext cx="3938155" cy="430775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pPr>
            <a:r>
              <a:rPr lang="en-US" sz="4000" b="1" smtClean="0"/>
              <a:t>GPS receiver</a:t>
            </a:r>
            <a:endParaRPr lang="en-US" sz="4000" b="1" dirty="0"/>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3563" y="1248652"/>
            <a:ext cx="4318981" cy="5426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488245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ZZ.raw_2013-05.png"/>
          <p:cNvPicPr>
            <a:picLocks noChangeAspect="1"/>
          </p:cNvPicPr>
          <p:nvPr/>
        </p:nvPicPr>
        <p:blipFill rotWithShape="1">
          <a:blip r:embed="rId3">
            <a:extLst>
              <a:ext uri="{28A0092B-C50C-407E-A947-70E740481C1C}">
                <a14:useLocalDpi xmlns:a14="http://schemas.microsoft.com/office/drawing/2010/main" val="0"/>
              </a:ext>
            </a:extLst>
          </a:blip>
          <a:srcRect t="7407" b="36831"/>
          <a:stretch/>
        </p:blipFill>
        <p:spPr>
          <a:xfrm>
            <a:off x="835523" y="606778"/>
            <a:ext cx="7221921" cy="5210988"/>
          </a:xfrm>
          <a:prstGeom prst="rect">
            <a:avLst/>
          </a:prstGeom>
        </p:spPr>
      </p:pic>
      <p:sp>
        <p:nvSpPr>
          <p:cNvPr id="17411" name="Rectangle 5"/>
          <p:cNvSpPr>
            <a:spLocks noChangeArrowheads="1"/>
          </p:cNvSpPr>
          <p:nvPr/>
        </p:nvSpPr>
        <p:spPr bwMode="auto">
          <a:xfrm>
            <a:off x="2396070" y="152400"/>
            <a:ext cx="41588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t>Tillamook, Oregon GPS Data</a:t>
            </a:r>
            <a:endParaRPr lang="en-US" dirty="0"/>
          </a:p>
        </p:txBody>
      </p:sp>
      <p:grpSp>
        <p:nvGrpSpPr>
          <p:cNvPr id="3" name="Group 2"/>
          <p:cNvGrpSpPr/>
          <p:nvPr/>
        </p:nvGrpSpPr>
        <p:grpSpPr>
          <a:xfrm>
            <a:off x="1428750" y="5638800"/>
            <a:ext cx="6489657" cy="322261"/>
            <a:chOff x="1428750" y="5638800"/>
            <a:chExt cx="6489657" cy="322261"/>
          </a:xfrm>
        </p:grpSpPr>
        <p:sp>
          <p:nvSpPr>
            <p:cNvPr id="17412" name="Rectangle 26"/>
            <p:cNvSpPr>
              <a:spLocks noChangeArrowheads="1"/>
            </p:cNvSpPr>
            <p:nvPr/>
          </p:nvSpPr>
          <p:spPr bwMode="auto">
            <a:xfrm>
              <a:off x="25715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2006</a:t>
              </a:r>
            </a:p>
          </p:txBody>
        </p:sp>
        <p:sp>
          <p:nvSpPr>
            <p:cNvPr id="17413" name="Rectangle 27"/>
            <p:cNvSpPr>
              <a:spLocks noChangeArrowheads="1"/>
            </p:cNvSpPr>
            <p:nvPr/>
          </p:nvSpPr>
          <p:spPr bwMode="auto">
            <a:xfrm>
              <a:off x="31811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2007</a:t>
              </a:r>
            </a:p>
          </p:txBody>
        </p:sp>
        <p:sp>
          <p:nvSpPr>
            <p:cNvPr id="17414" name="Rectangle 28"/>
            <p:cNvSpPr>
              <a:spLocks noChangeArrowheads="1"/>
            </p:cNvSpPr>
            <p:nvPr/>
          </p:nvSpPr>
          <p:spPr bwMode="auto">
            <a:xfrm>
              <a:off x="37338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2008</a:t>
              </a:r>
            </a:p>
          </p:txBody>
        </p:sp>
        <p:sp>
          <p:nvSpPr>
            <p:cNvPr id="17415" name="Rectangle 20"/>
            <p:cNvSpPr>
              <a:spLocks noChangeArrowheads="1"/>
            </p:cNvSpPr>
            <p:nvPr/>
          </p:nvSpPr>
          <p:spPr bwMode="auto">
            <a:xfrm>
              <a:off x="142875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2004</a:t>
              </a:r>
            </a:p>
          </p:txBody>
        </p:sp>
        <p:sp>
          <p:nvSpPr>
            <p:cNvPr id="17416" name="Rectangle 21"/>
            <p:cNvSpPr>
              <a:spLocks noChangeArrowheads="1"/>
            </p:cNvSpPr>
            <p:nvPr/>
          </p:nvSpPr>
          <p:spPr bwMode="auto">
            <a:xfrm>
              <a:off x="19812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2005</a:t>
              </a:r>
            </a:p>
          </p:txBody>
        </p:sp>
        <p:sp>
          <p:nvSpPr>
            <p:cNvPr id="17417" name="Rectangle 28"/>
            <p:cNvSpPr>
              <a:spLocks noChangeArrowheads="1"/>
            </p:cNvSpPr>
            <p:nvPr/>
          </p:nvSpPr>
          <p:spPr bwMode="auto">
            <a:xfrm>
              <a:off x="4343400" y="5638800"/>
              <a:ext cx="614009" cy="32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2009</a:t>
              </a:r>
            </a:p>
          </p:txBody>
        </p:sp>
        <p:sp>
          <p:nvSpPr>
            <p:cNvPr id="12" name="Rectangle 28"/>
            <p:cNvSpPr>
              <a:spLocks noChangeArrowheads="1"/>
            </p:cNvSpPr>
            <p:nvPr/>
          </p:nvSpPr>
          <p:spPr bwMode="auto">
            <a:xfrm>
              <a:off x="49530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2010</a:t>
              </a:r>
              <a:endParaRPr lang="en-US" sz="1200" dirty="0"/>
            </a:p>
          </p:txBody>
        </p:sp>
        <p:sp>
          <p:nvSpPr>
            <p:cNvPr id="13" name="Rectangle 28"/>
            <p:cNvSpPr>
              <a:spLocks noChangeArrowheads="1"/>
            </p:cNvSpPr>
            <p:nvPr/>
          </p:nvSpPr>
          <p:spPr bwMode="auto">
            <a:xfrm>
              <a:off x="5562600" y="5638800"/>
              <a:ext cx="515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2011</a:t>
              </a:r>
              <a:endParaRPr lang="en-US" sz="1200" dirty="0"/>
            </a:p>
          </p:txBody>
        </p:sp>
        <p:sp>
          <p:nvSpPr>
            <p:cNvPr id="14" name="Rectangle 28"/>
            <p:cNvSpPr>
              <a:spLocks noChangeArrowheads="1"/>
            </p:cNvSpPr>
            <p:nvPr/>
          </p:nvSpPr>
          <p:spPr bwMode="auto">
            <a:xfrm>
              <a:off x="61722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2012</a:t>
              </a:r>
              <a:endParaRPr lang="en-US" sz="1200" dirty="0"/>
            </a:p>
          </p:txBody>
        </p:sp>
        <p:sp>
          <p:nvSpPr>
            <p:cNvPr id="15" name="Rectangle 28"/>
            <p:cNvSpPr>
              <a:spLocks noChangeArrowheads="1"/>
            </p:cNvSpPr>
            <p:nvPr/>
          </p:nvSpPr>
          <p:spPr bwMode="auto">
            <a:xfrm>
              <a:off x="67818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2013</a:t>
              </a:r>
              <a:endParaRPr lang="en-US" sz="1200" dirty="0"/>
            </a:p>
          </p:txBody>
        </p:sp>
        <p:sp>
          <p:nvSpPr>
            <p:cNvPr id="16" name="Rectangle 28"/>
            <p:cNvSpPr>
              <a:spLocks noChangeArrowheads="1"/>
            </p:cNvSpPr>
            <p:nvPr/>
          </p:nvSpPr>
          <p:spPr bwMode="auto">
            <a:xfrm>
              <a:off x="73914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2014</a:t>
              </a:r>
            </a:p>
          </p:txBody>
        </p:sp>
      </p:grpSp>
    </p:spTree>
    <p:extLst>
      <p:ext uri="{BB962C8B-B14F-4D97-AF65-F5344CB8AC3E}">
        <p14:creationId xmlns:p14="http://schemas.microsoft.com/office/powerpoint/2010/main" val="6619210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ZZ.raw_2013-05.png"/>
          <p:cNvPicPr>
            <a:picLocks noChangeAspect="1"/>
          </p:cNvPicPr>
          <p:nvPr/>
        </p:nvPicPr>
        <p:blipFill rotWithShape="1">
          <a:blip r:embed="rId3">
            <a:extLst>
              <a:ext uri="{28A0092B-C50C-407E-A947-70E740481C1C}">
                <a14:useLocalDpi xmlns:a14="http://schemas.microsoft.com/office/drawing/2010/main" val="0"/>
              </a:ext>
            </a:extLst>
          </a:blip>
          <a:srcRect t="7407" b="36831"/>
          <a:stretch/>
        </p:blipFill>
        <p:spPr>
          <a:xfrm>
            <a:off x="835523" y="606778"/>
            <a:ext cx="7221921" cy="5210988"/>
          </a:xfrm>
          <a:prstGeom prst="rect">
            <a:avLst/>
          </a:prstGeom>
        </p:spPr>
      </p:pic>
      <p:sp>
        <p:nvSpPr>
          <p:cNvPr id="17411" name="Rectangle 5"/>
          <p:cNvSpPr>
            <a:spLocks noChangeArrowheads="1"/>
          </p:cNvSpPr>
          <p:nvPr/>
        </p:nvSpPr>
        <p:spPr bwMode="auto">
          <a:xfrm>
            <a:off x="2396070" y="152400"/>
            <a:ext cx="41588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t>Tillamook, Oregon GPS Data</a:t>
            </a:r>
            <a:endParaRPr lang="en-US" dirty="0"/>
          </a:p>
        </p:txBody>
      </p:sp>
      <p:grpSp>
        <p:nvGrpSpPr>
          <p:cNvPr id="3" name="Group 2"/>
          <p:cNvGrpSpPr/>
          <p:nvPr/>
        </p:nvGrpSpPr>
        <p:grpSpPr>
          <a:xfrm>
            <a:off x="1428750" y="5638800"/>
            <a:ext cx="6489657" cy="322261"/>
            <a:chOff x="1428750" y="5638800"/>
            <a:chExt cx="6489657" cy="322261"/>
          </a:xfrm>
        </p:grpSpPr>
        <p:sp>
          <p:nvSpPr>
            <p:cNvPr id="17412" name="Rectangle 26"/>
            <p:cNvSpPr>
              <a:spLocks noChangeArrowheads="1"/>
            </p:cNvSpPr>
            <p:nvPr/>
          </p:nvSpPr>
          <p:spPr bwMode="auto">
            <a:xfrm>
              <a:off x="25715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2006</a:t>
              </a:r>
            </a:p>
          </p:txBody>
        </p:sp>
        <p:sp>
          <p:nvSpPr>
            <p:cNvPr id="17413" name="Rectangle 27"/>
            <p:cNvSpPr>
              <a:spLocks noChangeArrowheads="1"/>
            </p:cNvSpPr>
            <p:nvPr/>
          </p:nvSpPr>
          <p:spPr bwMode="auto">
            <a:xfrm>
              <a:off x="31811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2007</a:t>
              </a:r>
            </a:p>
          </p:txBody>
        </p:sp>
        <p:sp>
          <p:nvSpPr>
            <p:cNvPr id="17414" name="Rectangle 28"/>
            <p:cNvSpPr>
              <a:spLocks noChangeArrowheads="1"/>
            </p:cNvSpPr>
            <p:nvPr/>
          </p:nvSpPr>
          <p:spPr bwMode="auto">
            <a:xfrm>
              <a:off x="37338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2008</a:t>
              </a:r>
            </a:p>
          </p:txBody>
        </p:sp>
        <p:sp>
          <p:nvSpPr>
            <p:cNvPr id="17415" name="Rectangle 20"/>
            <p:cNvSpPr>
              <a:spLocks noChangeArrowheads="1"/>
            </p:cNvSpPr>
            <p:nvPr/>
          </p:nvSpPr>
          <p:spPr bwMode="auto">
            <a:xfrm>
              <a:off x="142875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2004</a:t>
              </a:r>
            </a:p>
          </p:txBody>
        </p:sp>
        <p:sp>
          <p:nvSpPr>
            <p:cNvPr id="17416" name="Rectangle 21"/>
            <p:cNvSpPr>
              <a:spLocks noChangeArrowheads="1"/>
            </p:cNvSpPr>
            <p:nvPr/>
          </p:nvSpPr>
          <p:spPr bwMode="auto">
            <a:xfrm>
              <a:off x="19812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2005</a:t>
              </a:r>
            </a:p>
          </p:txBody>
        </p:sp>
        <p:sp>
          <p:nvSpPr>
            <p:cNvPr id="17417" name="Rectangle 28"/>
            <p:cNvSpPr>
              <a:spLocks noChangeArrowheads="1"/>
            </p:cNvSpPr>
            <p:nvPr/>
          </p:nvSpPr>
          <p:spPr bwMode="auto">
            <a:xfrm>
              <a:off x="4343400" y="5638800"/>
              <a:ext cx="614009" cy="32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2009</a:t>
              </a:r>
            </a:p>
          </p:txBody>
        </p:sp>
        <p:sp>
          <p:nvSpPr>
            <p:cNvPr id="12" name="Rectangle 28"/>
            <p:cNvSpPr>
              <a:spLocks noChangeArrowheads="1"/>
            </p:cNvSpPr>
            <p:nvPr/>
          </p:nvSpPr>
          <p:spPr bwMode="auto">
            <a:xfrm>
              <a:off x="49530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2010</a:t>
              </a:r>
              <a:endParaRPr lang="en-US" sz="1200" dirty="0"/>
            </a:p>
          </p:txBody>
        </p:sp>
        <p:sp>
          <p:nvSpPr>
            <p:cNvPr id="13" name="Rectangle 28"/>
            <p:cNvSpPr>
              <a:spLocks noChangeArrowheads="1"/>
            </p:cNvSpPr>
            <p:nvPr/>
          </p:nvSpPr>
          <p:spPr bwMode="auto">
            <a:xfrm>
              <a:off x="5562600" y="5638800"/>
              <a:ext cx="515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2011</a:t>
              </a:r>
              <a:endParaRPr lang="en-US" sz="1200" dirty="0"/>
            </a:p>
          </p:txBody>
        </p:sp>
        <p:sp>
          <p:nvSpPr>
            <p:cNvPr id="14" name="Rectangle 28"/>
            <p:cNvSpPr>
              <a:spLocks noChangeArrowheads="1"/>
            </p:cNvSpPr>
            <p:nvPr/>
          </p:nvSpPr>
          <p:spPr bwMode="auto">
            <a:xfrm>
              <a:off x="61722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2012</a:t>
              </a:r>
              <a:endParaRPr lang="en-US" sz="1200" dirty="0"/>
            </a:p>
          </p:txBody>
        </p:sp>
        <p:sp>
          <p:nvSpPr>
            <p:cNvPr id="15" name="Rectangle 28"/>
            <p:cNvSpPr>
              <a:spLocks noChangeArrowheads="1"/>
            </p:cNvSpPr>
            <p:nvPr/>
          </p:nvSpPr>
          <p:spPr bwMode="auto">
            <a:xfrm>
              <a:off x="67818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2013</a:t>
              </a:r>
              <a:endParaRPr lang="en-US" sz="1200" dirty="0"/>
            </a:p>
          </p:txBody>
        </p:sp>
        <p:sp>
          <p:nvSpPr>
            <p:cNvPr id="16" name="Rectangle 28"/>
            <p:cNvSpPr>
              <a:spLocks noChangeArrowheads="1"/>
            </p:cNvSpPr>
            <p:nvPr/>
          </p:nvSpPr>
          <p:spPr bwMode="auto">
            <a:xfrm>
              <a:off x="73914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2014</a:t>
              </a:r>
            </a:p>
          </p:txBody>
        </p:sp>
      </p:grpSp>
      <p:sp>
        <p:nvSpPr>
          <p:cNvPr id="26" name="Line 5"/>
          <p:cNvSpPr>
            <a:spLocks noChangeShapeType="1"/>
          </p:cNvSpPr>
          <p:nvPr/>
        </p:nvSpPr>
        <p:spPr bwMode="auto">
          <a:xfrm flipV="1">
            <a:off x="1665110" y="981361"/>
            <a:ext cx="5562345" cy="1403416"/>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6"/>
          <p:cNvSpPr>
            <a:spLocks noChangeShapeType="1"/>
          </p:cNvSpPr>
          <p:nvPr/>
        </p:nvSpPr>
        <p:spPr bwMode="auto">
          <a:xfrm flipV="1">
            <a:off x="1665110" y="4035776"/>
            <a:ext cx="5602111" cy="1439334"/>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7"/>
          <p:cNvSpPr>
            <a:spLocks noChangeShapeType="1"/>
          </p:cNvSpPr>
          <p:nvPr/>
        </p:nvSpPr>
        <p:spPr bwMode="auto">
          <a:xfrm>
            <a:off x="1660237" y="4032951"/>
            <a:ext cx="58674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8"/>
          <p:cNvSpPr>
            <a:spLocks noChangeShapeType="1"/>
          </p:cNvSpPr>
          <p:nvPr/>
        </p:nvSpPr>
        <p:spPr bwMode="auto">
          <a:xfrm>
            <a:off x="1671785" y="980500"/>
            <a:ext cx="59436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Rectangle 9"/>
          <p:cNvSpPr>
            <a:spLocks noChangeArrowheads="1"/>
          </p:cNvSpPr>
          <p:nvPr/>
        </p:nvSpPr>
        <p:spPr bwMode="auto">
          <a:xfrm>
            <a:off x="3091872" y="2128982"/>
            <a:ext cx="3262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smtClean="0"/>
              <a:t>73 </a:t>
            </a:r>
            <a:r>
              <a:rPr lang="en-US" sz="2000" dirty="0"/>
              <a:t>mm / </a:t>
            </a:r>
            <a:r>
              <a:rPr lang="en-US" sz="2000" dirty="0" smtClean="0"/>
              <a:t>9.4 </a:t>
            </a:r>
            <a:r>
              <a:rPr lang="en-US" sz="2000" dirty="0" err="1"/>
              <a:t>yr</a:t>
            </a:r>
            <a:r>
              <a:rPr lang="en-US" sz="2000" dirty="0"/>
              <a:t> = </a:t>
            </a:r>
            <a:r>
              <a:rPr lang="en-US" sz="2000" dirty="0" smtClean="0"/>
              <a:t>7.8 </a:t>
            </a:r>
            <a:r>
              <a:rPr lang="en-US" sz="2000" dirty="0"/>
              <a:t>mm/</a:t>
            </a:r>
            <a:r>
              <a:rPr lang="en-US" sz="2000" dirty="0" err="1"/>
              <a:t>yr</a:t>
            </a:r>
            <a:endParaRPr lang="en-US" sz="2000" dirty="0"/>
          </a:p>
        </p:txBody>
      </p:sp>
      <p:sp>
        <p:nvSpPr>
          <p:cNvPr id="31" name="Rectangle 10"/>
          <p:cNvSpPr>
            <a:spLocks noChangeArrowheads="1"/>
          </p:cNvSpPr>
          <p:nvPr/>
        </p:nvSpPr>
        <p:spPr bwMode="auto">
          <a:xfrm>
            <a:off x="3446711" y="5069231"/>
            <a:ext cx="3262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smtClean="0"/>
              <a:t>75 mm </a:t>
            </a:r>
            <a:r>
              <a:rPr lang="en-US" sz="2000" dirty="0"/>
              <a:t>/ </a:t>
            </a:r>
            <a:r>
              <a:rPr lang="en-US" sz="2000" dirty="0" smtClean="0"/>
              <a:t>9.4 </a:t>
            </a:r>
            <a:r>
              <a:rPr lang="en-US" sz="2000" dirty="0" err="1"/>
              <a:t>yr</a:t>
            </a:r>
            <a:r>
              <a:rPr lang="en-US" sz="2000" dirty="0"/>
              <a:t> = </a:t>
            </a:r>
            <a:r>
              <a:rPr lang="en-US" sz="2000" dirty="0" smtClean="0"/>
              <a:t>8.0 </a:t>
            </a:r>
            <a:r>
              <a:rPr lang="en-US" sz="2000" dirty="0"/>
              <a:t>mm/</a:t>
            </a:r>
            <a:r>
              <a:rPr lang="en-US" sz="2000" dirty="0" err="1"/>
              <a:t>yr</a:t>
            </a:r>
            <a:endParaRPr lang="en-US" sz="2000" dirty="0"/>
          </a:p>
        </p:txBody>
      </p:sp>
      <p:sp>
        <p:nvSpPr>
          <p:cNvPr id="32" name="Line 8"/>
          <p:cNvSpPr>
            <a:spLocks noChangeShapeType="1"/>
          </p:cNvSpPr>
          <p:nvPr/>
        </p:nvSpPr>
        <p:spPr bwMode="auto">
          <a:xfrm flipH="1" flipV="1">
            <a:off x="7239258" y="1075170"/>
            <a:ext cx="13852" cy="1811193"/>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8"/>
          <p:cNvSpPr>
            <a:spLocks noChangeShapeType="1"/>
          </p:cNvSpPr>
          <p:nvPr/>
        </p:nvSpPr>
        <p:spPr bwMode="auto">
          <a:xfrm flipV="1">
            <a:off x="7278517" y="4021666"/>
            <a:ext cx="2815" cy="1568641"/>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0658433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6" descr="cmGrid"/>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371600" y="533400"/>
            <a:ext cx="6223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AutoShape 7"/>
          <p:cNvSpPr>
            <a:spLocks noChangeArrowheads="1"/>
          </p:cNvSpPr>
          <p:nvPr/>
        </p:nvSpPr>
        <p:spPr bwMode="auto">
          <a:xfrm>
            <a:off x="2362200" y="2328332"/>
            <a:ext cx="457200" cy="3081867"/>
          </a:xfrm>
          <a:prstGeom prst="upArrow">
            <a:avLst>
              <a:gd name="adj1" fmla="val 50000"/>
              <a:gd name="adj2" fmla="val 208345"/>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25603" name="AutoShape 8"/>
          <p:cNvSpPr>
            <a:spLocks noChangeArrowheads="1"/>
          </p:cNvSpPr>
          <p:nvPr/>
        </p:nvSpPr>
        <p:spPr bwMode="auto">
          <a:xfrm rot="5400000">
            <a:off x="3903133" y="753533"/>
            <a:ext cx="457200" cy="3110090"/>
          </a:xfrm>
          <a:prstGeom prst="upArrow">
            <a:avLst>
              <a:gd name="adj1" fmla="val 50000"/>
              <a:gd name="adj2" fmla="val 158347"/>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25604" name="AutoShape 11"/>
          <p:cNvSpPr>
            <a:spLocks noChangeArrowheads="1"/>
          </p:cNvSpPr>
          <p:nvPr/>
        </p:nvSpPr>
        <p:spPr bwMode="auto">
          <a:xfrm rot="2788782">
            <a:off x="3603140" y="1613284"/>
            <a:ext cx="901700" cy="4431229"/>
          </a:xfrm>
          <a:prstGeom prst="upArrow">
            <a:avLst>
              <a:gd name="adj1" fmla="val 50000"/>
              <a:gd name="adj2" fmla="val 133830"/>
            </a:avLst>
          </a:prstGeom>
          <a:solidFill>
            <a:srgbClr val="FF0000"/>
          </a:solidFill>
          <a:ln w="9525">
            <a:solidFill>
              <a:schemeClr val="tx1"/>
            </a:solidFill>
            <a:miter lim="800000"/>
            <a:headEnd/>
            <a:tailEnd/>
          </a:ln>
        </p:spPr>
        <p:txBody>
          <a:bodyPr wrap="none" anchor="ctr"/>
          <a:lstStyle/>
          <a:p>
            <a:endParaRPr lang="en-US"/>
          </a:p>
        </p:txBody>
      </p:sp>
      <p:sp>
        <p:nvSpPr>
          <p:cNvPr id="25605" name="Rectangle 13"/>
          <p:cNvSpPr>
            <a:spLocks noChangeArrowheads="1"/>
          </p:cNvSpPr>
          <p:nvPr/>
        </p:nvSpPr>
        <p:spPr bwMode="auto">
          <a:xfrm rot="19072698">
            <a:off x="3303642" y="3645881"/>
            <a:ext cx="1506430" cy="36933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t>11.1 </a:t>
            </a:r>
            <a:r>
              <a:rPr lang="en-US" sz="1800" b="1" dirty="0"/>
              <a:t>mm / </a:t>
            </a:r>
            <a:r>
              <a:rPr lang="en-US" sz="1800" b="1" dirty="0" err="1"/>
              <a:t>yr</a:t>
            </a:r>
            <a:endParaRPr lang="en-US" sz="1800" b="1" dirty="0"/>
          </a:p>
        </p:txBody>
      </p:sp>
      <p:sp>
        <p:nvSpPr>
          <p:cNvPr id="25606" name="Rectangle 14"/>
          <p:cNvSpPr>
            <a:spLocks noChangeArrowheads="1"/>
          </p:cNvSpPr>
          <p:nvPr/>
        </p:nvSpPr>
        <p:spPr bwMode="auto">
          <a:xfrm>
            <a:off x="2667000" y="228600"/>
            <a:ext cx="4554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Tillamook, Oregon GPS Velocity</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367.raw.png"/>
          <p:cNvPicPr>
            <a:picLocks noChangeAspect="1"/>
          </p:cNvPicPr>
          <p:nvPr/>
        </p:nvPicPr>
        <p:blipFill rotWithShape="1">
          <a:blip r:embed="rId3">
            <a:extLst>
              <a:ext uri="{28A0092B-C50C-407E-A947-70E740481C1C}">
                <a14:useLocalDpi xmlns:a14="http://schemas.microsoft.com/office/drawing/2010/main" val="0"/>
              </a:ext>
            </a:extLst>
          </a:blip>
          <a:srcRect t="7202" b="36009"/>
          <a:stretch/>
        </p:blipFill>
        <p:spPr>
          <a:xfrm>
            <a:off x="835522" y="592666"/>
            <a:ext cx="7221922" cy="5307134"/>
          </a:xfrm>
          <a:prstGeom prst="rect">
            <a:avLst/>
          </a:prstGeom>
        </p:spPr>
      </p:pic>
      <p:sp>
        <p:nvSpPr>
          <p:cNvPr id="17411" name="Rectangle 5"/>
          <p:cNvSpPr>
            <a:spLocks noChangeArrowheads="1"/>
          </p:cNvSpPr>
          <p:nvPr/>
        </p:nvSpPr>
        <p:spPr bwMode="auto">
          <a:xfrm>
            <a:off x="2692401" y="152400"/>
            <a:ext cx="3434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t>Newport, OR GPS Data</a:t>
            </a:r>
            <a:endParaRPr lang="en-US" dirty="0"/>
          </a:p>
        </p:txBody>
      </p:sp>
      <p:grpSp>
        <p:nvGrpSpPr>
          <p:cNvPr id="3" name="Group 2"/>
          <p:cNvGrpSpPr/>
          <p:nvPr/>
        </p:nvGrpSpPr>
        <p:grpSpPr>
          <a:xfrm>
            <a:off x="1428750" y="5638800"/>
            <a:ext cx="6489657" cy="322261"/>
            <a:chOff x="1428750" y="5638800"/>
            <a:chExt cx="6489657" cy="322261"/>
          </a:xfrm>
        </p:grpSpPr>
        <p:sp>
          <p:nvSpPr>
            <p:cNvPr id="17412" name="Rectangle 26"/>
            <p:cNvSpPr>
              <a:spLocks noChangeArrowheads="1"/>
            </p:cNvSpPr>
            <p:nvPr/>
          </p:nvSpPr>
          <p:spPr bwMode="auto">
            <a:xfrm>
              <a:off x="25715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2006</a:t>
              </a:r>
            </a:p>
          </p:txBody>
        </p:sp>
        <p:sp>
          <p:nvSpPr>
            <p:cNvPr id="17413" name="Rectangle 27"/>
            <p:cNvSpPr>
              <a:spLocks noChangeArrowheads="1"/>
            </p:cNvSpPr>
            <p:nvPr/>
          </p:nvSpPr>
          <p:spPr bwMode="auto">
            <a:xfrm>
              <a:off x="31811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2007</a:t>
              </a:r>
            </a:p>
          </p:txBody>
        </p:sp>
        <p:sp>
          <p:nvSpPr>
            <p:cNvPr id="17414" name="Rectangle 28"/>
            <p:cNvSpPr>
              <a:spLocks noChangeArrowheads="1"/>
            </p:cNvSpPr>
            <p:nvPr/>
          </p:nvSpPr>
          <p:spPr bwMode="auto">
            <a:xfrm>
              <a:off x="37338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2008</a:t>
              </a:r>
            </a:p>
          </p:txBody>
        </p:sp>
        <p:sp>
          <p:nvSpPr>
            <p:cNvPr id="17415" name="Rectangle 20"/>
            <p:cNvSpPr>
              <a:spLocks noChangeArrowheads="1"/>
            </p:cNvSpPr>
            <p:nvPr/>
          </p:nvSpPr>
          <p:spPr bwMode="auto">
            <a:xfrm>
              <a:off x="142875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2004</a:t>
              </a:r>
            </a:p>
          </p:txBody>
        </p:sp>
        <p:sp>
          <p:nvSpPr>
            <p:cNvPr id="17416" name="Rectangle 21"/>
            <p:cNvSpPr>
              <a:spLocks noChangeArrowheads="1"/>
            </p:cNvSpPr>
            <p:nvPr/>
          </p:nvSpPr>
          <p:spPr bwMode="auto">
            <a:xfrm>
              <a:off x="19812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2005</a:t>
              </a:r>
            </a:p>
          </p:txBody>
        </p:sp>
        <p:sp>
          <p:nvSpPr>
            <p:cNvPr id="17417" name="Rectangle 28"/>
            <p:cNvSpPr>
              <a:spLocks noChangeArrowheads="1"/>
            </p:cNvSpPr>
            <p:nvPr/>
          </p:nvSpPr>
          <p:spPr bwMode="auto">
            <a:xfrm>
              <a:off x="4343400" y="5638800"/>
              <a:ext cx="614009" cy="32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2009</a:t>
              </a:r>
            </a:p>
          </p:txBody>
        </p:sp>
        <p:sp>
          <p:nvSpPr>
            <p:cNvPr id="12" name="Rectangle 28"/>
            <p:cNvSpPr>
              <a:spLocks noChangeArrowheads="1"/>
            </p:cNvSpPr>
            <p:nvPr/>
          </p:nvSpPr>
          <p:spPr bwMode="auto">
            <a:xfrm>
              <a:off x="49530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2010</a:t>
              </a:r>
              <a:endParaRPr lang="en-US" sz="1200" dirty="0"/>
            </a:p>
          </p:txBody>
        </p:sp>
        <p:sp>
          <p:nvSpPr>
            <p:cNvPr id="13" name="Rectangle 28"/>
            <p:cNvSpPr>
              <a:spLocks noChangeArrowheads="1"/>
            </p:cNvSpPr>
            <p:nvPr/>
          </p:nvSpPr>
          <p:spPr bwMode="auto">
            <a:xfrm>
              <a:off x="5562600" y="5638800"/>
              <a:ext cx="515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2011</a:t>
              </a:r>
              <a:endParaRPr lang="en-US" sz="1200" dirty="0"/>
            </a:p>
          </p:txBody>
        </p:sp>
        <p:sp>
          <p:nvSpPr>
            <p:cNvPr id="14" name="Rectangle 28"/>
            <p:cNvSpPr>
              <a:spLocks noChangeArrowheads="1"/>
            </p:cNvSpPr>
            <p:nvPr/>
          </p:nvSpPr>
          <p:spPr bwMode="auto">
            <a:xfrm>
              <a:off x="61722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2012</a:t>
              </a:r>
              <a:endParaRPr lang="en-US" sz="1200" dirty="0"/>
            </a:p>
          </p:txBody>
        </p:sp>
        <p:sp>
          <p:nvSpPr>
            <p:cNvPr id="15" name="Rectangle 28"/>
            <p:cNvSpPr>
              <a:spLocks noChangeArrowheads="1"/>
            </p:cNvSpPr>
            <p:nvPr/>
          </p:nvSpPr>
          <p:spPr bwMode="auto">
            <a:xfrm>
              <a:off x="67818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2013</a:t>
              </a:r>
              <a:endParaRPr lang="en-US" sz="1200" dirty="0"/>
            </a:p>
          </p:txBody>
        </p:sp>
        <p:sp>
          <p:nvSpPr>
            <p:cNvPr id="16" name="Rectangle 28"/>
            <p:cNvSpPr>
              <a:spLocks noChangeArrowheads="1"/>
            </p:cNvSpPr>
            <p:nvPr/>
          </p:nvSpPr>
          <p:spPr bwMode="auto">
            <a:xfrm>
              <a:off x="73914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2014</a:t>
              </a:r>
            </a:p>
          </p:txBody>
        </p:sp>
      </p:grpSp>
    </p:spTree>
    <p:extLst>
      <p:ext uri="{BB962C8B-B14F-4D97-AF65-F5344CB8AC3E}">
        <p14:creationId xmlns:p14="http://schemas.microsoft.com/office/powerpoint/2010/main" val="418986912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367.raw.png"/>
          <p:cNvPicPr>
            <a:picLocks noChangeAspect="1"/>
          </p:cNvPicPr>
          <p:nvPr/>
        </p:nvPicPr>
        <p:blipFill rotWithShape="1">
          <a:blip r:embed="rId3">
            <a:extLst>
              <a:ext uri="{28A0092B-C50C-407E-A947-70E740481C1C}">
                <a14:useLocalDpi xmlns:a14="http://schemas.microsoft.com/office/drawing/2010/main" val="0"/>
              </a:ext>
            </a:extLst>
          </a:blip>
          <a:srcRect t="7202" b="36009"/>
          <a:stretch/>
        </p:blipFill>
        <p:spPr>
          <a:xfrm>
            <a:off x="835522" y="592666"/>
            <a:ext cx="7221922" cy="5307134"/>
          </a:xfrm>
          <a:prstGeom prst="rect">
            <a:avLst/>
          </a:prstGeom>
        </p:spPr>
      </p:pic>
      <p:sp>
        <p:nvSpPr>
          <p:cNvPr id="17411" name="Rectangle 5"/>
          <p:cNvSpPr>
            <a:spLocks noChangeArrowheads="1"/>
          </p:cNvSpPr>
          <p:nvPr/>
        </p:nvSpPr>
        <p:spPr bwMode="auto">
          <a:xfrm>
            <a:off x="2692401" y="152400"/>
            <a:ext cx="3434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t>Newport, OR GPS Data</a:t>
            </a:r>
            <a:endParaRPr lang="en-US" dirty="0"/>
          </a:p>
        </p:txBody>
      </p:sp>
      <p:grpSp>
        <p:nvGrpSpPr>
          <p:cNvPr id="3" name="Group 2"/>
          <p:cNvGrpSpPr/>
          <p:nvPr/>
        </p:nvGrpSpPr>
        <p:grpSpPr>
          <a:xfrm>
            <a:off x="1428750" y="5638800"/>
            <a:ext cx="6489657" cy="322261"/>
            <a:chOff x="1428750" y="5638800"/>
            <a:chExt cx="6489657" cy="322261"/>
          </a:xfrm>
        </p:grpSpPr>
        <p:sp>
          <p:nvSpPr>
            <p:cNvPr id="17412" name="Rectangle 26"/>
            <p:cNvSpPr>
              <a:spLocks noChangeArrowheads="1"/>
            </p:cNvSpPr>
            <p:nvPr/>
          </p:nvSpPr>
          <p:spPr bwMode="auto">
            <a:xfrm>
              <a:off x="25715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2006</a:t>
              </a:r>
            </a:p>
          </p:txBody>
        </p:sp>
        <p:sp>
          <p:nvSpPr>
            <p:cNvPr id="17413" name="Rectangle 27"/>
            <p:cNvSpPr>
              <a:spLocks noChangeArrowheads="1"/>
            </p:cNvSpPr>
            <p:nvPr/>
          </p:nvSpPr>
          <p:spPr bwMode="auto">
            <a:xfrm>
              <a:off x="31811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2007</a:t>
              </a:r>
            </a:p>
          </p:txBody>
        </p:sp>
        <p:sp>
          <p:nvSpPr>
            <p:cNvPr id="17414" name="Rectangle 28"/>
            <p:cNvSpPr>
              <a:spLocks noChangeArrowheads="1"/>
            </p:cNvSpPr>
            <p:nvPr/>
          </p:nvSpPr>
          <p:spPr bwMode="auto">
            <a:xfrm>
              <a:off x="37338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2008</a:t>
              </a:r>
            </a:p>
          </p:txBody>
        </p:sp>
        <p:sp>
          <p:nvSpPr>
            <p:cNvPr id="17415" name="Rectangle 20"/>
            <p:cNvSpPr>
              <a:spLocks noChangeArrowheads="1"/>
            </p:cNvSpPr>
            <p:nvPr/>
          </p:nvSpPr>
          <p:spPr bwMode="auto">
            <a:xfrm>
              <a:off x="142875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2004</a:t>
              </a:r>
            </a:p>
          </p:txBody>
        </p:sp>
        <p:sp>
          <p:nvSpPr>
            <p:cNvPr id="17416" name="Rectangle 21"/>
            <p:cNvSpPr>
              <a:spLocks noChangeArrowheads="1"/>
            </p:cNvSpPr>
            <p:nvPr/>
          </p:nvSpPr>
          <p:spPr bwMode="auto">
            <a:xfrm>
              <a:off x="19812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2005</a:t>
              </a:r>
            </a:p>
          </p:txBody>
        </p:sp>
        <p:sp>
          <p:nvSpPr>
            <p:cNvPr id="17417" name="Rectangle 28"/>
            <p:cNvSpPr>
              <a:spLocks noChangeArrowheads="1"/>
            </p:cNvSpPr>
            <p:nvPr/>
          </p:nvSpPr>
          <p:spPr bwMode="auto">
            <a:xfrm>
              <a:off x="4343400" y="5638800"/>
              <a:ext cx="614009" cy="32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2009</a:t>
              </a:r>
            </a:p>
          </p:txBody>
        </p:sp>
        <p:sp>
          <p:nvSpPr>
            <p:cNvPr id="12" name="Rectangle 28"/>
            <p:cNvSpPr>
              <a:spLocks noChangeArrowheads="1"/>
            </p:cNvSpPr>
            <p:nvPr/>
          </p:nvSpPr>
          <p:spPr bwMode="auto">
            <a:xfrm>
              <a:off x="49530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2010</a:t>
              </a:r>
              <a:endParaRPr lang="en-US" sz="1200" dirty="0"/>
            </a:p>
          </p:txBody>
        </p:sp>
        <p:sp>
          <p:nvSpPr>
            <p:cNvPr id="13" name="Rectangle 28"/>
            <p:cNvSpPr>
              <a:spLocks noChangeArrowheads="1"/>
            </p:cNvSpPr>
            <p:nvPr/>
          </p:nvSpPr>
          <p:spPr bwMode="auto">
            <a:xfrm>
              <a:off x="5562600" y="5638800"/>
              <a:ext cx="515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2011</a:t>
              </a:r>
              <a:endParaRPr lang="en-US" sz="1200" dirty="0"/>
            </a:p>
          </p:txBody>
        </p:sp>
        <p:sp>
          <p:nvSpPr>
            <p:cNvPr id="14" name="Rectangle 28"/>
            <p:cNvSpPr>
              <a:spLocks noChangeArrowheads="1"/>
            </p:cNvSpPr>
            <p:nvPr/>
          </p:nvSpPr>
          <p:spPr bwMode="auto">
            <a:xfrm>
              <a:off x="61722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2012</a:t>
              </a:r>
              <a:endParaRPr lang="en-US" sz="1200" dirty="0"/>
            </a:p>
          </p:txBody>
        </p:sp>
        <p:sp>
          <p:nvSpPr>
            <p:cNvPr id="15" name="Rectangle 28"/>
            <p:cNvSpPr>
              <a:spLocks noChangeArrowheads="1"/>
            </p:cNvSpPr>
            <p:nvPr/>
          </p:nvSpPr>
          <p:spPr bwMode="auto">
            <a:xfrm>
              <a:off x="67818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2013</a:t>
              </a:r>
              <a:endParaRPr lang="en-US" sz="1200" dirty="0"/>
            </a:p>
          </p:txBody>
        </p:sp>
        <p:sp>
          <p:nvSpPr>
            <p:cNvPr id="16" name="Rectangle 28"/>
            <p:cNvSpPr>
              <a:spLocks noChangeArrowheads="1"/>
            </p:cNvSpPr>
            <p:nvPr/>
          </p:nvSpPr>
          <p:spPr bwMode="auto">
            <a:xfrm>
              <a:off x="73914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2014</a:t>
              </a:r>
            </a:p>
          </p:txBody>
        </p:sp>
      </p:grpSp>
      <p:sp>
        <p:nvSpPr>
          <p:cNvPr id="17" name="Line 5"/>
          <p:cNvSpPr>
            <a:spLocks noChangeShapeType="1"/>
          </p:cNvSpPr>
          <p:nvPr/>
        </p:nvSpPr>
        <p:spPr bwMode="auto">
          <a:xfrm flipV="1">
            <a:off x="3527778" y="1072444"/>
            <a:ext cx="3739444" cy="1298223"/>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6"/>
          <p:cNvSpPr>
            <a:spLocks noChangeShapeType="1"/>
          </p:cNvSpPr>
          <p:nvPr/>
        </p:nvSpPr>
        <p:spPr bwMode="auto">
          <a:xfrm flipV="1">
            <a:off x="3513667" y="4303887"/>
            <a:ext cx="3767665" cy="1100669"/>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7"/>
          <p:cNvSpPr>
            <a:spLocks noChangeShapeType="1"/>
          </p:cNvSpPr>
          <p:nvPr/>
        </p:nvSpPr>
        <p:spPr bwMode="auto">
          <a:xfrm>
            <a:off x="1660237" y="4301060"/>
            <a:ext cx="58674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8"/>
          <p:cNvSpPr>
            <a:spLocks noChangeShapeType="1"/>
          </p:cNvSpPr>
          <p:nvPr/>
        </p:nvSpPr>
        <p:spPr bwMode="auto">
          <a:xfrm>
            <a:off x="1671785" y="1079277"/>
            <a:ext cx="59436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Rectangle 9"/>
          <p:cNvSpPr>
            <a:spLocks noChangeArrowheads="1"/>
          </p:cNvSpPr>
          <p:nvPr/>
        </p:nvSpPr>
        <p:spPr bwMode="auto">
          <a:xfrm>
            <a:off x="3839761" y="2397093"/>
            <a:ext cx="3262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smtClean="0"/>
              <a:t>54 </a:t>
            </a:r>
            <a:r>
              <a:rPr lang="en-US" sz="2000" dirty="0"/>
              <a:t>mm / </a:t>
            </a:r>
            <a:r>
              <a:rPr lang="en-US" sz="2000" dirty="0" smtClean="0"/>
              <a:t>6.3 </a:t>
            </a:r>
            <a:r>
              <a:rPr lang="en-US" sz="2000" dirty="0" err="1"/>
              <a:t>yr</a:t>
            </a:r>
            <a:r>
              <a:rPr lang="en-US" sz="2000" dirty="0"/>
              <a:t> = </a:t>
            </a:r>
            <a:r>
              <a:rPr lang="en-US" sz="2000" dirty="0" smtClean="0"/>
              <a:t>8.6 </a:t>
            </a:r>
            <a:r>
              <a:rPr lang="en-US" sz="2000" dirty="0"/>
              <a:t>mm/</a:t>
            </a:r>
            <a:r>
              <a:rPr lang="en-US" sz="2000" dirty="0" err="1"/>
              <a:t>yr</a:t>
            </a:r>
            <a:endParaRPr lang="en-US" sz="2000" dirty="0"/>
          </a:p>
        </p:txBody>
      </p:sp>
      <p:sp>
        <p:nvSpPr>
          <p:cNvPr id="22" name="Rectangle 10"/>
          <p:cNvSpPr>
            <a:spLocks noChangeArrowheads="1"/>
          </p:cNvSpPr>
          <p:nvPr/>
        </p:nvSpPr>
        <p:spPr bwMode="auto">
          <a:xfrm>
            <a:off x="1725155" y="4391898"/>
            <a:ext cx="3262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smtClean="0"/>
              <a:t>44 mm </a:t>
            </a:r>
            <a:r>
              <a:rPr lang="en-US" sz="2000" dirty="0"/>
              <a:t>/ </a:t>
            </a:r>
            <a:r>
              <a:rPr lang="en-US" sz="2000" dirty="0" smtClean="0"/>
              <a:t>6.3 </a:t>
            </a:r>
            <a:r>
              <a:rPr lang="en-US" sz="2000" dirty="0" err="1"/>
              <a:t>yr</a:t>
            </a:r>
            <a:r>
              <a:rPr lang="en-US" sz="2000" dirty="0"/>
              <a:t> = </a:t>
            </a:r>
            <a:r>
              <a:rPr lang="en-US" sz="2000" dirty="0" smtClean="0"/>
              <a:t>7.0 </a:t>
            </a:r>
            <a:r>
              <a:rPr lang="en-US" sz="2000" dirty="0"/>
              <a:t>mm/</a:t>
            </a:r>
            <a:r>
              <a:rPr lang="en-US" sz="2000" dirty="0" err="1"/>
              <a:t>yr</a:t>
            </a:r>
            <a:endParaRPr lang="en-US" sz="2000" dirty="0"/>
          </a:p>
        </p:txBody>
      </p:sp>
      <p:sp>
        <p:nvSpPr>
          <p:cNvPr id="23" name="Line 8"/>
          <p:cNvSpPr>
            <a:spLocks noChangeShapeType="1"/>
          </p:cNvSpPr>
          <p:nvPr/>
        </p:nvSpPr>
        <p:spPr bwMode="auto">
          <a:xfrm flipH="1" flipV="1">
            <a:off x="7267480" y="1075170"/>
            <a:ext cx="13852" cy="1811193"/>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8"/>
          <p:cNvSpPr>
            <a:spLocks noChangeShapeType="1"/>
          </p:cNvSpPr>
          <p:nvPr/>
        </p:nvSpPr>
        <p:spPr bwMode="auto">
          <a:xfrm flipH="1" flipV="1">
            <a:off x="7267222" y="4289777"/>
            <a:ext cx="11295" cy="1300529"/>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8"/>
          <p:cNvSpPr>
            <a:spLocks noChangeShapeType="1"/>
          </p:cNvSpPr>
          <p:nvPr/>
        </p:nvSpPr>
        <p:spPr bwMode="auto">
          <a:xfrm flipH="1" flipV="1">
            <a:off x="3524956" y="2381954"/>
            <a:ext cx="4436" cy="510823"/>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8"/>
          <p:cNvSpPr>
            <a:spLocks noChangeShapeType="1"/>
          </p:cNvSpPr>
          <p:nvPr/>
        </p:nvSpPr>
        <p:spPr bwMode="auto">
          <a:xfrm>
            <a:off x="1668963" y="2360566"/>
            <a:ext cx="1844704"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8"/>
          <p:cNvSpPr>
            <a:spLocks noChangeShapeType="1"/>
          </p:cNvSpPr>
          <p:nvPr/>
        </p:nvSpPr>
        <p:spPr bwMode="auto">
          <a:xfrm>
            <a:off x="1680252" y="5405744"/>
            <a:ext cx="1844704"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80336588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cmGrid"/>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371600" y="635000"/>
            <a:ext cx="6223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AutoShape 3"/>
          <p:cNvSpPr>
            <a:spLocks noChangeArrowheads="1"/>
          </p:cNvSpPr>
          <p:nvPr/>
        </p:nvSpPr>
        <p:spPr bwMode="auto">
          <a:xfrm>
            <a:off x="2362200" y="2130778"/>
            <a:ext cx="457200" cy="3381022"/>
          </a:xfrm>
          <a:prstGeom prst="upArrow">
            <a:avLst>
              <a:gd name="adj1" fmla="val 50000"/>
              <a:gd name="adj2" fmla="val 200000"/>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28675" name="AutoShape 4"/>
          <p:cNvSpPr>
            <a:spLocks noChangeArrowheads="1"/>
          </p:cNvSpPr>
          <p:nvPr/>
        </p:nvSpPr>
        <p:spPr bwMode="auto">
          <a:xfrm rot="5400000">
            <a:off x="3719689" y="764820"/>
            <a:ext cx="457200" cy="2714978"/>
          </a:xfrm>
          <a:prstGeom prst="upArrow">
            <a:avLst>
              <a:gd name="adj1" fmla="val 50000"/>
              <a:gd name="adj2" fmla="val 154167"/>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28676" name="AutoShape 7"/>
          <p:cNvSpPr>
            <a:spLocks noChangeArrowheads="1"/>
          </p:cNvSpPr>
          <p:nvPr/>
        </p:nvSpPr>
        <p:spPr bwMode="auto">
          <a:xfrm rot="2381046">
            <a:off x="3447089" y="1582461"/>
            <a:ext cx="901700" cy="4418002"/>
          </a:xfrm>
          <a:prstGeom prst="upArrow">
            <a:avLst>
              <a:gd name="adj1" fmla="val 50000"/>
              <a:gd name="adj2" fmla="val 126937"/>
            </a:avLst>
          </a:prstGeom>
          <a:solidFill>
            <a:srgbClr val="FF0000"/>
          </a:solidFill>
          <a:ln w="9525">
            <a:solidFill>
              <a:schemeClr val="tx1"/>
            </a:solidFill>
            <a:miter lim="800000"/>
            <a:headEnd/>
            <a:tailEnd/>
          </a:ln>
        </p:spPr>
        <p:txBody>
          <a:bodyPr wrap="none" anchor="ctr"/>
          <a:lstStyle/>
          <a:p>
            <a:endParaRPr lang="en-US"/>
          </a:p>
        </p:txBody>
      </p:sp>
      <p:sp>
        <p:nvSpPr>
          <p:cNvPr id="28677" name="Rectangle 8"/>
          <p:cNvSpPr>
            <a:spLocks noChangeArrowheads="1"/>
          </p:cNvSpPr>
          <p:nvPr/>
        </p:nvSpPr>
        <p:spPr bwMode="auto">
          <a:xfrm rot="18520274">
            <a:off x="3183521" y="3557865"/>
            <a:ext cx="1506430" cy="36933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t>11.1 </a:t>
            </a:r>
            <a:r>
              <a:rPr lang="en-US" sz="1800" b="1" dirty="0"/>
              <a:t>mm / </a:t>
            </a:r>
            <a:r>
              <a:rPr lang="en-US" sz="1800" b="1" dirty="0" err="1"/>
              <a:t>yr</a:t>
            </a:r>
            <a:endParaRPr lang="en-US" sz="1800" b="1" dirty="0"/>
          </a:p>
        </p:txBody>
      </p:sp>
      <p:sp>
        <p:nvSpPr>
          <p:cNvPr id="28678" name="Rectangle 9"/>
          <p:cNvSpPr>
            <a:spLocks noChangeArrowheads="1"/>
          </p:cNvSpPr>
          <p:nvPr/>
        </p:nvSpPr>
        <p:spPr bwMode="auto">
          <a:xfrm>
            <a:off x="2667000" y="330200"/>
            <a:ext cx="382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Newport, OR GPS Velocity</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WHL.raw_2013-05.png"/>
          <p:cNvPicPr>
            <a:picLocks noChangeAspect="1"/>
          </p:cNvPicPr>
          <p:nvPr/>
        </p:nvPicPr>
        <p:blipFill rotWithShape="1">
          <a:blip r:embed="rId3">
            <a:extLst>
              <a:ext uri="{28A0092B-C50C-407E-A947-70E740481C1C}">
                <a14:useLocalDpi xmlns:a14="http://schemas.microsoft.com/office/drawing/2010/main" val="0"/>
              </a:ext>
            </a:extLst>
          </a:blip>
          <a:srcRect t="7407" b="35802"/>
          <a:stretch/>
        </p:blipFill>
        <p:spPr>
          <a:xfrm>
            <a:off x="853604" y="620889"/>
            <a:ext cx="7200876" cy="5291667"/>
          </a:xfrm>
          <a:prstGeom prst="rect">
            <a:avLst/>
          </a:prstGeom>
        </p:spPr>
      </p:pic>
      <p:sp>
        <p:nvSpPr>
          <p:cNvPr id="17411" name="Rectangle 5"/>
          <p:cNvSpPr>
            <a:spLocks noChangeArrowheads="1"/>
          </p:cNvSpPr>
          <p:nvPr/>
        </p:nvSpPr>
        <p:spPr bwMode="auto">
          <a:xfrm>
            <a:off x="2396070" y="152400"/>
            <a:ext cx="36339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t>Tumwater, WA GPS Data</a:t>
            </a:r>
            <a:endParaRPr lang="en-US" dirty="0"/>
          </a:p>
        </p:txBody>
      </p:sp>
      <p:grpSp>
        <p:nvGrpSpPr>
          <p:cNvPr id="3" name="Group 2"/>
          <p:cNvGrpSpPr/>
          <p:nvPr/>
        </p:nvGrpSpPr>
        <p:grpSpPr>
          <a:xfrm>
            <a:off x="1428750" y="5638800"/>
            <a:ext cx="6489657" cy="322261"/>
            <a:chOff x="1428750" y="5638800"/>
            <a:chExt cx="6489657" cy="322261"/>
          </a:xfrm>
        </p:grpSpPr>
        <p:sp>
          <p:nvSpPr>
            <p:cNvPr id="17412" name="Rectangle 26"/>
            <p:cNvSpPr>
              <a:spLocks noChangeArrowheads="1"/>
            </p:cNvSpPr>
            <p:nvPr/>
          </p:nvSpPr>
          <p:spPr bwMode="auto">
            <a:xfrm>
              <a:off x="25715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2006</a:t>
              </a:r>
            </a:p>
          </p:txBody>
        </p:sp>
        <p:sp>
          <p:nvSpPr>
            <p:cNvPr id="17413" name="Rectangle 27"/>
            <p:cNvSpPr>
              <a:spLocks noChangeArrowheads="1"/>
            </p:cNvSpPr>
            <p:nvPr/>
          </p:nvSpPr>
          <p:spPr bwMode="auto">
            <a:xfrm>
              <a:off x="31811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2007</a:t>
              </a:r>
            </a:p>
          </p:txBody>
        </p:sp>
        <p:sp>
          <p:nvSpPr>
            <p:cNvPr id="17414" name="Rectangle 28"/>
            <p:cNvSpPr>
              <a:spLocks noChangeArrowheads="1"/>
            </p:cNvSpPr>
            <p:nvPr/>
          </p:nvSpPr>
          <p:spPr bwMode="auto">
            <a:xfrm>
              <a:off x="37338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2008</a:t>
              </a:r>
            </a:p>
          </p:txBody>
        </p:sp>
        <p:sp>
          <p:nvSpPr>
            <p:cNvPr id="17415" name="Rectangle 20"/>
            <p:cNvSpPr>
              <a:spLocks noChangeArrowheads="1"/>
            </p:cNvSpPr>
            <p:nvPr/>
          </p:nvSpPr>
          <p:spPr bwMode="auto">
            <a:xfrm>
              <a:off x="142875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2004</a:t>
              </a:r>
            </a:p>
          </p:txBody>
        </p:sp>
        <p:sp>
          <p:nvSpPr>
            <p:cNvPr id="17416" name="Rectangle 21"/>
            <p:cNvSpPr>
              <a:spLocks noChangeArrowheads="1"/>
            </p:cNvSpPr>
            <p:nvPr/>
          </p:nvSpPr>
          <p:spPr bwMode="auto">
            <a:xfrm>
              <a:off x="19812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2005</a:t>
              </a:r>
            </a:p>
          </p:txBody>
        </p:sp>
        <p:sp>
          <p:nvSpPr>
            <p:cNvPr id="17417" name="Rectangle 28"/>
            <p:cNvSpPr>
              <a:spLocks noChangeArrowheads="1"/>
            </p:cNvSpPr>
            <p:nvPr/>
          </p:nvSpPr>
          <p:spPr bwMode="auto">
            <a:xfrm>
              <a:off x="4343400" y="5638800"/>
              <a:ext cx="614009" cy="32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2009</a:t>
              </a:r>
            </a:p>
          </p:txBody>
        </p:sp>
        <p:sp>
          <p:nvSpPr>
            <p:cNvPr id="12" name="Rectangle 28"/>
            <p:cNvSpPr>
              <a:spLocks noChangeArrowheads="1"/>
            </p:cNvSpPr>
            <p:nvPr/>
          </p:nvSpPr>
          <p:spPr bwMode="auto">
            <a:xfrm>
              <a:off x="49530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2010</a:t>
              </a:r>
              <a:endParaRPr lang="en-US" sz="1200" dirty="0"/>
            </a:p>
          </p:txBody>
        </p:sp>
        <p:sp>
          <p:nvSpPr>
            <p:cNvPr id="13" name="Rectangle 28"/>
            <p:cNvSpPr>
              <a:spLocks noChangeArrowheads="1"/>
            </p:cNvSpPr>
            <p:nvPr/>
          </p:nvSpPr>
          <p:spPr bwMode="auto">
            <a:xfrm>
              <a:off x="5562600" y="5638800"/>
              <a:ext cx="515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2011</a:t>
              </a:r>
              <a:endParaRPr lang="en-US" sz="1200" dirty="0"/>
            </a:p>
          </p:txBody>
        </p:sp>
        <p:sp>
          <p:nvSpPr>
            <p:cNvPr id="14" name="Rectangle 28"/>
            <p:cNvSpPr>
              <a:spLocks noChangeArrowheads="1"/>
            </p:cNvSpPr>
            <p:nvPr/>
          </p:nvSpPr>
          <p:spPr bwMode="auto">
            <a:xfrm>
              <a:off x="61722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2012</a:t>
              </a:r>
              <a:endParaRPr lang="en-US" sz="1200" dirty="0"/>
            </a:p>
          </p:txBody>
        </p:sp>
        <p:sp>
          <p:nvSpPr>
            <p:cNvPr id="15" name="Rectangle 28"/>
            <p:cNvSpPr>
              <a:spLocks noChangeArrowheads="1"/>
            </p:cNvSpPr>
            <p:nvPr/>
          </p:nvSpPr>
          <p:spPr bwMode="auto">
            <a:xfrm>
              <a:off x="67818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2013</a:t>
              </a:r>
              <a:endParaRPr lang="en-US" sz="1200" dirty="0"/>
            </a:p>
          </p:txBody>
        </p:sp>
        <p:sp>
          <p:nvSpPr>
            <p:cNvPr id="16" name="Rectangle 28"/>
            <p:cNvSpPr>
              <a:spLocks noChangeArrowheads="1"/>
            </p:cNvSpPr>
            <p:nvPr/>
          </p:nvSpPr>
          <p:spPr bwMode="auto">
            <a:xfrm>
              <a:off x="73914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2014</a:t>
              </a:r>
            </a:p>
          </p:txBody>
        </p:sp>
      </p:grpSp>
    </p:spTree>
    <p:extLst>
      <p:ext uri="{BB962C8B-B14F-4D97-AF65-F5344CB8AC3E}">
        <p14:creationId xmlns:p14="http://schemas.microsoft.com/office/powerpoint/2010/main" val="106398488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WHL.raw_2013-05.png"/>
          <p:cNvPicPr>
            <a:picLocks noChangeAspect="1"/>
          </p:cNvPicPr>
          <p:nvPr/>
        </p:nvPicPr>
        <p:blipFill rotWithShape="1">
          <a:blip r:embed="rId3">
            <a:extLst>
              <a:ext uri="{28A0092B-C50C-407E-A947-70E740481C1C}">
                <a14:useLocalDpi xmlns:a14="http://schemas.microsoft.com/office/drawing/2010/main" val="0"/>
              </a:ext>
            </a:extLst>
          </a:blip>
          <a:srcRect t="7407" b="35802"/>
          <a:stretch/>
        </p:blipFill>
        <p:spPr>
          <a:xfrm>
            <a:off x="853604" y="620889"/>
            <a:ext cx="7200876" cy="5291667"/>
          </a:xfrm>
          <a:prstGeom prst="rect">
            <a:avLst/>
          </a:prstGeom>
        </p:spPr>
      </p:pic>
      <p:sp>
        <p:nvSpPr>
          <p:cNvPr id="17411" name="Rectangle 5"/>
          <p:cNvSpPr>
            <a:spLocks noChangeArrowheads="1"/>
          </p:cNvSpPr>
          <p:nvPr/>
        </p:nvSpPr>
        <p:spPr bwMode="auto">
          <a:xfrm>
            <a:off x="2396070" y="152400"/>
            <a:ext cx="36339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t>Tumwater, WA GPS Data</a:t>
            </a:r>
            <a:endParaRPr lang="en-US" dirty="0"/>
          </a:p>
        </p:txBody>
      </p:sp>
      <p:grpSp>
        <p:nvGrpSpPr>
          <p:cNvPr id="3" name="Group 2"/>
          <p:cNvGrpSpPr/>
          <p:nvPr/>
        </p:nvGrpSpPr>
        <p:grpSpPr>
          <a:xfrm>
            <a:off x="1428750" y="5638800"/>
            <a:ext cx="6489657" cy="322261"/>
            <a:chOff x="1428750" y="5638800"/>
            <a:chExt cx="6489657" cy="322261"/>
          </a:xfrm>
        </p:grpSpPr>
        <p:sp>
          <p:nvSpPr>
            <p:cNvPr id="17412" name="Rectangle 26"/>
            <p:cNvSpPr>
              <a:spLocks noChangeArrowheads="1"/>
            </p:cNvSpPr>
            <p:nvPr/>
          </p:nvSpPr>
          <p:spPr bwMode="auto">
            <a:xfrm>
              <a:off x="25715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2006</a:t>
              </a:r>
            </a:p>
          </p:txBody>
        </p:sp>
        <p:sp>
          <p:nvSpPr>
            <p:cNvPr id="17413" name="Rectangle 27"/>
            <p:cNvSpPr>
              <a:spLocks noChangeArrowheads="1"/>
            </p:cNvSpPr>
            <p:nvPr/>
          </p:nvSpPr>
          <p:spPr bwMode="auto">
            <a:xfrm>
              <a:off x="31811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2007</a:t>
              </a:r>
            </a:p>
          </p:txBody>
        </p:sp>
        <p:sp>
          <p:nvSpPr>
            <p:cNvPr id="17414" name="Rectangle 28"/>
            <p:cNvSpPr>
              <a:spLocks noChangeArrowheads="1"/>
            </p:cNvSpPr>
            <p:nvPr/>
          </p:nvSpPr>
          <p:spPr bwMode="auto">
            <a:xfrm>
              <a:off x="37338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2008</a:t>
              </a:r>
            </a:p>
          </p:txBody>
        </p:sp>
        <p:sp>
          <p:nvSpPr>
            <p:cNvPr id="17415" name="Rectangle 20"/>
            <p:cNvSpPr>
              <a:spLocks noChangeArrowheads="1"/>
            </p:cNvSpPr>
            <p:nvPr/>
          </p:nvSpPr>
          <p:spPr bwMode="auto">
            <a:xfrm>
              <a:off x="142875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2004</a:t>
              </a:r>
            </a:p>
          </p:txBody>
        </p:sp>
        <p:sp>
          <p:nvSpPr>
            <p:cNvPr id="17416" name="Rectangle 21"/>
            <p:cNvSpPr>
              <a:spLocks noChangeArrowheads="1"/>
            </p:cNvSpPr>
            <p:nvPr/>
          </p:nvSpPr>
          <p:spPr bwMode="auto">
            <a:xfrm>
              <a:off x="19812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2005</a:t>
              </a:r>
            </a:p>
          </p:txBody>
        </p:sp>
        <p:sp>
          <p:nvSpPr>
            <p:cNvPr id="17417" name="Rectangle 28"/>
            <p:cNvSpPr>
              <a:spLocks noChangeArrowheads="1"/>
            </p:cNvSpPr>
            <p:nvPr/>
          </p:nvSpPr>
          <p:spPr bwMode="auto">
            <a:xfrm>
              <a:off x="4343400" y="5638800"/>
              <a:ext cx="614009" cy="32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2009</a:t>
              </a:r>
            </a:p>
          </p:txBody>
        </p:sp>
        <p:sp>
          <p:nvSpPr>
            <p:cNvPr id="12" name="Rectangle 28"/>
            <p:cNvSpPr>
              <a:spLocks noChangeArrowheads="1"/>
            </p:cNvSpPr>
            <p:nvPr/>
          </p:nvSpPr>
          <p:spPr bwMode="auto">
            <a:xfrm>
              <a:off x="49530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2010</a:t>
              </a:r>
              <a:endParaRPr lang="en-US" sz="1200" dirty="0"/>
            </a:p>
          </p:txBody>
        </p:sp>
        <p:sp>
          <p:nvSpPr>
            <p:cNvPr id="13" name="Rectangle 28"/>
            <p:cNvSpPr>
              <a:spLocks noChangeArrowheads="1"/>
            </p:cNvSpPr>
            <p:nvPr/>
          </p:nvSpPr>
          <p:spPr bwMode="auto">
            <a:xfrm>
              <a:off x="5562600" y="5638800"/>
              <a:ext cx="515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2011</a:t>
              </a:r>
              <a:endParaRPr lang="en-US" sz="1200" dirty="0"/>
            </a:p>
          </p:txBody>
        </p:sp>
        <p:sp>
          <p:nvSpPr>
            <p:cNvPr id="14" name="Rectangle 28"/>
            <p:cNvSpPr>
              <a:spLocks noChangeArrowheads="1"/>
            </p:cNvSpPr>
            <p:nvPr/>
          </p:nvSpPr>
          <p:spPr bwMode="auto">
            <a:xfrm>
              <a:off x="61722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2012</a:t>
              </a:r>
              <a:endParaRPr lang="en-US" sz="1200" dirty="0"/>
            </a:p>
          </p:txBody>
        </p:sp>
        <p:sp>
          <p:nvSpPr>
            <p:cNvPr id="15" name="Rectangle 28"/>
            <p:cNvSpPr>
              <a:spLocks noChangeArrowheads="1"/>
            </p:cNvSpPr>
            <p:nvPr/>
          </p:nvSpPr>
          <p:spPr bwMode="auto">
            <a:xfrm>
              <a:off x="67818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2013</a:t>
              </a:r>
              <a:endParaRPr lang="en-US" sz="1200" dirty="0"/>
            </a:p>
          </p:txBody>
        </p:sp>
        <p:sp>
          <p:nvSpPr>
            <p:cNvPr id="16" name="Rectangle 28"/>
            <p:cNvSpPr>
              <a:spLocks noChangeArrowheads="1"/>
            </p:cNvSpPr>
            <p:nvPr/>
          </p:nvSpPr>
          <p:spPr bwMode="auto">
            <a:xfrm>
              <a:off x="73914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2014</a:t>
              </a:r>
            </a:p>
          </p:txBody>
        </p:sp>
      </p:grpSp>
      <p:sp>
        <p:nvSpPr>
          <p:cNvPr id="17" name="Line 5"/>
          <p:cNvSpPr>
            <a:spLocks noChangeShapeType="1"/>
          </p:cNvSpPr>
          <p:nvPr/>
        </p:nvSpPr>
        <p:spPr bwMode="auto">
          <a:xfrm flipV="1">
            <a:off x="1693333" y="945443"/>
            <a:ext cx="5517445" cy="1114777"/>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6"/>
          <p:cNvSpPr>
            <a:spLocks noChangeShapeType="1"/>
          </p:cNvSpPr>
          <p:nvPr/>
        </p:nvSpPr>
        <p:spPr bwMode="auto">
          <a:xfrm flipV="1">
            <a:off x="1665110" y="3979333"/>
            <a:ext cx="5602112" cy="1495777"/>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7"/>
          <p:cNvSpPr>
            <a:spLocks noChangeShapeType="1"/>
          </p:cNvSpPr>
          <p:nvPr/>
        </p:nvSpPr>
        <p:spPr bwMode="auto">
          <a:xfrm>
            <a:off x="1660237" y="3962396"/>
            <a:ext cx="58674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8"/>
          <p:cNvSpPr>
            <a:spLocks noChangeShapeType="1"/>
          </p:cNvSpPr>
          <p:nvPr/>
        </p:nvSpPr>
        <p:spPr bwMode="auto">
          <a:xfrm>
            <a:off x="1671785" y="952278"/>
            <a:ext cx="59436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Rectangle 9"/>
          <p:cNvSpPr>
            <a:spLocks noChangeArrowheads="1"/>
          </p:cNvSpPr>
          <p:nvPr/>
        </p:nvSpPr>
        <p:spPr bwMode="auto">
          <a:xfrm>
            <a:off x="3091872" y="2128982"/>
            <a:ext cx="31854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smtClean="0"/>
              <a:t>40mm </a:t>
            </a:r>
            <a:r>
              <a:rPr lang="en-US" sz="2000" dirty="0"/>
              <a:t>/ </a:t>
            </a:r>
            <a:r>
              <a:rPr lang="en-US" sz="2000" dirty="0" smtClean="0"/>
              <a:t>9.4 </a:t>
            </a:r>
            <a:r>
              <a:rPr lang="en-US" sz="2000" dirty="0" err="1"/>
              <a:t>yr</a:t>
            </a:r>
            <a:r>
              <a:rPr lang="en-US" sz="2000" dirty="0"/>
              <a:t> = </a:t>
            </a:r>
            <a:r>
              <a:rPr lang="en-US" sz="2000" dirty="0" smtClean="0"/>
              <a:t>4.3 </a:t>
            </a:r>
            <a:r>
              <a:rPr lang="en-US" sz="2000" dirty="0"/>
              <a:t>mm/</a:t>
            </a:r>
            <a:r>
              <a:rPr lang="en-US" sz="2000" dirty="0" err="1"/>
              <a:t>yr</a:t>
            </a:r>
            <a:endParaRPr lang="en-US" sz="2000" dirty="0"/>
          </a:p>
        </p:txBody>
      </p:sp>
      <p:sp>
        <p:nvSpPr>
          <p:cNvPr id="22" name="Rectangle 10"/>
          <p:cNvSpPr>
            <a:spLocks noChangeArrowheads="1"/>
          </p:cNvSpPr>
          <p:nvPr/>
        </p:nvSpPr>
        <p:spPr bwMode="auto">
          <a:xfrm>
            <a:off x="3446711" y="5069231"/>
            <a:ext cx="3262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smtClean="0"/>
              <a:t>54 mm </a:t>
            </a:r>
            <a:r>
              <a:rPr lang="en-US" sz="2000" dirty="0"/>
              <a:t>/ </a:t>
            </a:r>
            <a:r>
              <a:rPr lang="en-US" sz="2000" dirty="0" smtClean="0"/>
              <a:t>9.4 </a:t>
            </a:r>
            <a:r>
              <a:rPr lang="en-US" sz="2000" dirty="0" err="1"/>
              <a:t>yr</a:t>
            </a:r>
            <a:r>
              <a:rPr lang="en-US" sz="2000" dirty="0"/>
              <a:t> = </a:t>
            </a:r>
            <a:r>
              <a:rPr lang="en-US" sz="2000" dirty="0" smtClean="0"/>
              <a:t>5.7 </a:t>
            </a:r>
            <a:r>
              <a:rPr lang="en-US" sz="2000" dirty="0"/>
              <a:t>mm/</a:t>
            </a:r>
            <a:r>
              <a:rPr lang="en-US" sz="2000" dirty="0" err="1"/>
              <a:t>yr</a:t>
            </a:r>
            <a:endParaRPr lang="en-US" sz="2000" dirty="0"/>
          </a:p>
        </p:txBody>
      </p:sp>
      <p:sp>
        <p:nvSpPr>
          <p:cNvPr id="23" name="Line 8"/>
          <p:cNvSpPr>
            <a:spLocks noChangeShapeType="1"/>
          </p:cNvSpPr>
          <p:nvPr/>
        </p:nvSpPr>
        <p:spPr bwMode="auto">
          <a:xfrm flipH="1" flipV="1">
            <a:off x="7239258" y="1075170"/>
            <a:ext cx="13852" cy="1811193"/>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8"/>
          <p:cNvSpPr>
            <a:spLocks noChangeShapeType="1"/>
          </p:cNvSpPr>
          <p:nvPr/>
        </p:nvSpPr>
        <p:spPr bwMode="auto">
          <a:xfrm flipV="1">
            <a:off x="7278517" y="4021666"/>
            <a:ext cx="2815" cy="1568641"/>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21532150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mGrid"/>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371600" y="635000"/>
            <a:ext cx="6223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AutoShape 3"/>
          <p:cNvSpPr>
            <a:spLocks noChangeArrowheads="1"/>
          </p:cNvSpPr>
          <p:nvPr/>
        </p:nvSpPr>
        <p:spPr bwMode="auto">
          <a:xfrm>
            <a:off x="2362200" y="3781778"/>
            <a:ext cx="457200" cy="1730022"/>
          </a:xfrm>
          <a:prstGeom prst="upArrow">
            <a:avLst>
              <a:gd name="adj1" fmla="val 50000"/>
              <a:gd name="adj2" fmla="val 112506"/>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31747" name="AutoShape 4"/>
          <p:cNvSpPr>
            <a:spLocks noChangeArrowheads="1"/>
          </p:cNvSpPr>
          <p:nvPr/>
        </p:nvSpPr>
        <p:spPr bwMode="auto">
          <a:xfrm rot="5400000">
            <a:off x="3458633" y="2678286"/>
            <a:ext cx="457200" cy="2192867"/>
          </a:xfrm>
          <a:prstGeom prst="upArrow">
            <a:avLst>
              <a:gd name="adj1" fmla="val 50000"/>
              <a:gd name="adj2" fmla="val 100000"/>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31748" name="AutoShape 7"/>
          <p:cNvSpPr>
            <a:spLocks noChangeArrowheads="1"/>
          </p:cNvSpPr>
          <p:nvPr/>
        </p:nvSpPr>
        <p:spPr bwMode="auto">
          <a:xfrm rot="3160142">
            <a:off x="3197243" y="3224609"/>
            <a:ext cx="901700" cy="2843029"/>
          </a:xfrm>
          <a:prstGeom prst="upArrow">
            <a:avLst>
              <a:gd name="adj1" fmla="val 50000"/>
              <a:gd name="adj2" fmla="val 76232"/>
            </a:avLst>
          </a:prstGeom>
          <a:solidFill>
            <a:srgbClr val="FF0000"/>
          </a:solidFill>
          <a:ln w="9525">
            <a:solidFill>
              <a:schemeClr val="tx1"/>
            </a:solidFill>
            <a:miter lim="800000"/>
            <a:headEnd/>
            <a:tailEnd/>
          </a:ln>
        </p:spPr>
        <p:txBody>
          <a:bodyPr wrap="none" anchor="ctr"/>
          <a:lstStyle/>
          <a:p>
            <a:endParaRPr lang="en-US"/>
          </a:p>
        </p:txBody>
      </p:sp>
      <p:sp>
        <p:nvSpPr>
          <p:cNvPr id="31749" name="Rectangle 8"/>
          <p:cNvSpPr>
            <a:spLocks noChangeArrowheads="1"/>
          </p:cNvSpPr>
          <p:nvPr/>
        </p:nvSpPr>
        <p:spPr bwMode="auto">
          <a:xfrm rot="19415149">
            <a:off x="2874100" y="4536734"/>
            <a:ext cx="1390788" cy="36933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t>7.1 </a:t>
            </a:r>
            <a:r>
              <a:rPr lang="en-US" sz="1800" b="1" dirty="0"/>
              <a:t>mm / </a:t>
            </a:r>
            <a:r>
              <a:rPr lang="en-US" sz="1800" b="1" dirty="0" err="1"/>
              <a:t>yr</a:t>
            </a:r>
            <a:endParaRPr lang="en-US" sz="1800" b="1" dirty="0"/>
          </a:p>
        </p:txBody>
      </p:sp>
      <p:sp>
        <p:nvSpPr>
          <p:cNvPr id="31750" name="Rectangle 9"/>
          <p:cNvSpPr>
            <a:spLocks noChangeArrowheads="1"/>
          </p:cNvSpPr>
          <p:nvPr/>
        </p:nvSpPr>
        <p:spPr bwMode="auto">
          <a:xfrm>
            <a:off x="2667000" y="330200"/>
            <a:ext cx="407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Tumwater, WA GPS Velocity</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446.raw_2013-05.png"/>
          <p:cNvPicPr>
            <a:picLocks noChangeAspect="1"/>
          </p:cNvPicPr>
          <p:nvPr/>
        </p:nvPicPr>
        <p:blipFill rotWithShape="1">
          <a:blip r:embed="rId3">
            <a:extLst>
              <a:ext uri="{28A0092B-C50C-407E-A947-70E740481C1C}">
                <a14:useLocalDpi xmlns:a14="http://schemas.microsoft.com/office/drawing/2010/main" val="0"/>
              </a:ext>
            </a:extLst>
          </a:blip>
          <a:srcRect t="7408" b="35391"/>
          <a:stretch/>
        </p:blipFill>
        <p:spPr>
          <a:xfrm>
            <a:off x="877856" y="635001"/>
            <a:ext cx="7187198" cy="5319888"/>
          </a:xfrm>
          <a:prstGeom prst="rect">
            <a:avLst/>
          </a:prstGeom>
        </p:spPr>
      </p:pic>
      <p:sp>
        <p:nvSpPr>
          <p:cNvPr id="17411" name="Rectangle 5"/>
          <p:cNvSpPr>
            <a:spLocks noChangeArrowheads="1"/>
          </p:cNvSpPr>
          <p:nvPr/>
        </p:nvSpPr>
        <p:spPr bwMode="auto">
          <a:xfrm>
            <a:off x="2932288" y="152400"/>
            <a:ext cx="30640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t>Kelso, WA GPS Data</a:t>
            </a:r>
            <a:endParaRPr lang="en-US" dirty="0"/>
          </a:p>
        </p:txBody>
      </p:sp>
      <p:grpSp>
        <p:nvGrpSpPr>
          <p:cNvPr id="3" name="Group 2"/>
          <p:cNvGrpSpPr/>
          <p:nvPr/>
        </p:nvGrpSpPr>
        <p:grpSpPr>
          <a:xfrm>
            <a:off x="1428750" y="5638800"/>
            <a:ext cx="6489657" cy="322261"/>
            <a:chOff x="1428750" y="5638800"/>
            <a:chExt cx="6489657" cy="322261"/>
          </a:xfrm>
        </p:grpSpPr>
        <p:sp>
          <p:nvSpPr>
            <p:cNvPr id="17412" name="Rectangle 26"/>
            <p:cNvSpPr>
              <a:spLocks noChangeArrowheads="1"/>
            </p:cNvSpPr>
            <p:nvPr/>
          </p:nvSpPr>
          <p:spPr bwMode="auto">
            <a:xfrm>
              <a:off x="25715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2006</a:t>
              </a:r>
            </a:p>
          </p:txBody>
        </p:sp>
        <p:sp>
          <p:nvSpPr>
            <p:cNvPr id="17413" name="Rectangle 27"/>
            <p:cNvSpPr>
              <a:spLocks noChangeArrowheads="1"/>
            </p:cNvSpPr>
            <p:nvPr/>
          </p:nvSpPr>
          <p:spPr bwMode="auto">
            <a:xfrm>
              <a:off x="31811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2007</a:t>
              </a:r>
            </a:p>
          </p:txBody>
        </p:sp>
        <p:sp>
          <p:nvSpPr>
            <p:cNvPr id="17414" name="Rectangle 28"/>
            <p:cNvSpPr>
              <a:spLocks noChangeArrowheads="1"/>
            </p:cNvSpPr>
            <p:nvPr/>
          </p:nvSpPr>
          <p:spPr bwMode="auto">
            <a:xfrm>
              <a:off x="37338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2008</a:t>
              </a:r>
            </a:p>
          </p:txBody>
        </p:sp>
        <p:sp>
          <p:nvSpPr>
            <p:cNvPr id="17415" name="Rectangle 20"/>
            <p:cNvSpPr>
              <a:spLocks noChangeArrowheads="1"/>
            </p:cNvSpPr>
            <p:nvPr/>
          </p:nvSpPr>
          <p:spPr bwMode="auto">
            <a:xfrm>
              <a:off x="142875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2004</a:t>
              </a:r>
            </a:p>
          </p:txBody>
        </p:sp>
        <p:sp>
          <p:nvSpPr>
            <p:cNvPr id="17416" name="Rectangle 21"/>
            <p:cNvSpPr>
              <a:spLocks noChangeArrowheads="1"/>
            </p:cNvSpPr>
            <p:nvPr/>
          </p:nvSpPr>
          <p:spPr bwMode="auto">
            <a:xfrm>
              <a:off x="19812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2005</a:t>
              </a:r>
            </a:p>
          </p:txBody>
        </p:sp>
        <p:sp>
          <p:nvSpPr>
            <p:cNvPr id="17417" name="Rectangle 28"/>
            <p:cNvSpPr>
              <a:spLocks noChangeArrowheads="1"/>
            </p:cNvSpPr>
            <p:nvPr/>
          </p:nvSpPr>
          <p:spPr bwMode="auto">
            <a:xfrm>
              <a:off x="4343400" y="5638800"/>
              <a:ext cx="614009" cy="32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2009</a:t>
              </a:r>
            </a:p>
          </p:txBody>
        </p:sp>
        <p:sp>
          <p:nvSpPr>
            <p:cNvPr id="12" name="Rectangle 28"/>
            <p:cNvSpPr>
              <a:spLocks noChangeArrowheads="1"/>
            </p:cNvSpPr>
            <p:nvPr/>
          </p:nvSpPr>
          <p:spPr bwMode="auto">
            <a:xfrm>
              <a:off x="49530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2010</a:t>
              </a:r>
              <a:endParaRPr lang="en-US" sz="1200" dirty="0"/>
            </a:p>
          </p:txBody>
        </p:sp>
        <p:sp>
          <p:nvSpPr>
            <p:cNvPr id="13" name="Rectangle 28"/>
            <p:cNvSpPr>
              <a:spLocks noChangeArrowheads="1"/>
            </p:cNvSpPr>
            <p:nvPr/>
          </p:nvSpPr>
          <p:spPr bwMode="auto">
            <a:xfrm>
              <a:off x="5562600" y="5638800"/>
              <a:ext cx="515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2011</a:t>
              </a:r>
              <a:endParaRPr lang="en-US" sz="1200" dirty="0"/>
            </a:p>
          </p:txBody>
        </p:sp>
        <p:sp>
          <p:nvSpPr>
            <p:cNvPr id="14" name="Rectangle 28"/>
            <p:cNvSpPr>
              <a:spLocks noChangeArrowheads="1"/>
            </p:cNvSpPr>
            <p:nvPr/>
          </p:nvSpPr>
          <p:spPr bwMode="auto">
            <a:xfrm>
              <a:off x="61722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2012</a:t>
              </a:r>
              <a:endParaRPr lang="en-US" sz="1200" dirty="0"/>
            </a:p>
          </p:txBody>
        </p:sp>
        <p:sp>
          <p:nvSpPr>
            <p:cNvPr id="15" name="Rectangle 28"/>
            <p:cNvSpPr>
              <a:spLocks noChangeArrowheads="1"/>
            </p:cNvSpPr>
            <p:nvPr/>
          </p:nvSpPr>
          <p:spPr bwMode="auto">
            <a:xfrm>
              <a:off x="67818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2013</a:t>
              </a:r>
              <a:endParaRPr lang="en-US" sz="1200" dirty="0"/>
            </a:p>
          </p:txBody>
        </p:sp>
        <p:sp>
          <p:nvSpPr>
            <p:cNvPr id="16" name="Rectangle 28"/>
            <p:cNvSpPr>
              <a:spLocks noChangeArrowheads="1"/>
            </p:cNvSpPr>
            <p:nvPr/>
          </p:nvSpPr>
          <p:spPr bwMode="auto">
            <a:xfrm>
              <a:off x="73914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2014</a:t>
              </a:r>
            </a:p>
          </p:txBody>
        </p:sp>
      </p:grpSp>
    </p:spTree>
    <p:extLst>
      <p:ext uri="{BB962C8B-B14F-4D97-AF65-F5344CB8AC3E}">
        <p14:creationId xmlns:p14="http://schemas.microsoft.com/office/powerpoint/2010/main" val="33259298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V-PPT-Title-GPS.jpg"/>
          <p:cNvPicPr>
            <a:picLocks noChangeAspect="1"/>
          </p:cNvPicPr>
          <p:nvPr/>
        </p:nvPicPr>
        <p:blipFill rotWithShape="1">
          <a:blip r:embed="rId3">
            <a:extLst>
              <a:ext uri="{28A0092B-C50C-407E-A947-70E740481C1C}">
                <a14:useLocalDpi xmlns:a14="http://schemas.microsoft.com/office/drawing/2010/main" val="0"/>
              </a:ext>
            </a:extLst>
          </a:blip>
          <a:srcRect b="85359"/>
          <a:stretch/>
        </p:blipFill>
        <p:spPr bwMode="auto">
          <a:xfrm>
            <a:off x="0" y="0"/>
            <a:ext cx="9144000" cy="10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4478482" y="2015836"/>
            <a:ext cx="3938155" cy="430775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pPr>
            <a:r>
              <a:rPr lang="en-US" sz="4000" b="1" dirty="0" smtClean="0"/>
              <a:t>GPS receiver</a:t>
            </a:r>
            <a:endParaRPr lang="en-US" sz="4000" b="1"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94" y="1205345"/>
            <a:ext cx="2542216" cy="618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3687003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446.raw_2013-05.png"/>
          <p:cNvPicPr>
            <a:picLocks noChangeAspect="1"/>
          </p:cNvPicPr>
          <p:nvPr/>
        </p:nvPicPr>
        <p:blipFill rotWithShape="1">
          <a:blip r:embed="rId3">
            <a:extLst>
              <a:ext uri="{28A0092B-C50C-407E-A947-70E740481C1C}">
                <a14:useLocalDpi xmlns:a14="http://schemas.microsoft.com/office/drawing/2010/main" val="0"/>
              </a:ext>
            </a:extLst>
          </a:blip>
          <a:srcRect t="7408" b="35391"/>
          <a:stretch/>
        </p:blipFill>
        <p:spPr>
          <a:xfrm>
            <a:off x="877856" y="635001"/>
            <a:ext cx="7187198" cy="5319888"/>
          </a:xfrm>
          <a:prstGeom prst="rect">
            <a:avLst/>
          </a:prstGeom>
        </p:spPr>
      </p:pic>
      <p:sp>
        <p:nvSpPr>
          <p:cNvPr id="17411" name="Rectangle 5"/>
          <p:cNvSpPr>
            <a:spLocks noChangeArrowheads="1"/>
          </p:cNvSpPr>
          <p:nvPr/>
        </p:nvSpPr>
        <p:spPr bwMode="auto">
          <a:xfrm>
            <a:off x="2932288" y="152400"/>
            <a:ext cx="30640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t>Kelso, WA GPS Data</a:t>
            </a:r>
            <a:endParaRPr lang="en-US" dirty="0"/>
          </a:p>
        </p:txBody>
      </p:sp>
      <p:grpSp>
        <p:nvGrpSpPr>
          <p:cNvPr id="3" name="Group 2"/>
          <p:cNvGrpSpPr/>
          <p:nvPr/>
        </p:nvGrpSpPr>
        <p:grpSpPr>
          <a:xfrm>
            <a:off x="1428750" y="5638800"/>
            <a:ext cx="6489657" cy="322261"/>
            <a:chOff x="1428750" y="5638800"/>
            <a:chExt cx="6489657" cy="322261"/>
          </a:xfrm>
        </p:grpSpPr>
        <p:sp>
          <p:nvSpPr>
            <p:cNvPr id="17412" name="Rectangle 26"/>
            <p:cNvSpPr>
              <a:spLocks noChangeArrowheads="1"/>
            </p:cNvSpPr>
            <p:nvPr/>
          </p:nvSpPr>
          <p:spPr bwMode="auto">
            <a:xfrm>
              <a:off x="25715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2006</a:t>
              </a:r>
            </a:p>
          </p:txBody>
        </p:sp>
        <p:sp>
          <p:nvSpPr>
            <p:cNvPr id="17413" name="Rectangle 27"/>
            <p:cNvSpPr>
              <a:spLocks noChangeArrowheads="1"/>
            </p:cNvSpPr>
            <p:nvPr/>
          </p:nvSpPr>
          <p:spPr bwMode="auto">
            <a:xfrm>
              <a:off x="31811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2007</a:t>
              </a:r>
            </a:p>
          </p:txBody>
        </p:sp>
        <p:sp>
          <p:nvSpPr>
            <p:cNvPr id="17414" name="Rectangle 28"/>
            <p:cNvSpPr>
              <a:spLocks noChangeArrowheads="1"/>
            </p:cNvSpPr>
            <p:nvPr/>
          </p:nvSpPr>
          <p:spPr bwMode="auto">
            <a:xfrm>
              <a:off x="37338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2008</a:t>
              </a:r>
            </a:p>
          </p:txBody>
        </p:sp>
        <p:sp>
          <p:nvSpPr>
            <p:cNvPr id="17415" name="Rectangle 20"/>
            <p:cNvSpPr>
              <a:spLocks noChangeArrowheads="1"/>
            </p:cNvSpPr>
            <p:nvPr/>
          </p:nvSpPr>
          <p:spPr bwMode="auto">
            <a:xfrm>
              <a:off x="142875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2004</a:t>
              </a:r>
            </a:p>
          </p:txBody>
        </p:sp>
        <p:sp>
          <p:nvSpPr>
            <p:cNvPr id="17416" name="Rectangle 21"/>
            <p:cNvSpPr>
              <a:spLocks noChangeArrowheads="1"/>
            </p:cNvSpPr>
            <p:nvPr/>
          </p:nvSpPr>
          <p:spPr bwMode="auto">
            <a:xfrm>
              <a:off x="19812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2005</a:t>
              </a:r>
            </a:p>
          </p:txBody>
        </p:sp>
        <p:sp>
          <p:nvSpPr>
            <p:cNvPr id="17417" name="Rectangle 28"/>
            <p:cNvSpPr>
              <a:spLocks noChangeArrowheads="1"/>
            </p:cNvSpPr>
            <p:nvPr/>
          </p:nvSpPr>
          <p:spPr bwMode="auto">
            <a:xfrm>
              <a:off x="4343400" y="5638800"/>
              <a:ext cx="614009" cy="32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2009</a:t>
              </a:r>
            </a:p>
          </p:txBody>
        </p:sp>
        <p:sp>
          <p:nvSpPr>
            <p:cNvPr id="12" name="Rectangle 28"/>
            <p:cNvSpPr>
              <a:spLocks noChangeArrowheads="1"/>
            </p:cNvSpPr>
            <p:nvPr/>
          </p:nvSpPr>
          <p:spPr bwMode="auto">
            <a:xfrm>
              <a:off x="49530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2010</a:t>
              </a:r>
              <a:endParaRPr lang="en-US" sz="1200" dirty="0"/>
            </a:p>
          </p:txBody>
        </p:sp>
        <p:sp>
          <p:nvSpPr>
            <p:cNvPr id="13" name="Rectangle 28"/>
            <p:cNvSpPr>
              <a:spLocks noChangeArrowheads="1"/>
            </p:cNvSpPr>
            <p:nvPr/>
          </p:nvSpPr>
          <p:spPr bwMode="auto">
            <a:xfrm>
              <a:off x="5562600" y="5638800"/>
              <a:ext cx="515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2011</a:t>
              </a:r>
              <a:endParaRPr lang="en-US" sz="1200" dirty="0"/>
            </a:p>
          </p:txBody>
        </p:sp>
        <p:sp>
          <p:nvSpPr>
            <p:cNvPr id="14" name="Rectangle 28"/>
            <p:cNvSpPr>
              <a:spLocks noChangeArrowheads="1"/>
            </p:cNvSpPr>
            <p:nvPr/>
          </p:nvSpPr>
          <p:spPr bwMode="auto">
            <a:xfrm>
              <a:off x="61722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2012</a:t>
              </a:r>
              <a:endParaRPr lang="en-US" sz="1200" dirty="0"/>
            </a:p>
          </p:txBody>
        </p:sp>
        <p:sp>
          <p:nvSpPr>
            <p:cNvPr id="15" name="Rectangle 28"/>
            <p:cNvSpPr>
              <a:spLocks noChangeArrowheads="1"/>
            </p:cNvSpPr>
            <p:nvPr/>
          </p:nvSpPr>
          <p:spPr bwMode="auto">
            <a:xfrm>
              <a:off x="67818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2013</a:t>
              </a:r>
              <a:endParaRPr lang="en-US" sz="1200" dirty="0"/>
            </a:p>
          </p:txBody>
        </p:sp>
        <p:sp>
          <p:nvSpPr>
            <p:cNvPr id="16" name="Rectangle 28"/>
            <p:cNvSpPr>
              <a:spLocks noChangeArrowheads="1"/>
            </p:cNvSpPr>
            <p:nvPr/>
          </p:nvSpPr>
          <p:spPr bwMode="auto">
            <a:xfrm>
              <a:off x="73914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2014</a:t>
              </a:r>
            </a:p>
          </p:txBody>
        </p:sp>
      </p:grpSp>
      <p:sp>
        <p:nvSpPr>
          <p:cNvPr id="17" name="Line 5"/>
          <p:cNvSpPr>
            <a:spLocks noChangeShapeType="1"/>
          </p:cNvSpPr>
          <p:nvPr/>
        </p:nvSpPr>
        <p:spPr bwMode="auto">
          <a:xfrm flipV="1">
            <a:off x="3908778" y="1072443"/>
            <a:ext cx="3358444" cy="1001889"/>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6"/>
          <p:cNvSpPr>
            <a:spLocks noChangeShapeType="1"/>
          </p:cNvSpPr>
          <p:nvPr/>
        </p:nvSpPr>
        <p:spPr bwMode="auto">
          <a:xfrm flipV="1">
            <a:off x="3922889" y="4473219"/>
            <a:ext cx="3330223" cy="818447"/>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7"/>
          <p:cNvSpPr>
            <a:spLocks noChangeShapeType="1"/>
          </p:cNvSpPr>
          <p:nvPr/>
        </p:nvSpPr>
        <p:spPr bwMode="auto">
          <a:xfrm>
            <a:off x="1660237" y="4301060"/>
            <a:ext cx="58674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8"/>
          <p:cNvSpPr>
            <a:spLocks noChangeShapeType="1"/>
          </p:cNvSpPr>
          <p:nvPr/>
        </p:nvSpPr>
        <p:spPr bwMode="auto">
          <a:xfrm>
            <a:off x="1671785" y="1079277"/>
            <a:ext cx="59436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Rectangle 9"/>
          <p:cNvSpPr>
            <a:spLocks noChangeArrowheads="1"/>
          </p:cNvSpPr>
          <p:nvPr/>
        </p:nvSpPr>
        <p:spPr bwMode="auto">
          <a:xfrm>
            <a:off x="1892427" y="1169426"/>
            <a:ext cx="3262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smtClean="0"/>
              <a:t>30 </a:t>
            </a:r>
            <a:r>
              <a:rPr lang="en-US" sz="2000" dirty="0"/>
              <a:t>mm / </a:t>
            </a:r>
            <a:r>
              <a:rPr lang="en-US" sz="2000" dirty="0" smtClean="0"/>
              <a:t>5.1 </a:t>
            </a:r>
            <a:r>
              <a:rPr lang="en-US" sz="2000" dirty="0" err="1"/>
              <a:t>yr</a:t>
            </a:r>
            <a:r>
              <a:rPr lang="en-US" sz="2000" dirty="0"/>
              <a:t> = </a:t>
            </a:r>
            <a:r>
              <a:rPr lang="en-US" sz="2000" dirty="0" smtClean="0"/>
              <a:t>5.3 </a:t>
            </a:r>
            <a:r>
              <a:rPr lang="en-US" sz="2000" dirty="0"/>
              <a:t>mm/</a:t>
            </a:r>
            <a:r>
              <a:rPr lang="en-US" sz="2000" dirty="0" err="1"/>
              <a:t>yr</a:t>
            </a:r>
            <a:endParaRPr lang="en-US" sz="2000" dirty="0"/>
          </a:p>
        </p:txBody>
      </p:sp>
      <p:sp>
        <p:nvSpPr>
          <p:cNvPr id="22" name="Rectangle 10"/>
          <p:cNvSpPr>
            <a:spLocks noChangeArrowheads="1"/>
          </p:cNvSpPr>
          <p:nvPr/>
        </p:nvSpPr>
        <p:spPr bwMode="auto">
          <a:xfrm>
            <a:off x="1979155" y="3728676"/>
            <a:ext cx="3262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smtClean="0"/>
              <a:t>31 mm </a:t>
            </a:r>
            <a:r>
              <a:rPr lang="en-US" sz="2000" dirty="0"/>
              <a:t>/ </a:t>
            </a:r>
            <a:r>
              <a:rPr lang="en-US" sz="2000" dirty="0" smtClean="0"/>
              <a:t>5.1 </a:t>
            </a:r>
            <a:r>
              <a:rPr lang="en-US" sz="2000" dirty="0" err="1"/>
              <a:t>yr</a:t>
            </a:r>
            <a:r>
              <a:rPr lang="en-US" sz="2000" dirty="0"/>
              <a:t> = </a:t>
            </a:r>
            <a:r>
              <a:rPr lang="en-US" sz="2000" dirty="0" smtClean="0"/>
              <a:t>5.4 </a:t>
            </a:r>
            <a:r>
              <a:rPr lang="en-US" sz="2000" dirty="0"/>
              <a:t>mm/</a:t>
            </a:r>
            <a:r>
              <a:rPr lang="en-US" sz="2000" dirty="0" err="1"/>
              <a:t>yr</a:t>
            </a:r>
            <a:endParaRPr lang="en-US" sz="2000" dirty="0"/>
          </a:p>
        </p:txBody>
      </p:sp>
      <p:sp>
        <p:nvSpPr>
          <p:cNvPr id="23" name="Line 8"/>
          <p:cNvSpPr>
            <a:spLocks noChangeShapeType="1"/>
          </p:cNvSpPr>
          <p:nvPr/>
        </p:nvSpPr>
        <p:spPr bwMode="auto">
          <a:xfrm flipH="1" flipV="1">
            <a:off x="7267480" y="1075170"/>
            <a:ext cx="13852" cy="1811193"/>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8"/>
          <p:cNvSpPr>
            <a:spLocks noChangeShapeType="1"/>
          </p:cNvSpPr>
          <p:nvPr/>
        </p:nvSpPr>
        <p:spPr bwMode="auto">
          <a:xfrm flipH="1" flipV="1">
            <a:off x="7267222" y="4289777"/>
            <a:ext cx="11295" cy="1300529"/>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8"/>
          <p:cNvSpPr>
            <a:spLocks noChangeShapeType="1"/>
          </p:cNvSpPr>
          <p:nvPr/>
        </p:nvSpPr>
        <p:spPr bwMode="auto">
          <a:xfrm flipH="1" flipV="1">
            <a:off x="3920067" y="2099730"/>
            <a:ext cx="0" cy="807158"/>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8"/>
          <p:cNvSpPr>
            <a:spLocks noChangeShapeType="1"/>
          </p:cNvSpPr>
          <p:nvPr/>
        </p:nvSpPr>
        <p:spPr bwMode="auto">
          <a:xfrm>
            <a:off x="1707444" y="2078343"/>
            <a:ext cx="2201335"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8"/>
          <p:cNvSpPr>
            <a:spLocks noChangeShapeType="1"/>
          </p:cNvSpPr>
          <p:nvPr/>
        </p:nvSpPr>
        <p:spPr bwMode="auto">
          <a:xfrm>
            <a:off x="1680252" y="5306967"/>
            <a:ext cx="2228526"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25690447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cmGrid"/>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371600" y="635000"/>
            <a:ext cx="6223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AutoShape 3"/>
          <p:cNvSpPr>
            <a:spLocks noChangeArrowheads="1"/>
          </p:cNvSpPr>
          <p:nvPr/>
        </p:nvSpPr>
        <p:spPr bwMode="auto">
          <a:xfrm>
            <a:off x="2362200" y="3485444"/>
            <a:ext cx="457200" cy="2026356"/>
          </a:xfrm>
          <a:prstGeom prst="upArrow">
            <a:avLst>
              <a:gd name="adj1" fmla="val 50000"/>
              <a:gd name="adj2" fmla="val 125005"/>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34819" name="AutoShape 4"/>
          <p:cNvSpPr>
            <a:spLocks noChangeArrowheads="1"/>
          </p:cNvSpPr>
          <p:nvPr/>
        </p:nvSpPr>
        <p:spPr bwMode="auto">
          <a:xfrm rot="5400000">
            <a:off x="3211689" y="2681111"/>
            <a:ext cx="457200" cy="1698978"/>
          </a:xfrm>
          <a:prstGeom prst="upArrow">
            <a:avLst>
              <a:gd name="adj1" fmla="val 50000"/>
              <a:gd name="adj2" fmla="val 99993"/>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34820" name="AutoShape 7"/>
          <p:cNvSpPr>
            <a:spLocks noChangeArrowheads="1"/>
          </p:cNvSpPr>
          <p:nvPr/>
        </p:nvSpPr>
        <p:spPr bwMode="auto">
          <a:xfrm rot="2503201">
            <a:off x="2938998" y="3177554"/>
            <a:ext cx="901700" cy="2670625"/>
          </a:xfrm>
          <a:prstGeom prst="upArrow">
            <a:avLst>
              <a:gd name="adj1" fmla="val 50000"/>
              <a:gd name="adj2" fmla="val 80471"/>
            </a:avLst>
          </a:prstGeom>
          <a:solidFill>
            <a:srgbClr val="FF0000"/>
          </a:solidFill>
          <a:ln w="9525">
            <a:solidFill>
              <a:schemeClr val="tx1"/>
            </a:solidFill>
            <a:miter lim="800000"/>
            <a:headEnd/>
            <a:tailEnd/>
          </a:ln>
        </p:spPr>
        <p:txBody>
          <a:bodyPr wrap="none" anchor="ctr"/>
          <a:lstStyle/>
          <a:p>
            <a:endParaRPr lang="en-US"/>
          </a:p>
        </p:txBody>
      </p:sp>
      <p:sp>
        <p:nvSpPr>
          <p:cNvPr id="34821" name="Rectangle 8"/>
          <p:cNvSpPr>
            <a:spLocks noChangeArrowheads="1"/>
          </p:cNvSpPr>
          <p:nvPr/>
        </p:nvSpPr>
        <p:spPr bwMode="auto">
          <a:xfrm rot="18594185">
            <a:off x="2688717" y="4333709"/>
            <a:ext cx="1390788" cy="36933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t>7.6 </a:t>
            </a:r>
            <a:r>
              <a:rPr lang="en-US" sz="1800" b="1" dirty="0"/>
              <a:t>mm / </a:t>
            </a:r>
            <a:r>
              <a:rPr lang="en-US" sz="1800" b="1" dirty="0" err="1"/>
              <a:t>yr</a:t>
            </a:r>
            <a:endParaRPr lang="en-US" sz="1800" b="1" dirty="0"/>
          </a:p>
        </p:txBody>
      </p:sp>
      <p:sp>
        <p:nvSpPr>
          <p:cNvPr id="34822" name="Rectangle 9"/>
          <p:cNvSpPr>
            <a:spLocks noChangeArrowheads="1"/>
          </p:cNvSpPr>
          <p:nvPr/>
        </p:nvSpPr>
        <p:spPr bwMode="auto">
          <a:xfrm>
            <a:off x="3124200" y="330200"/>
            <a:ext cx="3487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Kelso, WA GPS Velocity</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RV.raw_2013-05.png"/>
          <p:cNvPicPr>
            <a:picLocks noChangeAspect="1"/>
          </p:cNvPicPr>
          <p:nvPr/>
        </p:nvPicPr>
        <p:blipFill rotWithShape="1">
          <a:blip r:embed="rId3">
            <a:extLst>
              <a:ext uri="{28A0092B-C50C-407E-A947-70E740481C1C}">
                <a14:useLocalDpi xmlns:a14="http://schemas.microsoft.com/office/drawing/2010/main" val="0"/>
              </a:ext>
            </a:extLst>
          </a:blip>
          <a:srcRect t="7408" b="35391"/>
          <a:stretch/>
        </p:blipFill>
        <p:spPr>
          <a:xfrm>
            <a:off x="866710" y="620889"/>
            <a:ext cx="7187200" cy="5319889"/>
          </a:xfrm>
          <a:prstGeom prst="rect">
            <a:avLst/>
          </a:prstGeom>
        </p:spPr>
      </p:pic>
      <p:sp>
        <p:nvSpPr>
          <p:cNvPr id="17411" name="Rectangle 5"/>
          <p:cNvSpPr>
            <a:spLocks noChangeArrowheads="1"/>
          </p:cNvSpPr>
          <p:nvPr/>
        </p:nvSpPr>
        <p:spPr bwMode="auto">
          <a:xfrm>
            <a:off x="2396070" y="152400"/>
            <a:ext cx="40505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t>Corvallis, Oregon GPS Data</a:t>
            </a:r>
            <a:endParaRPr lang="en-US" dirty="0"/>
          </a:p>
        </p:txBody>
      </p:sp>
      <p:grpSp>
        <p:nvGrpSpPr>
          <p:cNvPr id="3" name="Group 2"/>
          <p:cNvGrpSpPr/>
          <p:nvPr/>
        </p:nvGrpSpPr>
        <p:grpSpPr>
          <a:xfrm>
            <a:off x="1428750" y="5638800"/>
            <a:ext cx="6489657" cy="322261"/>
            <a:chOff x="1428750" y="5638800"/>
            <a:chExt cx="6489657" cy="322261"/>
          </a:xfrm>
        </p:grpSpPr>
        <p:sp>
          <p:nvSpPr>
            <p:cNvPr id="17412" name="Rectangle 26"/>
            <p:cNvSpPr>
              <a:spLocks noChangeArrowheads="1"/>
            </p:cNvSpPr>
            <p:nvPr/>
          </p:nvSpPr>
          <p:spPr bwMode="auto">
            <a:xfrm>
              <a:off x="25715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2006</a:t>
              </a:r>
            </a:p>
          </p:txBody>
        </p:sp>
        <p:sp>
          <p:nvSpPr>
            <p:cNvPr id="17413" name="Rectangle 27"/>
            <p:cNvSpPr>
              <a:spLocks noChangeArrowheads="1"/>
            </p:cNvSpPr>
            <p:nvPr/>
          </p:nvSpPr>
          <p:spPr bwMode="auto">
            <a:xfrm>
              <a:off x="31811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2007</a:t>
              </a:r>
            </a:p>
          </p:txBody>
        </p:sp>
        <p:sp>
          <p:nvSpPr>
            <p:cNvPr id="17414" name="Rectangle 28"/>
            <p:cNvSpPr>
              <a:spLocks noChangeArrowheads="1"/>
            </p:cNvSpPr>
            <p:nvPr/>
          </p:nvSpPr>
          <p:spPr bwMode="auto">
            <a:xfrm>
              <a:off x="37338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2008</a:t>
              </a:r>
            </a:p>
          </p:txBody>
        </p:sp>
        <p:sp>
          <p:nvSpPr>
            <p:cNvPr id="17415" name="Rectangle 20"/>
            <p:cNvSpPr>
              <a:spLocks noChangeArrowheads="1"/>
            </p:cNvSpPr>
            <p:nvPr/>
          </p:nvSpPr>
          <p:spPr bwMode="auto">
            <a:xfrm>
              <a:off x="142875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2004</a:t>
              </a:r>
            </a:p>
          </p:txBody>
        </p:sp>
        <p:sp>
          <p:nvSpPr>
            <p:cNvPr id="17416" name="Rectangle 21"/>
            <p:cNvSpPr>
              <a:spLocks noChangeArrowheads="1"/>
            </p:cNvSpPr>
            <p:nvPr/>
          </p:nvSpPr>
          <p:spPr bwMode="auto">
            <a:xfrm>
              <a:off x="19812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2005</a:t>
              </a:r>
            </a:p>
          </p:txBody>
        </p:sp>
        <p:sp>
          <p:nvSpPr>
            <p:cNvPr id="17417" name="Rectangle 28"/>
            <p:cNvSpPr>
              <a:spLocks noChangeArrowheads="1"/>
            </p:cNvSpPr>
            <p:nvPr/>
          </p:nvSpPr>
          <p:spPr bwMode="auto">
            <a:xfrm>
              <a:off x="4343400" y="5638800"/>
              <a:ext cx="614009" cy="32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2009</a:t>
              </a:r>
            </a:p>
          </p:txBody>
        </p:sp>
        <p:sp>
          <p:nvSpPr>
            <p:cNvPr id="12" name="Rectangle 28"/>
            <p:cNvSpPr>
              <a:spLocks noChangeArrowheads="1"/>
            </p:cNvSpPr>
            <p:nvPr/>
          </p:nvSpPr>
          <p:spPr bwMode="auto">
            <a:xfrm>
              <a:off x="49530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2010</a:t>
              </a:r>
              <a:endParaRPr lang="en-US" sz="1200" dirty="0"/>
            </a:p>
          </p:txBody>
        </p:sp>
        <p:sp>
          <p:nvSpPr>
            <p:cNvPr id="13" name="Rectangle 28"/>
            <p:cNvSpPr>
              <a:spLocks noChangeArrowheads="1"/>
            </p:cNvSpPr>
            <p:nvPr/>
          </p:nvSpPr>
          <p:spPr bwMode="auto">
            <a:xfrm>
              <a:off x="5562600" y="5638800"/>
              <a:ext cx="515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2011</a:t>
              </a:r>
              <a:endParaRPr lang="en-US" sz="1200" dirty="0"/>
            </a:p>
          </p:txBody>
        </p:sp>
        <p:sp>
          <p:nvSpPr>
            <p:cNvPr id="14" name="Rectangle 28"/>
            <p:cNvSpPr>
              <a:spLocks noChangeArrowheads="1"/>
            </p:cNvSpPr>
            <p:nvPr/>
          </p:nvSpPr>
          <p:spPr bwMode="auto">
            <a:xfrm>
              <a:off x="61722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2012</a:t>
              </a:r>
              <a:endParaRPr lang="en-US" sz="1200" dirty="0"/>
            </a:p>
          </p:txBody>
        </p:sp>
        <p:sp>
          <p:nvSpPr>
            <p:cNvPr id="15" name="Rectangle 28"/>
            <p:cNvSpPr>
              <a:spLocks noChangeArrowheads="1"/>
            </p:cNvSpPr>
            <p:nvPr/>
          </p:nvSpPr>
          <p:spPr bwMode="auto">
            <a:xfrm>
              <a:off x="67818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2013</a:t>
              </a:r>
              <a:endParaRPr lang="en-US" sz="1200" dirty="0"/>
            </a:p>
          </p:txBody>
        </p:sp>
        <p:sp>
          <p:nvSpPr>
            <p:cNvPr id="16" name="Rectangle 28"/>
            <p:cNvSpPr>
              <a:spLocks noChangeArrowheads="1"/>
            </p:cNvSpPr>
            <p:nvPr/>
          </p:nvSpPr>
          <p:spPr bwMode="auto">
            <a:xfrm>
              <a:off x="73914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2014</a:t>
              </a:r>
            </a:p>
          </p:txBody>
        </p:sp>
      </p:grpSp>
    </p:spTree>
    <p:extLst>
      <p:ext uri="{BB962C8B-B14F-4D97-AF65-F5344CB8AC3E}">
        <p14:creationId xmlns:p14="http://schemas.microsoft.com/office/powerpoint/2010/main" val="297698062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RV.raw_2013-05.png"/>
          <p:cNvPicPr>
            <a:picLocks noChangeAspect="1"/>
          </p:cNvPicPr>
          <p:nvPr/>
        </p:nvPicPr>
        <p:blipFill rotWithShape="1">
          <a:blip r:embed="rId3">
            <a:extLst>
              <a:ext uri="{28A0092B-C50C-407E-A947-70E740481C1C}">
                <a14:useLocalDpi xmlns:a14="http://schemas.microsoft.com/office/drawing/2010/main" val="0"/>
              </a:ext>
            </a:extLst>
          </a:blip>
          <a:srcRect t="7408" b="35391"/>
          <a:stretch/>
        </p:blipFill>
        <p:spPr>
          <a:xfrm>
            <a:off x="866710" y="620889"/>
            <a:ext cx="7187200" cy="5319889"/>
          </a:xfrm>
          <a:prstGeom prst="rect">
            <a:avLst/>
          </a:prstGeom>
        </p:spPr>
      </p:pic>
      <p:sp>
        <p:nvSpPr>
          <p:cNvPr id="17411" name="Rectangle 5"/>
          <p:cNvSpPr>
            <a:spLocks noChangeArrowheads="1"/>
          </p:cNvSpPr>
          <p:nvPr/>
        </p:nvSpPr>
        <p:spPr bwMode="auto">
          <a:xfrm>
            <a:off x="2396070" y="152400"/>
            <a:ext cx="40505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t>Corvallis, Oregon GPS Data</a:t>
            </a:r>
            <a:endParaRPr lang="en-US" dirty="0"/>
          </a:p>
        </p:txBody>
      </p:sp>
      <p:grpSp>
        <p:nvGrpSpPr>
          <p:cNvPr id="3" name="Group 2"/>
          <p:cNvGrpSpPr/>
          <p:nvPr/>
        </p:nvGrpSpPr>
        <p:grpSpPr>
          <a:xfrm>
            <a:off x="1428750" y="5638800"/>
            <a:ext cx="6489657" cy="322261"/>
            <a:chOff x="1428750" y="5638800"/>
            <a:chExt cx="6489657" cy="322261"/>
          </a:xfrm>
        </p:grpSpPr>
        <p:sp>
          <p:nvSpPr>
            <p:cNvPr id="17412" name="Rectangle 26"/>
            <p:cNvSpPr>
              <a:spLocks noChangeArrowheads="1"/>
            </p:cNvSpPr>
            <p:nvPr/>
          </p:nvSpPr>
          <p:spPr bwMode="auto">
            <a:xfrm>
              <a:off x="25715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2006</a:t>
              </a:r>
            </a:p>
          </p:txBody>
        </p:sp>
        <p:sp>
          <p:nvSpPr>
            <p:cNvPr id="17413" name="Rectangle 27"/>
            <p:cNvSpPr>
              <a:spLocks noChangeArrowheads="1"/>
            </p:cNvSpPr>
            <p:nvPr/>
          </p:nvSpPr>
          <p:spPr bwMode="auto">
            <a:xfrm>
              <a:off x="31811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2007</a:t>
              </a:r>
            </a:p>
          </p:txBody>
        </p:sp>
        <p:sp>
          <p:nvSpPr>
            <p:cNvPr id="17414" name="Rectangle 28"/>
            <p:cNvSpPr>
              <a:spLocks noChangeArrowheads="1"/>
            </p:cNvSpPr>
            <p:nvPr/>
          </p:nvSpPr>
          <p:spPr bwMode="auto">
            <a:xfrm>
              <a:off x="37338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2008</a:t>
              </a:r>
            </a:p>
          </p:txBody>
        </p:sp>
        <p:sp>
          <p:nvSpPr>
            <p:cNvPr id="17415" name="Rectangle 20"/>
            <p:cNvSpPr>
              <a:spLocks noChangeArrowheads="1"/>
            </p:cNvSpPr>
            <p:nvPr/>
          </p:nvSpPr>
          <p:spPr bwMode="auto">
            <a:xfrm>
              <a:off x="142875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2004</a:t>
              </a:r>
            </a:p>
          </p:txBody>
        </p:sp>
        <p:sp>
          <p:nvSpPr>
            <p:cNvPr id="17416" name="Rectangle 21"/>
            <p:cNvSpPr>
              <a:spLocks noChangeArrowheads="1"/>
            </p:cNvSpPr>
            <p:nvPr/>
          </p:nvSpPr>
          <p:spPr bwMode="auto">
            <a:xfrm>
              <a:off x="19812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2005</a:t>
              </a:r>
            </a:p>
          </p:txBody>
        </p:sp>
        <p:sp>
          <p:nvSpPr>
            <p:cNvPr id="17417" name="Rectangle 28"/>
            <p:cNvSpPr>
              <a:spLocks noChangeArrowheads="1"/>
            </p:cNvSpPr>
            <p:nvPr/>
          </p:nvSpPr>
          <p:spPr bwMode="auto">
            <a:xfrm>
              <a:off x="4343400" y="5638800"/>
              <a:ext cx="614009" cy="32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2009</a:t>
              </a:r>
            </a:p>
          </p:txBody>
        </p:sp>
        <p:sp>
          <p:nvSpPr>
            <p:cNvPr id="12" name="Rectangle 28"/>
            <p:cNvSpPr>
              <a:spLocks noChangeArrowheads="1"/>
            </p:cNvSpPr>
            <p:nvPr/>
          </p:nvSpPr>
          <p:spPr bwMode="auto">
            <a:xfrm>
              <a:off x="49530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2010</a:t>
              </a:r>
              <a:endParaRPr lang="en-US" sz="1200" dirty="0"/>
            </a:p>
          </p:txBody>
        </p:sp>
        <p:sp>
          <p:nvSpPr>
            <p:cNvPr id="13" name="Rectangle 28"/>
            <p:cNvSpPr>
              <a:spLocks noChangeArrowheads="1"/>
            </p:cNvSpPr>
            <p:nvPr/>
          </p:nvSpPr>
          <p:spPr bwMode="auto">
            <a:xfrm>
              <a:off x="5562600" y="5638800"/>
              <a:ext cx="515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2011</a:t>
              </a:r>
              <a:endParaRPr lang="en-US" sz="1200" dirty="0"/>
            </a:p>
          </p:txBody>
        </p:sp>
        <p:sp>
          <p:nvSpPr>
            <p:cNvPr id="14" name="Rectangle 28"/>
            <p:cNvSpPr>
              <a:spLocks noChangeArrowheads="1"/>
            </p:cNvSpPr>
            <p:nvPr/>
          </p:nvSpPr>
          <p:spPr bwMode="auto">
            <a:xfrm>
              <a:off x="61722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2012</a:t>
              </a:r>
              <a:endParaRPr lang="en-US" sz="1200" dirty="0"/>
            </a:p>
          </p:txBody>
        </p:sp>
        <p:sp>
          <p:nvSpPr>
            <p:cNvPr id="15" name="Rectangle 28"/>
            <p:cNvSpPr>
              <a:spLocks noChangeArrowheads="1"/>
            </p:cNvSpPr>
            <p:nvPr/>
          </p:nvSpPr>
          <p:spPr bwMode="auto">
            <a:xfrm>
              <a:off x="67818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2013</a:t>
              </a:r>
              <a:endParaRPr lang="en-US" sz="1200" dirty="0"/>
            </a:p>
          </p:txBody>
        </p:sp>
        <p:sp>
          <p:nvSpPr>
            <p:cNvPr id="16" name="Rectangle 28"/>
            <p:cNvSpPr>
              <a:spLocks noChangeArrowheads="1"/>
            </p:cNvSpPr>
            <p:nvPr/>
          </p:nvSpPr>
          <p:spPr bwMode="auto">
            <a:xfrm>
              <a:off x="73914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2014</a:t>
              </a:r>
            </a:p>
          </p:txBody>
        </p:sp>
      </p:grpSp>
      <p:sp>
        <p:nvSpPr>
          <p:cNvPr id="17" name="Line 5"/>
          <p:cNvSpPr>
            <a:spLocks noChangeShapeType="1"/>
          </p:cNvSpPr>
          <p:nvPr/>
        </p:nvSpPr>
        <p:spPr bwMode="auto">
          <a:xfrm flipV="1">
            <a:off x="1707444" y="1030108"/>
            <a:ext cx="5545667" cy="1312335"/>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7"/>
          <p:cNvSpPr>
            <a:spLocks noChangeShapeType="1"/>
          </p:cNvSpPr>
          <p:nvPr/>
        </p:nvSpPr>
        <p:spPr bwMode="auto">
          <a:xfrm>
            <a:off x="1716682" y="4428063"/>
            <a:ext cx="58674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8"/>
          <p:cNvSpPr>
            <a:spLocks noChangeShapeType="1"/>
          </p:cNvSpPr>
          <p:nvPr/>
        </p:nvSpPr>
        <p:spPr bwMode="auto">
          <a:xfrm>
            <a:off x="1671785" y="1008722"/>
            <a:ext cx="59436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Rectangle 9"/>
          <p:cNvSpPr>
            <a:spLocks noChangeArrowheads="1"/>
          </p:cNvSpPr>
          <p:nvPr/>
        </p:nvSpPr>
        <p:spPr bwMode="auto">
          <a:xfrm>
            <a:off x="3599872" y="2227760"/>
            <a:ext cx="3262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smtClean="0"/>
              <a:t>57 mm </a:t>
            </a:r>
            <a:r>
              <a:rPr lang="en-US" sz="2000" dirty="0"/>
              <a:t>/ </a:t>
            </a:r>
            <a:r>
              <a:rPr lang="en-US" sz="2000" dirty="0" smtClean="0"/>
              <a:t>9.4 </a:t>
            </a:r>
            <a:r>
              <a:rPr lang="en-US" sz="2000" dirty="0" err="1"/>
              <a:t>yr</a:t>
            </a:r>
            <a:r>
              <a:rPr lang="en-US" sz="2000" dirty="0"/>
              <a:t> = </a:t>
            </a:r>
            <a:r>
              <a:rPr lang="en-US" sz="2000" dirty="0" smtClean="0"/>
              <a:t>6.1 </a:t>
            </a:r>
            <a:r>
              <a:rPr lang="en-US" sz="2000" dirty="0"/>
              <a:t>mm/</a:t>
            </a:r>
            <a:r>
              <a:rPr lang="en-US" sz="2000" dirty="0" err="1"/>
              <a:t>yr</a:t>
            </a:r>
            <a:endParaRPr lang="en-US" sz="2000" dirty="0"/>
          </a:p>
        </p:txBody>
      </p:sp>
      <p:sp>
        <p:nvSpPr>
          <p:cNvPr id="22" name="Rectangle 10"/>
          <p:cNvSpPr>
            <a:spLocks noChangeArrowheads="1"/>
          </p:cNvSpPr>
          <p:nvPr/>
        </p:nvSpPr>
        <p:spPr bwMode="auto">
          <a:xfrm>
            <a:off x="3884155" y="5111564"/>
            <a:ext cx="3262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smtClean="0"/>
              <a:t>43 mm </a:t>
            </a:r>
            <a:r>
              <a:rPr lang="en-US" sz="2000" dirty="0"/>
              <a:t>/ </a:t>
            </a:r>
            <a:r>
              <a:rPr lang="en-US" sz="2000" dirty="0" smtClean="0"/>
              <a:t>9.4 </a:t>
            </a:r>
            <a:r>
              <a:rPr lang="en-US" sz="2000" dirty="0" err="1"/>
              <a:t>yr</a:t>
            </a:r>
            <a:r>
              <a:rPr lang="en-US" sz="2000" dirty="0"/>
              <a:t> = </a:t>
            </a:r>
            <a:r>
              <a:rPr lang="en-US" sz="2000" dirty="0" smtClean="0"/>
              <a:t>4.6 </a:t>
            </a:r>
            <a:r>
              <a:rPr lang="en-US" sz="2000" dirty="0"/>
              <a:t>mm/</a:t>
            </a:r>
            <a:r>
              <a:rPr lang="en-US" sz="2000" dirty="0" err="1"/>
              <a:t>yr</a:t>
            </a:r>
            <a:endParaRPr lang="en-US" sz="2000" dirty="0"/>
          </a:p>
        </p:txBody>
      </p:sp>
      <p:sp>
        <p:nvSpPr>
          <p:cNvPr id="23" name="Line 8"/>
          <p:cNvSpPr>
            <a:spLocks noChangeShapeType="1"/>
          </p:cNvSpPr>
          <p:nvPr/>
        </p:nvSpPr>
        <p:spPr bwMode="auto">
          <a:xfrm flipH="1" flipV="1">
            <a:off x="7239258" y="1075170"/>
            <a:ext cx="13852" cy="1811193"/>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8"/>
          <p:cNvSpPr>
            <a:spLocks noChangeShapeType="1"/>
          </p:cNvSpPr>
          <p:nvPr/>
        </p:nvSpPr>
        <p:spPr bwMode="auto">
          <a:xfrm flipV="1">
            <a:off x="7278517" y="4416777"/>
            <a:ext cx="2816" cy="1173529"/>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6"/>
          <p:cNvSpPr>
            <a:spLocks noChangeShapeType="1"/>
          </p:cNvSpPr>
          <p:nvPr/>
        </p:nvSpPr>
        <p:spPr bwMode="auto">
          <a:xfrm flipV="1">
            <a:off x="1693332" y="4430888"/>
            <a:ext cx="5602111" cy="903111"/>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10560290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cmGrid"/>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371600" y="635000"/>
            <a:ext cx="6223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AutoShape 3"/>
          <p:cNvSpPr>
            <a:spLocks noChangeArrowheads="1"/>
          </p:cNvSpPr>
          <p:nvPr/>
        </p:nvSpPr>
        <p:spPr bwMode="auto">
          <a:xfrm>
            <a:off x="2362200" y="3118556"/>
            <a:ext cx="457200" cy="2393244"/>
          </a:xfrm>
          <a:prstGeom prst="upArrow">
            <a:avLst>
              <a:gd name="adj1" fmla="val 50000"/>
              <a:gd name="adj2" fmla="val 150002"/>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37891" name="AutoShape 4"/>
          <p:cNvSpPr>
            <a:spLocks noChangeArrowheads="1"/>
          </p:cNvSpPr>
          <p:nvPr/>
        </p:nvSpPr>
        <p:spPr bwMode="auto">
          <a:xfrm rot="5400000">
            <a:off x="3254021" y="2105378"/>
            <a:ext cx="457200" cy="1783644"/>
          </a:xfrm>
          <a:prstGeom prst="upArrow">
            <a:avLst>
              <a:gd name="adj1" fmla="val 50000"/>
              <a:gd name="adj2" fmla="val 70832"/>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37892" name="AutoShape 7"/>
          <p:cNvSpPr>
            <a:spLocks noChangeArrowheads="1"/>
          </p:cNvSpPr>
          <p:nvPr/>
        </p:nvSpPr>
        <p:spPr bwMode="auto">
          <a:xfrm rot="2216155">
            <a:off x="2997764" y="2693454"/>
            <a:ext cx="901700" cy="3092646"/>
          </a:xfrm>
          <a:prstGeom prst="upArrow">
            <a:avLst>
              <a:gd name="adj1" fmla="val 50000"/>
              <a:gd name="adj2" fmla="val 84667"/>
            </a:avLst>
          </a:prstGeom>
          <a:solidFill>
            <a:srgbClr val="FF0000"/>
          </a:solidFill>
          <a:ln w="9525">
            <a:solidFill>
              <a:schemeClr val="tx1"/>
            </a:solidFill>
            <a:miter lim="800000"/>
            <a:headEnd/>
            <a:tailEnd/>
          </a:ln>
        </p:spPr>
        <p:txBody>
          <a:bodyPr wrap="none" anchor="ctr"/>
          <a:lstStyle/>
          <a:p>
            <a:endParaRPr lang="en-US"/>
          </a:p>
        </p:txBody>
      </p:sp>
      <p:sp>
        <p:nvSpPr>
          <p:cNvPr id="37893" name="Rectangle 8"/>
          <p:cNvSpPr>
            <a:spLocks noChangeArrowheads="1"/>
          </p:cNvSpPr>
          <p:nvPr/>
        </p:nvSpPr>
        <p:spPr bwMode="auto">
          <a:xfrm rot="18472803">
            <a:off x="2607310" y="4268624"/>
            <a:ext cx="1390788" cy="36933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t>7.6 </a:t>
            </a:r>
            <a:r>
              <a:rPr lang="en-US" sz="1800" b="1" dirty="0"/>
              <a:t>mm / </a:t>
            </a:r>
            <a:r>
              <a:rPr lang="en-US" sz="1800" b="1" dirty="0" err="1"/>
              <a:t>yr</a:t>
            </a:r>
            <a:endParaRPr lang="en-US" sz="1800" b="1" dirty="0"/>
          </a:p>
        </p:txBody>
      </p:sp>
      <p:sp>
        <p:nvSpPr>
          <p:cNvPr id="37894" name="Rectangle 9"/>
          <p:cNvSpPr>
            <a:spLocks noChangeArrowheads="1"/>
          </p:cNvSpPr>
          <p:nvPr/>
        </p:nvSpPr>
        <p:spPr bwMode="auto">
          <a:xfrm>
            <a:off x="3124200" y="330200"/>
            <a:ext cx="3859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Corvallis, OR GPS Velocity</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451.raw_2013-05.png"/>
          <p:cNvPicPr>
            <a:picLocks noChangeAspect="1"/>
          </p:cNvPicPr>
          <p:nvPr/>
        </p:nvPicPr>
        <p:blipFill rotWithShape="1">
          <a:blip r:embed="rId3">
            <a:extLst>
              <a:ext uri="{28A0092B-C50C-407E-A947-70E740481C1C}">
                <a14:useLocalDpi xmlns:a14="http://schemas.microsoft.com/office/drawing/2010/main" val="0"/>
              </a:ext>
            </a:extLst>
          </a:blip>
          <a:srcRect t="7613" b="35802"/>
          <a:stretch/>
        </p:blipFill>
        <p:spPr>
          <a:xfrm>
            <a:off x="860779" y="634999"/>
            <a:ext cx="7193700" cy="5267241"/>
          </a:xfrm>
          <a:prstGeom prst="rect">
            <a:avLst/>
          </a:prstGeom>
        </p:spPr>
      </p:pic>
      <p:sp>
        <p:nvSpPr>
          <p:cNvPr id="17411" name="Rectangle 5"/>
          <p:cNvSpPr>
            <a:spLocks noChangeArrowheads="1"/>
          </p:cNvSpPr>
          <p:nvPr/>
        </p:nvSpPr>
        <p:spPr bwMode="auto">
          <a:xfrm>
            <a:off x="2396070" y="152400"/>
            <a:ext cx="3269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t>Othello, WA GPS Data</a:t>
            </a:r>
            <a:endParaRPr lang="en-US" dirty="0"/>
          </a:p>
        </p:txBody>
      </p:sp>
      <p:grpSp>
        <p:nvGrpSpPr>
          <p:cNvPr id="3" name="Group 2"/>
          <p:cNvGrpSpPr/>
          <p:nvPr/>
        </p:nvGrpSpPr>
        <p:grpSpPr>
          <a:xfrm>
            <a:off x="1428750" y="5638800"/>
            <a:ext cx="6489657" cy="322261"/>
            <a:chOff x="1428750" y="5638800"/>
            <a:chExt cx="6489657" cy="322261"/>
          </a:xfrm>
        </p:grpSpPr>
        <p:sp>
          <p:nvSpPr>
            <p:cNvPr id="17412" name="Rectangle 26"/>
            <p:cNvSpPr>
              <a:spLocks noChangeArrowheads="1"/>
            </p:cNvSpPr>
            <p:nvPr/>
          </p:nvSpPr>
          <p:spPr bwMode="auto">
            <a:xfrm>
              <a:off x="25715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2006</a:t>
              </a:r>
            </a:p>
          </p:txBody>
        </p:sp>
        <p:sp>
          <p:nvSpPr>
            <p:cNvPr id="17413" name="Rectangle 27"/>
            <p:cNvSpPr>
              <a:spLocks noChangeArrowheads="1"/>
            </p:cNvSpPr>
            <p:nvPr/>
          </p:nvSpPr>
          <p:spPr bwMode="auto">
            <a:xfrm>
              <a:off x="31811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2007</a:t>
              </a:r>
            </a:p>
          </p:txBody>
        </p:sp>
        <p:sp>
          <p:nvSpPr>
            <p:cNvPr id="17414" name="Rectangle 28"/>
            <p:cNvSpPr>
              <a:spLocks noChangeArrowheads="1"/>
            </p:cNvSpPr>
            <p:nvPr/>
          </p:nvSpPr>
          <p:spPr bwMode="auto">
            <a:xfrm>
              <a:off x="37338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2008</a:t>
              </a:r>
            </a:p>
          </p:txBody>
        </p:sp>
        <p:sp>
          <p:nvSpPr>
            <p:cNvPr id="17415" name="Rectangle 20"/>
            <p:cNvSpPr>
              <a:spLocks noChangeArrowheads="1"/>
            </p:cNvSpPr>
            <p:nvPr/>
          </p:nvSpPr>
          <p:spPr bwMode="auto">
            <a:xfrm>
              <a:off x="142875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2004</a:t>
              </a:r>
            </a:p>
          </p:txBody>
        </p:sp>
        <p:sp>
          <p:nvSpPr>
            <p:cNvPr id="17416" name="Rectangle 21"/>
            <p:cNvSpPr>
              <a:spLocks noChangeArrowheads="1"/>
            </p:cNvSpPr>
            <p:nvPr/>
          </p:nvSpPr>
          <p:spPr bwMode="auto">
            <a:xfrm>
              <a:off x="19812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2005</a:t>
              </a:r>
            </a:p>
          </p:txBody>
        </p:sp>
        <p:sp>
          <p:nvSpPr>
            <p:cNvPr id="17417" name="Rectangle 28"/>
            <p:cNvSpPr>
              <a:spLocks noChangeArrowheads="1"/>
            </p:cNvSpPr>
            <p:nvPr/>
          </p:nvSpPr>
          <p:spPr bwMode="auto">
            <a:xfrm>
              <a:off x="4343400" y="5638800"/>
              <a:ext cx="614009" cy="32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2009</a:t>
              </a:r>
            </a:p>
          </p:txBody>
        </p:sp>
        <p:sp>
          <p:nvSpPr>
            <p:cNvPr id="12" name="Rectangle 28"/>
            <p:cNvSpPr>
              <a:spLocks noChangeArrowheads="1"/>
            </p:cNvSpPr>
            <p:nvPr/>
          </p:nvSpPr>
          <p:spPr bwMode="auto">
            <a:xfrm>
              <a:off x="49530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2010</a:t>
              </a:r>
              <a:endParaRPr lang="en-US" sz="1200" dirty="0"/>
            </a:p>
          </p:txBody>
        </p:sp>
        <p:sp>
          <p:nvSpPr>
            <p:cNvPr id="13" name="Rectangle 28"/>
            <p:cNvSpPr>
              <a:spLocks noChangeArrowheads="1"/>
            </p:cNvSpPr>
            <p:nvPr/>
          </p:nvSpPr>
          <p:spPr bwMode="auto">
            <a:xfrm>
              <a:off x="5562600" y="5638800"/>
              <a:ext cx="515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2011</a:t>
              </a:r>
              <a:endParaRPr lang="en-US" sz="1200" dirty="0"/>
            </a:p>
          </p:txBody>
        </p:sp>
        <p:sp>
          <p:nvSpPr>
            <p:cNvPr id="14" name="Rectangle 28"/>
            <p:cNvSpPr>
              <a:spLocks noChangeArrowheads="1"/>
            </p:cNvSpPr>
            <p:nvPr/>
          </p:nvSpPr>
          <p:spPr bwMode="auto">
            <a:xfrm>
              <a:off x="61722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2012</a:t>
              </a:r>
              <a:endParaRPr lang="en-US" sz="1200" dirty="0"/>
            </a:p>
          </p:txBody>
        </p:sp>
        <p:sp>
          <p:nvSpPr>
            <p:cNvPr id="15" name="Rectangle 28"/>
            <p:cNvSpPr>
              <a:spLocks noChangeArrowheads="1"/>
            </p:cNvSpPr>
            <p:nvPr/>
          </p:nvSpPr>
          <p:spPr bwMode="auto">
            <a:xfrm>
              <a:off x="67818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2013</a:t>
              </a:r>
              <a:endParaRPr lang="en-US" sz="1200" dirty="0"/>
            </a:p>
          </p:txBody>
        </p:sp>
        <p:sp>
          <p:nvSpPr>
            <p:cNvPr id="16" name="Rectangle 28"/>
            <p:cNvSpPr>
              <a:spLocks noChangeArrowheads="1"/>
            </p:cNvSpPr>
            <p:nvPr/>
          </p:nvSpPr>
          <p:spPr bwMode="auto">
            <a:xfrm>
              <a:off x="73914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2014</a:t>
              </a:r>
            </a:p>
          </p:txBody>
        </p:sp>
      </p:grpSp>
    </p:spTree>
    <p:extLst>
      <p:ext uri="{BB962C8B-B14F-4D97-AF65-F5344CB8AC3E}">
        <p14:creationId xmlns:p14="http://schemas.microsoft.com/office/powerpoint/2010/main" val="277838747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451.raw_2013-05.png"/>
          <p:cNvPicPr>
            <a:picLocks noChangeAspect="1"/>
          </p:cNvPicPr>
          <p:nvPr/>
        </p:nvPicPr>
        <p:blipFill rotWithShape="1">
          <a:blip r:embed="rId3">
            <a:extLst>
              <a:ext uri="{28A0092B-C50C-407E-A947-70E740481C1C}">
                <a14:useLocalDpi xmlns:a14="http://schemas.microsoft.com/office/drawing/2010/main" val="0"/>
              </a:ext>
            </a:extLst>
          </a:blip>
          <a:srcRect t="7613" b="35802"/>
          <a:stretch/>
        </p:blipFill>
        <p:spPr>
          <a:xfrm>
            <a:off x="846668" y="634999"/>
            <a:ext cx="7193700" cy="5267241"/>
          </a:xfrm>
          <a:prstGeom prst="rect">
            <a:avLst/>
          </a:prstGeom>
        </p:spPr>
      </p:pic>
      <p:sp>
        <p:nvSpPr>
          <p:cNvPr id="17411" name="Rectangle 5"/>
          <p:cNvSpPr>
            <a:spLocks noChangeArrowheads="1"/>
          </p:cNvSpPr>
          <p:nvPr/>
        </p:nvSpPr>
        <p:spPr bwMode="auto">
          <a:xfrm>
            <a:off x="2396070" y="152400"/>
            <a:ext cx="3269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t>Othello, WA GPS Data</a:t>
            </a:r>
            <a:endParaRPr lang="en-US" dirty="0"/>
          </a:p>
        </p:txBody>
      </p:sp>
      <p:grpSp>
        <p:nvGrpSpPr>
          <p:cNvPr id="3" name="Group 2"/>
          <p:cNvGrpSpPr/>
          <p:nvPr/>
        </p:nvGrpSpPr>
        <p:grpSpPr>
          <a:xfrm>
            <a:off x="1428750" y="5638800"/>
            <a:ext cx="6489657" cy="322261"/>
            <a:chOff x="1428750" y="5638800"/>
            <a:chExt cx="6489657" cy="322261"/>
          </a:xfrm>
        </p:grpSpPr>
        <p:sp>
          <p:nvSpPr>
            <p:cNvPr id="17412" name="Rectangle 26"/>
            <p:cNvSpPr>
              <a:spLocks noChangeArrowheads="1"/>
            </p:cNvSpPr>
            <p:nvPr/>
          </p:nvSpPr>
          <p:spPr bwMode="auto">
            <a:xfrm>
              <a:off x="25715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2006</a:t>
              </a:r>
            </a:p>
          </p:txBody>
        </p:sp>
        <p:sp>
          <p:nvSpPr>
            <p:cNvPr id="17413" name="Rectangle 27"/>
            <p:cNvSpPr>
              <a:spLocks noChangeArrowheads="1"/>
            </p:cNvSpPr>
            <p:nvPr/>
          </p:nvSpPr>
          <p:spPr bwMode="auto">
            <a:xfrm>
              <a:off x="31811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2007</a:t>
              </a:r>
            </a:p>
          </p:txBody>
        </p:sp>
        <p:sp>
          <p:nvSpPr>
            <p:cNvPr id="17414" name="Rectangle 28"/>
            <p:cNvSpPr>
              <a:spLocks noChangeArrowheads="1"/>
            </p:cNvSpPr>
            <p:nvPr/>
          </p:nvSpPr>
          <p:spPr bwMode="auto">
            <a:xfrm>
              <a:off x="37338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2008</a:t>
              </a:r>
            </a:p>
          </p:txBody>
        </p:sp>
        <p:sp>
          <p:nvSpPr>
            <p:cNvPr id="17415" name="Rectangle 20"/>
            <p:cNvSpPr>
              <a:spLocks noChangeArrowheads="1"/>
            </p:cNvSpPr>
            <p:nvPr/>
          </p:nvSpPr>
          <p:spPr bwMode="auto">
            <a:xfrm>
              <a:off x="142875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2004</a:t>
              </a:r>
            </a:p>
          </p:txBody>
        </p:sp>
        <p:sp>
          <p:nvSpPr>
            <p:cNvPr id="17416" name="Rectangle 21"/>
            <p:cNvSpPr>
              <a:spLocks noChangeArrowheads="1"/>
            </p:cNvSpPr>
            <p:nvPr/>
          </p:nvSpPr>
          <p:spPr bwMode="auto">
            <a:xfrm>
              <a:off x="19812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2005</a:t>
              </a:r>
            </a:p>
          </p:txBody>
        </p:sp>
        <p:sp>
          <p:nvSpPr>
            <p:cNvPr id="17417" name="Rectangle 28"/>
            <p:cNvSpPr>
              <a:spLocks noChangeArrowheads="1"/>
            </p:cNvSpPr>
            <p:nvPr/>
          </p:nvSpPr>
          <p:spPr bwMode="auto">
            <a:xfrm>
              <a:off x="4343400" y="5638800"/>
              <a:ext cx="614009" cy="32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2009</a:t>
              </a:r>
            </a:p>
          </p:txBody>
        </p:sp>
        <p:sp>
          <p:nvSpPr>
            <p:cNvPr id="12" name="Rectangle 28"/>
            <p:cNvSpPr>
              <a:spLocks noChangeArrowheads="1"/>
            </p:cNvSpPr>
            <p:nvPr/>
          </p:nvSpPr>
          <p:spPr bwMode="auto">
            <a:xfrm>
              <a:off x="49530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2010</a:t>
              </a:r>
              <a:endParaRPr lang="en-US" sz="1200" dirty="0"/>
            </a:p>
          </p:txBody>
        </p:sp>
        <p:sp>
          <p:nvSpPr>
            <p:cNvPr id="13" name="Rectangle 28"/>
            <p:cNvSpPr>
              <a:spLocks noChangeArrowheads="1"/>
            </p:cNvSpPr>
            <p:nvPr/>
          </p:nvSpPr>
          <p:spPr bwMode="auto">
            <a:xfrm>
              <a:off x="5562600" y="5638800"/>
              <a:ext cx="515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2011</a:t>
              </a:r>
              <a:endParaRPr lang="en-US" sz="1200" dirty="0"/>
            </a:p>
          </p:txBody>
        </p:sp>
        <p:sp>
          <p:nvSpPr>
            <p:cNvPr id="14" name="Rectangle 28"/>
            <p:cNvSpPr>
              <a:spLocks noChangeArrowheads="1"/>
            </p:cNvSpPr>
            <p:nvPr/>
          </p:nvSpPr>
          <p:spPr bwMode="auto">
            <a:xfrm>
              <a:off x="61722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2012</a:t>
              </a:r>
              <a:endParaRPr lang="en-US" sz="1200" dirty="0"/>
            </a:p>
          </p:txBody>
        </p:sp>
        <p:sp>
          <p:nvSpPr>
            <p:cNvPr id="15" name="Rectangle 28"/>
            <p:cNvSpPr>
              <a:spLocks noChangeArrowheads="1"/>
            </p:cNvSpPr>
            <p:nvPr/>
          </p:nvSpPr>
          <p:spPr bwMode="auto">
            <a:xfrm>
              <a:off x="67818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2013</a:t>
              </a:r>
              <a:endParaRPr lang="en-US" sz="1200" dirty="0"/>
            </a:p>
          </p:txBody>
        </p:sp>
        <p:sp>
          <p:nvSpPr>
            <p:cNvPr id="16" name="Rectangle 28"/>
            <p:cNvSpPr>
              <a:spLocks noChangeArrowheads="1"/>
            </p:cNvSpPr>
            <p:nvPr/>
          </p:nvSpPr>
          <p:spPr bwMode="auto">
            <a:xfrm>
              <a:off x="73914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2014</a:t>
              </a:r>
            </a:p>
          </p:txBody>
        </p:sp>
      </p:grpSp>
      <p:sp>
        <p:nvSpPr>
          <p:cNvPr id="17" name="Line 5"/>
          <p:cNvSpPr>
            <a:spLocks noChangeShapeType="1"/>
          </p:cNvSpPr>
          <p:nvPr/>
        </p:nvSpPr>
        <p:spPr bwMode="auto">
          <a:xfrm flipV="1">
            <a:off x="2271889" y="1199442"/>
            <a:ext cx="4967111" cy="225780"/>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7"/>
          <p:cNvSpPr>
            <a:spLocks noChangeShapeType="1"/>
          </p:cNvSpPr>
          <p:nvPr/>
        </p:nvSpPr>
        <p:spPr bwMode="auto">
          <a:xfrm>
            <a:off x="1702571" y="4992503"/>
            <a:ext cx="5903318" cy="283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8"/>
          <p:cNvSpPr>
            <a:spLocks noChangeShapeType="1"/>
          </p:cNvSpPr>
          <p:nvPr/>
        </p:nvSpPr>
        <p:spPr bwMode="auto">
          <a:xfrm>
            <a:off x="1671785" y="1192165"/>
            <a:ext cx="59436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Rectangle 9"/>
          <p:cNvSpPr>
            <a:spLocks noChangeArrowheads="1"/>
          </p:cNvSpPr>
          <p:nvPr/>
        </p:nvSpPr>
        <p:spPr bwMode="auto">
          <a:xfrm>
            <a:off x="3755094" y="1550426"/>
            <a:ext cx="31213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smtClean="0"/>
              <a:t>6 mm </a:t>
            </a:r>
            <a:r>
              <a:rPr lang="en-US" sz="2000" dirty="0"/>
              <a:t>/ 8</a:t>
            </a:r>
            <a:r>
              <a:rPr lang="en-US" sz="2000" dirty="0" smtClean="0"/>
              <a:t>.4 </a:t>
            </a:r>
            <a:r>
              <a:rPr lang="en-US" sz="2000" dirty="0" err="1"/>
              <a:t>yr</a:t>
            </a:r>
            <a:r>
              <a:rPr lang="en-US" sz="2000" dirty="0"/>
              <a:t> = </a:t>
            </a:r>
            <a:r>
              <a:rPr lang="en-US" sz="2000" dirty="0" smtClean="0"/>
              <a:t>0.7 </a:t>
            </a:r>
            <a:r>
              <a:rPr lang="en-US" sz="2000" dirty="0"/>
              <a:t>mm/</a:t>
            </a:r>
            <a:r>
              <a:rPr lang="en-US" sz="2000" dirty="0" err="1"/>
              <a:t>yr</a:t>
            </a:r>
            <a:endParaRPr lang="en-US" sz="2000" dirty="0"/>
          </a:p>
        </p:txBody>
      </p:sp>
      <p:sp>
        <p:nvSpPr>
          <p:cNvPr id="21" name="Rectangle 10"/>
          <p:cNvSpPr>
            <a:spLocks noChangeArrowheads="1"/>
          </p:cNvSpPr>
          <p:nvPr/>
        </p:nvSpPr>
        <p:spPr bwMode="auto">
          <a:xfrm>
            <a:off x="3982932" y="4335453"/>
            <a:ext cx="31213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t>7</a:t>
            </a:r>
            <a:r>
              <a:rPr lang="en-US" sz="2000" dirty="0" smtClean="0"/>
              <a:t> mm </a:t>
            </a:r>
            <a:r>
              <a:rPr lang="en-US" sz="2000" dirty="0"/>
              <a:t>/ 8</a:t>
            </a:r>
            <a:r>
              <a:rPr lang="en-US" sz="2000" dirty="0" smtClean="0"/>
              <a:t>.4 </a:t>
            </a:r>
            <a:r>
              <a:rPr lang="en-US" sz="2000" dirty="0" err="1"/>
              <a:t>yr</a:t>
            </a:r>
            <a:r>
              <a:rPr lang="en-US" sz="2000" dirty="0"/>
              <a:t> = </a:t>
            </a:r>
            <a:r>
              <a:rPr lang="en-US" sz="2000" dirty="0" smtClean="0"/>
              <a:t>0.8 </a:t>
            </a:r>
            <a:r>
              <a:rPr lang="en-US" sz="2000" dirty="0"/>
              <a:t>mm/</a:t>
            </a:r>
            <a:r>
              <a:rPr lang="en-US" sz="2000" dirty="0" err="1"/>
              <a:t>yr</a:t>
            </a:r>
            <a:endParaRPr lang="en-US" sz="2000" dirty="0"/>
          </a:p>
        </p:txBody>
      </p:sp>
      <p:sp>
        <p:nvSpPr>
          <p:cNvPr id="22" name="Line 8"/>
          <p:cNvSpPr>
            <a:spLocks noChangeShapeType="1"/>
          </p:cNvSpPr>
          <p:nvPr/>
        </p:nvSpPr>
        <p:spPr bwMode="auto">
          <a:xfrm flipH="1" flipV="1">
            <a:off x="7240208" y="1199443"/>
            <a:ext cx="12902" cy="1686919"/>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8"/>
          <p:cNvSpPr>
            <a:spLocks noChangeShapeType="1"/>
          </p:cNvSpPr>
          <p:nvPr/>
        </p:nvSpPr>
        <p:spPr bwMode="auto">
          <a:xfrm flipV="1">
            <a:off x="7264406" y="4995332"/>
            <a:ext cx="2816" cy="594973"/>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6"/>
          <p:cNvSpPr>
            <a:spLocks noChangeShapeType="1"/>
          </p:cNvSpPr>
          <p:nvPr/>
        </p:nvSpPr>
        <p:spPr bwMode="auto">
          <a:xfrm flipV="1">
            <a:off x="2243667" y="4995331"/>
            <a:ext cx="5051776" cy="225779"/>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8"/>
          <p:cNvSpPr>
            <a:spLocks noChangeShapeType="1"/>
          </p:cNvSpPr>
          <p:nvPr/>
        </p:nvSpPr>
        <p:spPr bwMode="auto">
          <a:xfrm flipH="1" flipV="1">
            <a:off x="2257778" y="1411110"/>
            <a:ext cx="25399" cy="148654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8"/>
          <p:cNvSpPr>
            <a:spLocks noChangeShapeType="1"/>
          </p:cNvSpPr>
          <p:nvPr/>
        </p:nvSpPr>
        <p:spPr bwMode="auto">
          <a:xfrm>
            <a:off x="1697185" y="1429231"/>
            <a:ext cx="560593"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8"/>
          <p:cNvSpPr>
            <a:spLocks noChangeShapeType="1"/>
          </p:cNvSpPr>
          <p:nvPr/>
        </p:nvSpPr>
        <p:spPr bwMode="auto">
          <a:xfrm>
            <a:off x="1680252" y="5222298"/>
            <a:ext cx="560593"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73638403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cmGrid"/>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371600" y="635000"/>
            <a:ext cx="6223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Rectangle 8"/>
          <p:cNvSpPr>
            <a:spLocks noChangeArrowheads="1"/>
          </p:cNvSpPr>
          <p:nvPr/>
        </p:nvSpPr>
        <p:spPr bwMode="auto">
          <a:xfrm>
            <a:off x="2667000" y="4760913"/>
            <a:ext cx="1390788" cy="36933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t>1.1 </a:t>
            </a:r>
            <a:r>
              <a:rPr lang="en-US" sz="1800" b="1" dirty="0"/>
              <a:t>mm / </a:t>
            </a:r>
            <a:r>
              <a:rPr lang="en-US" sz="1800" b="1" dirty="0" err="1"/>
              <a:t>yr</a:t>
            </a:r>
            <a:endParaRPr lang="en-US" sz="1800" b="1" dirty="0"/>
          </a:p>
        </p:txBody>
      </p:sp>
      <p:sp>
        <p:nvSpPr>
          <p:cNvPr id="40963" name="Rectangle 2"/>
          <p:cNvSpPr>
            <a:spLocks noChangeArrowheads="1"/>
          </p:cNvSpPr>
          <p:nvPr/>
        </p:nvSpPr>
        <p:spPr bwMode="auto">
          <a:xfrm>
            <a:off x="3124200" y="330200"/>
            <a:ext cx="3679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Othello, WA GPS Velocity</a:t>
            </a:r>
          </a:p>
        </p:txBody>
      </p:sp>
      <p:sp>
        <p:nvSpPr>
          <p:cNvPr id="40964" name="AutoShape 7"/>
          <p:cNvSpPr>
            <a:spLocks noChangeArrowheads="1"/>
          </p:cNvSpPr>
          <p:nvPr/>
        </p:nvSpPr>
        <p:spPr bwMode="auto">
          <a:xfrm rot="3115059">
            <a:off x="2348754" y="5095030"/>
            <a:ext cx="901700" cy="498624"/>
          </a:xfrm>
          <a:prstGeom prst="upArrow">
            <a:avLst>
              <a:gd name="adj1" fmla="val 50000"/>
              <a:gd name="adj2" fmla="val 84685"/>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445.raw_2013-05.png"/>
          <p:cNvPicPr>
            <a:picLocks noChangeAspect="1"/>
          </p:cNvPicPr>
          <p:nvPr/>
        </p:nvPicPr>
        <p:blipFill rotWithShape="1">
          <a:blip r:embed="rId3">
            <a:extLst>
              <a:ext uri="{28A0092B-C50C-407E-A947-70E740481C1C}">
                <a14:useLocalDpi xmlns:a14="http://schemas.microsoft.com/office/drawing/2010/main" val="0"/>
              </a:ext>
            </a:extLst>
          </a:blip>
          <a:srcRect t="7551" b="36180"/>
          <a:stretch/>
        </p:blipFill>
        <p:spPr>
          <a:xfrm>
            <a:off x="863079" y="641108"/>
            <a:ext cx="7174916" cy="5224267"/>
          </a:xfrm>
          <a:prstGeom prst="rect">
            <a:avLst/>
          </a:prstGeom>
        </p:spPr>
      </p:pic>
      <p:sp>
        <p:nvSpPr>
          <p:cNvPr id="17411" name="Rectangle 5"/>
          <p:cNvSpPr>
            <a:spLocks noChangeArrowheads="1"/>
          </p:cNvSpPr>
          <p:nvPr/>
        </p:nvSpPr>
        <p:spPr bwMode="auto">
          <a:xfrm>
            <a:off x="2765970" y="152400"/>
            <a:ext cx="32176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t>Wasco, OR GPS Data</a:t>
            </a:r>
            <a:endParaRPr lang="en-US" dirty="0"/>
          </a:p>
        </p:txBody>
      </p:sp>
      <p:grpSp>
        <p:nvGrpSpPr>
          <p:cNvPr id="3" name="Group 2"/>
          <p:cNvGrpSpPr/>
          <p:nvPr/>
        </p:nvGrpSpPr>
        <p:grpSpPr>
          <a:xfrm>
            <a:off x="1428750" y="5638800"/>
            <a:ext cx="6489657" cy="322261"/>
            <a:chOff x="1428750" y="5638800"/>
            <a:chExt cx="6489657" cy="322261"/>
          </a:xfrm>
        </p:grpSpPr>
        <p:sp>
          <p:nvSpPr>
            <p:cNvPr id="17412" name="Rectangle 26"/>
            <p:cNvSpPr>
              <a:spLocks noChangeArrowheads="1"/>
            </p:cNvSpPr>
            <p:nvPr/>
          </p:nvSpPr>
          <p:spPr bwMode="auto">
            <a:xfrm>
              <a:off x="25715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2006</a:t>
              </a:r>
            </a:p>
          </p:txBody>
        </p:sp>
        <p:sp>
          <p:nvSpPr>
            <p:cNvPr id="17413" name="Rectangle 27"/>
            <p:cNvSpPr>
              <a:spLocks noChangeArrowheads="1"/>
            </p:cNvSpPr>
            <p:nvPr/>
          </p:nvSpPr>
          <p:spPr bwMode="auto">
            <a:xfrm>
              <a:off x="31811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2007</a:t>
              </a:r>
            </a:p>
          </p:txBody>
        </p:sp>
        <p:sp>
          <p:nvSpPr>
            <p:cNvPr id="17414" name="Rectangle 28"/>
            <p:cNvSpPr>
              <a:spLocks noChangeArrowheads="1"/>
            </p:cNvSpPr>
            <p:nvPr/>
          </p:nvSpPr>
          <p:spPr bwMode="auto">
            <a:xfrm>
              <a:off x="37338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2008</a:t>
              </a:r>
            </a:p>
          </p:txBody>
        </p:sp>
        <p:sp>
          <p:nvSpPr>
            <p:cNvPr id="17415" name="Rectangle 20"/>
            <p:cNvSpPr>
              <a:spLocks noChangeArrowheads="1"/>
            </p:cNvSpPr>
            <p:nvPr/>
          </p:nvSpPr>
          <p:spPr bwMode="auto">
            <a:xfrm>
              <a:off x="142875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2004</a:t>
              </a:r>
            </a:p>
          </p:txBody>
        </p:sp>
        <p:sp>
          <p:nvSpPr>
            <p:cNvPr id="17416" name="Rectangle 21"/>
            <p:cNvSpPr>
              <a:spLocks noChangeArrowheads="1"/>
            </p:cNvSpPr>
            <p:nvPr/>
          </p:nvSpPr>
          <p:spPr bwMode="auto">
            <a:xfrm>
              <a:off x="19812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2005</a:t>
              </a:r>
            </a:p>
          </p:txBody>
        </p:sp>
        <p:sp>
          <p:nvSpPr>
            <p:cNvPr id="17417" name="Rectangle 28"/>
            <p:cNvSpPr>
              <a:spLocks noChangeArrowheads="1"/>
            </p:cNvSpPr>
            <p:nvPr/>
          </p:nvSpPr>
          <p:spPr bwMode="auto">
            <a:xfrm>
              <a:off x="4343400" y="5638800"/>
              <a:ext cx="614009" cy="32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2009</a:t>
              </a:r>
            </a:p>
          </p:txBody>
        </p:sp>
        <p:sp>
          <p:nvSpPr>
            <p:cNvPr id="12" name="Rectangle 28"/>
            <p:cNvSpPr>
              <a:spLocks noChangeArrowheads="1"/>
            </p:cNvSpPr>
            <p:nvPr/>
          </p:nvSpPr>
          <p:spPr bwMode="auto">
            <a:xfrm>
              <a:off x="49530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2010</a:t>
              </a:r>
              <a:endParaRPr lang="en-US" sz="1200" dirty="0"/>
            </a:p>
          </p:txBody>
        </p:sp>
        <p:sp>
          <p:nvSpPr>
            <p:cNvPr id="13" name="Rectangle 28"/>
            <p:cNvSpPr>
              <a:spLocks noChangeArrowheads="1"/>
            </p:cNvSpPr>
            <p:nvPr/>
          </p:nvSpPr>
          <p:spPr bwMode="auto">
            <a:xfrm>
              <a:off x="5562600" y="5638800"/>
              <a:ext cx="515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2011</a:t>
              </a:r>
              <a:endParaRPr lang="en-US" sz="1200" dirty="0"/>
            </a:p>
          </p:txBody>
        </p:sp>
        <p:sp>
          <p:nvSpPr>
            <p:cNvPr id="14" name="Rectangle 28"/>
            <p:cNvSpPr>
              <a:spLocks noChangeArrowheads="1"/>
            </p:cNvSpPr>
            <p:nvPr/>
          </p:nvSpPr>
          <p:spPr bwMode="auto">
            <a:xfrm>
              <a:off x="61722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2012</a:t>
              </a:r>
              <a:endParaRPr lang="en-US" sz="1200" dirty="0"/>
            </a:p>
          </p:txBody>
        </p:sp>
        <p:sp>
          <p:nvSpPr>
            <p:cNvPr id="15" name="Rectangle 28"/>
            <p:cNvSpPr>
              <a:spLocks noChangeArrowheads="1"/>
            </p:cNvSpPr>
            <p:nvPr/>
          </p:nvSpPr>
          <p:spPr bwMode="auto">
            <a:xfrm>
              <a:off x="67818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2013</a:t>
              </a:r>
              <a:endParaRPr lang="en-US" sz="1200" dirty="0"/>
            </a:p>
          </p:txBody>
        </p:sp>
        <p:sp>
          <p:nvSpPr>
            <p:cNvPr id="16" name="Rectangle 28"/>
            <p:cNvSpPr>
              <a:spLocks noChangeArrowheads="1"/>
            </p:cNvSpPr>
            <p:nvPr/>
          </p:nvSpPr>
          <p:spPr bwMode="auto">
            <a:xfrm>
              <a:off x="73914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2014</a:t>
              </a:r>
            </a:p>
          </p:txBody>
        </p:sp>
      </p:grpSp>
    </p:spTree>
    <p:extLst>
      <p:ext uri="{BB962C8B-B14F-4D97-AF65-F5344CB8AC3E}">
        <p14:creationId xmlns:p14="http://schemas.microsoft.com/office/powerpoint/2010/main" val="198896037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445.raw_2013-05.png"/>
          <p:cNvPicPr>
            <a:picLocks noChangeAspect="1"/>
          </p:cNvPicPr>
          <p:nvPr/>
        </p:nvPicPr>
        <p:blipFill rotWithShape="1">
          <a:blip r:embed="rId3">
            <a:extLst>
              <a:ext uri="{28A0092B-C50C-407E-A947-70E740481C1C}">
                <a14:useLocalDpi xmlns:a14="http://schemas.microsoft.com/office/drawing/2010/main" val="0"/>
              </a:ext>
            </a:extLst>
          </a:blip>
          <a:srcRect t="7551" b="36180"/>
          <a:stretch/>
        </p:blipFill>
        <p:spPr>
          <a:xfrm>
            <a:off x="863079" y="641108"/>
            <a:ext cx="7174916" cy="5224267"/>
          </a:xfrm>
          <a:prstGeom prst="rect">
            <a:avLst/>
          </a:prstGeom>
        </p:spPr>
      </p:pic>
      <p:grpSp>
        <p:nvGrpSpPr>
          <p:cNvPr id="3" name="Group 2"/>
          <p:cNvGrpSpPr/>
          <p:nvPr/>
        </p:nvGrpSpPr>
        <p:grpSpPr>
          <a:xfrm>
            <a:off x="1428750" y="5638800"/>
            <a:ext cx="6489657" cy="322261"/>
            <a:chOff x="1428750" y="5638800"/>
            <a:chExt cx="6489657" cy="322261"/>
          </a:xfrm>
        </p:grpSpPr>
        <p:sp>
          <p:nvSpPr>
            <p:cNvPr id="17412" name="Rectangle 26"/>
            <p:cNvSpPr>
              <a:spLocks noChangeArrowheads="1"/>
            </p:cNvSpPr>
            <p:nvPr/>
          </p:nvSpPr>
          <p:spPr bwMode="auto">
            <a:xfrm>
              <a:off x="25715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2006</a:t>
              </a:r>
            </a:p>
          </p:txBody>
        </p:sp>
        <p:sp>
          <p:nvSpPr>
            <p:cNvPr id="17413" name="Rectangle 27"/>
            <p:cNvSpPr>
              <a:spLocks noChangeArrowheads="1"/>
            </p:cNvSpPr>
            <p:nvPr/>
          </p:nvSpPr>
          <p:spPr bwMode="auto">
            <a:xfrm>
              <a:off x="31811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2007</a:t>
              </a:r>
            </a:p>
          </p:txBody>
        </p:sp>
        <p:sp>
          <p:nvSpPr>
            <p:cNvPr id="17414" name="Rectangle 28"/>
            <p:cNvSpPr>
              <a:spLocks noChangeArrowheads="1"/>
            </p:cNvSpPr>
            <p:nvPr/>
          </p:nvSpPr>
          <p:spPr bwMode="auto">
            <a:xfrm>
              <a:off x="37338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2008</a:t>
              </a:r>
            </a:p>
          </p:txBody>
        </p:sp>
        <p:sp>
          <p:nvSpPr>
            <p:cNvPr id="17415" name="Rectangle 20"/>
            <p:cNvSpPr>
              <a:spLocks noChangeArrowheads="1"/>
            </p:cNvSpPr>
            <p:nvPr/>
          </p:nvSpPr>
          <p:spPr bwMode="auto">
            <a:xfrm>
              <a:off x="142875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2004</a:t>
              </a:r>
            </a:p>
          </p:txBody>
        </p:sp>
        <p:sp>
          <p:nvSpPr>
            <p:cNvPr id="17416" name="Rectangle 21"/>
            <p:cNvSpPr>
              <a:spLocks noChangeArrowheads="1"/>
            </p:cNvSpPr>
            <p:nvPr/>
          </p:nvSpPr>
          <p:spPr bwMode="auto">
            <a:xfrm>
              <a:off x="19812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2005</a:t>
              </a:r>
            </a:p>
          </p:txBody>
        </p:sp>
        <p:sp>
          <p:nvSpPr>
            <p:cNvPr id="17417" name="Rectangle 28"/>
            <p:cNvSpPr>
              <a:spLocks noChangeArrowheads="1"/>
            </p:cNvSpPr>
            <p:nvPr/>
          </p:nvSpPr>
          <p:spPr bwMode="auto">
            <a:xfrm>
              <a:off x="4343400" y="5638800"/>
              <a:ext cx="614009" cy="32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2009</a:t>
              </a:r>
            </a:p>
          </p:txBody>
        </p:sp>
        <p:sp>
          <p:nvSpPr>
            <p:cNvPr id="12" name="Rectangle 28"/>
            <p:cNvSpPr>
              <a:spLocks noChangeArrowheads="1"/>
            </p:cNvSpPr>
            <p:nvPr/>
          </p:nvSpPr>
          <p:spPr bwMode="auto">
            <a:xfrm>
              <a:off x="49530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2010</a:t>
              </a:r>
              <a:endParaRPr lang="en-US" sz="1200" dirty="0"/>
            </a:p>
          </p:txBody>
        </p:sp>
        <p:sp>
          <p:nvSpPr>
            <p:cNvPr id="13" name="Rectangle 28"/>
            <p:cNvSpPr>
              <a:spLocks noChangeArrowheads="1"/>
            </p:cNvSpPr>
            <p:nvPr/>
          </p:nvSpPr>
          <p:spPr bwMode="auto">
            <a:xfrm>
              <a:off x="5562600" y="5638800"/>
              <a:ext cx="515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2011</a:t>
              </a:r>
              <a:endParaRPr lang="en-US" sz="1200" dirty="0"/>
            </a:p>
          </p:txBody>
        </p:sp>
        <p:sp>
          <p:nvSpPr>
            <p:cNvPr id="14" name="Rectangle 28"/>
            <p:cNvSpPr>
              <a:spLocks noChangeArrowheads="1"/>
            </p:cNvSpPr>
            <p:nvPr/>
          </p:nvSpPr>
          <p:spPr bwMode="auto">
            <a:xfrm>
              <a:off x="61722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2012</a:t>
              </a:r>
              <a:endParaRPr lang="en-US" sz="1200" dirty="0"/>
            </a:p>
          </p:txBody>
        </p:sp>
        <p:sp>
          <p:nvSpPr>
            <p:cNvPr id="15" name="Rectangle 28"/>
            <p:cNvSpPr>
              <a:spLocks noChangeArrowheads="1"/>
            </p:cNvSpPr>
            <p:nvPr/>
          </p:nvSpPr>
          <p:spPr bwMode="auto">
            <a:xfrm>
              <a:off x="67818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2013</a:t>
              </a:r>
              <a:endParaRPr lang="en-US" sz="1200" dirty="0"/>
            </a:p>
          </p:txBody>
        </p:sp>
        <p:sp>
          <p:nvSpPr>
            <p:cNvPr id="16" name="Rectangle 28"/>
            <p:cNvSpPr>
              <a:spLocks noChangeArrowheads="1"/>
            </p:cNvSpPr>
            <p:nvPr/>
          </p:nvSpPr>
          <p:spPr bwMode="auto">
            <a:xfrm>
              <a:off x="73914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2014</a:t>
              </a:r>
            </a:p>
          </p:txBody>
        </p:sp>
      </p:grpSp>
      <p:sp>
        <p:nvSpPr>
          <p:cNvPr id="17" name="Line 5"/>
          <p:cNvSpPr>
            <a:spLocks noChangeShapeType="1"/>
          </p:cNvSpPr>
          <p:nvPr/>
        </p:nvSpPr>
        <p:spPr bwMode="auto">
          <a:xfrm flipV="1">
            <a:off x="2724860" y="1199442"/>
            <a:ext cx="4514140" cy="477300"/>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7"/>
          <p:cNvSpPr>
            <a:spLocks noChangeShapeType="1"/>
          </p:cNvSpPr>
          <p:nvPr/>
        </p:nvSpPr>
        <p:spPr bwMode="auto">
          <a:xfrm>
            <a:off x="1702571" y="4893871"/>
            <a:ext cx="5903318" cy="283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8"/>
          <p:cNvSpPr>
            <a:spLocks noChangeShapeType="1"/>
          </p:cNvSpPr>
          <p:nvPr/>
        </p:nvSpPr>
        <p:spPr bwMode="auto">
          <a:xfrm>
            <a:off x="1671785" y="1192165"/>
            <a:ext cx="59436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Rectangle 9"/>
          <p:cNvSpPr>
            <a:spLocks noChangeArrowheads="1"/>
          </p:cNvSpPr>
          <p:nvPr/>
        </p:nvSpPr>
        <p:spPr bwMode="auto">
          <a:xfrm>
            <a:off x="2904346" y="1920296"/>
            <a:ext cx="3262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smtClean="0"/>
              <a:t>16 mm </a:t>
            </a:r>
            <a:r>
              <a:rPr lang="en-US" sz="2000" dirty="0"/>
              <a:t>/ </a:t>
            </a:r>
            <a:r>
              <a:rPr lang="en-US" sz="2000" dirty="0" smtClean="0"/>
              <a:t>7.6 </a:t>
            </a:r>
            <a:r>
              <a:rPr lang="en-US" sz="2000" dirty="0" err="1"/>
              <a:t>yr</a:t>
            </a:r>
            <a:r>
              <a:rPr lang="en-US" sz="2000" dirty="0"/>
              <a:t> = </a:t>
            </a:r>
            <a:r>
              <a:rPr lang="en-US" sz="2000" dirty="0" smtClean="0"/>
              <a:t>1.8 </a:t>
            </a:r>
            <a:r>
              <a:rPr lang="en-US" sz="2000" dirty="0"/>
              <a:t>mm/</a:t>
            </a:r>
            <a:r>
              <a:rPr lang="en-US" sz="2000" dirty="0" err="1"/>
              <a:t>yr</a:t>
            </a:r>
            <a:endParaRPr lang="en-US" sz="2000" dirty="0"/>
          </a:p>
        </p:txBody>
      </p:sp>
      <p:sp>
        <p:nvSpPr>
          <p:cNvPr id="21" name="Rectangle 10"/>
          <p:cNvSpPr>
            <a:spLocks noChangeArrowheads="1"/>
          </p:cNvSpPr>
          <p:nvPr/>
        </p:nvSpPr>
        <p:spPr bwMode="auto">
          <a:xfrm>
            <a:off x="3674690" y="4273808"/>
            <a:ext cx="31213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t>7</a:t>
            </a:r>
            <a:r>
              <a:rPr lang="en-US" sz="2000" dirty="0" smtClean="0"/>
              <a:t> mm </a:t>
            </a:r>
            <a:r>
              <a:rPr lang="en-US" sz="2000" dirty="0"/>
              <a:t>/ </a:t>
            </a:r>
            <a:r>
              <a:rPr lang="en-US" sz="2000" dirty="0" smtClean="0"/>
              <a:t>7.6 </a:t>
            </a:r>
            <a:r>
              <a:rPr lang="en-US" sz="2000" dirty="0" err="1"/>
              <a:t>yr</a:t>
            </a:r>
            <a:r>
              <a:rPr lang="en-US" sz="2000" dirty="0"/>
              <a:t> = </a:t>
            </a:r>
            <a:r>
              <a:rPr lang="en-US" sz="2000" dirty="0" smtClean="0"/>
              <a:t>0.9 </a:t>
            </a:r>
            <a:r>
              <a:rPr lang="en-US" sz="2000" dirty="0"/>
              <a:t>mm/</a:t>
            </a:r>
            <a:r>
              <a:rPr lang="en-US" sz="2000" dirty="0" err="1"/>
              <a:t>yr</a:t>
            </a:r>
            <a:endParaRPr lang="en-US" sz="2000" dirty="0"/>
          </a:p>
        </p:txBody>
      </p:sp>
      <p:sp>
        <p:nvSpPr>
          <p:cNvPr id="22" name="Line 8"/>
          <p:cNvSpPr>
            <a:spLocks noChangeShapeType="1"/>
          </p:cNvSpPr>
          <p:nvPr/>
        </p:nvSpPr>
        <p:spPr bwMode="auto">
          <a:xfrm flipH="1" flipV="1">
            <a:off x="7240208" y="1199443"/>
            <a:ext cx="12902" cy="1686919"/>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8"/>
          <p:cNvSpPr>
            <a:spLocks noChangeShapeType="1"/>
          </p:cNvSpPr>
          <p:nvPr/>
        </p:nvSpPr>
        <p:spPr bwMode="auto">
          <a:xfrm flipV="1">
            <a:off x="7264406" y="4995332"/>
            <a:ext cx="2816" cy="594973"/>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6"/>
          <p:cNvSpPr>
            <a:spLocks noChangeShapeType="1"/>
          </p:cNvSpPr>
          <p:nvPr/>
        </p:nvSpPr>
        <p:spPr bwMode="auto">
          <a:xfrm flipV="1">
            <a:off x="2749518" y="4909027"/>
            <a:ext cx="4508935" cy="232160"/>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8"/>
          <p:cNvSpPr>
            <a:spLocks noChangeShapeType="1"/>
          </p:cNvSpPr>
          <p:nvPr/>
        </p:nvSpPr>
        <p:spPr bwMode="auto">
          <a:xfrm flipH="1" flipV="1">
            <a:off x="2730633" y="1664412"/>
            <a:ext cx="21071" cy="1233237"/>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8"/>
          <p:cNvSpPr>
            <a:spLocks noChangeShapeType="1"/>
          </p:cNvSpPr>
          <p:nvPr/>
        </p:nvSpPr>
        <p:spPr bwMode="auto">
          <a:xfrm>
            <a:off x="1701496" y="1688139"/>
            <a:ext cx="1000151"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8"/>
          <p:cNvSpPr>
            <a:spLocks noChangeShapeType="1"/>
          </p:cNvSpPr>
          <p:nvPr/>
        </p:nvSpPr>
        <p:spPr bwMode="auto">
          <a:xfrm>
            <a:off x="1689166" y="5135995"/>
            <a:ext cx="1032537"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Rectangle 5"/>
          <p:cNvSpPr>
            <a:spLocks noChangeArrowheads="1"/>
          </p:cNvSpPr>
          <p:nvPr/>
        </p:nvSpPr>
        <p:spPr bwMode="auto">
          <a:xfrm>
            <a:off x="2765970" y="152400"/>
            <a:ext cx="32176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t>Wasco, OR GPS Data</a:t>
            </a:r>
            <a:endParaRPr lang="en-US" dirty="0"/>
          </a:p>
        </p:txBody>
      </p:sp>
    </p:spTree>
    <p:extLst>
      <p:ext uri="{BB962C8B-B14F-4D97-AF65-F5344CB8AC3E}">
        <p14:creationId xmlns:p14="http://schemas.microsoft.com/office/powerpoint/2010/main" val="31358883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V-PPT-Title-GPS.jpg"/>
          <p:cNvPicPr>
            <a:picLocks noChangeAspect="1"/>
          </p:cNvPicPr>
          <p:nvPr/>
        </p:nvPicPr>
        <p:blipFill rotWithShape="1">
          <a:blip r:embed="rId3">
            <a:extLst>
              <a:ext uri="{28A0092B-C50C-407E-A947-70E740481C1C}">
                <a14:useLocalDpi xmlns:a14="http://schemas.microsoft.com/office/drawing/2010/main" val="0"/>
              </a:ext>
            </a:extLst>
          </a:blip>
          <a:srcRect b="85359"/>
          <a:stretch/>
        </p:blipFill>
        <p:spPr bwMode="auto">
          <a:xfrm>
            <a:off x="0" y="0"/>
            <a:ext cx="9144000" cy="10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txBox="1">
            <a:spLocks/>
          </p:cNvSpPr>
          <p:nvPr/>
        </p:nvSpPr>
        <p:spPr>
          <a:xfrm>
            <a:off x="1173458" y="1617309"/>
            <a:ext cx="3938155" cy="430775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pPr>
            <a:r>
              <a:rPr lang="en-US" sz="4000" b="1" smtClean="0"/>
              <a:t>GPS receiver</a:t>
            </a:r>
            <a:endParaRPr lang="en-US" sz="4000" b="1" dirty="0"/>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6520" y="1273017"/>
            <a:ext cx="2286000" cy="499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468" y="3188970"/>
            <a:ext cx="566213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4882454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cmGrid"/>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371600" y="711200"/>
            <a:ext cx="6223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Rectangle 8"/>
          <p:cNvSpPr>
            <a:spLocks noChangeArrowheads="1"/>
          </p:cNvSpPr>
          <p:nvPr/>
        </p:nvSpPr>
        <p:spPr bwMode="auto">
          <a:xfrm>
            <a:off x="2893378" y="4899974"/>
            <a:ext cx="1390650" cy="36988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t>1.8 mm / yr</a:t>
            </a:r>
          </a:p>
        </p:txBody>
      </p:sp>
      <p:sp>
        <p:nvSpPr>
          <p:cNvPr id="44035" name="Rectangle 2"/>
          <p:cNvSpPr>
            <a:spLocks noChangeArrowheads="1"/>
          </p:cNvSpPr>
          <p:nvPr/>
        </p:nvSpPr>
        <p:spPr bwMode="auto">
          <a:xfrm>
            <a:off x="3124200" y="406400"/>
            <a:ext cx="3627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Wasco, OR GPS Velocity</a:t>
            </a:r>
          </a:p>
        </p:txBody>
      </p:sp>
      <p:sp>
        <p:nvSpPr>
          <p:cNvPr id="44036" name="AutoShape 3"/>
          <p:cNvSpPr>
            <a:spLocks noChangeArrowheads="1"/>
          </p:cNvSpPr>
          <p:nvPr/>
        </p:nvSpPr>
        <p:spPr bwMode="auto">
          <a:xfrm>
            <a:off x="2362200" y="4902200"/>
            <a:ext cx="457200" cy="685800"/>
          </a:xfrm>
          <a:prstGeom prst="upArrow">
            <a:avLst>
              <a:gd name="adj1" fmla="val 50000"/>
              <a:gd name="adj2" fmla="val 150000"/>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44037" name="AutoShape 4"/>
          <p:cNvSpPr>
            <a:spLocks noChangeArrowheads="1"/>
          </p:cNvSpPr>
          <p:nvPr/>
        </p:nvSpPr>
        <p:spPr bwMode="auto">
          <a:xfrm rot="5400000">
            <a:off x="2527867" y="4736532"/>
            <a:ext cx="457200" cy="331335"/>
          </a:xfrm>
          <a:prstGeom prst="upArrow">
            <a:avLst>
              <a:gd name="adj1" fmla="val 50000"/>
              <a:gd name="adj2" fmla="val 70833"/>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44038" name="Line 6"/>
          <p:cNvSpPr>
            <a:spLocks noChangeShapeType="1"/>
          </p:cNvSpPr>
          <p:nvPr/>
        </p:nvSpPr>
        <p:spPr bwMode="auto">
          <a:xfrm rot="-5400000">
            <a:off x="2400300" y="5245100"/>
            <a:ext cx="685800" cy="0"/>
          </a:xfrm>
          <a:prstGeom prst="line">
            <a:avLst/>
          </a:prstGeom>
          <a:noFill/>
          <a:ln w="38100">
            <a:solidFill>
              <a:schemeClr val="accent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39" name="AutoShape 7"/>
          <p:cNvSpPr>
            <a:spLocks noChangeArrowheads="1"/>
          </p:cNvSpPr>
          <p:nvPr/>
        </p:nvSpPr>
        <p:spPr bwMode="auto">
          <a:xfrm rot="1753510">
            <a:off x="2309971" y="4873691"/>
            <a:ext cx="901700" cy="747346"/>
          </a:xfrm>
          <a:prstGeom prst="upArrow">
            <a:avLst>
              <a:gd name="adj1" fmla="val 50000"/>
              <a:gd name="adj2" fmla="val 84685"/>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022.raw_2013-05.png"/>
          <p:cNvPicPr>
            <a:picLocks noChangeAspect="1"/>
          </p:cNvPicPr>
          <p:nvPr/>
        </p:nvPicPr>
        <p:blipFill rotWithShape="1">
          <a:blip r:embed="rId3">
            <a:extLst>
              <a:ext uri="{28A0092B-C50C-407E-A947-70E740481C1C}">
                <a14:useLocalDpi xmlns:a14="http://schemas.microsoft.com/office/drawing/2010/main" val="0"/>
              </a:ext>
            </a:extLst>
          </a:blip>
          <a:srcRect t="7371" b="35820"/>
          <a:stretch/>
        </p:blipFill>
        <p:spPr>
          <a:xfrm>
            <a:off x="863079" y="641107"/>
            <a:ext cx="7174916" cy="5274342"/>
          </a:xfrm>
          <a:prstGeom prst="rect">
            <a:avLst/>
          </a:prstGeom>
        </p:spPr>
      </p:pic>
      <p:sp>
        <p:nvSpPr>
          <p:cNvPr id="17411" name="Rectangle 5"/>
          <p:cNvSpPr>
            <a:spLocks noChangeArrowheads="1"/>
          </p:cNvSpPr>
          <p:nvPr/>
        </p:nvSpPr>
        <p:spPr bwMode="auto">
          <a:xfrm>
            <a:off x="2494710" y="152400"/>
            <a:ext cx="37428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t>La Grande, OR GPS Data</a:t>
            </a:r>
            <a:endParaRPr lang="en-US" dirty="0"/>
          </a:p>
        </p:txBody>
      </p:sp>
      <p:grpSp>
        <p:nvGrpSpPr>
          <p:cNvPr id="3" name="Group 2"/>
          <p:cNvGrpSpPr/>
          <p:nvPr/>
        </p:nvGrpSpPr>
        <p:grpSpPr>
          <a:xfrm>
            <a:off x="1428750" y="5638800"/>
            <a:ext cx="6489657" cy="322261"/>
            <a:chOff x="1428750" y="5638800"/>
            <a:chExt cx="6489657" cy="322261"/>
          </a:xfrm>
        </p:grpSpPr>
        <p:sp>
          <p:nvSpPr>
            <p:cNvPr id="17412" name="Rectangle 26"/>
            <p:cNvSpPr>
              <a:spLocks noChangeArrowheads="1"/>
            </p:cNvSpPr>
            <p:nvPr/>
          </p:nvSpPr>
          <p:spPr bwMode="auto">
            <a:xfrm>
              <a:off x="25715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2006</a:t>
              </a:r>
            </a:p>
          </p:txBody>
        </p:sp>
        <p:sp>
          <p:nvSpPr>
            <p:cNvPr id="17413" name="Rectangle 27"/>
            <p:cNvSpPr>
              <a:spLocks noChangeArrowheads="1"/>
            </p:cNvSpPr>
            <p:nvPr/>
          </p:nvSpPr>
          <p:spPr bwMode="auto">
            <a:xfrm>
              <a:off x="31811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2007</a:t>
              </a:r>
            </a:p>
          </p:txBody>
        </p:sp>
        <p:sp>
          <p:nvSpPr>
            <p:cNvPr id="17414" name="Rectangle 28"/>
            <p:cNvSpPr>
              <a:spLocks noChangeArrowheads="1"/>
            </p:cNvSpPr>
            <p:nvPr/>
          </p:nvSpPr>
          <p:spPr bwMode="auto">
            <a:xfrm>
              <a:off x="37338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2008</a:t>
              </a:r>
            </a:p>
          </p:txBody>
        </p:sp>
        <p:sp>
          <p:nvSpPr>
            <p:cNvPr id="17415" name="Rectangle 20"/>
            <p:cNvSpPr>
              <a:spLocks noChangeArrowheads="1"/>
            </p:cNvSpPr>
            <p:nvPr/>
          </p:nvSpPr>
          <p:spPr bwMode="auto">
            <a:xfrm>
              <a:off x="142875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2004</a:t>
              </a:r>
            </a:p>
          </p:txBody>
        </p:sp>
        <p:sp>
          <p:nvSpPr>
            <p:cNvPr id="17416" name="Rectangle 21"/>
            <p:cNvSpPr>
              <a:spLocks noChangeArrowheads="1"/>
            </p:cNvSpPr>
            <p:nvPr/>
          </p:nvSpPr>
          <p:spPr bwMode="auto">
            <a:xfrm>
              <a:off x="19812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2005</a:t>
              </a:r>
            </a:p>
          </p:txBody>
        </p:sp>
        <p:sp>
          <p:nvSpPr>
            <p:cNvPr id="17417" name="Rectangle 28"/>
            <p:cNvSpPr>
              <a:spLocks noChangeArrowheads="1"/>
            </p:cNvSpPr>
            <p:nvPr/>
          </p:nvSpPr>
          <p:spPr bwMode="auto">
            <a:xfrm>
              <a:off x="4343400" y="5638800"/>
              <a:ext cx="614009" cy="32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2009</a:t>
              </a:r>
            </a:p>
          </p:txBody>
        </p:sp>
        <p:sp>
          <p:nvSpPr>
            <p:cNvPr id="12" name="Rectangle 28"/>
            <p:cNvSpPr>
              <a:spLocks noChangeArrowheads="1"/>
            </p:cNvSpPr>
            <p:nvPr/>
          </p:nvSpPr>
          <p:spPr bwMode="auto">
            <a:xfrm>
              <a:off x="49530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2010</a:t>
              </a:r>
              <a:endParaRPr lang="en-US" sz="1200" dirty="0"/>
            </a:p>
          </p:txBody>
        </p:sp>
        <p:sp>
          <p:nvSpPr>
            <p:cNvPr id="13" name="Rectangle 28"/>
            <p:cNvSpPr>
              <a:spLocks noChangeArrowheads="1"/>
            </p:cNvSpPr>
            <p:nvPr/>
          </p:nvSpPr>
          <p:spPr bwMode="auto">
            <a:xfrm>
              <a:off x="5562600" y="5638800"/>
              <a:ext cx="515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2011</a:t>
              </a:r>
              <a:endParaRPr lang="en-US" sz="1200" dirty="0"/>
            </a:p>
          </p:txBody>
        </p:sp>
        <p:sp>
          <p:nvSpPr>
            <p:cNvPr id="14" name="Rectangle 28"/>
            <p:cNvSpPr>
              <a:spLocks noChangeArrowheads="1"/>
            </p:cNvSpPr>
            <p:nvPr/>
          </p:nvSpPr>
          <p:spPr bwMode="auto">
            <a:xfrm>
              <a:off x="61722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2012</a:t>
              </a:r>
              <a:endParaRPr lang="en-US" sz="1200" dirty="0"/>
            </a:p>
          </p:txBody>
        </p:sp>
        <p:sp>
          <p:nvSpPr>
            <p:cNvPr id="15" name="Rectangle 28"/>
            <p:cNvSpPr>
              <a:spLocks noChangeArrowheads="1"/>
            </p:cNvSpPr>
            <p:nvPr/>
          </p:nvSpPr>
          <p:spPr bwMode="auto">
            <a:xfrm>
              <a:off x="67818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2013</a:t>
              </a:r>
              <a:endParaRPr lang="en-US" sz="1200" dirty="0"/>
            </a:p>
          </p:txBody>
        </p:sp>
        <p:sp>
          <p:nvSpPr>
            <p:cNvPr id="16" name="Rectangle 28"/>
            <p:cNvSpPr>
              <a:spLocks noChangeArrowheads="1"/>
            </p:cNvSpPr>
            <p:nvPr/>
          </p:nvSpPr>
          <p:spPr bwMode="auto">
            <a:xfrm>
              <a:off x="73914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2014</a:t>
              </a:r>
            </a:p>
          </p:txBody>
        </p:sp>
      </p:grpSp>
    </p:spTree>
    <p:extLst>
      <p:ext uri="{BB962C8B-B14F-4D97-AF65-F5344CB8AC3E}">
        <p14:creationId xmlns:p14="http://schemas.microsoft.com/office/powerpoint/2010/main" val="21935504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022.raw_2013-05.png"/>
          <p:cNvPicPr>
            <a:picLocks noChangeAspect="1"/>
          </p:cNvPicPr>
          <p:nvPr/>
        </p:nvPicPr>
        <p:blipFill rotWithShape="1">
          <a:blip r:embed="rId3">
            <a:extLst>
              <a:ext uri="{28A0092B-C50C-407E-A947-70E740481C1C}">
                <a14:useLocalDpi xmlns:a14="http://schemas.microsoft.com/office/drawing/2010/main" val="0"/>
              </a:ext>
            </a:extLst>
          </a:blip>
          <a:srcRect t="7371" b="35820"/>
          <a:stretch/>
        </p:blipFill>
        <p:spPr>
          <a:xfrm>
            <a:off x="863079" y="641107"/>
            <a:ext cx="7174916" cy="5274342"/>
          </a:xfrm>
          <a:prstGeom prst="rect">
            <a:avLst/>
          </a:prstGeom>
        </p:spPr>
      </p:pic>
      <p:sp>
        <p:nvSpPr>
          <p:cNvPr id="17411" name="Rectangle 5"/>
          <p:cNvSpPr>
            <a:spLocks noChangeArrowheads="1"/>
          </p:cNvSpPr>
          <p:nvPr/>
        </p:nvSpPr>
        <p:spPr bwMode="auto">
          <a:xfrm>
            <a:off x="2494710" y="152400"/>
            <a:ext cx="37428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t>La Grande, OR GPS Data</a:t>
            </a:r>
            <a:endParaRPr lang="en-US" dirty="0"/>
          </a:p>
        </p:txBody>
      </p:sp>
      <p:grpSp>
        <p:nvGrpSpPr>
          <p:cNvPr id="3" name="Group 2"/>
          <p:cNvGrpSpPr/>
          <p:nvPr/>
        </p:nvGrpSpPr>
        <p:grpSpPr>
          <a:xfrm>
            <a:off x="1428750" y="5638800"/>
            <a:ext cx="6489657" cy="322261"/>
            <a:chOff x="1428750" y="5638800"/>
            <a:chExt cx="6489657" cy="322261"/>
          </a:xfrm>
        </p:grpSpPr>
        <p:sp>
          <p:nvSpPr>
            <p:cNvPr id="17412" name="Rectangle 26"/>
            <p:cNvSpPr>
              <a:spLocks noChangeArrowheads="1"/>
            </p:cNvSpPr>
            <p:nvPr/>
          </p:nvSpPr>
          <p:spPr bwMode="auto">
            <a:xfrm>
              <a:off x="25715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2006</a:t>
              </a:r>
            </a:p>
          </p:txBody>
        </p:sp>
        <p:sp>
          <p:nvSpPr>
            <p:cNvPr id="17413" name="Rectangle 27"/>
            <p:cNvSpPr>
              <a:spLocks noChangeArrowheads="1"/>
            </p:cNvSpPr>
            <p:nvPr/>
          </p:nvSpPr>
          <p:spPr bwMode="auto">
            <a:xfrm>
              <a:off x="3181145"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2007</a:t>
              </a:r>
            </a:p>
          </p:txBody>
        </p:sp>
        <p:sp>
          <p:nvSpPr>
            <p:cNvPr id="17414" name="Rectangle 28"/>
            <p:cNvSpPr>
              <a:spLocks noChangeArrowheads="1"/>
            </p:cNvSpPr>
            <p:nvPr/>
          </p:nvSpPr>
          <p:spPr bwMode="auto">
            <a:xfrm>
              <a:off x="37338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2008</a:t>
              </a:r>
            </a:p>
          </p:txBody>
        </p:sp>
        <p:sp>
          <p:nvSpPr>
            <p:cNvPr id="17415" name="Rectangle 20"/>
            <p:cNvSpPr>
              <a:spLocks noChangeArrowheads="1"/>
            </p:cNvSpPr>
            <p:nvPr/>
          </p:nvSpPr>
          <p:spPr bwMode="auto">
            <a:xfrm>
              <a:off x="142875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2004</a:t>
              </a:r>
            </a:p>
          </p:txBody>
        </p:sp>
        <p:sp>
          <p:nvSpPr>
            <p:cNvPr id="17416" name="Rectangle 21"/>
            <p:cNvSpPr>
              <a:spLocks noChangeArrowheads="1"/>
            </p:cNvSpPr>
            <p:nvPr/>
          </p:nvSpPr>
          <p:spPr bwMode="auto">
            <a:xfrm>
              <a:off x="1981200" y="5641547"/>
              <a:ext cx="628855" cy="3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2005</a:t>
              </a:r>
            </a:p>
          </p:txBody>
        </p:sp>
        <p:sp>
          <p:nvSpPr>
            <p:cNvPr id="17417" name="Rectangle 28"/>
            <p:cNvSpPr>
              <a:spLocks noChangeArrowheads="1"/>
            </p:cNvSpPr>
            <p:nvPr/>
          </p:nvSpPr>
          <p:spPr bwMode="auto">
            <a:xfrm>
              <a:off x="4343400" y="5638800"/>
              <a:ext cx="614009" cy="32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2009</a:t>
              </a:r>
            </a:p>
          </p:txBody>
        </p:sp>
        <p:sp>
          <p:nvSpPr>
            <p:cNvPr id="12" name="Rectangle 28"/>
            <p:cNvSpPr>
              <a:spLocks noChangeArrowheads="1"/>
            </p:cNvSpPr>
            <p:nvPr/>
          </p:nvSpPr>
          <p:spPr bwMode="auto">
            <a:xfrm>
              <a:off x="49530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2010</a:t>
              </a:r>
              <a:endParaRPr lang="en-US" sz="1200" dirty="0"/>
            </a:p>
          </p:txBody>
        </p:sp>
        <p:sp>
          <p:nvSpPr>
            <p:cNvPr id="13" name="Rectangle 28"/>
            <p:cNvSpPr>
              <a:spLocks noChangeArrowheads="1"/>
            </p:cNvSpPr>
            <p:nvPr/>
          </p:nvSpPr>
          <p:spPr bwMode="auto">
            <a:xfrm>
              <a:off x="5562600" y="5638800"/>
              <a:ext cx="515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2011</a:t>
              </a:r>
              <a:endParaRPr lang="en-US" sz="1200" dirty="0"/>
            </a:p>
          </p:txBody>
        </p:sp>
        <p:sp>
          <p:nvSpPr>
            <p:cNvPr id="14" name="Rectangle 28"/>
            <p:cNvSpPr>
              <a:spLocks noChangeArrowheads="1"/>
            </p:cNvSpPr>
            <p:nvPr/>
          </p:nvSpPr>
          <p:spPr bwMode="auto">
            <a:xfrm>
              <a:off x="61722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2012</a:t>
              </a:r>
              <a:endParaRPr lang="en-US" sz="1200" dirty="0"/>
            </a:p>
          </p:txBody>
        </p:sp>
        <p:sp>
          <p:nvSpPr>
            <p:cNvPr id="15" name="Rectangle 28"/>
            <p:cNvSpPr>
              <a:spLocks noChangeArrowheads="1"/>
            </p:cNvSpPr>
            <p:nvPr/>
          </p:nvSpPr>
          <p:spPr bwMode="auto">
            <a:xfrm>
              <a:off x="67818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2013</a:t>
              </a:r>
              <a:endParaRPr lang="en-US" sz="1200" dirty="0"/>
            </a:p>
          </p:txBody>
        </p:sp>
        <p:sp>
          <p:nvSpPr>
            <p:cNvPr id="16" name="Rectangle 28"/>
            <p:cNvSpPr>
              <a:spLocks noChangeArrowheads="1"/>
            </p:cNvSpPr>
            <p:nvPr/>
          </p:nvSpPr>
          <p:spPr bwMode="auto">
            <a:xfrm>
              <a:off x="7391400" y="5638800"/>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smtClean="0"/>
                <a:t>2014</a:t>
              </a:r>
            </a:p>
          </p:txBody>
        </p:sp>
      </p:grpSp>
      <p:sp>
        <p:nvSpPr>
          <p:cNvPr id="17" name="Line 5"/>
          <p:cNvSpPr>
            <a:spLocks noChangeShapeType="1"/>
          </p:cNvSpPr>
          <p:nvPr/>
        </p:nvSpPr>
        <p:spPr bwMode="auto">
          <a:xfrm flipV="1">
            <a:off x="2490597" y="1310402"/>
            <a:ext cx="4748404" cy="82773"/>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7"/>
          <p:cNvSpPr>
            <a:spLocks noChangeShapeType="1"/>
          </p:cNvSpPr>
          <p:nvPr/>
        </p:nvSpPr>
        <p:spPr bwMode="auto">
          <a:xfrm>
            <a:off x="1702571" y="4992503"/>
            <a:ext cx="5903318" cy="283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8"/>
          <p:cNvSpPr>
            <a:spLocks noChangeShapeType="1"/>
          </p:cNvSpPr>
          <p:nvPr/>
        </p:nvSpPr>
        <p:spPr bwMode="auto">
          <a:xfrm>
            <a:off x="1684115" y="1290797"/>
            <a:ext cx="59436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Rectangle 9"/>
          <p:cNvSpPr>
            <a:spLocks noChangeArrowheads="1"/>
          </p:cNvSpPr>
          <p:nvPr/>
        </p:nvSpPr>
        <p:spPr bwMode="auto">
          <a:xfrm>
            <a:off x="3755094" y="1636729"/>
            <a:ext cx="29033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smtClean="0"/>
              <a:t>3 mm </a:t>
            </a:r>
            <a:r>
              <a:rPr lang="en-US" sz="2000" dirty="0"/>
              <a:t>/ </a:t>
            </a:r>
            <a:r>
              <a:rPr lang="en-US" sz="2000" dirty="0" smtClean="0"/>
              <a:t>8 </a:t>
            </a:r>
            <a:r>
              <a:rPr lang="en-US" sz="2000" dirty="0" err="1"/>
              <a:t>yr</a:t>
            </a:r>
            <a:r>
              <a:rPr lang="en-US" sz="2000" dirty="0"/>
              <a:t> = </a:t>
            </a:r>
            <a:r>
              <a:rPr lang="en-US" sz="2000" dirty="0" smtClean="0"/>
              <a:t>0.4 </a:t>
            </a:r>
            <a:r>
              <a:rPr lang="en-US" sz="2000" dirty="0"/>
              <a:t>mm/</a:t>
            </a:r>
            <a:r>
              <a:rPr lang="en-US" sz="2000" dirty="0" err="1"/>
              <a:t>yr</a:t>
            </a:r>
            <a:endParaRPr lang="en-US" sz="2000" dirty="0"/>
          </a:p>
        </p:txBody>
      </p:sp>
      <p:sp>
        <p:nvSpPr>
          <p:cNvPr id="21" name="Rectangle 10"/>
          <p:cNvSpPr>
            <a:spLocks noChangeArrowheads="1"/>
          </p:cNvSpPr>
          <p:nvPr/>
        </p:nvSpPr>
        <p:spPr bwMode="auto">
          <a:xfrm>
            <a:off x="3982932" y="4335453"/>
            <a:ext cx="30703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smtClean="0"/>
              <a:t>-2 mm </a:t>
            </a:r>
            <a:r>
              <a:rPr lang="en-US" sz="2000" dirty="0"/>
              <a:t>/ </a:t>
            </a:r>
            <a:r>
              <a:rPr lang="en-US" sz="2000" dirty="0" smtClean="0"/>
              <a:t>8 </a:t>
            </a:r>
            <a:r>
              <a:rPr lang="en-US" sz="2000" dirty="0" err="1"/>
              <a:t>yr</a:t>
            </a:r>
            <a:r>
              <a:rPr lang="en-US" sz="2000" dirty="0"/>
              <a:t> = </a:t>
            </a:r>
            <a:r>
              <a:rPr lang="en-US" sz="2000" dirty="0" smtClean="0"/>
              <a:t>-0.3 </a:t>
            </a:r>
            <a:r>
              <a:rPr lang="en-US" sz="2000" dirty="0"/>
              <a:t>mm/</a:t>
            </a:r>
            <a:r>
              <a:rPr lang="en-US" sz="2000" dirty="0" err="1"/>
              <a:t>yr</a:t>
            </a:r>
            <a:endParaRPr lang="en-US" sz="2000" dirty="0"/>
          </a:p>
        </p:txBody>
      </p:sp>
      <p:sp>
        <p:nvSpPr>
          <p:cNvPr id="22" name="Line 8"/>
          <p:cNvSpPr>
            <a:spLocks noChangeShapeType="1"/>
          </p:cNvSpPr>
          <p:nvPr/>
        </p:nvSpPr>
        <p:spPr bwMode="auto">
          <a:xfrm flipH="1" flipV="1">
            <a:off x="7240208" y="1199443"/>
            <a:ext cx="12902" cy="1686919"/>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8"/>
          <p:cNvSpPr>
            <a:spLocks noChangeShapeType="1"/>
          </p:cNvSpPr>
          <p:nvPr/>
        </p:nvSpPr>
        <p:spPr bwMode="auto">
          <a:xfrm flipV="1">
            <a:off x="7264406" y="4995332"/>
            <a:ext cx="2816" cy="594973"/>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6"/>
          <p:cNvSpPr>
            <a:spLocks noChangeShapeType="1"/>
          </p:cNvSpPr>
          <p:nvPr/>
        </p:nvSpPr>
        <p:spPr bwMode="auto">
          <a:xfrm>
            <a:off x="2564574" y="5005568"/>
            <a:ext cx="4693880" cy="51407"/>
          </a:xfrm>
          <a:prstGeom prst="line">
            <a:avLst/>
          </a:prstGeom>
          <a:noFill/>
          <a:ln w="349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8"/>
          <p:cNvSpPr>
            <a:spLocks noChangeShapeType="1"/>
          </p:cNvSpPr>
          <p:nvPr/>
        </p:nvSpPr>
        <p:spPr bwMode="auto">
          <a:xfrm flipH="1" flipV="1">
            <a:off x="2504372" y="1411110"/>
            <a:ext cx="25399" cy="148654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8"/>
          <p:cNvSpPr>
            <a:spLocks noChangeShapeType="1"/>
          </p:cNvSpPr>
          <p:nvPr/>
        </p:nvSpPr>
        <p:spPr bwMode="auto">
          <a:xfrm>
            <a:off x="1701496" y="1392244"/>
            <a:ext cx="7891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8"/>
          <p:cNvSpPr>
            <a:spLocks noChangeShapeType="1"/>
          </p:cNvSpPr>
          <p:nvPr/>
        </p:nvSpPr>
        <p:spPr bwMode="auto">
          <a:xfrm>
            <a:off x="7290258" y="5062020"/>
            <a:ext cx="317156" cy="5193"/>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28221466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cmGrid"/>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219200" y="457200"/>
            <a:ext cx="6223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Rectangle 8"/>
          <p:cNvSpPr>
            <a:spLocks noChangeArrowheads="1"/>
          </p:cNvSpPr>
          <p:nvPr/>
        </p:nvSpPr>
        <p:spPr bwMode="auto">
          <a:xfrm>
            <a:off x="2971800" y="4954588"/>
            <a:ext cx="1467657" cy="36933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t>-0.5 </a:t>
            </a:r>
            <a:r>
              <a:rPr lang="en-US" sz="1800" b="1" dirty="0"/>
              <a:t>mm / </a:t>
            </a:r>
            <a:r>
              <a:rPr lang="en-US" sz="1800" b="1" dirty="0" err="1"/>
              <a:t>yr</a:t>
            </a:r>
            <a:endParaRPr lang="en-US" sz="1800" b="1" dirty="0"/>
          </a:p>
        </p:txBody>
      </p:sp>
      <p:sp>
        <p:nvSpPr>
          <p:cNvPr id="47107" name="Rectangle 2"/>
          <p:cNvSpPr>
            <a:spLocks noChangeArrowheads="1"/>
          </p:cNvSpPr>
          <p:nvPr/>
        </p:nvSpPr>
        <p:spPr bwMode="auto">
          <a:xfrm>
            <a:off x="2705100" y="152400"/>
            <a:ext cx="4152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La Grande, OR GPS Velocity</a:t>
            </a:r>
          </a:p>
        </p:txBody>
      </p:sp>
      <p:sp>
        <p:nvSpPr>
          <p:cNvPr id="47108" name="Rectangle 29"/>
          <p:cNvSpPr>
            <a:spLocks noChangeArrowheads="1"/>
          </p:cNvSpPr>
          <p:nvPr/>
        </p:nvSpPr>
        <p:spPr bwMode="auto">
          <a:xfrm>
            <a:off x="2209800" y="5410200"/>
            <a:ext cx="355600"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t>-1</a:t>
            </a:r>
          </a:p>
        </p:txBody>
      </p:sp>
      <p:sp>
        <p:nvSpPr>
          <p:cNvPr id="47109" name="Rectangle 31"/>
          <p:cNvSpPr>
            <a:spLocks noChangeArrowheads="1"/>
          </p:cNvSpPr>
          <p:nvPr/>
        </p:nvSpPr>
        <p:spPr bwMode="auto">
          <a:xfrm>
            <a:off x="3038475" y="5410200"/>
            <a:ext cx="292100"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t>1</a:t>
            </a:r>
          </a:p>
        </p:txBody>
      </p:sp>
      <p:sp>
        <p:nvSpPr>
          <p:cNvPr id="47110" name="Rectangle 32"/>
          <p:cNvSpPr>
            <a:spLocks noChangeArrowheads="1"/>
          </p:cNvSpPr>
          <p:nvPr/>
        </p:nvSpPr>
        <p:spPr bwMode="auto">
          <a:xfrm>
            <a:off x="3422650" y="5410200"/>
            <a:ext cx="292100"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t>2</a:t>
            </a:r>
          </a:p>
        </p:txBody>
      </p:sp>
      <p:sp>
        <p:nvSpPr>
          <p:cNvPr id="47111" name="Rectangle 33"/>
          <p:cNvSpPr>
            <a:spLocks noChangeArrowheads="1"/>
          </p:cNvSpPr>
          <p:nvPr/>
        </p:nvSpPr>
        <p:spPr bwMode="auto">
          <a:xfrm>
            <a:off x="3808413" y="5410200"/>
            <a:ext cx="290512"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t>3</a:t>
            </a:r>
          </a:p>
        </p:txBody>
      </p:sp>
      <p:sp>
        <p:nvSpPr>
          <p:cNvPr id="47112" name="Rectangle 34"/>
          <p:cNvSpPr>
            <a:spLocks noChangeArrowheads="1"/>
          </p:cNvSpPr>
          <p:nvPr/>
        </p:nvSpPr>
        <p:spPr bwMode="auto">
          <a:xfrm>
            <a:off x="4192588" y="5410200"/>
            <a:ext cx="292100"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t>4</a:t>
            </a:r>
          </a:p>
        </p:txBody>
      </p:sp>
      <p:sp>
        <p:nvSpPr>
          <p:cNvPr id="47113" name="Rectangle 35"/>
          <p:cNvSpPr>
            <a:spLocks noChangeArrowheads="1"/>
          </p:cNvSpPr>
          <p:nvPr/>
        </p:nvSpPr>
        <p:spPr bwMode="auto">
          <a:xfrm>
            <a:off x="4576763" y="5410200"/>
            <a:ext cx="292100"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t>5</a:t>
            </a:r>
          </a:p>
        </p:txBody>
      </p:sp>
      <p:sp>
        <p:nvSpPr>
          <p:cNvPr id="47114" name="Rectangle 36"/>
          <p:cNvSpPr>
            <a:spLocks noChangeArrowheads="1"/>
          </p:cNvSpPr>
          <p:nvPr/>
        </p:nvSpPr>
        <p:spPr bwMode="auto">
          <a:xfrm>
            <a:off x="4972050" y="5410200"/>
            <a:ext cx="292100"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t>6</a:t>
            </a:r>
          </a:p>
        </p:txBody>
      </p:sp>
      <p:sp>
        <p:nvSpPr>
          <p:cNvPr id="47115" name="Rectangle 56"/>
          <p:cNvSpPr>
            <a:spLocks noChangeArrowheads="1"/>
          </p:cNvSpPr>
          <p:nvPr/>
        </p:nvSpPr>
        <p:spPr bwMode="auto">
          <a:xfrm>
            <a:off x="5368925" y="5410200"/>
            <a:ext cx="292100"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t>7</a:t>
            </a:r>
          </a:p>
        </p:txBody>
      </p:sp>
      <p:sp>
        <p:nvSpPr>
          <p:cNvPr id="47116" name="Rectangle 57"/>
          <p:cNvSpPr>
            <a:spLocks noChangeArrowheads="1"/>
          </p:cNvSpPr>
          <p:nvPr/>
        </p:nvSpPr>
        <p:spPr bwMode="auto">
          <a:xfrm>
            <a:off x="5765800" y="5410200"/>
            <a:ext cx="292100"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t>8</a:t>
            </a:r>
          </a:p>
        </p:txBody>
      </p:sp>
      <p:sp>
        <p:nvSpPr>
          <p:cNvPr id="47117" name="Rectangle 58"/>
          <p:cNvSpPr>
            <a:spLocks noChangeArrowheads="1"/>
          </p:cNvSpPr>
          <p:nvPr/>
        </p:nvSpPr>
        <p:spPr bwMode="auto">
          <a:xfrm>
            <a:off x="6162675" y="5410200"/>
            <a:ext cx="292100"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t>9</a:t>
            </a:r>
          </a:p>
        </p:txBody>
      </p:sp>
      <p:sp>
        <p:nvSpPr>
          <p:cNvPr id="47118" name="Rectangle 59"/>
          <p:cNvSpPr>
            <a:spLocks noChangeArrowheads="1"/>
          </p:cNvSpPr>
          <p:nvPr/>
        </p:nvSpPr>
        <p:spPr bwMode="auto">
          <a:xfrm>
            <a:off x="6521450" y="5410200"/>
            <a:ext cx="398463"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t>10</a:t>
            </a:r>
          </a:p>
        </p:txBody>
      </p:sp>
      <p:sp>
        <p:nvSpPr>
          <p:cNvPr id="47119" name="Rectangle 60"/>
          <p:cNvSpPr>
            <a:spLocks noChangeArrowheads="1"/>
          </p:cNvSpPr>
          <p:nvPr/>
        </p:nvSpPr>
        <p:spPr bwMode="auto">
          <a:xfrm>
            <a:off x="6908800" y="5410200"/>
            <a:ext cx="384175"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t>11</a:t>
            </a:r>
          </a:p>
        </p:txBody>
      </p:sp>
      <p:sp>
        <p:nvSpPr>
          <p:cNvPr id="47120" name="AutoShape 7"/>
          <p:cNvSpPr>
            <a:spLocks noChangeArrowheads="1"/>
          </p:cNvSpPr>
          <p:nvPr/>
        </p:nvSpPr>
        <p:spPr bwMode="auto">
          <a:xfrm rot="16200000">
            <a:off x="2473827" y="5256593"/>
            <a:ext cx="489735" cy="209604"/>
          </a:xfrm>
          <a:prstGeom prst="upArrow">
            <a:avLst>
              <a:gd name="adj1" fmla="val 50000"/>
              <a:gd name="adj2" fmla="val 84685"/>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3962400" y="0"/>
            <a:ext cx="4495800" cy="762000"/>
          </a:xfrm>
        </p:spPr>
        <p:txBody>
          <a:bodyPr/>
          <a:lstStyle/>
          <a:p>
            <a:pPr algn="l" eaLnBrk="1" hangingPunct="1"/>
            <a:r>
              <a:rPr lang="en-US" sz="4000">
                <a:latin typeface="Comic Sans MS" charset="0"/>
                <a:ea typeface="ＭＳ Ｐゴシック" charset="0"/>
                <a:cs typeface="ＭＳ Ｐゴシック" charset="0"/>
              </a:rPr>
              <a:t>GPS velocities</a:t>
            </a:r>
          </a:p>
        </p:txBody>
      </p:sp>
      <p:pic>
        <p:nvPicPr>
          <p:cNvPr id="48130" name="Picture 3" descr="GPSVeloc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914400"/>
            <a:ext cx="5715000" cy="56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7"/>
          <p:cNvSpPr>
            <a:spLocks noChangeArrowheads="1"/>
          </p:cNvSpPr>
          <p:nvPr/>
        </p:nvSpPr>
        <p:spPr bwMode="auto">
          <a:xfrm>
            <a:off x="2895600" y="4419600"/>
            <a:ext cx="903288" cy="339725"/>
          </a:xfrm>
          <a:prstGeom prst="rect">
            <a:avLst/>
          </a:prstGeom>
          <a:solidFill>
            <a:schemeClr val="bg1">
              <a:alpha val="7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omic Sans MS" charset="0"/>
              </a:rPr>
              <a:t>Newport</a:t>
            </a:r>
          </a:p>
        </p:txBody>
      </p:sp>
      <p:sp>
        <p:nvSpPr>
          <p:cNvPr id="48132" name="Rectangle 8"/>
          <p:cNvSpPr>
            <a:spLocks noChangeArrowheads="1"/>
          </p:cNvSpPr>
          <p:nvPr/>
        </p:nvSpPr>
        <p:spPr bwMode="auto">
          <a:xfrm>
            <a:off x="4038600" y="4419600"/>
            <a:ext cx="881063" cy="339725"/>
          </a:xfrm>
          <a:prstGeom prst="rect">
            <a:avLst/>
          </a:prstGeom>
          <a:solidFill>
            <a:schemeClr val="bg1">
              <a:alpha val="7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omic Sans MS" charset="0"/>
              </a:rPr>
              <a:t>Corvallis</a:t>
            </a:r>
          </a:p>
        </p:txBody>
      </p:sp>
      <p:sp>
        <p:nvSpPr>
          <p:cNvPr id="48133" name="Rectangle 9"/>
          <p:cNvSpPr>
            <a:spLocks noChangeArrowheads="1"/>
          </p:cNvSpPr>
          <p:nvPr/>
        </p:nvSpPr>
        <p:spPr bwMode="auto">
          <a:xfrm>
            <a:off x="2743200" y="3505200"/>
            <a:ext cx="963613" cy="339725"/>
          </a:xfrm>
          <a:prstGeom prst="rect">
            <a:avLst/>
          </a:prstGeom>
          <a:solidFill>
            <a:schemeClr val="bg1">
              <a:alpha val="7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omic Sans MS" charset="0"/>
              </a:rPr>
              <a:t>Tillamook</a:t>
            </a:r>
          </a:p>
        </p:txBody>
      </p:sp>
      <p:sp>
        <p:nvSpPr>
          <p:cNvPr id="48134" name="Rectangle 10"/>
          <p:cNvSpPr>
            <a:spLocks noChangeArrowheads="1"/>
          </p:cNvSpPr>
          <p:nvPr/>
        </p:nvSpPr>
        <p:spPr bwMode="auto">
          <a:xfrm>
            <a:off x="2819400" y="2133600"/>
            <a:ext cx="739775" cy="587375"/>
          </a:xfrm>
          <a:prstGeom prst="rect">
            <a:avLst/>
          </a:prstGeom>
          <a:solidFill>
            <a:schemeClr val="bg1">
              <a:alpha val="7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omic Sans MS" charset="0"/>
              </a:rPr>
              <a:t>Pacific</a:t>
            </a:r>
          </a:p>
          <a:p>
            <a:r>
              <a:rPr lang="en-US" sz="1400">
                <a:latin typeface="Comic Sans MS" charset="0"/>
              </a:rPr>
              <a:t>Beach</a:t>
            </a:r>
          </a:p>
        </p:txBody>
      </p:sp>
      <p:sp>
        <p:nvSpPr>
          <p:cNvPr id="48135" name="Rectangle 11"/>
          <p:cNvSpPr>
            <a:spLocks noChangeArrowheads="1"/>
          </p:cNvSpPr>
          <p:nvPr/>
        </p:nvSpPr>
        <p:spPr bwMode="auto">
          <a:xfrm>
            <a:off x="2743200" y="1371600"/>
            <a:ext cx="617538" cy="587375"/>
          </a:xfrm>
          <a:prstGeom prst="rect">
            <a:avLst/>
          </a:prstGeom>
          <a:solidFill>
            <a:schemeClr val="bg1">
              <a:alpha val="7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omic Sans MS" charset="0"/>
              </a:rPr>
              <a:t>Neah</a:t>
            </a:r>
          </a:p>
          <a:p>
            <a:r>
              <a:rPr lang="en-US" sz="1400">
                <a:latin typeface="Comic Sans MS" charset="0"/>
              </a:rPr>
              <a:t>Bay</a:t>
            </a:r>
          </a:p>
        </p:txBody>
      </p:sp>
      <p:sp>
        <p:nvSpPr>
          <p:cNvPr id="48136" name="Rectangle 12"/>
          <p:cNvSpPr>
            <a:spLocks noChangeArrowheads="1"/>
          </p:cNvSpPr>
          <p:nvPr/>
        </p:nvSpPr>
        <p:spPr bwMode="auto">
          <a:xfrm>
            <a:off x="4495800" y="3124200"/>
            <a:ext cx="619125" cy="339725"/>
          </a:xfrm>
          <a:prstGeom prst="rect">
            <a:avLst/>
          </a:prstGeom>
          <a:solidFill>
            <a:schemeClr val="bg1">
              <a:alpha val="7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omic Sans MS" charset="0"/>
              </a:rPr>
              <a:t>Kelso</a:t>
            </a:r>
          </a:p>
        </p:txBody>
      </p:sp>
      <p:sp>
        <p:nvSpPr>
          <p:cNvPr id="48137" name="Rectangle 13"/>
          <p:cNvSpPr>
            <a:spLocks noChangeArrowheads="1"/>
          </p:cNvSpPr>
          <p:nvPr/>
        </p:nvSpPr>
        <p:spPr bwMode="auto">
          <a:xfrm>
            <a:off x="3886200" y="2514600"/>
            <a:ext cx="1014413" cy="339725"/>
          </a:xfrm>
          <a:prstGeom prst="rect">
            <a:avLst/>
          </a:prstGeom>
          <a:solidFill>
            <a:schemeClr val="bg1">
              <a:alpha val="7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omic Sans MS" charset="0"/>
              </a:rPr>
              <a:t>Tumwater</a:t>
            </a:r>
          </a:p>
        </p:txBody>
      </p:sp>
      <p:sp>
        <p:nvSpPr>
          <p:cNvPr id="48138" name="Rectangle 14"/>
          <p:cNvSpPr>
            <a:spLocks noChangeArrowheads="1"/>
          </p:cNvSpPr>
          <p:nvPr/>
        </p:nvSpPr>
        <p:spPr bwMode="auto">
          <a:xfrm>
            <a:off x="6629400" y="2590800"/>
            <a:ext cx="801688" cy="339725"/>
          </a:xfrm>
          <a:prstGeom prst="rect">
            <a:avLst/>
          </a:prstGeom>
          <a:solidFill>
            <a:schemeClr val="bg1">
              <a:alpha val="7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omic Sans MS" charset="0"/>
              </a:rPr>
              <a:t>Othello</a:t>
            </a:r>
          </a:p>
        </p:txBody>
      </p:sp>
      <p:sp>
        <p:nvSpPr>
          <p:cNvPr id="48139" name="Rectangle 15"/>
          <p:cNvSpPr>
            <a:spLocks noChangeArrowheads="1"/>
          </p:cNvSpPr>
          <p:nvPr/>
        </p:nvSpPr>
        <p:spPr bwMode="auto">
          <a:xfrm>
            <a:off x="6781800" y="4051300"/>
            <a:ext cx="1017588" cy="339725"/>
          </a:xfrm>
          <a:prstGeom prst="rect">
            <a:avLst/>
          </a:prstGeom>
          <a:solidFill>
            <a:schemeClr val="bg1">
              <a:alpha val="7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omic Sans MS" charset="0"/>
              </a:rPr>
              <a:t>La Grande</a:t>
            </a:r>
          </a:p>
        </p:txBody>
      </p:sp>
      <p:sp>
        <p:nvSpPr>
          <p:cNvPr id="48140" name="Rectangle 16"/>
          <p:cNvSpPr>
            <a:spLocks noChangeArrowheads="1"/>
          </p:cNvSpPr>
          <p:nvPr/>
        </p:nvSpPr>
        <p:spPr bwMode="auto">
          <a:xfrm>
            <a:off x="5410200" y="3759200"/>
            <a:ext cx="731838" cy="339725"/>
          </a:xfrm>
          <a:prstGeom prst="rect">
            <a:avLst/>
          </a:prstGeom>
          <a:solidFill>
            <a:schemeClr val="bg1">
              <a:alpha val="7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omic Sans MS" charset="0"/>
              </a:rPr>
              <a:t>Wasco</a:t>
            </a:r>
          </a:p>
        </p:txBody>
      </p:sp>
      <p:sp>
        <p:nvSpPr>
          <p:cNvPr id="48141" name="AutoShape 17"/>
          <p:cNvSpPr>
            <a:spLocks noChangeArrowheads="1"/>
          </p:cNvSpPr>
          <p:nvPr/>
        </p:nvSpPr>
        <p:spPr bwMode="auto">
          <a:xfrm rot="-2206389">
            <a:off x="3352800" y="1219200"/>
            <a:ext cx="990600" cy="228600"/>
          </a:xfrm>
          <a:prstGeom prst="rightArrow">
            <a:avLst>
              <a:gd name="adj1" fmla="val 50000"/>
              <a:gd name="adj2" fmla="val 108333"/>
            </a:avLst>
          </a:prstGeom>
          <a:solidFill>
            <a:srgbClr val="FF0606"/>
          </a:solidFill>
          <a:ln w="9525">
            <a:solidFill>
              <a:schemeClr val="tx1"/>
            </a:solidFill>
            <a:miter lim="800000"/>
            <a:headEnd/>
            <a:tailEnd/>
          </a:ln>
        </p:spPr>
        <p:txBody>
          <a:bodyPr wrap="none" anchor="ctr"/>
          <a:lstStyle/>
          <a:p>
            <a:endParaRPr lang="en-US"/>
          </a:p>
        </p:txBody>
      </p:sp>
      <p:sp>
        <p:nvSpPr>
          <p:cNvPr id="48142" name="AutoShape 18"/>
          <p:cNvSpPr>
            <a:spLocks noChangeArrowheads="1"/>
          </p:cNvSpPr>
          <p:nvPr/>
        </p:nvSpPr>
        <p:spPr bwMode="auto">
          <a:xfrm rot="-3292571">
            <a:off x="3619500" y="4076700"/>
            <a:ext cx="914400" cy="228600"/>
          </a:xfrm>
          <a:prstGeom prst="rightArrow">
            <a:avLst>
              <a:gd name="adj1" fmla="val 50000"/>
              <a:gd name="adj2" fmla="val 100000"/>
            </a:avLst>
          </a:prstGeom>
          <a:solidFill>
            <a:srgbClr val="FF0606"/>
          </a:solidFill>
          <a:ln w="9525">
            <a:solidFill>
              <a:schemeClr val="tx1"/>
            </a:solidFill>
            <a:miter lim="800000"/>
            <a:headEnd/>
            <a:tailEnd/>
          </a:ln>
        </p:spPr>
        <p:txBody>
          <a:bodyPr wrap="none" anchor="ctr"/>
          <a:lstStyle/>
          <a:p>
            <a:endParaRPr lang="en-US"/>
          </a:p>
        </p:txBody>
      </p:sp>
      <p:sp>
        <p:nvSpPr>
          <p:cNvPr id="48143" name="AutoShape 20"/>
          <p:cNvSpPr>
            <a:spLocks noChangeArrowheads="1"/>
          </p:cNvSpPr>
          <p:nvPr/>
        </p:nvSpPr>
        <p:spPr bwMode="auto">
          <a:xfrm rot="-3110500">
            <a:off x="3656013" y="3201987"/>
            <a:ext cx="838200" cy="225425"/>
          </a:xfrm>
          <a:prstGeom prst="rightArrow">
            <a:avLst>
              <a:gd name="adj1" fmla="val 50000"/>
              <a:gd name="adj2" fmla="val 92958"/>
            </a:avLst>
          </a:prstGeom>
          <a:solidFill>
            <a:srgbClr val="FF0606"/>
          </a:solidFill>
          <a:ln w="9525">
            <a:solidFill>
              <a:schemeClr val="tx1"/>
            </a:solidFill>
            <a:miter lim="800000"/>
            <a:headEnd/>
            <a:tailEnd/>
          </a:ln>
        </p:spPr>
        <p:txBody>
          <a:bodyPr wrap="none" anchor="ctr"/>
          <a:lstStyle/>
          <a:p>
            <a:endParaRPr lang="en-US"/>
          </a:p>
        </p:txBody>
      </p:sp>
      <p:sp>
        <p:nvSpPr>
          <p:cNvPr id="48144" name="AutoShape 22"/>
          <p:cNvSpPr>
            <a:spLocks noChangeArrowheads="1"/>
          </p:cNvSpPr>
          <p:nvPr/>
        </p:nvSpPr>
        <p:spPr bwMode="auto">
          <a:xfrm rot="-3064512">
            <a:off x="4419600" y="2209800"/>
            <a:ext cx="533400" cy="228600"/>
          </a:xfrm>
          <a:prstGeom prst="rightArrow">
            <a:avLst>
              <a:gd name="adj1" fmla="val 50000"/>
              <a:gd name="adj2" fmla="val 58333"/>
            </a:avLst>
          </a:prstGeom>
          <a:solidFill>
            <a:srgbClr val="FF0606"/>
          </a:solidFill>
          <a:ln w="9525">
            <a:solidFill>
              <a:schemeClr val="tx1"/>
            </a:solidFill>
            <a:miter lim="800000"/>
            <a:headEnd/>
            <a:tailEnd/>
          </a:ln>
        </p:spPr>
        <p:txBody>
          <a:bodyPr wrap="none" anchor="ctr"/>
          <a:lstStyle/>
          <a:p>
            <a:endParaRPr lang="en-US"/>
          </a:p>
        </p:txBody>
      </p:sp>
      <p:sp>
        <p:nvSpPr>
          <p:cNvPr id="48145" name="AutoShape 19"/>
          <p:cNvSpPr>
            <a:spLocks noChangeArrowheads="1"/>
          </p:cNvSpPr>
          <p:nvPr/>
        </p:nvSpPr>
        <p:spPr bwMode="auto">
          <a:xfrm rot="-2140474">
            <a:off x="3519488" y="1908175"/>
            <a:ext cx="1371600" cy="228600"/>
          </a:xfrm>
          <a:prstGeom prst="rightArrow">
            <a:avLst>
              <a:gd name="adj1" fmla="val 50000"/>
              <a:gd name="adj2" fmla="val 143667"/>
            </a:avLst>
          </a:prstGeom>
          <a:solidFill>
            <a:srgbClr val="FF0606"/>
          </a:solidFill>
          <a:ln w="9525">
            <a:solidFill>
              <a:schemeClr val="tx1"/>
            </a:solidFill>
            <a:miter lim="800000"/>
            <a:headEnd/>
            <a:tailEnd/>
          </a:ln>
        </p:spPr>
        <p:txBody>
          <a:bodyPr wrap="none" anchor="ctr"/>
          <a:lstStyle/>
          <a:p>
            <a:endParaRPr lang="en-US"/>
          </a:p>
        </p:txBody>
      </p:sp>
      <p:sp>
        <p:nvSpPr>
          <p:cNvPr id="48146" name="AutoShape 21"/>
          <p:cNvSpPr>
            <a:spLocks noChangeArrowheads="1"/>
          </p:cNvSpPr>
          <p:nvPr/>
        </p:nvSpPr>
        <p:spPr bwMode="auto">
          <a:xfrm rot="-3050763">
            <a:off x="4652963" y="2841625"/>
            <a:ext cx="457200" cy="228600"/>
          </a:xfrm>
          <a:prstGeom prst="rightArrow">
            <a:avLst>
              <a:gd name="adj1" fmla="val 50000"/>
              <a:gd name="adj2" fmla="val 66667"/>
            </a:avLst>
          </a:prstGeom>
          <a:solidFill>
            <a:srgbClr val="FF0606"/>
          </a:solidFill>
          <a:ln w="9525">
            <a:solidFill>
              <a:schemeClr val="tx1"/>
            </a:solidFill>
            <a:miter lim="800000"/>
            <a:headEnd/>
            <a:tailEnd/>
          </a:ln>
        </p:spPr>
        <p:txBody>
          <a:bodyPr wrap="none" anchor="ctr"/>
          <a:lstStyle/>
          <a:p>
            <a:endParaRPr lang="en-US"/>
          </a:p>
        </p:txBody>
      </p:sp>
      <p:sp>
        <p:nvSpPr>
          <p:cNvPr id="48147" name="AutoShape 23"/>
          <p:cNvSpPr>
            <a:spLocks noChangeArrowheads="1"/>
          </p:cNvSpPr>
          <p:nvPr/>
        </p:nvSpPr>
        <p:spPr bwMode="auto">
          <a:xfrm rot="-3882447">
            <a:off x="4121151" y="4019550"/>
            <a:ext cx="525462" cy="261937"/>
          </a:xfrm>
          <a:prstGeom prst="rightArrow">
            <a:avLst>
              <a:gd name="adj1" fmla="val 50000"/>
              <a:gd name="adj2" fmla="val 58232"/>
            </a:avLst>
          </a:prstGeom>
          <a:solidFill>
            <a:srgbClr val="FF0606"/>
          </a:solidFill>
          <a:ln w="9525">
            <a:solidFill>
              <a:schemeClr val="tx1"/>
            </a:solidFill>
            <a:miter lim="800000"/>
            <a:headEnd/>
            <a:tailEnd/>
          </a:ln>
        </p:spPr>
        <p:txBody>
          <a:bodyPr wrap="none" anchor="ctr"/>
          <a:lstStyle/>
          <a:p>
            <a:endParaRPr lang="en-US"/>
          </a:p>
        </p:txBody>
      </p:sp>
      <p:sp>
        <p:nvSpPr>
          <p:cNvPr id="48149" name="AutoShape 23"/>
          <p:cNvSpPr>
            <a:spLocks noChangeArrowheads="1"/>
          </p:cNvSpPr>
          <p:nvPr/>
        </p:nvSpPr>
        <p:spPr bwMode="auto">
          <a:xfrm rot="-4196599">
            <a:off x="5719763" y="3503613"/>
            <a:ext cx="179387" cy="261937"/>
          </a:xfrm>
          <a:prstGeom prst="rightArrow">
            <a:avLst>
              <a:gd name="adj1" fmla="val 50000"/>
              <a:gd name="adj2" fmla="val 58181"/>
            </a:avLst>
          </a:prstGeom>
          <a:solidFill>
            <a:srgbClr val="FF0606"/>
          </a:solidFill>
          <a:ln w="9525">
            <a:solidFill>
              <a:schemeClr val="tx1"/>
            </a:solidFill>
            <a:miter lim="800000"/>
            <a:headEnd/>
            <a:tailEnd/>
          </a:ln>
        </p:spPr>
        <p:txBody>
          <a:bodyPr wrap="none" anchor="ctr"/>
          <a:lstStyle/>
          <a:p>
            <a:endParaRPr lang="en-US"/>
          </a:p>
        </p:txBody>
      </p:sp>
      <p:sp>
        <p:nvSpPr>
          <p:cNvPr id="48150" name="AutoShape 23"/>
          <p:cNvSpPr>
            <a:spLocks noChangeArrowheads="1"/>
          </p:cNvSpPr>
          <p:nvPr/>
        </p:nvSpPr>
        <p:spPr bwMode="auto">
          <a:xfrm rot="10800000">
            <a:off x="7334250" y="3776663"/>
            <a:ext cx="101600" cy="261937"/>
          </a:xfrm>
          <a:prstGeom prst="rightArrow">
            <a:avLst>
              <a:gd name="adj1" fmla="val 50000"/>
              <a:gd name="adj2" fmla="val 58181"/>
            </a:avLst>
          </a:prstGeom>
          <a:solidFill>
            <a:srgbClr val="FF0606"/>
          </a:solidFill>
          <a:ln w="9525">
            <a:solidFill>
              <a:schemeClr val="tx1"/>
            </a:solidFill>
            <a:miter lim="800000"/>
            <a:headEnd/>
            <a:tailEnd/>
          </a:ln>
        </p:spPr>
        <p:txBody>
          <a:bodyPr wrap="none" anchor="ctr"/>
          <a:lstStyle/>
          <a:p>
            <a:endParaRPr lang="en-US"/>
          </a:p>
        </p:txBody>
      </p:sp>
      <p:sp>
        <p:nvSpPr>
          <p:cNvPr id="24" name="AutoShape 7"/>
          <p:cNvSpPr>
            <a:spLocks noChangeArrowheads="1"/>
          </p:cNvSpPr>
          <p:nvPr/>
        </p:nvSpPr>
        <p:spPr bwMode="auto">
          <a:xfrm rot="3115059">
            <a:off x="6966328" y="2432078"/>
            <a:ext cx="229119" cy="155797"/>
          </a:xfrm>
          <a:prstGeom prst="upArrow">
            <a:avLst>
              <a:gd name="adj1" fmla="val 50000"/>
              <a:gd name="adj2" fmla="val 84685"/>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cmGrid"/>
          <p:cNvPicPr>
            <a:picLocks noChangeAspect="1" noChangeArrowheads="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371600" y="457200"/>
            <a:ext cx="6223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mGrid"/>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371600" y="457200"/>
            <a:ext cx="6223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2"/>
          <p:cNvCxnSpPr>
            <a:cxnSpLocks noChangeShapeType="1"/>
          </p:cNvCxnSpPr>
          <p:nvPr/>
        </p:nvCxnSpPr>
        <p:spPr bwMode="auto">
          <a:xfrm flipH="1" flipV="1">
            <a:off x="7615210" y="658018"/>
            <a:ext cx="3203" cy="4679035"/>
          </a:xfrm>
          <a:prstGeom prst="line">
            <a:avLst/>
          </a:prstGeom>
          <a:noFill/>
          <a:ln w="9525">
            <a:solidFill>
              <a:schemeClr val="tx1">
                <a:lumMod val="65000"/>
                <a:lumOff val="35000"/>
              </a:schemeClr>
            </a:solidFill>
            <a:round/>
            <a:headEnd/>
            <a:tailEnd/>
          </a:ln>
        </p:spPr>
      </p:cxnSp>
      <p:cxnSp>
        <p:nvCxnSpPr>
          <p:cNvPr id="6" name="Straight Connector 13"/>
          <p:cNvCxnSpPr>
            <a:cxnSpLocks noChangeShapeType="1"/>
          </p:cNvCxnSpPr>
          <p:nvPr/>
        </p:nvCxnSpPr>
        <p:spPr bwMode="auto">
          <a:xfrm flipH="1" flipV="1">
            <a:off x="7997121" y="658018"/>
            <a:ext cx="2292" cy="4746327"/>
          </a:xfrm>
          <a:prstGeom prst="line">
            <a:avLst/>
          </a:prstGeom>
          <a:noFill/>
          <a:ln w="9525">
            <a:solidFill>
              <a:schemeClr val="tx1">
                <a:lumMod val="65000"/>
                <a:lumOff val="35000"/>
              </a:schemeClr>
            </a:solidFill>
            <a:round/>
            <a:headEnd/>
            <a:tailEnd/>
          </a:ln>
        </p:spPr>
      </p:cxnSp>
      <p:cxnSp>
        <p:nvCxnSpPr>
          <p:cNvPr id="7" name="Straight Connector 15"/>
          <p:cNvCxnSpPr>
            <a:cxnSpLocks noChangeShapeType="1"/>
          </p:cNvCxnSpPr>
          <p:nvPr/>
        </p:nvCxnSpPr>
        <p:spPr bwMode="auto">
          <a:xfrm>
            <a:off x="7239000" y="660895"/>
            <a:ext cx="762000" cy="1588"/>
          </a:xfrm>
          <a:prstGeom prst="line">
            <a:avLst/>
          </a:prstGeom>
          <a:noFill/>
          <a:ln w="9525">
            <a:solidFill>
              <a:schemeClr val="tx1">
                <a:lumMod val="65000"/>
                <a:lumOff val="35000"/>
              </a:schemeClr>
            </a:solidFill>
            <a:round/>
            <a:headEnd/>
            <a:tailEnd/>
          </a:ln>
        </p:spPr>
      </p:cxnSp>
      <p:cxnSp>
        <p:nvCxnSpPr>
          <p:cNvPr id="8" name="Straight Connector 25"/>
          <p:cNvCxnSpPr>
            <a:cxnSpLocks noChangeShapeType="1"/>
          </p:cNvCxnSpPr>
          <p:nvPr/>
        </p:nvCxnSpPr>
        <p:spPr bwMode="auto">
          <a:xfrm>
            <a:off x="7239000" y="1049833"/>
            <a:ext cx="762000" cy="1587"/>
          </a:xfrm>
          <a:prstGeom prst="line">
            <a:avLst/>
          </a:prstGeom>
          <a:noFill/>
          <a:ln w="9525">
            <a:solidFill>
              <a:schemeClr val="tx1">
                <a:lumMod val="65000"/>
                <a:lumOff val="35000"/>
              </a:schemeClr>
            </a:solidFill>
            <a:round/>
            <a:headEnd/>
            <a:tailEnd/>
          </a:ln>
        </p:spPr>
      </p:cxnSp>
      <p:cxnSp>
        <p:nvCxnSpPr>
          <p:cNvPr id="9" name="Straight Connector 26"/>
          <p:cNvCxnSpPr>
            <a:cxnSpLocks noChangeShapeType="1"/>
          </p:cNvCxnSpPr>
          <p:nvPr/>
        </p:nvCxnSpPr>
        <p:spPr bwMode="auto">
          <a:xfrm>
            <a:off x="7239000" y="1438770"/>
            <a:ext cx="762000" cy="1588"/>
          </a:xfrm>
          <a:prstGeom prst="line">
            <a:avLst/>
          </a:prstGeom>
          <a:noFill/>
          <a:ln w="9525">
            <a:solidFill>
              <a:schemeClr val="tx1">
                <a:lumMod val="65000"/>
                <a:lumOff val="35000"/>
              </a:schemeClr>
            </a:solidFill>
            <a:round/>
            <a:headEnd/>
            <a:tailEnd/>
          </a:ln>
        </p:spPr>
      </p:cxnSp>
      <p:cxnSp>
        <p:nvCxnSpPr>
          <p:cNvPr id="10" name="Straight Connector 27"/>
          <p:cNvCxnSpPr>
            <a:cxnSpLocks noChangeShapeType="1"/>
          </p:cNvCxnSpPr>
          <p:nvPr/>
        </p:nvCxnSpPr>
        <p:spPr bwMode="auto">
          <a:xfrm>
            <a:off x="7239000" y="1827708"/>
            <a:ext cx="762000" cy="1587"/>
          </a:xfrm>
          <a:prstGeom prst="line">
            <a:avLst/>
          </a:prstGeom>
          <a:noFill/>
          <a:ln w="9525">
            <a:solidFill>
              <a:schemeClr val="tx1">
                <a:lumMod val="65000"/>
                <a:lumOff val="35000"/>
              </a:schemeClr>
            </a:solidFill>
            <a:round/>
            <a:headEnd/>
            <a:tailEnd/>
          </a:ln>
        </p:spPr>
      </p:cxnSp>
      <p:cxnSp>
        <p:nvCxnSpPr>
          <p:cNvPr id="11" name="Straight Connector 28"/>
          <p:cNvCxnSpPr>
            <a:cxnSpLocks noChangeShapeType="1"/>
          </p:cNvCxnSpPr>
          <p:nvPr/>
        </p:nvCxnSpPr>
        <p:spPr bwMode="auto">
          <a:xfrm>
            <a:off x="7239000" y="2221247"/>
            <a:ext cx="762000" cy="1588"/>
          </a:xfrm>
          <a:prstGeom prst="line">
            <a:avLst/>
          </a:prstGeom>
          <a:noFill/>
          <a:ln w="9525">
            <a:solidFill>
              <a:schemeClr val="tx1">
                <a:lumMod val="65000"/>
                <a:lumOff val="35000"/>
              </a:schemeClr>
            </a:solidFill>
            <a:round/>
            <a:headEnd/>
            <a:tailEnd/>
          </a:ln>
        </p:spPr>
      </p:cxnSp>
      <p:cxnSp>
        <p:nvCxnSpPr>
          <p:cNvPr id="12" name="Straight Connector 29"/>
          <p:cNvCxnSpPr>
            <a:cxnSpLocks noChangeShapeType="1"/>
          </p:cNvCxnSpPr>
          <p:nvPr/>
        </p:nvCxnSpPr>
        <p:spPr bwMode="auto">
          <a:xfrm>
            <a:off x="7239000" y="2610185"/>
            <a:ext cx="762000" cy="1587"/>
          </a:xfrm>
          <a:prstGeom prst="line">
            <a:avLst/>
          </a:prstGeom>
          <a:noFill/>
          <a:ln w="9525">
            <a:solidFill>
              <a:schemeClr val="tx1">
                <a:lumMod val="65000"/>
                <a:lumOff val="35000"/>
              </a:schemeClr>
            </a:solidFill>
            <a:round/>
            <a:headEnd/>
            <a:tailEnd/>
          </a:ln>
        </p:spPr>
      </p:cxnSp>
      <p:cxnSp>
        <p:nvCxnSpPr>
          <p:cNvPr id="13" name="Straight Connector 30"/>
          <p:cNvCxnSpPr>
            <a:cxnSpLocks noChangeShapeType="1"/>
          </p:cNvCxnSpPr>
          <p:nvPr/>
        </p:nvCxnSpPr>
        <p:spPr bwMode="auto">
          <a:xfrm>
            <a:off x="7239000" y="2999122"/>
            <a:ext cx="762000" cy="1588"/>
          </a:xfrm>
          <a:prstGeom prst="line">
            <a:avLst/>
          </a:prstGeom>
          <a:noFill/>
          <a:ln w="9525">
            <a:solidFill>
              <a:schemeClr val="tx1">
                <a:lumMod val="65000"/>
                <a:lumOff val="35000"/>
              </a:schemeClr>
            </a:solidFill>
            <a:round/>
            <a:headEnd/>
            <a:tailEnd/>
          </a:ln>
        </p:spPr>
      </p:cxnSp>
      <p:cxnSp>
        <p:nvCxnSpPr>
          <p:cNvPr id="14" name="Straight Connector 31"/>
          <p:cNvCxnSpPr>
            <a:cxnSpLocks noChangeShapeType="1"/>
          </p:cNvCxnSpPr>
          <p:nvPr/>
        </p:nvCxnSpPr>
        <p:spPr bwMode="auto">
          <a:xfrm>
            <a:off x="7239000" y="3384890"/>
            <a:ext cx="762000" cy="1588"/>
          </a:xfrm>
          <a:prstGeom prst="line">
            <a:avLst/>
          </a:prstGeom>
          <a:noFill/>
          <a:ln w="9525">
            <a:solidFill>
              <a:schemeClr val="tx1">
                <a:lumMod val="65000"/>
                <a:lumOff val="35000"/>
              </a:schemeClr>
            </a:solidFill>
            <a:round/>
            <a:headEnd/>
            <a:tailEnd/>
          </a:ln>
        </p:spPr>
      </p:cxnSp>
      <p:cxnSp>
        <p:nvCxnSpPr>
          <p:cNvPr id="15" name="Straight Connector 32"/>
          <p:cNvCxnSpPr>
            <a:cxnSpLocks noChangeShapeType="1"/>
          </p:cNvCxnSpPr>
          <p:nvPr/>
        </p:nvCxnSpPr>
        <p:spPr bwMode="auto">
          <a:xfrm>
            <a:off x="7239000" y="3778585"/>
            <a:ext cx="762000" cy="1587"/>
          </a:xfrm>
          <a:prstGeom prst="line">
            <a:avLst/>
          </a:prstGeom>
          <a:noFill/>
          <a:ln w="9525">
            <a:solidFill>
              <a:schemeClr val="tx1">
                <a:lumMod val="65000"/>
                <a:lumOff val="35000"/>
              </a:schemeClr>
            </a:solidFill>
            <a:round/>
            <a:headEnd/>
            <a:tailEnd/>
          </a:ln>
        </p:spPr>
      </p:cxnSp>
      <p:cxnSp>
        <p:nvCxnSpPr>
          <p:cNvPr id="16" name="Straight Connector 33"/>
          <p:cNvCxnSpPr>
            <a:cxnSpLocks noChangeShapeType="1"/>
          </p:cNvCxnSpPr>
          <p:nvPr/>
        </p:nvCxnSpPr>
        <p:spPr bwMode="auto">
          <a:xfrm>
            <a:off x="7239000" y="4158318"/>
            <a:ext cx="762000" cy="1588"/>
          </a:xfrm>
          <a:prstGeom prst="line">
            <a:avLst/>
          </a:prstGeom>
          <a:noFill/>
          <a:ln w="9525">
            <a:solidFill>
              <a:schemeClr val="tx1">
                <a:lumMod val="65000"/>
                <a:lumOff val="35000"/>
              </a:schemeClr>
            </a:solidFill>
            <a:round/>
            <a:headEnd/>
            <a:tailEnd/>
          </a:ln>
        </p:spPr>
      </p:cxnSp>
      <p:cxnSp>
        <p:nvCxnSpPr>
          <p:cNvPr id="17" name="Straight Connector 34"/>
          <p:cNvCxnSpPr>
            <a:cxnSpLocks noChangeShapeType="1"/>
          </p:cNvCxnSpPr>
          <p:nvPr/>
        </p:nvCxnSpPr>
        <p:spPr bwMode="auto">
          <a:xfrm>
            <a:off x="7239000" y="4551858"/>
            <a:ext cx="762000" cy="1587"/>
          </a:xfrm>
          <a:prstGeom prst="line">
            <a:avLst/>
          </a:prstGeom>
          <a:noFill/>
          <a:ln w="9525">
            <a:solidFill>
              <a:schemeClr val="tx1">
                <a:lumMod val="65000"/>
                <a:lumOff val="35000"/>
              </a:schemeClr>
            </a:solidFill>
            <a:round/>
            <a:headEnd/>
            <a:tailEnd/>
          </a:ln>
        </p:spPr>
      </p:cxnSp>
      <p:cxnSp>
        <p:nvCxnSpPr>
          <p:cNvPr id="18" name="Straight Connector 35"/>
          <p:cNvCxnSpPr>
            <a:cxnSpLocks noChangeShapeType="1"/>
          </p:cNvCxnSpPr>
          <p:nvPr/>
        </p:nvCxnSpPr>
        <p:spPr bwMode="auto">
          <a:xfrm>
            <a:off x="7239000" y="4940795"/>
            <a:ext cx="762000" cy="1588"/>
          </a:xfrm>
          <a:prstGeom prst="line">
            <a:avLst/>
          </a:prstGeom>
          <a:noFill/>
          <a:ln w="9525">
            <a:solidFill>
              <a:schemeClr val="tx1">
                <a:lumMod val="65000"/>
                <a:lumOff val="35000"/>
              </a:schemeClr>
            </a:solidFill>
            <a:round/>
            <a:headEnd/>
            <a:tailEnd/>
          </a:ln>
        </p:spPr>
      </p:cxnSp>
      <p:cxnSp>
        <p:nvCxnSpPr>
          <p:cNvPr id="19" name="Straight Connector 36"/>
          <p:cNvCxnSpPr>
            <a:cxnSpLocks noChangeShapeType="1"/>
          </p:cNvCxnSpPr>
          <p:nvPr/>
        </p:nvCxnSpPr>
        <p:spPr bwMode="auto">
          <a:xfrm>
            <a:off x="7239000" y="5338343"/>
            <a:ext cx="762000" cy="1587"/>
          </a:xfrm>
          <a:prstGeom prst="line">
            <a:avLst/>
          </a:prstGeom>
          <a:noFill/>
          <a:ln w="9525">
            <a:solidFill>
              <a:schemeClr val="tx1">
                <a:lumMod val="65000"/>
                <a:lumOff val="35000"/>
              </a:schemeClr>
            </a:solidFill>
            <a:round/>
            <a:headEnd/>
            <a:tailEnd/>
          </a:ln>
        </p:spPr>
      </p:cxnSp>
      <p:sp>
        <p:nvSpPr>
          <p:cNvPr id="20" name="Rectangle 37"/>
          <p:cNvSpPr>
            <a:spLocks noChangeArrowheads="1"/>
          </p:cNvSpPr>
          <p:nvPr/>
        </p:nvSpPr>
        <p:spPr bwMode="auto">
          <a:xfrm>
            <a:off x="7391400" y="5438775"/>
            <a:ext cx="3984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t>13</a:t>
            </a:r>
          </a:p>
        </p:txBody>
      </p:sp>
      <p:sp>
        <p:nvSpPr>
          <p:cNvPr id="21" name="Rectangle 38"/>
          <p:cNvSpPr>
            <a:spLocks noChangeArrowheads="1"/>
          </p:cNvSpPr>
          <p:nvPr/>
        </p:nvSpPr>
        <p:spPr bwMode="auto">
          <a:xfrm>
            <a:off x="7797800" y="5434013"/>
            <a:ext cx="39846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t>14</a:t>
            </a:r>
          </a:p>
        </p:txBody>
      </p:sp>
    </p:spTree>
    <p:extLst>
      <p:ext uri="{BB962C8B-B14F-4D97-AF65-F5344CB8AC3E}">
        <p14:creationId xmlns:p14="http://schemas.microsoft.com/office/powerpoint/2010/main" val="938995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V-PPT-Title-GPS.jpg"/>
          <p:cNvPicPr>
            <a:picLocks noChangeAspect="1"/>
          </p:cNvPicPr>
          <p:nvPr/>
        </p:nvPicPr>
        <p:blipFill rotWithShape="1">
          <a:blip r:embed="rId3">
            <a:extLst>
              <a:ext uri="{28A0092B-C50C-407E-A947-70E740481C1C}">
                <a14:useLocalDpi xmlns:a14="http://schemas.microsoft.com/office/drawing/2010/main" val="0"/>
              </a:ext>
            </a:extLst>
          </a:blip>
          <a:srcRect b="85359"/>
          <a:stretch/>
        </p:blipFill>
        <p:spPr bwMode="auto">
          <a:xfrm>
            <a:off x="0" y="0"/>
            <a:ext cx="9144000" cy="10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2473325" y="175775"/>
            <a:ext cx="6670675" cy="6731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6pPr>
            <a:lvl7pPr marL="9144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9pPr>
          </a:lstStyle>
          <a:p>
            <a:r>
              <a:rPr lang="en-US" sz="3200" b="1" dirty="0" smtClean="0">
                <a:solidFill>
                  <a:srgbClr val="FFFFFF"/>
                </a:solidFill>
              </a:rPr>
              <a:t>The Global Positioning System</a:t>
            </a:r>
            <a:endParaRPr lang="en-US" sz="3200" b="1" dirty="0" smtClean="0">
              <a:solidFill>
                <a:srgbClr val="FFFFFF"/>
              </a:solidFill>
            </a:endParaRPr>
          </a:p>
        </p:txBody>
      </p:sp>
      <p:pic>
        <p:nvPicPr>
          <p:cNvPr id="8" name="Picture 2" descr="gps_orbi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13" y="1182688"/>
            <a:ext cx="4219575"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gps_sta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11663"/>
            <a:ext cx="484981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ChangeArrowheads="1"/>
          </p:cNvSpPr>
          <p:nvPr/>
        </p:nvSpPr>
        <p:spPr bwMode="auto">
          <a:xfrm>
            <a:off x="4797282" y="1438275"/>
            <a:ext cx="4343400"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600" dirty="0" smtClean="0"/>
              <a:t>24-32 </a:t>
            </a:r>
            <a:r>
              <a:rPr lang="en-US" sz="2600" dirty="0"/>
              <a:t>satellites</a:t>
            </a:r>
          </a:p>
          <a:p>
            <a:pPr marL="342900" indent="-342900">
              <a:spcBef>
                <a:spcPct val="20000"/>
              </a:spcBef>
              <a:buFontTx/>
              <a:buChar char="•"/>
            </a:pPr>
            <a:r>
              <a:rPr lang="en-US" sz="2600" dirty="0"/>
              <a:t>20,200 km altitude</a:t>
            </a:r>
          </a:p>
          <a:p>
            <a:pPr marL="342900" indent="-342900">
              <a:spcBef>
                <a:spcPct val="20000"/>
              </a:spcBef>
              <a:buFontTx/>
              <a:buChar char="•"/>
            </a:pPr>
            <a:r>
              <a:rPr lang="en-US" sz="2600" dirty="0"/>
              <a:t>55 degrees inclination</a:t>
            </a:r>
          </a:p>
          <a:p>
            <a:pPr marL="342900" indent="-342900">
              <a:spcBef>
                <a:spcPct val="20000"/>
              </a:spcBef>
              <a:buFontTx/>
              <a:buChar char="•"/>
            </a:pPr>
            <a:r>
              <a:rPr lang="en-US" sz="2600" dirty="0"/>
              <a:t>12 hour orbital period</a:t>
            </a:r>
          </a:p>
          <a:p>
            <a:pPr marL="342900" indent="-342900">
              <a:lnSpc>
                <a:spcPct val="90000"/>
              </a:lnSpc>
              <a:spcBef>
                <a:spcPct val="20000"/>
              </a:spcBef>
              <a:buFontTx/>
              <a:buChar char="•"/>
            </a:pPr>
            <a:r>
              <a:rPr lang="en-US" sz="2600" dirty="0"/>
              <a:t>5 ground control stations</a:t>
            </a:r>
          </a:p>
          <a:p>
            <a:pPr marL="342900" indent="-342900">
              <a:lnSpc>
                <a:spcPct val="90000"/>
              </a:lnSpc>
              <a:spcBef>
                <a:spcPct val="20000"/>
              </a:spcBef>
              <a:buFontTx/>
              <a:buChar char="•"/>
            </a:pPr>
            <a:r>
              <a:rPr lang="en-US" sz="2600" dirty="0"/>
              <a:t>Need 4 satellites to be accurate</a:t>
            </a:r>
          </a:p>
          <a:p>
            <a:pPr marL="342900" indent="-342900">
              <a:lnSpc>
                <a:spcPct val="90000"/>
              </a:lnSpc>
              <a:spcBef>
                <a:spcPct val="20000"/>
              </a:spcBef>
              <a:buFontTx/>
              <a:buChar char="•"/>
            </a:pPr>
            <a:r>
              <a:rPr lang="en-US" sz="2600" dirty="0"/>
              <a:t>Each satellite passes over a ground monitoring station every 12 hours</a:t>
            </a:r>
          </a:p>
        </p:txBody>
      </p:sp>
    </p:spTree>
    <p:extLst>
      <p:ext uri="{BB962C8B-B14F-4D97-AF65-F5344CB8AC3E}">
        <p14:creationId xmlns:p14="http://schemas.microsoft.com/office/powerpoint/2010/main" val="2580994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V-PPT-Title-GPS.jpg"/>
          <p:cNvPicPr>
            <a:picLocks noChangeAspect="1"/>
          </p:cNvPicPr>
          <p:nvPr/>
        </p:nvPicPr>
        <p:blipFill rotWithShape="1">
          <a:blip r:embed="rId3">
            <a:extLst>
              <a:ext uri="{28A0092B-C50C-407E-A947-70E740481C1C}">
                <a14:useLocalDpi xmlns:a14="http://schemas.microsoft.com/office/drawing/2010/main" val="0"/>
              </a:ext>
            </a:extLst>
          </a:blip>
          <a:srcRect b="85359"/>
          <a:stretch/>
        </p:blipFill>
        <p:spPr bwMode="auto">
          <a:xfrm>
            <a:off x="0" y="0"/>
            <a:ext cx="9144000" cy="10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a:xfrm>
            <a:off x="2627839" y="173499"/>
            <a:ext cx="6516161" cy="871167"/>
          </a:xfrm>
          <a:prstGeom prst="rect">
            <a:avLst/>
          </a:prstGeom>
          <a:noFill/>
        </p:spPr>
        <p:txBody>
          <a:bodyPr lIns="92075" tIns="46038" rIns="92075" bIns="46038"/>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6pPr>
            <a:lvl7pPr marL="9144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9pPr>
          </a:lstStyle>
          <a:p>
            <a:pPr eaLnBrk="1" hangingPunct="1"/>
            <a:r>
              <a:rPr lang="en-US" sz="3200" b="1" dirty="0" smtClean="0">
                <a:solidFill>
                  <a:srgbClr val="FFFFFF"/>
                </a:solidFill>
                <a:ea typeface="MS PGothic" pitchFamily="34" charset="-128"/>
              </a:rPr>
              <a:t>Consumer-grade GPS accuracy</a:t>
            </a:r>
            <a:endParaRPr lang="en-US" sz="3200" b="1" dirty="0" smtClean="0">
              <a:solidFill>
                <a:srgbClr val="FFFFFF"/>
              </a:solidFill>
              <a:ea typeface="MS PGothic" pitchFamily="34" charset="-128"/>
            </a:endParaRPr>
          </a:p>
        </p:txBody>
      </p:sp>
      <p:sp>
        <p:nvSpPr>
          <p:cNvPr id="8" name="Rectangle 3"/>
          <p:cNvSpPr txBox="1">
            <a:spLocks noChangeArrowheads="1"/>
          </p:cNvSpPr>
          <p:nvPr/>
        </p:nvSpPr>
        <p:spPr bwMode="auto">
          <a:xfrm>
            <a:off x="2177844" y="1047676"/>
            <a:ext cx="4592811" cy="72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lnSpc>
                <a:spcPct val="80000"/>
              </a:lnSpc>
            </a:pPr>
            <a:r>
              <a:rPr lang="en-US" sz="2400" smtClean="0">
                <a:latin typeface="Calibri" pitchFamily="34" charset="0"/>
              </a:rPr>
              <a:t>Horizontal: +/- 10 m (30 ft) error</a:t>
            </a:r>
          </a:p>
          <a:p>
            <a:pPr eaLnBrk="1" hangingPunct="1">
              <a:lnSpc>
                <a:spcPct val="80000"/>
              </a:lnSpc>
            </a:pPr>
            <a:r>
              <a:rPr lang="en-US" sz="2400" smtClean="0">
                <a:latin typeface="Calibri" pitchFamily="34" charset="0"/>
              </a:rPr>
              <a:t>Vertical: +/- 15 m (45 ft) error</a:t>
            </a:r>
            <a:endParaRPr lang="en-US" sz="2400" dirty="0" smtClean="0">
              <a:latin typeface="Calibri" pitchFamily="34" charset="0"/>
            </a:endParaRPr>
          </a:p>
        </p:txBody>
      </p:sp>
      <p:grpSp>
        <p:nvGrpSpPr>
          <p:cNvPr id="9" name="Group 4"/>
          <p:cNvGrpSpPr>
            <a:grpSpLocks/>
          </p:cNvGrpSpPr>
          <p:nvPr/>
        </p:nvGrpSpPr>
        <p:grpSpPr bwMode="auto">
          <a:xfrm>
            <a:off x="228600" y="1662113"/>
            <a:ext cx="8329613" cy="5195887"/>
            <a:chOff x="144" y="480"/>
            <a:chExt cx="5247" cy="3273"/>
          </a:xfrm>
        </p:grpSpPr>
        <p:sp>
          <p:nvSpPr>
            <p:cNvPr id="10" name="Oval 5"/>
            <p:cNvSpPr>
              <a:spLocks noChangeArrowheads="1"/>
            </p:cNvSpPr>
            <p:nvPr/>
          </p:nvSpPr>
          <p:spPr bwMode="auto">
            <a:xfrm>
              <a:off x="288" y="2112"/>
              <a:ext cx="5103" cy="1641"/>
            </a:xfrm>
            <a:prstGeom prst="ellipse">
              <a:avLst/>
            </a:prstGeom>
            <a:solidFill>
              <a:srgbClr val="05C00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Oval 6"/>
            <p:cNvSpPr>
              <a:spLocks noChangeArrowheads="1"/>
            </p:cNvSpPr>
            <p:nvPr/>
          </p:nvSpPr>
          <p:spPr bwMode="auto">
            <a:xfrm>
              <a:off x="1412" y="2276"/>
              <a:ext cx="3041" cy="1271"/>
            </a:xfrm>
            <a:prstGeom prst="ellipse">
              <a:avLst/>
            </a:prstGeom>
            <a:noFill/>
            <a:ln w="25400">
              <a:solidFill>
                <a:srgbClr val="1C1C1C"/>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Oval 7"/>
            <p:cNvSpPr>
              <a:spLocks noChangeArrowheads="1"/>
            </p:cNvSpPr>
            <p:nvPr/>
          </p:nvSpPr>
          <p:spPr bwMode="auto">
            <a:xfrm>
              <a:off x="2942" y="2804"/>
              <a:ext cx="38" cy="30"/>
            </a:xfrm>
            <a:prstGeom prst="ellipse">
              <a:avLst/>
            </a:prstGeom>
            <a:solidFill>
              <a:schemeClr val="tx2"/>
            </a:solidFill>
            <a:ln w="25400">
              <a:solidFill>
                <a:schemeClr val="tx2"/>
              </a:solidFill>
              <a:round/>
              <a:headEnd/>
              <a:tailEnd/>
            </a:ln>
          </p:spPr>
          <p:txBody>
            <a:bodyPr wrap="none" anchor="ctr"/>
            <a:lstStyle/>
            <a:p>
              <a:endParaRPr lang="en-US"/>
            </a:p>
          </p:txBody>
        </p:sp>
        <p:sp>
          <p:nvSpPr>
            <p:cNvPr id="13" name="Freeform 8"/>
            <p:cNvSpPr>
              <a:spLocks/>
            </p:cNvSpPr>
            <p:nvPr/>
          </p:nvSpPr>
          <p:spPr bwMode="auto">
            <a:xfrm rot="-3294368">
              <a:off x="2480" y="1406"/>
              <a:ext cx="1779" cy="241"/>
            </a:xfrm>
            <a:custGeom>
              <a:avLst/>
              <a:gdLst>
                <a:gd name="T0" fmla="*/ 0 w 3828"/>
                <a:gd name="T1" fmla="*/ 1 h 367"/>
                <a:gd name="T2" fmla="*/ 0 w 3828"/>
                <a:gd name="T3" fmla="*/ 1 h 367"/>
                <a:gd name="T4" fmla="*/ 0 w 3828"/>
                <a:gd name="T5" fmla="*/ 0 h 367"/>
                <a:gd name="T6" fmla="*/ 0 w 3828"/>
                <a:gd name="T7" fmla="*/ 0 h 367"/>
                <a:gd name="T8" fmla="*/ 0 w 3828"/>
                <a:gd name="T9" fmla="*/ 1 h 367"/>
                <a:gd name="T10" fmla="*/ 0 w 3828"/>
                <a:gd name="T11" fmla="*/ 1 h 367"/>
                <a:gd name="T12" fmla="*/ 0 w 3828"/>
                <a:gd name="T13" fmla="*/ 1 h 367"/>
                <a:gd name="T14" fmla="*/ 0 w 3828"/>
                <a:gd name="T15" fmla="*/ 0 h 367"/>
                <a:gd name="T16" fmla="*/ 0 w 3828"/>
                <a:gd name="T17" fmla="*/ 0 h 367"/>
                <a:gd name="T18" fmla="*/ 0 w 3828"/>
                <a:gd name="T19" fmla="*/ 1 h 367"/>
                <a:gd name="T20" fmla="*/ 0 w 3828"/>
                <a:gd name="T21" fmla="*/ 1 h 367"/>
                <a:gd name="T22" fmla="*/ 0 w 3828"/>
                <a:gd name="T23" fmla="*/ 0 h 367"/>
                <a:gd name="T24" fmla="*/ 0 w 3828"/>
                <a:gd name="T25" fmla="*/ 0 h 367"/>
                <a:gd name="T26" fmla="*/ 0 w 3828"/>
                <a:gd name="T27" fmla="*/ 1 h 367"/>
                <a:gd name="T28" fmla="*/ 0 w 3828"/>
                <a:gd name="T29" fmla="*/ 1 h 367"/>
                <a:gd name="T30" fmla="*/ 0 w 3828"/>
                <a:gd name="T31" fmla="*/ 0 h 367"/>
                <a:gd name="T32" fmla="*/ 0 w 3828"/>
                <a:gd name="T33" fmla="*/ 0 h 367"/>
                <a:gd name="T34" fmla="*/ 0 w 3828"/>
                <a:gd name="T35" fmla="*/ 1 h 367"/>
                <a:gd name="T36" fmla="*/ 0 w 3828"/>
                <a:gd name="T37" fmla="*/ 1 h 367"/>
                <a:gd name="T38" fmla="*/ 0 w 3828"/>
                <a:gd name="T39" fmla="*/ 0 h 367"/>
                <a:gd name="T40" fmla="*/ 0 w 3828"/>
                <a:gd name="T41" fmla="*/ 0 h 367"/>
                <a:gd name="T42" fmla="*/ 0 w 3828"/>
                <a:gd name="T43" fmla="*/ 1 h 367"/>
                <a:gd name="T44" fmla="*/ 0 w 3828"/>
                <a:gd name="T45" fmla="*/ 1 h 367"/>
                <a:gd name="T46" fmla="*/ 0 w 3828"/>
                <a:gd name="T47" fmla="*/ 0 h 367"/>
                <a:gd name="T48" fmla="*/ 0 w 3828"/>
                <a:gd name="T49" fmla="*/ 0 h 367"/>
                <a:gd name="T50" fmla="*/ 0 w 3828"/>
                <a:gd name="T51" fmla="*/ 1 h 367"/>
                <a:gd name="T52" fmla="*/ 0 w 3828"/>
                <a:gd name="T53" fmla="*/ 1 h 367"/>
                <a:gd name="T54" fmla="*/ 0 w 3828"/>
                <a:gd name="T55" fmla="*/ 0 h 367"/>
                <a:gd name="T56" fmla="*/ 0 w 3828"/>
                <a:gd name="T57" fmla="*/ 0 h 367"/>
                <a:gd name="T58" fmla="*/ 0 w 3828"/>
                <a:gd name="T59" fmla="*/ 1 h 367"/>
                <a:gd name="T60" fmla="*/ 0 w 3828"/>
                <a:gd name="T61" fmla="*/ 1 h 367"/>
                <a:gd name="T62" fmla="*/ 0 w 3828"/>
                <a:gd name="T63" fmla="*/ 1 h 367"/>
                <a:gd name="T64" fmla="*/ 0 w 3828"/>
                <a:gd name="T65" fmla="*/ 0 h 367"/>
                <a:gd name="T66" fmla="*/ 0 w 3828"/>
                <a:gd name="T67" fmla="*/ 0 h 367"/>
                <a:gd name="T68" fmla="*/ 0 w 3828"/>
                <a:gd name="T69" fmla="*/ 1 h 367"/>
                <a:gd name="T70" fmla="*/ 0 w 3828"/>
                <a:gd name="T71" fmla="*/ 1 h 367"/>
                <a:gd name="T72" fmla="*/ 0 w 3828"/>
                <a:gd name="T73" fmla="*/ 1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lstStyle/>
            <a:p>
              <a:endParaRPr lang="en-US"/>
            </a:p>
          </p:txBody>
        </p:sp>
        <p:grpSp>
          <p:nvGrpSpPr>
            <p:cNvPr id="14" name="Group 9"/>
            <p:cNvGrpSpPr>
              <a:grpSpLocks/>
            </p:cNvGrpSpPr>
            <p:nvPr/>
          </p:nvGrpSpPr>
          <p:grpSpPr bwMode="auto">
            <a:xfrm>
              <a:off x="3888" y="480"/>
              <a:ext cx="430" cy="435"/>
              <a:chOff x="5138" y="768"/>
              <a:chExt cx="430" cy="435"/>
            </a:xfrm>
          </p:grpSpPr>
          <p:sp>
            <p:nvSpPr>
              <p:cNvPr id="93" name="Freeform 10"/>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lstStyle/>
              <a:p>
                <a:endParaRPr lang="en-US"/>
              </a:p>
            </p:txBody>
          </p:sp>
          <p:sp>
            <p:nvSpPr>
              <p:cNvPr id="94" name="Freeform 11"/>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lstStyle/>
              <a:p>
                <a:endParaRPr lang="en-US"/>
              </a:p>
            </p:txBody>
          </p:sp>
          <p:sp>
            <p:nvSpPr>
              <p:cNvPr id="95" name="Freeform 12"/>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lstStyle/>
              <a:p>
                <a:endParaRPr lang="en-US"/>
              </a:p>
            </p:txBody>
          </p:sp>
          <p:sp>
            <p:nvSpPr>
              <p:cNvPr id="96" name="Freeform 13"/>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14"/>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Line 15"/>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9" name="Line 16"/>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5" name="Freeform 17"/>
            <p:cNvSpPr>
              <a:spLocks/>
            </p:cNvSpPr>
            <p:nvPr/>
          </p:nvSpPr>
          <p:spPr bwMode="auto">
            <a:xfrm rot="-2328402">
              <a:off x="2832" y="1584"/>
              <a:ext cx="2163" cy="241"/>
            </a:xfrm>
            <a:custGeom>
              <a:avLst/>
              <a:gdLst>
                <a:gd name="T0" fmla="*/ 0 w 3828"/>
                <a:gd name="T1" fmla="*/ 1 h 367"/>
                <a:gd name="T2" fmla="*/ 1 w 3828"/>
                <a:gd name="T3" fmla="*/ 1 h 367"/>
                <a:gd name="T4" fmla="*/ 1 w 3828"/>
                <a:gd name="T5" fmla="*/ 0 h 367"/>
                <a:gd name="T6" fmla="*/ 1 w 3828"/>
                <a:gd name="T7" fmla="*/ 0 h 367"/>
                <a:gd name="T8" fmla="*/ 1 w 3828"/>
                <a:gd name="T9" fmla="*/ 1 h 367"/>
                <a:gd name="T10" fmla="*/ 1 w 3828"/>
                <a:gd name="T11" fmla="*/ 1 h 367"/>
                <a:gd name="T12" fmla="*/ 1 w 3828"/>
                <a:gd name="T13" fmla="*/ 1 h 367"/>
                <a:gd name="T14" fmla="*/ 1 w 3828"/>
                <a:gd name="T15" fmla="*/ 0 h 367"/>
                <a:gd name="T16" fmla="*/ 1 w 3828"/>
                <a:gd name="T17" fmla="*/ 0 h 367"/>
                <a:gd name="T18" fmla="*/ 1 w 3828"/>
                <a:gd name="T19" fmla="*/ 1 h 367"/>
                <a:gd name="T20" fmla="*/ 1 w 3828"/>
                <a:gd name="T21" fmla="*/ 1 h 367"/>
                <a:gd name="T22" fmla="*/ 1 w 3828"/>
                <a:gd name="T23" fmla="*/ 0 h 367"/>
                <a:gd name="T24" fmla="*/ 1 w 3828"/>
                <a:gd name="T25" fmla="*/ 0 h 367"/>
                <a:gd name="T26" fmla="*/ 1 w 3828"/>
                <a:gd name="T27" fmla="*/ 1 h 367"/>
                <a:gd name="T28" fmla="*/ 1 w 3828"/>
                <a:gd name="T29" fmla="*/ 1 h 367"/>
                <a:gd name="T30" fmla="*/ 1 w 3828"/>
                <a:gd name="T31" fmla="*/ 0 h 367"/>
                <a:gd name="T32" fmla="*/ 1 w 3828"/>
                <a:gd name="T33" fmla="*/ 0 h 367"/>
                <a:gd name="T34" fmla="*/ 1 w 3828"/>
                <a:gd name="T35" fmla="*/ 1 h 367"/>
                <a:gd name="T36" fmla="*/ 1 w 3828"/>
                <a:gd name="T37" fmla="*/ 1 h 367"/>
                <a:gd name="T38" fmla="*/ 1 w 3828"/>
                <a:gd name="T39" fmla="*/ 0 h 367"/>
                <a:gd name="T40" fmla="*/ 1 w 3828"/>
                <a:gd name="T41" fmla="*/ 0 h 367"/>
                <a:gd name="T42" fmla="*/ 1 w 3828"/>
                <a:gd name="T43" fmla="*/ 1 h 367"/>
                <a:gd name="T44" fmla="*/ 1 w 3828"/>
                <a:gd name="T45" fmla="*/ 1 h 367"/>
                <a:gd name="T46" fmla="*/ 1 w 3828"/>
                <a:gd name="T47" fmla="*/ 0 h 367"/>
                <a:gd name="T48" fmla="*/ 1 w 3828"/>
                <a:gd name="T49" fmla="*/ 0 h 367"/>
                <a:gd name="T50" fmla="*/ 1 w 3828"/>
                <a:gd name="T51" fmla="*/ 1 h 367"/>
                <a:gd name="T52" fmla="*/ 1 w 3828"/>
                <a:gd name="T53" fmla="*/ 1 h 367"/>
                <a:gd name="T54" fmla="*/ 1 w 3828"/>
                <a:gd name="T55" fmla="*/ 0 h 367"/>
                <a:gd name="T56" fmla="*/ 1 w 3828"/>
                <a:gd name="T57" fmla="*/ 0 h 367"/>
                <a:gd name="T58" fmla="*/ 1 w 3828"/>
                <a:gd name="T59" fmla="*/ 1 h 367"/>
                <a:gd name="T60" fmla="*/ 1 w 3828"/>
                <a:gd name="T61" fmla="*/ 1 h 367"/>
                <a:gd name="T62" fmla="*/ 1 w 3828"/>
                <a:gd name="T63" fmla="*/ 1 h 367"/>
                <a:gd name="T64" fmla="*/ 1 w 3828"/>
                <a:gd name="T65" fmla="*/ 0 h 367"/>
                <a:gd name="T66" fmla="*/ 1 w 3828"/>
                <a:gd name="T67" fmla="*/ 0 h 367"/>
                <a:gd name="T68" fmla="*/ 1 w 3828"/>
                <a:gd name="T69" fmla="*/ 1 h 367"/>
                <a:gd name="T70" fmla="*/ 1 w 3828"/>
                <a:gd name="T71" fmla="*/ 1 h 367"/>
                <a:gd name="T72" fmla="*/ 1 w 3828"/>
                <a:gd name="T73" fmla="*/ 1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lstStyle/>
            <a:p>
              <a:endParaRPr lang="en-US"/>
            </a:p>
          </p:txBody>
        </p:sp>
        <p:grpSp>
          <p:nvGrpSpPr>
            <p:cNvPr id="16" name="Group 18"/>
            <p:cNvGrpSpPr>
              <a:grpSpLocks/>
            </p:cNvGrpSpPr>
            <p:nvPr/>
          </p:nvGrpSpPr>
          <p:grpSpPr bwMode="auto">
            <a:xfrm>
              <a:off x="4800" y="720"/>
              <a:ext cx="430" cy="435"/>
              <a:chOff x="5138" y="768"/>
              <a:chExt cx="430" cy="435"/>
            </a:xfrm>
          </p:grpSpPr>
          <p:sp>
            <p:nvSpPr>
              <p:cNvPr id="86" name="Freeform 19"/>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lstStyle/>
              <a:p>
                <a:endParaRPr lang="en-US"/>
              </a:p>
            </p:txBody>
          </p:sp>
          <p:sp>
            <p:nvSpPr>
              <p:cNvPr id="87" name="Freeform 20"/>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lstStyle/>
              <a:p>
                <a:endParaRPr lang="en-US"/>
              </a:p>
            </p:txBody>
          </p:sp>
          <p:sp>
            <p:nvSpPr>
              <p:cNvPr id="88" name="Freeform 21"/>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lstStyle/>
              <a:p>
                <a:endParaRPr lang="en-US"/>
              </a:p>
            </p:txBody>
          </p:sp>
          <p:sp>
            <p:nvSpPr>
              <p:cNvPr id="89" name="Freeform 22"/>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 name="Freeform 23"/>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Line 24"/>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 name="Line 25"/>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7" name="Freeform 26"/>
            <p:cNvSpPr>
              <a:spLocks/>
            </p:cNvSpPr>
            <p:nvPr/>
          </p:nvSpPr>
          <p:spPr bwMode="auto">
            <a:xfrm rot="-7728402">
              <a:off x="1055" y="1489"/>
              <a:ext cx="2163" cy="241"/>
            </a:xfrm>
            <a:custGeom>
              <a:avLst/>
              <a:gdLst>
                <a:gd name="T0" fmla="*/ 0 w 3828"/>
                <a:gd name="T1" fmla="*/ 1 h 367"/>
                <a:gd name="T2" fmla="*/ 1 w 3828"/>
                <a:gd name="T3" fmla="*/ 1 h 367"/>
                <a:gd name="T4" fmla="*/ 1 w 3828"/>
                <a:gd name="T5" fmla="*/ 0 h 367"/>
                <a:gd name="T6" fmla="*/ 1 w 3828"/>
                <a:gd name="T7" fmla="*/ 0 h 367"/>
                <a:gd name="T8" fmla="*/ 1 w 3828"/>
                <a:gd name="T9" fmla="*/ 1 h 367"/>
                <a:gd name="T10" fmla="*/ 1 w 3828"/>
                <a:gd name="T11" fmla="*/ 1 h 367"/>
                <a:gd name="T12" fmla="*/ 1 w 3828"/>
                <a:gd name="T13" fmla="*/ 1 h 367"/>
                <a:gd name="T14" fmla="*/ 1 w 3828"/>
                <a:gd name="T15" fmla="*/ 0 h 367"/>
                <a:gd name="T16" fmla="*/ 1 w 3828"/>
                <a:gd name="T17" fmla="*/ 0 h 367"/>
                <a:gd name="T18" fmla="*/ 1 w 3828"/>
                <a:gd name="T19" fmla="*/ 1 h 367"/>
                <a:gd name="T20" fmla="*/ 1 w 3828"/>
                <a:gd name="T21" fmla="*/ 1 h 367"/>
                <a:gd name="T22" fmla="*/ 1 w 3828"/>
                <a:gd name="T23" fmla="*/ 0 h 367"/>
                <a:gd name="T24" fmla="*/ 1 w 3828"/>
                <a:gd name="T25" fmla="*/ 0 h 367"/>
                <a:gd name="T26" fmla="*/ 1 w 3828"/>
                <a:gd name="T27" fmla="*/ 1 h 367"/>
                <a:gd name="T28" fmla="*/ 1 w 3828"/>
                <a:gd name="T29" fmla="*/ 1 h 367"/>
                <a:gd name="T30" fmla="*/ 1 w 3828"/>
                <a:gd name="T31" fmla="*/ 0 h 367"/>
                <a:gd name="T32" fmla="*/ 1 w 3828"/>
                <a:gd name="T33" fmla="*/ 0 h 367"/>
                <a:gd name="T34" fmla="*/ 1 w 3828"/>
                <a:gd name="T35" fmla="*/ 1 h 367"/>
                <a:gd name="T36" fmla="*/ 1 w 3828"/>
                <a:gd name="T37" fmla="*/ 1 h 367"/>
                <a:gd name="T38" fmla="*/ 1 w 3828"/>
                <a:gd name="T39" fmla="*/ 0 h 367"/>
                <a:gd name="T40" fmla="*/ 1 w 3828"/>
                <a:gd name="T41" fmla="*/ 0 h 367"/>
                <a:gd name="T42" fmla="*/ 1 w 3828"/>
                <a:gd name="T43" fmla="*/ 1 h 367"/>
                <a:gd name="T44" fmla="*/ 1 w 3828"/>
                <a:gd name="T45" fmla="*/ 1 h 367"/>
                <a:gd name="T46" fmla="*/ 1 w 3828"/>
                <a:gd name="T47" fmla="*/ 0 h 367"/>
                <a:gd name="T48" fmla="*/ 1 w 3828"/>
                <a:gd name="T49" fmla="*/ 0 h 367"/>
                <a:gd name="T50" fmla="*/ 1 w 3828"/>
                <a:gd name="T51" fmla="*/ 1 h 367"/>
                <a:gd name="T52" fmla="*/ 1 w 3828"/>
                <a:gd name="T53" fmla="*/ 1 h 367"/>
                <a:gd name="T54" fmla="*/ 1 w 3828"/>
                <a:gd name="T55" fmla="*/ 0 h 367"/>
                <a:gd name="T56" fmla="*/ 1 w 3828"/>
                <a:gd name="T57" fmla="*/ 0 h 367"/>
                <a:gd name="T58" fmla="*/ 1 w 3828"/>
                <a:gd name="T59" fmla="*/ 1 h 367"/>
                <a:gd name="T60" fmla="*/ 1 w 3828"/>
                <a:gd name="T61" fmla="*/ 1 h 367"/>
                <a:gd name="T62" fmla="*/ 1 w 3828"/>
                <a:gd name="T63" fmla="*/ 1 h 367"/>
                <a:gd name="T64" fmla="*/ 1 w 3828"/>
                <a:gd name="T65" fmla="*/ 0 h 367"/>
                <a:gd name="T66" fmla="*/ 1 w 3828"/>
                <a:gd name="T67" fmla="*/ 0 h 367"/>
                <a:gd name="T68" fmla="*/ 1 w 3828"/>
                <a:gd name="T69" fmla="*/ 1 h 367"/>
                <a:gd name="T70" fmla="*/ 1 w 3828"/>
                <a:gd name="T71" fmla="*/ 1 h 367"/>
                <a:gd name="T72" fmla="*/ 1 w 3828"/>
                <a:gd name="T73" fmla="*/ 1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lstStyle/>
            <a:p>
              <a:endParaRPr lang="en-US"/>
            </a:p>
          </p:txBody>
        </p:sp>
        <p:grpSp>
          <p:nvGrpSpPr>
            <p:cNvPr id="18" name="Group 27"/>
            <p:cNvGrpSpPr>
              <a:grpSpLocks/>
            </p:cNvGrpSpPr>
            <p:nvPr/>
          </p:nvGrpSpPr>
          <p:grpSpPr bwMode="auto">
            <a:xfrm rot="-5400000">
              <a:off x="1107" y="477"/>
              <a:ext cx="430" cy="435"/>
              <a:chOff x="5138" y="768"/>
              <a:chExt cx="430" cy="435"/>
            </a:xfrm>
          </p:grpSpPr>
          <p:sp>
            <p:nvSpPr>
              <p:cNvPr id="79" name="Freeform 28"/>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lstStyle/>
              <a:p>
                <a:endParaRPr lang="en-US"/>
              </a:p>
            </p:txBody>
          </p:sp>
          <p:sp>
            <p:nvSpPr>
              <p:cNvPr id="80" name="Freeform 29"/>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lstStyle/>
              <a:p>
                <a:endParaRPr lang="en-US"/>
              </a:p>
            </p:txBody>
          </p:sp>
          <p:sp>
            <p:nvSpPr>
              <p:cNvPr id="81" name="Freeform 30"/>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lstStyle/>
              <a:p>
                <a:endParaRPr lang="en-US"/>
              </a:p>
            </p:txBody>
          </p:sp>
          <p:sp>
            <p:nvSpPr>
              <p:cNvPr id="82" name="Freeform 31"/>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32"/>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Line 33"/>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5" name="Line 34"/>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9" name="Freeform 35"/>
            <p:cNvSpPr>
              <a:spLocks/>
            </p:cNvSpPr>
            <p:nvPr/>
          </p:nvSpPr>
          <p:spPr bwMode="auto">
            <a:xfrm rot="11940003" flipV="1">
              <a:off x="366" y="1953"/>
              <a:ext cx="2536" cy="241"/>
            </a:xfrm>
            <a:custGeom>
              <a:avLst/>
              <a:gdLst>
                <a:gd name="T0" fmla="*/ 0 w 3828"/>
                <a:gd name="T1" fmla="*/ 1 h 367"/>
                <a:gd name="T2" fmla="*/ 1 w 3828"/>
                <a:gd name="T3" fmla="*/ 1 h 367"/>
                <a:gd name="T4" fmla="*/ 1 w 3828"/>
                <a:gd name="T5" fmla="*/ 0 h 367"/>
                <a:gd name="T6" fmla="*/ 1 w 3828"/>
                <a:gd name="T7" fmla="*/ 0 h 367"/>
                <a:gd name="T8" fmla="*/ 1 w 3828"/>
                <a:gd name="T9" fmla="*/ 1 h 367"/>
                <a:gd name="T10" fmla="*/ 1 w 3828"/>
                <a:gd name="T11" fmla="*/ 1 h 367"/>
                <a:gd name="T12" fmla="*/ 2 w 3828"/>
                <a:gd name="T13" fmla="*/ 1 h 367"/>
                <a:gd name="T14" fmla="*/ 2 w 3828"/>
                <a:gd name="T15" fmla="*/ 0 h 367"/>
                <a:gd name="T16" fmla="*/ 3 w 3828"/>
                <a:gd name="T17" fmla="*/ 0 h 367"/>
                <a:gd name="T18" fmla="*/ 3 w 3828"/>
                <a:gd name="T19" fmla="*/ 1 h 367"/>
                <a:gd name="T20" fmla="*/ 4 w 3828"/>
                <a:gd name="T21" fmla="*/ 1 h 367"/>
                <a:gd name="T22" fmla="*/ 4 w 3828"/>
                <a:gd name="T23" fmla="*/ 0 h 367"/>
                <a:gd name="T24" fmla="*/ 5 w 3828"/>
                <a:gd name="T25" fmla="*/ 0 h 367"/>
                <a:gd name="T26" fmla="*/ 5 w 3828"/>
                <a:gd name="T27" fmla="*/ 1 h 367"/>
                <a:gd name="T28" fmla="*/ 5 w 3828"/>
                <a:gd name="T29" fmla="*/ 1 h 367"/>
                <a:gd name="T30" fmla="*/ 5 w 3828"/>
                <a:gd name="T31" fmla="*/ 0 h 367"/>
                <a:gd name="T32" fmla="*/ 6 w 3828"/>
                <a:gd name="T33" fmla="*/ 0 h 367"/>
                <a:gd name="T34" fmla="*/ 6 w 3828"/>
                <a:gd name="T35" fmla="*/ 1 h 367"/>
                <a:gd name="T36" fmla="*/ 6 w 3828"/>
                <a:gd name="T37" fmla="*/ 1 h 367"/>
                <a:gd name="T38" fmla="*/ 6 w 3828"/>
                <a:gd name="T39" fmla="*/ 0 h 367"/>
                <a:gd name="T40" fmla="*/ 7 w 3828"/>
                <a:gd name="T41" fmla="*/ 0 h 367"/>
                <a:gd name="T42" fmla="*/ 7 w 3828"/>
                <a:gd name="T43" fmla="*/ 1 h 367"/>
                <a:gd name="T44" fmla="*/ 8 w 3828"/>
                <a:gd name="T45" fmla="*/ 1 h 367"/>
                <a:gd name="T46" fmla="*/ 8 w 3828"/>
                <a:gd name="T47" fmla="*/ 0 h 367"/>
                <a:gd name="T48" fmla="*/ 9 w 3828"/>
                <a:gd name="T49" fmla="*/ 0 h 367"/>
                <a:gd name="T50" fmla="*/ 9 w 3828"/>
                <a:gd name="T51" fmla="*/ 1 h 367"/>
                <a:gd name="T52" fmla="*/ 9 w 3828"/>
                <a:gd name="T53" fmla="*/ 1 h 367"/>
                <a:gd name="T54" fmla="*/ 9 w 3828"/>
                <a:gd name="T55" fmla="*/ 0 h 367"/>
                <a:gd name="T56" fmla="*/ 10 w 3828"/>
                <a:gd name="T57" fmla="*/ 0 h 367"/>
                <a:gd name="T58" fmla="*/ 10 w 3828"/>
                <a:gd name="T59" fmla="*/ 1 h 367"/>
                <a:gd name="T60" fmla="*/ 10 w 3828"/>
                <a:gd name="T61" fmla="*/ 1 h 367"/>
                <a:gd name="T62" fmla="*/ 11 w 3828"/>
                <a:gd name="T63" fmla="*/ 1 h 367"/>
                <a:gd name="T64" fmla="*/ 11 w 3828"/>
                <a:gd name="T65" fmla="*/ 0 h 367"/>
                <a:gd name="T66" fmla="*/ 11 w 3828"/>
                <a:gd name="T67" fmla="*/ 0 h 367"/>
                <a:gd name="T68" fmla="*/ 11 w 3828"/>
                <a:gd name="T69" fmla="*/ 1 h 367"/>
                <a:gd name="T70" fmla="*/ 11 w 3828"/>
                <a:gd name="T71" fmla="*/ 1 h 367"/>
                <a:gd name="T72" fmla="*/ 12 w 3828"/>
                <a:gd name="T73" fmla="*/ 1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lstStyle/>
            <a:p>
              <a:endParaRPr lang="en-US"/>
            </a:p>
          </p:txBody>
        </p:sp>
        <p:grpSp>
          <p:nvGrpSpPr>
            <p:cNvPr id="20" name="Group 36"/>
            <p:cNvGrpSpPr>
              <a:grpSpLocks/>
            </p:cNvGrpSpPr>
            <p:nvPr/>
          </p:nvGrpSpPr>
          <p:grpSpPr bwMode="auto">
            <a:xfrm rot="-6771571">
              <a:off x="166" y="1082"/>
              <a:ext cx="421" cy="465"/>
              <a:chOff x="5138" y="768"/>
              <a:chExt cx="430" cy="435"/>
            </a:xfrm>
          </p:grpSpPr>
          <p:sp>
            <p:nvSpPr>
              <p:cNvPr id="72" name="Freeform 37"/>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lstStyle/>
              <a:p>
                <a:endParaRPr lang="en-US"/>
              </a:p>
            </p:txBody>
          </p:sp>
          <p:sp>
            <p:nvSpPr>
              <p:cNvPr id="73" name="Freeform 38"/>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lstStyle/>
              <a:p>
                <a:endParaRPr lang="en-US"/>
              </a:p>
            </p:txBody>
          </p:sp>
          <p:sp>
            <p:nvSpPr>
              <p:cNvPr id="74" name="Freeform 39"/>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lstStyle/>
              <a:p>
                <a:endParaRPr lang="en-US"/>
              </a:p>
            </p:txBody>
          </p:sp>
          <p:sp>
            <p:nvSpPr>
              <p:cNvPr id="75" name="Freeform 40"/>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41"/>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Line 42"/>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8" name="Line 43"/>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1" name="AutoShape 44"/>
            <p:cNvSpPr>
              <a:spLocks noChangeArrowheads="1"/>
            </p:cNvSpPr>
            <p:nvPr/>
          </p:nvSpPr>
          <p:spPr bwMode="auto">
            <a:xfrm flipH="1">
              <a:off x="1392" y="1968"/>
              <a:ext cx="1215" cy="743"/>
            </a:xfrm>
            <a:prstGeom prst="wedgeRoundRectCallout">
              <a:avLst>
                <a:gd name="adj1" fmla="val -24380"/>
                <a:gd name="adj2" fmla="val 66667"/>
                <a:gd name="adj3" fmla="val 16667"/>
              </a:avLst>
            </a:prstGeom>
            <a:solidFill>
              <a:schemeClr val="accent1"/>
            </a:solidFill>
            <a:ln w="12700">
              <a:solidFill>
                <a:srgbClr val="000000"/>
              </a:solidFill>
              <a:miter lim="800000"/>
              <a:headEnd/>
              <a:tailEnd/>
            </a:ln>
          </p:spPr>
          <p:txBody>
            <a:bodyPr wrap="none" lIns="92075" tIns="46038" rIns="92075" bIns="46038" anchor="ctr"/>
            <a:lstStyle/>
            <a:p>
              <a:pPr algn="ctr" eaLnBrk="0" hangingPunct="0"/>
              <a:r>
                <a:rPr lang="en-US" sz="2000" dirty="0">
                  <a:solidFill>
                    <a:srgbClr val="000000"/>
                  </a:solidFill>
                </a:rPr>
                <a:t>Your location is:</a:t>
              </a:r>
            </a:p>
            <a:p>
              <a:pPr algn="ctr" eaLnBrk="0" hangingPunct="0"/>
              <a:r>
                <a:rPr lang="en-US" sz="2000" dirty="0">
                  <a:solidFill>
                    <a:srgbClr val="000000"/>
                  </a:solidFill>
                </a:rPr>
                <a:t>37</a:t>
              </a:r>
              <a:r>
                <a:rPr lang="en-US" sz="2000" baseline="40000" dirty="0">
                  <a:solidFill>
                    <a:srgbClr val="000000"/>
                  </a:solidFill>
                </a:rPr>
                <a:t>o</a:t>
              </a:r>
              <a:r>
                <a:rPr lang="en-US" sz="2000" dirty="0">
                  <a:solidFill>
                    <a:srgbClr val="000000"/>
                  </a:solidFill>
                </a:rPr>
                <a:t> 23.323’ N</a:t>
              </a:r>
            </a:p>
            <a:p>
              <a:pPr algn="ctr" eaLnBrk="0" hangingPunct="0"/>
              <a:r>
                <a:rPr lang="en-US" sz="2000" dirty="0">
                  <a:solidFill>
                    <a:srgbClr val="000000"/>
                  </a:solidFill>
                </a:rPr>
                <a:t>122</a:t>
              </a:r>
              <a:r>
                <a:rPr lang="en-US" sz="2000" baseline="40000" dirty="0">
                  <a:solidFill>
                    <a:srgbClr val="000000"/>
                  </a:solidFill>
                </a:rPr>
                <a:t>o</a:t>
              </a:r>
              <a:r>
                <a:rPr lang="en-US" sz="2000" dirty="0">
                  <a:solidFill>
                    <a:srgbClr val="000000"/>
                  </a:solidFill>
                </a:rPr>
                <a:t> 02.162’ W</a:t>
              </a:r>
            </a:p>
          </p:txBody>
        </p:sp>
        <p:grpSp>
          <p:nvGrpSpPr>
            <p:cNvPr id="22" name="Group 45"/>
            <p:cNvGrpSpPr>
              <a:grpSpLocks/>
            </p:cNvGrpSpPr>
            <p:nvPr/>
          </p:nvGrpSpPr>
          <p:grpSpPr bwMode="auto">
            <a:xfrm>
              <a:off x="1824" y="2352"/>
              <a:ext cx="1836" cy="1029"/>
              <a:chOff x="1677" y="2762"/>
              <a:chExt cx="2220" cy="1244"/>
            </a:xfrm>
          </p:grpSpPr>
          <p:sp>
            <p:nvSpPr>
              <p:cNvPr id="23" name="Oval 46"/>
              <p:cNvSpPr>
                <a:spLocks noChangeArrowheads="1"/>
              </p:cNvSpPr>
              <p:nvPr/>
            </p:nvSpPr>
            <p:spPr bwMode="auto">
              <a:xfrm>
                <a:off x="1677" y="3250"/>
                <a:ext cx="2220" cy="756"/>
              </a:xfrm>
              <a:prstGeom prst="ellipse">
                <a:avLst/>
              </a:prstGeom>
              <a:solidFill>
                <a:srgbClr val="05C00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24" name="Group 47"/>
              <p:cNvGrpSpPr>
                <a:grpSpLocks/>
              </p:cNvGrpSpPr>
              <p:nvPr/>
            </p:nvGrpSpPr>
            <p:grpSpPr bwMode="auto">
              <a:xfrm>
                <a:off x="2877" y="2762"/>
                <a:ext cx="572" cy="910"/>
                <a:chOff x="2877" y="2762"/>
                <a:chExt cx="572" cy="910"/>
              </a:xfrm>
            </p:grpSpPr>
            <p:pic>
              <p:nvPicPr>
                <p:cNvPr id="68" name="Picture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 y="2867"/>
                  <a:ext cx="572" cy="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Oval 49"/>
                <p:cNvSpPr>
                  <a:spLocks noChangeArrowheads="1"/>
                </p:cNvSpPr>
                <p:nvPr/>
              </p:nvSpPr>
              <p:spPr bwMode="auto">
                <a:xfrm>
                  <a:off x="2986" y="2762"/>
                  <a:ext cx="367" cy="82"/>
                </a:xfrm>
                <a:prstGeom prst="ellipse">
                  <a:avLst/>
                </a:prstGeom>
                <a:solidFill>
                  <a:srgbClr val="FFFFFF"/>
                </a:solidFill>
                <a:ln w="12700">
                  <a:solidFill>
                    <a:srgbClr val="1C1C1C"/>
                  </a:solidFill>
                  <a:round/>
                  <a:headEnd/>
                  <a:tailEnd/>
                </a:ln>
              </p:spPr>
              <p:txBody>
                <a:bodyPr wrap="none" anchor="ctr"/>
                <a:lstStyle/>
                <a:p>
                  <a:endParaRPr lang="en-US"/>
                </a:p>
              </p:txBody>
            </p:sp>
            <p:sp>
              <p:nvSpPr>
                <p:cNvPr id="70" name="Line 50"/>
                <p:cNvSpPr>
                  <a:spLocks noChangeShapeType="1"/>
                </p:cNvSpPr>
                <p:nvPr/>
              </p:nvSpPr>
              <p:spPr bwMode="auto">
                <a:xfrm flipV="1">
                  <a:off x="3092" y="2780"/>
                  <a:ext cx="69" cy="1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71" name="Line 51"/>
                <p:cNvSpPr>
                  <a:spLocks noChangeShapeType="1"/>
                </p:cNvSpPr>
                <p:nvPr/>
              </p:nvSpPr>
              <p:spPr bwMode="auto">
                <a:xfrm>
                  <a:off x="3160" y="2780"/>
                  <a:ext cx="58" cy="1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grpSp>
          <p:grpSp>
            <p:nvGrpSpPr>
              <p:cNvPr id="25" name="Group 52"/>
              <p:cNvGrpSpPr>
                <a:grpSpLocks/>
              </p:cNvGrpSpPr>
              <p:nvPr/>
            </p:nvGrpSpPr>
            <p:grpSpPr bwMode="auto">
              <a:xfrm>
                <a:off x="2187" y="3433"/>
                <a:ext cx="496" cy="204"/>
                <a:chOff x="2187" y="3433"/>
                <a:chExt cx="496" cy="204"/>
              </a:xfrm>
            </p:grpSpPr>
            <p:sp>
              <p:nvSpPr>
                <p:cNvPr id="27" name="Freeform 53"/>
                <p:cNvSpPr>
                  <a:spLocks/>
                </p:cNvSpPr>
                <p:nvPr/>
              </p:nvSpPr>
              <p:spPr bwMode="auto">
                <a:xfrm>
                  <a:off x="2188" y="3526"/>
                  <a:ext cx="368" cy="111"/>
                </a:xfrm>
                <a:custGeom>
                  <a:avLst/>
                  <a:gdLst>
                    <a:gd name="T0" fmla="*/ 0 w 368"/>
                    <a:gd name="T1" fmla="*/ 0 h 111"/>
                    <a:gd name="T2" fmla="*/ 367 w 368"/>
                    <a:gd name="T3" fmla="*/ 0 h 111"/>
                    <a:gd name="T4" fmla="*/ 367 w 368"/>
                    <a:gd name="T5" fmla="*/ 110 h 111"/>
                    <a:gd name="T6" fmla="*/ 0 w 368"/>
                    <a:gd name="T7" fmla="*/ 110 h 111"/>
                    <a:gd name="T8" fmla="*/ 0 w 368"/>
                    <a:gd name="T9" fmla="*/ 0 h 111"/>
                    <a:gd name="T10" fmla="*/ 0 60000 65536"/>
                    <a:gd name="T11" fmla="*/ 0 60000 65536"/>
                    <a:gd name="T12" fmla="*/ 0 60000 65536"/>
                    <a:gd name="T13" fmla="*/ 0 60000 65536"/>
                    <a:gd name="T14" fmla="*/ 0 60000 65536"/>
                    <a:gd name="T15" fmla="*/ 0 w 368"/>
                    <a:gd name="T16" fmla="*/ 0 h 111"/>
                    <a:gd name="T17" fmla="*/ 368 w 368"/>
                    <a:gd name="T18" fmla="*/ 111 h 111"/>
                  </a:gdLst>
                  <a:ahLst/>
                  <a:cxnLst>
                    <a:cxn ang="T10">
                      <a:pos x="T0" y="T1"/>
                    </a:cxn>
                    <a:cxn ang="T11">
                      <a:pos x="T2" y="T3"/>
                    </a:cxn>
                    <a:cxn ang="T12">
                      <a:pos x="T4" y="T5"/>
                    </a:cxn>
                    <a:cxn ang="T13">
                      <a:pos x="T6" y="T7"/>
                    </a:cxn>
                    <a:cxn ang="T14">
                      <a:pos x="T8" y="T9"/>
                    </a:cxn>
                  </a:cxnLst>
                  <a:rect l="T15" t="T16" r="T17" b="T18"/>
                  <a:pathLst>
                    <a:path w="368" h="111">
                      <a:moveTo>
                        <a:pt x="0" y="0"/>
                      </a:moveTo>
                      <a:lnTo>
                        <a:pt x="367" y="0"/>
                      </a:lnTo>
                      <a:lnTo>
                        <a:pt x="367" y="110"/>
                      </a:lnTo>
                      <a:lnTo>
                        <a:pt x="0" y="110"/>
                      </a:lnTo>
                      <a:lnTo>
                        <a:pt x="0" y="0"/>
                      </a:lnTo>
                    </a:path>
                  </a:pathLst>
                </a:custGeom>
                <a:solidFill>
                  <a:srgbClr val="FAFD00"/>
                </a:solidFill>
                <a:ln w="12700" cap="rnd">
                  <a:solidFill>
                    <a:srgbClr val="000000"/>
                  </a:solidFill>
                  <a:round/>
                  <a:headEnd/>
                  <a:tailEnd/>
                </a:ln>
              </p:spPr>
              <p:txBody>
                <a:bodyPr/>
                <a:lstStyle/>
                <a:p>
                  <a:endParaRPr lang="en-US"/>
                </a:p>
              </p:txBody>
            </p:sp>
            <p:sp>
              <p:nvSpPr>
                <p:cNvPr id="28" name="Freeform 54"/>
                <p:cNvSpPr>
                  <a:spLocks/>
                </p:cNvSpPr>
                <p:nvPr/>
              </p:nvSpPr>
              <p:spPr bwMode="auto">
                <a:xfrm>
                  <a:off x="2202" y="3519"/>
                  <a:ext cx="366" cy="111"/>
                </a:xfrm>
                <a:custGeom>
                  <a:avLst/>
                  <a:gdLst>
                    <a:gd name="T0" fmla="*/ 0 w 366"/>
                    <a:gd name="T1" fmla="*/ 0 h 111"/>
                    <a:gd name="T2" fmla="*/ 365 w 366"/>
                    <a:gd name="T3" fmla="*/ 0 h 111"/>
                    <a:gd name="T4" fmla="*/ 365 w 366"/>
                    <a:gd name="T5" fmla="*/ 110 h 111"/>
                    <a:gd name="T6" fmla="*/ 0 60000 65536"/>
                    <a:gd name="T7" fmla="*/ 0 60000 65536"/>
                    <a:gd name="T8" fmla="*/ 0 60000 65536"/>
                    <a:gd name="T9" fmla="*/ 0 w 366"/>
                    <a:gd name="T10" fmla="*/ 0 h 111"/>
                    <a:gd name="T11" fmla="*/ 366 w 366"/>
                    <a:gd name="T12" fmla="*/ 111 h 111"/>
                  </a:gdLst>
                  <a:ahLst/>
                  <a:cxnLst>
                    <a:cxn ang="T6">
                      <a:pos x="T0" y="T1"/>
                    </a:cxn>
                    <a:cxn ang="T7">
                      <a:pos x="T2" y="T3"/>
                    </a:cxn>
                    <a:cxn ang="T8">
                      <a:pos x="T4" y="T5"/>
                    </a:cxn>
                  </a:cxnLst>
                  <a:rect l="T9" t="T10" r="T11" b="T12"/>
                  <a:pathLst>
                    <a:path w="366" h="111">
                      <a:moveTo>
                        <a:pt x="0" y="0"/>
                      </a:moveTo>
                      <a:lnTo>
                        <a:pt x="365" y="0"/>
                      </a:lnTo>
                      <a:lnTo>
                        <a:pt x="365" y="110"/>
                      </a:lnTo>
                    </a:path>
                  </a:pathLst>
                </a:custGeom>
                <a:solidFill>
                  <a:srgbClr val="FAFD00"/>
                </a:solidFill>
                <a:ln w="12700" cap="rnd">
                  <a:solidFill>
                    <a:srgbClr val="000000"/>
                  </a:solidFill>
                  <a:round/>
                  <a:headEnd type="none" w="sm" len="sm"/>
                  <a:tailEnd type="none" w="sm" len="sm"/>
                </a:ln>
              </p:spPr>
              <p:txBody>
                <a:bodyPr/>
                <a:lstStyle/>
                <a:p>
                  <a:endParaRPr lang="en-US"/>
                </a:p>
              </p:txBody>
            </p:sp>
            <p:sp>
              <p:nvSpPr>
                <p:cNvPr id="29" name="Freeform 55"/>
                <p:cNvSpPr>
                  <a:spLocks/>
                </p:cNvSpPr>
                <p:nvPr/>
              </p:nvSpPr>
              <p:spPr bwMode="auto">
                <a:xfrm>
                  <a:off x="2208" y="3516"/>
                  <a:ext cx="367" cy="112"/>
                </a:xfrm>
                <a:custGeom>
                  <a:avLst/>
                  <a:gdLst>
                    <a:gd name="T0" fmla="*/ 0 w 367"/>
                    <a:gd name="T1" fmla="*/ 0 h 112"/>
                    <a:gd name="T2" fmla="*/ 366 w 367"/>
                    <a:gd name="T3" fmla="*/ 0 h 112"/>
                    <a:gd name="T4" fmla="*/ 366 w 367"/>
                    <a:gd name="T5" fmla="*/ 111 h 112"/>
                    <a:gd name="T6" fmla="*/ 0 60000 65536"/>
                    <a:gd name="T7" fmla="*/ 0 60000 65536"/>
                    <a:gd name="T8" fmla="*/ 0 60000 65536"/>
                    <a:gd name="T9" fmla="*/ 0 w 367"/>
                    <a:gd name="T10" fmla="*/ 0 h 112"/>
                    <a:gd name="T11" fmla="*/ 367 w 367"/>
                    <a:gd name="T12" fmla="*/ 112 h 112"/>
                  </a:gdLst>
                  <a:ahLst/>
                  <a:cxnLst>
                    <a:cxn ang="T6">
                      <a:pos x="T0" y="T1"/>
                    </a:cxn>
                    <a:cxn ang="T7">
                      <a:pos x="T2" y="T3"/>
                    </a:cxn>
                    <a:cxn ang="T8">
                      <a:pos x="T4" y="T5"/>
                    </a:cxn>
                  </a:cxnLst>
                  <a:rect l="T9" t="T10" r="T11" b="T12"/>
                  <a:pathLst>
                    <a:path w="367" h="112">
                      <a:moveTo>
                        <a:pt x="0" y="0"/>
                      </a:moveTo>
                      <a:lnTo>
                        <a:pt x="366" y="0"/>
                      </a:lnTo>
                      <a:lnTo>
                        <a:pt x="366" y="111"/>
                      </a:lnTo>
                    </a:path>
                  </a:pathLst>
                </a:custGeom>
                <a:solidFill>
                  <a:srgbClr val="FAFD00"/>
                </a:solidFill>
                <a:ln w="12700" cap="rnd">
                  <a:solidFill>
                    <a:srgbClr val="000000"/>
                  </a:solidFill>
                  <a:round/>
                  <a:headEnd type="none" w="sm" len="sm"/>
                  <a:tailEnd type="none" w="sm" len="sm"/>
                </a:ln>
              </p:spPr>
              <p:txBody>
                <a:bodyPr/>
                <a:lstStyle/>
                <a:p>
                  <a:endParaRPr lang="en-US"/>
                </a:p>
              </p:txBody>
            </p:sp>
            <p:sp>
              <p:nvSpPr>
                <p:cNvPr id="30" name="Freeform 56"/>
                <p:cNvSpPr>
                  <a:spLocks/>
                </p:cNvSpPr>
                <p:nvPr/>
              </p:nvSpPr>
              <p:spPr bwMode="auto">
                <a:xfrm>
                  <a:off x="2195" y="3532"/>
                  <a:ext cx="354" cy="100"/>
                </a:xfrm>
                <a:custGeom>
                  <a:avLst/>
                  <a:gdLst>
                    <a:gd name="T0" fmla="*/ 0 w 354"/>
                    <a:gd name="T1" fmla="*/ 0 h 100"/>
                    <a:gd name="T2" fmla="*/ 353 w 354"/>
                    <a:gd name="T3" fmla="*/ 0 h 100"/>
                    <a:gd name="T4" fmla="*/ 353 w 354"/>
                    <a:gd name="T5" fmla="*/ 99 h 100"/>
                    <a:gd name="T6" fmla="*/ 0 w 354"/>
                    <a:gd name="T7" fmla="*/ 99 h 100"/>
                    <a:gd name="T8" fmla="*/ 0 w 354"/>
                    <a:gd name="T9" fmla="*/ 0 h 100"/>
                    <a:gd name="T10" fmla="*/ 0 60000 65536"/>
                    <a:gd name="T11" fmla="*/ 0 60000 65536"/>
                    <a:gd name="T12" fmla="*/ 0 60000 65536"/>
                    <a:gd name="T13" fmla="*/ 0 60000 65536"/>
                    <a:gd name="T14" fmla="*/ 0 60000 65536"/>
                    <a:gd name="T15" fmla="*/ 0 w 354"/>
                    <a:gd name="T16" fmla="*/ 0 h 100"/>
                    <a:gd name="T17" fmla="*/ 354 w 354"/>
                    <a:gd name="T18" fmla="*/ 100 h 100"/>
                  </a:gdLst>
                  <a:ahLst/>
                  <a:cxnLst>
                    <a:cxn ang="T10">
                      <a:pos x="T0" y="T1"/>
                    </a:cxn>
                    <a:cxn ang="T11">
                      <a:pos x="T2" y="T3"/>
                    </a:cxn>
                    <a:cxn ang="T12">
                      <a:pos x="T4" y="T5"/>
                    </a:cxn>
                    <a:cxn ang="T13">
                      <a:pos x="T6" y="T7"/>
                    </a:cxn>
                    <a:cxn ang="T14">
                      <a:pos x="T8" y="T9"/>
                    </a:cxn>
                  </a:cxnLst>
                  <a:rect l="T15" t="T16" r="T17" b="T18"/>
                  <a:pathLst>
                    <a:path w="354" h="100">
                      <a:moveTo>
                        <a:pt x="0" y="0"/>
                      </a:moveTo>
                      <a:lnTo>
                        <a:pt x="353" y="0"/>
                      </a:lnTo>
                      <a:lnTo>
                        <a:pt x="353" y="99"/>
                      </a:lnTo>
                      <a:lnTo>
                        <a:pt x="0" y="99"/>
                      </a:lnTo>
                      <a:lnTo>
                        <a:pt x="0" y="0"/>
                      </a:lnTo>
                    </a:path>
                  </a:pathLst>
                </a:custGeom>
                <a:solidFill>
                  <a:srgbClr val="FAFD00"/>
                </a:solidFill>
                <a:ln w="12700" cap="rnd">
                  <a:solidFill>
                    <a:srgbClr val="5F5F5F"/>
                  </a:solidFill>
                  <a:round/>
                  <a:headEnd/>
                  <a:tailEnd/>
                </a:ln>
              </p:spPr>
              <p:txBody>
                <a:bodyPr/>
                <a:lstStyle/>
                <a:p>
                  <a:endParaRPr lang="en-US"/>
                </a:p>
              </p:txBody>
            </p:sp>
            <p:sp>
              <p:nvSpPr>
                <p:cNvPr id="31" name="Freeform 57"/>
                <p:cNvSpPr>
                  <a:spLocks/>
                </p:cNvSpPr>
                <p:nvPr/>
              </p:nvSpPr>
              <p:spPr bwMode="auto">
                <a:xfrm>
                  <a:off x="2204" y="3547"/>
                  <a:ext cx="276" cy="41"/>
                </a:xfrm>
                <a:custGeom>
                  <a:avLst/>
                  <a:gdLst>
                    <a:gd name="T0" fmla="*/ 0 w 276"/>
                    <a:gd name="T1" fmla="*/ 0 h 41"/>
                    <a:gd name="T2" fmla="*/ 275 w 276"/>
                    <a:gd name="T3" fmla="*/ 0 h 41"/>
                    <a:gd name="T4" fmla="*/ 275 w 276"/>
                    <a:gd name="T5" fmla="*/ 40 h 41"/>
                    <a:gd name="T6" fmla="*/ 0 w 276"/>
                    <a:gd name="T7" fmla="*/ 40 h 41"/>
                    <a:gd name="T8" fmla="*/ 0 w 276"/>
                    <a:gd name="T9" fmla="*/ 0 h 41"/>
                    <a:gd name="T10" fmla="*/ 0 60000 65536"/>
                    <a:gd name="T11" fmla="*/ 0 60000 65536"/>
                    <a:gd name="T12" fmla="*/ 0 60000 65536"/>
                    <a:gd name="T13" fmla="*/ 0 60000 65536"/>
                    <a:gd name="T14" fmla="*/ 0 60000 65536"/>
                    <a:gd name="T15" fmla="*/ 0 w 276"/>
                    <a:gd name="T16" fmla="*/ 0 h 41"/>
                    <a:gd name="T17" fmla="*/ 276 w 276"/>
                    <a:gd name="T18" fmla="*/ 41 h 41"/>
                  </a:gdLst>
                  <a:ahLst/>
                  <a:cxnLst>
                    <a:cxn ang="T10">
                      <a:pos x="T0" y="T1"/>
                    </a:cxn>
                    <a:cxn ang="T11">
                      <a:pos x="T2" y="T3"/>
                    </a:cxn>
                    <a:cxn ang="T12">
                      <a:pos x="T4" y="T5"/>
                    </a:cxn>
                    <a:cxn ang="T13">
                      <a:pos x="T6" y="T7"/>
                    </a:cxn>
                    <a:cxn ang="T14">
                      <a:pos x="T8" y="T9"/>
                    </a:cxn>
                  </a:cxnLst>
                  <a:rect l="T15" t="T16" r="T17" b="T18"/>
                  <a:pathLst>
                    <a:path w="276" h="41">
                      <a:moveTo>
                        <a:pt x="0" y="0"/>
                      </a:moveTo>
                      <a:lnTo>
                        <a:pt x="275" y="0"/>
                      </a:lnTo>
                      <a:lnTo>
                        <a:pt x="275" y="40"/>
                      </a:lnTo>
                      <a:lnTo>
                        <a:pt x="0" y="40"/>
                      </a:lnTo>
                      <a:lnTo>
                        <a:pt x="0" y="0"/>
                      </a:lnTo>
                    </a:path>
                  </a:pathLst>
                </a:custGeom>
                <a:solidFill>
                  <a:srgbClr val="FAFD00"/>
                </a:solidFill>
                <a:ln w="12700" cap="rnd">
                  <a:solidFill>
                    <a:srgbClr val="5F5F5F"/>
                  </a:solidFill>
                  <a:round/>
                  <a:headEnd/>
                  <a:tailEnd/>
                </a:ln>
              </p:spPr>
              <p:txBody>
                <a:bodyPr/>
                <a:lstStyle/>
                <a:p>
                  <a:endParaRPr lang="en-US"/>
                </a:p>
              </p:txBody>
            </p:sp>
            <p:sp>
              <p:nvSpPr>
                <p:cNvPr id="32" name="Freeform 58"/>
                <p:cNvSpPr>
                  <a:spLocks/>
                </p:cNvSpPr>
                <p:nvPr/>
              </p:nvSpPr>
              <p:spPr bwMode="auto">
                <a:xfrm>
                  <a:off x="2235" y="3553"/>
                  <a:ext cx="225" cy="31"/>
                </a:xfrm>
                <a:custGeom>
                  <a:avLst/>
                  <a:gdLst>
                    <a:gd name="T0" fmla="*/ 0 w 225"/>
                    <a:gd name="T1" fmla="*/ 0 h 31"/>
                    <a:gd name="T2" fmla="*/ 224 w 225"/>
                    <a:gd name="T3" fmla="*/ 0 h 31"/>
                    <a:gd name="T4" fmla="*/ 224 w 225"/>
                    <a:gd name="T5" fmla="*/ 30 h 31"/>
                    <a:gd name="T6" fmla="*/ 0 w 225"/>
                    <a:gd name="T7" fmla="*/ 30 h 31"/>
                    <a:gd name="T8" fmla="*/ 0 w 225"/>
                    <a:gd name="T9" fmla="*/ 0 h 31"/>
                    <a:gd name="T10" fmla="*/ 0 60000 65536"/>
                    <a:gd name="T11" fmla="*/ 0 60000 65536"/>
                    <a:gd name="T12" fmla="*/ 0 60000 65536"/>
                    <a:gd name="T13" fmla="*/ 0 60000 65536"/>
                    <a:gd name="T14" fmla="*/ 0 60000 65536"/>
                    <a:gd name="T15" fmla="*/ 0 w 225"/>
                    <a:gd name="T16" fmla="*/ 0 h 31"/>
                    <a:gd name="T17" fmla="*/ 225 w 225"/>
                    <a:gd name="T18" fmla="*/ 31 h 31"/>
                  </a:gdLst>
                  <a:ahLst/>
                  <a:cxnLst>
                    <a:cxn ang="T10">
                      <a:pos x="T0" y="T1"/>
                    </a:cxn>
                    <a:cxn ang="T11">
                      <a:pos x="T2" y="T3"/>
                    </a:cxn>
                    <a:cxn ang="T12">
                      <a:pos x="T4" y="T5"/>
                    </a:cxn>
                    <a:cxn ang="T13">
                      <a:pos x="T6" y="T7"/>
                    </a:cxn>
                    <a:cxn ang="T14">
                      <a:pos x="T8" y="T9"/>
                    </a:cxn>
                  </a:cxnLst>
                  <a:rect l="T15" t="T16" r="T17" b="T18"/>
                  <a:pathLst>
                    <a:path w="225" h="31">
                      <a:moveTo>
                        <a:pt x="0" y="0"/>
                      </a:moveTo>
                      <a:lnTo>
                        <a:pt x="224" y="0"/>
                      </a:lnTo>
                      <a:lnTo>
                        <a:pt x="224" y="30"/>
                      </a:lnTo>
                      <a:lnTo>
                        <a:pt x="0" y="30"/>
                      </a:lnTo>
                      <a:lnTo>
                        <a:pt x="0" y="0"/>
                      </a:lnTo>
                    </a:path>
                  </a:pathLst>
                </a:custGeom>
                <a:solidFill>
                  <a:srgbClr val="51DC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3" name="Freeform 59"/>
                <p:cNvSpPr>
                  <a:spLocks/>
                </p:cNvSpPr>
                <p:nvPr/>
              </p:nvSpPr>
              <p:spPr bwMode="auto">
                <a:xfrm>
                  <a:off x="2486" y="3607"/>
                  <a:ext cx="56" cy="19"/>
                </a:xfrm>
                <a:custGeom>
                  <a:avLst/>
                  <a:gdLst>
                    <a:gd name="T0" fmla="*/ 0 w 56"/>
                    <a:gd name="T1" fmla="*/ 0 h 19"/>
                    <a:gd name="T2" fmla="*/ 55 w 56"/>
                    <a:gd name="T3" fmla="*/ 0 h 19"/>
                    <a:gd name="T4" fmla="*/ 55 w 56"/>
                    <a:gd name="T5" fmla="*/ 18 h 19"/>
                    <a:gd name="T6" fmla="*/ 0 w 56"/>
                    <a:gd name="T7" fmla="*/ 18 h 19"/>
                    <a:gd name="T8" fmla="*/ 0 w 56"/>
                    <a:gd name="T9" fmla="*/ 0 h 19"/>
                    <a:gd name="T10" fmla="*/ 0 60000 65536"/>
                    <a:gd name="T11" fmla="*/ 0 60000 65536"/>
                    <a:gd name="T12" fmla="*/ 0 60000 65536"/>
                    <a:gd name="T13" fmla="*/ 0 60000 65536"/>
                    <a:gd name="T14" fmla="*/ 0 60000 65536"/>
                    <a:gd name="T15" fmla="*/ 0 w 56"/>
                    <a:gd name="T16" fmla="*/ 0 h 19"/>
                    <a:gd name="T17" fmla="*/ 56 w 56"/>
                    <a:gd name="T18" fmla="*/ 19 h 19"/>
                  </a:gdLst>
                  <a:ahLst/>
                  <a:cxnLst>
                    <a:cxn ang="T10">
                      <a:pos x="T0" y="T1"/>
                    </a:cxn>
                    <a:cxn ang="T11">
                      <a:pos x="T2" y="T3"/>
                    </a:cxn>
                    <a:cxn ang="T12">
                      <a:pos x="T4" y="T5"/>
                    </a:cxn>
                    <a:cxn ang="T13">
                      <a:pos x="T6" y="T7"/>
                    </a:cxn>
                    <a:cxn ang="T14">
                      <a:pos x="T8" y="T9"/>
                    </a:cxn>
                  </a:cxnLst>
                  <a:rect l="T15" t="T16" r="T17" b="T18"/>
                  <a:pathLst>
                    <a:path w="56" h="19">
                      <a:moveTo>
                        <a:pt x="0" y="0"/>
                      </a:moveTo>
                      <a:lnTo>
                        <a:pt x="55" y="0"/>
                      </a:lnTo>
                      <a:lnTo>
                        <a:pt x="55" y="18"/>
                      </a:lnTo>
                      <a:lnTo>
                        <a:pt x="0" y="18"/>
                      </a:lnTo>
                      <a:lnTo>
                        <a:pt x="0" y="0"/>
                      </a:lnTo>
                    </a:path>
                  </a:pathLst>
                </a:custGeom>
                <a:solidFill>
                  <a:srgbClr val="FAFD00"/>
                </a:solidFill>
                <a:ln w="12700" cap="rnd">
                  <a:solidFill>
                    <a:srgbClr val="5F5F5F"/>
                  </a:solidFill>
                  <a:round/>
                  <a:headEnd/>
                  <a:tailEnd/>
                </a:ln>
              </p:spPr>
              <p:txBody>
                <a:bodyPr/>
                <a:lstStyle/>
                <a:p>
                  <a:endParaRPr lang="en-US"/>
                </a:p>
              </p:txBody>
            </p:sp>
            <p:sp>
              <p:nvSpPr>
                <p:cNvPr id="34" name="Freeform 60"/>
                <p:cNvSpPr>
                  <a:spLocks/>
                </p:cNvSpPr>
                <p:nvPr/>
              </p:nvSpPr>
              <p:spPr bwMode="auto">
                <a:xfrm>
                  <a:off x="2507" y="3539"/>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lstStyle/>
                <a:p>
                  <a:endParaRPr lang="en-US"/>
                </a:p>
              </p:txBody>
            </p:sp>
            <p:sp>
              <p:nvSpPr>
                <p:cNvPr id="35" name="Freeform 61"/>
                <p:cNvSpPr>
                  <a:spLocks/>
                </p:cNvSpPr>
                <p:nvPr/>
              </p:nvSpPr>
              <p:spPr bwMode="auto">
                <a:xfrm>
                  <a:off x="2507" y="3553"/>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lstStyle/>
                <a:p>
                  <a:endParaRPr lang="en-US"/>
                </a:p>
              </p:txBody>
            </p:sp>
            <p:sp>
              <p:nvSpPr>
                <p:cNvPr id="36" name="Freeform 62"/>
                <p:cNvSpPr>
                  <a:spLocks/>
                </p:cNvSpPr>
                <p:nvPr/>
              </p:nvSpPr>
              <p:spPr bwMode="auto">
                <a:xfrm>
                  <a:off x="2507" y="3570"/>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lstStyle/>
                <a:p>
                  <a:endParaRPr lang="en-US"/>
                </a:p>
              </p:txBody>
            </p:sp>
            <p:sp>
              <p:nvSpPr>
                <p:cNvPr id="37" name="Freeform 63"/>
                <p:cNvSpPr>
                  <a:spLocks/>
                </p:cNvSpPr>
                <p:nvPr/>
              </p:nvSpPr>
              <p:spPr bwMode="auto">
                <a:xfrm>
                  <a:off x="2507" y="3610"/>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lstStyle/>
                <a:p>
                  <a:endParaRPr lang="en-US"/>
                </a:p>
              </p:txBody>
            </p:sp>
            <p:sp>
              <p:nvSpPr>
                <p:cNvPr id="38" name="Freeform 64"/>
                <p:cNvSpPr>
                  <a:spLocks/>
                </p:cNvSpPr>
                <p:nvPr/>
              </p:nvSpPr>
              <p:spPr bwMode="auto">
                <a:xfrm>
                  <a:off x="2507" y="3587"/>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lstStyle/>
                <a:p>
                  <a:endParaRPr lang="en-US"/>
                </a:p>
              </p:txBody>
            </p:sp>
            <p:sp>
              <p:nvSpPr>
                <p:cNvPr id="39" name="Freeform 65"/>
                <p:cNvSpPr>
                  <a:spLocks/>
                </p:cNvSpPr>
                <p:nvPr/>
              </p:nvSpPr>
              <p:spPr bwMode="auto">
                <a:xfrm>
                  <a:off x="2237" y="3593"/>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lstStyle/>
                <a:p>
                  <a:endParaRPr lang="en-US"/>
                </a:p>
              </p:txBody>
            </p:sp>
            <p:sp>
              <p:nvSpPr>
                <p:cNvPr id="40" name="Freeform 66"/>
                <p:cNvSpPr>
                  <a:spLocks/>
                </p:cNvSpPr>
                <p:nvPr/>
              </p:nvSpPr>
              <p:spPr bwMode="auto">
                <a:xfrm>
                  <a:off x="2237" y="3606"/>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lstStyle/>
                <a:p>
                  <a:endParaRPr lang="en-US"/>
                </a:p>
              </p:txBody>
            </p:sp>
            <p:sp>
              <p:nvSpPr>
                <p:cNvPr id="41" name="Freeform 67"/>
                <p:cNvSpPr>
                  <a:spLocks/>
                </p:cNvSpPr>
                <p:nvPr/>
              </p:nvSpPr>
              <p:spPr bwMode="auto">
                <a:xfrm>
                  <a:off x="2237" y="3618"/>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lstStyle/>
                <a:p>
                  <a:endParaRPr lang="en-US"/>
                </a:p>
              </p:txBody>
            </p:sp>
            <p:sp>
              <p:nvSpPr>
                <p:cNvPr id="42" name="Freeform 68"/>
                <p:cNvSpPr>
                  <a:spLocks/>
                </p:cNvSpPr>
                <p:nvPr/>
              </p:nvSpPr>
              <p:spPr bwMode="auto">
                <a:xfrm>
                  <a:off x="2265"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lstStyle/>
                <a:p>
                  <a:endParaRPr lang="en-US"/>
                </a:p>
              </p:txBody>
            </p:sp>
            <p:sp>
              <p:nvSpPr>
                <p:cNvPr id="43" name="Freeform 69"/>
                <p:cNvSpPr>
                  <a:spLocks/>
                </p:cNvSpPr>
                <p:nvPr/>
              </p:nvSpPr>
              <p:spPr bwMode="auto">
                <a:xfrm>
                  <a:off x="2265" y="3606"/>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lstStyle/>
                <a:p>
                  <a:endParaRPr lang="en-US"/>
                </a:p>
              </p:txBody>
            </p:sp>
            <p:sp>
              <p:nvSpPr>
                <p:cNvPr id="44" name="Freeform 70"/>
                <p:cNvSpPr>
                  <a:spLocks/>
                </p:cNvSpPr>
                <p:nvPr/>
              </p:nvSpPr>
              <p:spPr bwMode="auto">
                <a:xfrm>
                  <a:off x="2265"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lstStyle/>
                <a:p>
                  <a:endParaRPr lang="en-US"/>
                </a:p>
              </p:txBody>
            </p:sp>
            <p:sp>
              <p:nvSpPr>
                <p:cNvPr id="45" name="Freeform 71"/>
                <p:cNvSpPr>
                  <a:spLocks/>
                </p:cNvSpPr>
                <p:nvPr/>
              </p:nvSpPr>
              <p:spPr bwMode="auto">
                <a:xfrm>
                  <a:off x="2292" y="3594"/>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lstStyle/>
                <a:p>
                  <a:endParaRPr lang="en-US"/>
                </a:p>
              </p:txBody>
            </p:sp>
            <p:sp>
              <p:nvSpPr>
                <p:cNvPr id="46" name="Freeform 72"/>
                <p:cNvSpPr>
                  <a:spLocks/>
                </p:cNvSpPr>
                <p:nvPr/>
              </p:nvSpPr>
              <p:spPr bwMode="auto">
                <a:xfrm>
                  <a:off x="2292" y="3606"/>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lstStyle/>
                <a:p>
                  <a:endParaRPr lang="en-US"/>
                </a:p>
              </p:txBody>
            </p:sp>
            <p:sp>
              <p:nvSpPr>
                <p:cNvPr id="47" name="Freeform 73"/>
                <p:cNvSpPr>
                  <a:spLocks/>
                </p:cNvSpPr>
                <p:nvPr/>
              </p:nvSpPr>
              <p:spPr bwMode="auto">
                <a:xfrm>
                  <a:off x="2293"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lstStyle/>
                <a:p>
                  <a:endParaRPr lang="en-US"/>
                </a:p>
              </p:txBody>
            </p:sp>
            <p:sp>
              <p:nvSpPr>
                <p:cNvPr id="48" name="Freeform 74"/>
                <p:cNvSpPr>
                  <a:spLocks/>
                </p:cNvSpPr>
                <p:nvPr/>
              </p:nvSpPr>
              <p:spPr bwMode="auto">
                <a:xfrm>
                  <a:off x="2320"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lstStyle/>
                <a:p>
                  <a:endParaRPr lang="en-US"/>
                </a:p>
              </p:txBody>
            </p:sp>
            <p:sp>
              <p:nvSpPr>
                <p:cNvPr id="49" name="Freeform 75"/>
                <p:cNvSpPr>
                  <a:spLocks/>
                </p:cNvSpPr>
                <p:nvPr/>
              </p:nvSpPr>
              <p:spPr bwMode="auto">
                <a:xfrm>
                  <a:off x="2333"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lstStyle/>
                <a:p>
                  <a:endParaRPr lang="en-US"/>
                </a:p>
              </p:txBody>
            </p:sp>
            <p:sp>
              <p:nvSpPr>
                <p:cNvPr id="50" name="Freeform 76"/>
                <p:cNvSpPr>
                  <a:spLocks/>
                </p:cNvSpPr>
                <p:nvPr/>
              </p:nvSpPr>
              <p:spPr bwMode="auto">
                <a:xfrm>
                  <a:off x="2333"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lstStyle/>
                <a:p>
                  <a:endParaRPr lang="en-US"/>
                </a:p>
              </p:txBody>
            </p:sp>
            <p:sp>
              <p:nvSpPr>
                <p:cNvPr id="51" name="Freeform 77"/>
                <p:cNvSpPr>
                  <a:spLocks/>
                </p:cNvSpPr>
                <p:nvPr/>
              </p:nvSpPr>
              <p:spPr bwMode="auto">
                <a:xfrm>
                  <a:off x="2361"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lstStyle/>
                <a:p>
                  <a:endParaRPr lang="en-US"/>
                </a:p>
              </p:txBody>
            </p:sp>
            <p:sp>
              <p:nvSpPr>
                <p:cNvPr id="52" name="Freeform 78"/>
                <p:cNvSpPr>
                  <a:spLocks/>
                </p:cNvSpPr>
                <p:nvPr/>
              </p:nvSpPr>
              <p:spPr bwMode="auto">
                <a:xfrm>
                  <a:off x="2404"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lstStyle/>
                <a:p>
                  <a:endParaRPr lang="en-US"/>
                </a:p>
              </p:txBody>
            </p:sp>
            <p:sp>
              <p:nvSpPr>
                <p:cNvPr id="53" name="Freeform 79"/>
                <p:cNvSpPr>
                  <a:spLocks/>
                </p:cNvSpPr>
                <p:nvPr/>
              </p:nvSpPr>
              <p:spPr bwMode="auto">
                <a:xfrm>
                  <a:off x="2404"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lstStyle/>
                <a:p>
                  <a:endParaRPr lang="en-US"/>
                </a:p>
              </p:txBody>
            </p:sp>
            <p:sp>
              <p:nvSpPr>
                <p:cNvPr id="54" name="Freeform 80"/>
                <p:cNvSpPr>
                  <a:spLocks/>
                </p:cNvSpPr>
                <p:nvPr/>
              </p:nvSpPr>
              <p:spPr bwMode="auto">
                <a:xfrm>
                  <a:off x="2404"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lstStyle/>
                <a:p>
                  <a:endParaRPr lang="en-US"/>
                </a:p>
              </p:txBody>
            </p:sp>
            <p:sp>
              <p:nvSpPr>
                <p:cNvPr id="55" name="Freeform 81"/>
                <p:cNvSpPr>
                  <a:spLocks/>
                </p:cNvSpPr>
                <p:nvPr/>
              </p:nvSpPr>
              <p:spPr bwMode="auto">
                <a:xfrm>
                  <a:off x="2431"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lstStyle/>
                <a:p>
                  <a:endParaRPr lang="en-US"/>
                </a:p>
              </p:txBody>
            </p:sp>
            <p:sp>
              <p:nvSpPr>
                <p:cNvPr id="56" name="Freeform 82"/>
                <p:cNvSpPr>
                  <a:spLocks/>
                </p:cNvSpPr>
                <p:nvPr/>
              </p:nvSpPr>
              <p:spPr bwMode="auto">
                <a:xfrm>
                  <a:off x="2431"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lstStyle/>
                <a:p>
                  <a:endParaRPr lang="en-US"/>
                </a:p>
              </p:txBody>
            </p:sp>
            <p:sp>
              <p:nvSpPr>
                <p:cNvPr id="57" name="Freeform 83"/>
                <p:cNvSpPr>
                  <a:spLocks/>
                </p:cNvSpPr>
                <p:nvPr/>
              </p:nvSpPr>
              <p:spPr bwMode="auto">
                <a:xfrm>
                  <a:off x="2431"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lstStyle/>
                <a:p>
                  <a:endParaRPr lang="en-US"/>
                </a:p>
              </p:txBody>
            </p:sp>
            <p:sp>
              <p:nvSpPr>
                <p:cNvPr id="58" name="Freeform 84"/>
                <p:cNvSpPr>
                  <a:spLocks/>
                </p:cNvSpPr>
                <p:nvPr/>
              </p:nvSpPr>
              <p:spPr bwMode="auto">
                <a:xfrm>
                  <a:off x="2205" y="3606"/>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lstStyle/>
                <a:p>
                  <a:endParaRPr lang="en-US"/>
                </a:p>
              </p:txBody>
            </p:sp>
            <p:sp>
              <p:nvSpPr>
                <p:cNvPr id="59" name="Freeform 85"/>
                <p:cNvSpPr>
                  <a:spLocks/>
                </p:cNvSpPr>
                <p:nvPr/>
              </p:nvSpPr>
              <p:spPr bwMode="auto">
                <a:xfrm>
                  <a:off x="2211" y="3553"/>
                  <a:ext cx="17" cy="17"/>
                </a:xfrm>
                <a:custGeom>
                  <a:avLst/>
                  <a:gdLst>
                    <a:gd name="T0" fmla="*/ 8 w 17"/>
                    <a:gd name="T1" fmla="*/ 0 h 17"/>
                    <a:gd name="T2" fmla="*/ 9 w 17"/>
                    <a:gd name="T3" fmla="*/ 0 h 17"/>
                    <a:gd name="T4" fmla="*/ 11 w 17"/>
                    <a:gd name="T5" fmla="*/ 0 h 17"/>
                    <a:gd name="T6" fmla="*/ 12 w 17"/>
                    <a:gd name="T7" fmla="*/ 0 h 17"/>
                    <a:gd name="T8" fmla="*/ 12 w 17"/>
                    <a:gd name="T9" fmla="*/ 1 h 17"/>
                    <a:gd name="T10" fmla="*/ 13 w 17"/>
                    <a:gd name="T11" fmla="*/ 2 h 17"/>
                    <a:gd name="T12" fmla="*/ 14 w 17"/>
                    <a:gd name="T13" fmla="*/ 3 h 17"/>
                    <a:gd name="T14" fmla="*/ 14 w 17"/>
                    <a:gd name="T15" fmla="*/ 4 h 17"/>
                    <a:gd name="T16" fmla="*/ 15 w 17"/>
                    <a:gd name="T17" fmla="*/ 4 h 17"/>
                    <a:gd name="T18" fmla="*/ 16 w 17"/>
                    <a:gd name="T19" fmla="*/ 6 h 17"/>
                    <a:gd name="T20" fmla="*/ 16 w 17"/>
                    <a:gd name="T21" fmla="*/ 7 h 17"/>
                    <a:gd name="T22" fmla="*/ 16 w 17"/>
                    <a:gd name="T23" fmla="*/ 8 h 17"/>
                    <a:gd name="T24" fmla="*/ 16 w 17"/>
                    <a:gd name="T25" fmla="*/ 10 h 17"/>
                    <a:gd name="T26" fmla="*/ 15 w 17"/>
                    <a:gd name="T27" fmla="*/ 10 h 17"/>
                    <a:gd name="T28" fmla="*/ 15 w 17"/>
                    <a:gd name="T29" fmla="*/ 12 h 17"/>
                    <a:gd name="T30" fmla="*/ 14 w 17"/>
                    <a:gd name="T31" fmla="*/ 12 h 17"/>
                    <a:gd name="T32" fmla="*/ 13 w 17"/>
                    <a:gd name="T33" fmla="*/ 14 h 17"/>
                    <a:gd name="T34" fmla="*/ 12 w 17"/>
                    <a:gd name="T35" fmla="*/ 14 h 17"/>
                    <a:gd name="T36" fmla="*/ 11 w 17"/>
                    <a:gd name="T37" fmla="*/ 15 h 17"/>
                    <a:gd name="T38" fmla="*/ 10 w 17"/>
                    <a:gd name="T39" fmla="*/ 15 h 17"/>
                    <a:gd name="T40" fmla="*/ 9 w 17"/>
                    <a:gd name="T41" fmla="*/ 16 h 17"/>
                    <a:gd name="T42" fmla="*/ 8 w 17"/>
                    <a:gd name="T43" fmla="*/ 16 h 17"/>
                    <a:gd name="T44" fmla="*/ 6 w 17"/>
                    <a:gd name="T45" fmla="*/ 15 h 17"/>
                    <a:gd name="T46" fmla="*/ 5 w 17"/>
                    <a:gd name="T47" fmla="*/ 15 h 17"/>
                    <a:gd name="T48" fmla="*/ 4 w 17"/>
                    <a:gd name="T49" fmla="*/ 14 h 17"/>
                    <a:gd name="T50" fmla="*/ 3 w 17"/>
                    <a:gd name="T51" fmla="*/ 14 h 17"/>
                    <a:gd name="T52" fmla="*/ 2 w 17"/>
                    <a:gd name="T53" fmla="*/ 12 h 17"/>
                    <a:gd name="T54" fmla="*/ 1 w 17"/>
                    <a:gd name="T55" fmla="*/ 12 h 17"/>
                    <a:gd name="T56" fmla="*/ 1 w 17"/>
                    <a:gd name="T57" fmla="*/ 11 h 17"/>
                    <a:gd name="T58" fmla="*/ 0 w 17"/>
                    <a:gd name="T59" fmla="*/ 10 h 17"/>
                    <a:gd name="T60" fmla="*/ 0 w 17"/>
                    <a:gd name="T61" fmla="*/ 9 h 17"/>
                    <a:gd name="T62" fmla="*/ 0 w 17"/>
                    <a:gd name="T63" fmla="*/ 8 h 17"/>
                    <a:gd name="T64" fmla="*/ 0 w 17"/>
                    <a:gd name="T65" fmla="*/ 7 h 17"/>
                    <a:gd name="T66" fmla="*/ 0 w 17"/>
                    <a:gd name="T67" fmla="*/ 6 h 17"/>
                    <a:gd name="T68" fmla="*/ 0 w 17"/>
                    <a:gd name="T69" fmla="*/ 4 h 17"/>
                    <a:gd name="T70" fmla="*/ 1 w 17"/>
                    <a:gd name="T71" fmla="*/ 3 h 17"/>
                    <a:gd name="T72" fmla="*/ 2 w 17"/>
                    <a:gd name="T73" fmla="*/ 2 h 17"/>
                    <a:gd name="T74" fmla="*/ 3 w 17"/>
                    <a:gd name="T75" fmla="*/ 1 h 17"/>
                    <a:gd name="T76" fmla="*/ 4 w 17"/>
                    <a:gd name="T77" fmla="*/ 0 h 17"/>
                    <a:gd name="T78" fmla="*/ 5 w 17"/>
                    <a:gd name="T79" fmla="*/ 0 h 17"/>
                    <a:gd name="T80" fmla="*/ 6 w 17"/>
                    <a:gd name="T81" fmla="*/ 0 h 17"/>
                    <a:gd name="T82" fmla="*/ 7 w 17"/>
                    <a:gd name="T83" fmla="*/ 0 h 17"/>
                    <a:gd name="T84" fmla="*/ 8 w 17"/>
                    <a:gd name="T85" fmla="*/ 0 h 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
                    <a:gd name="T130" fmla="*/ 0 h 17"/>
                    <a:gd name="T131" fmla="*/ 17 w 17"/>
                    <a:gd name="T132" fmla="*/ 17 h 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 h="17">
                      <a:moveTo>
                        <a:pt x="8" y="0"/>
                      </a:moveTo>
                      <a:lnTo>
                        <a:pt x="8" y="0"/>
                      </a:lnTo>
                      <a:lnTo>
                        <a:pt x="9" y="0"/>
                      </a:lnTo>
                      <a:lnTo>
                        <a:pt x="10" y="0"/>
                      </a:lnTo>
                      <a:lnTo>
                        <a:pt x="11" y="0"/>
                      </a:lnTo>
                      <a:lnTo>
                        <a:pt x="12" y="0"/>
                      </a:lnTo>
                      <a:lnTo>
                        <a:pt x="12" y="1"/>
                      </a:lnTo>
                      <a:lnTo>
                        <a:pt x="13" y="2"/>
                      </a:lnTo>
                      <a:lnTo>
                        <a:pt x="14" y="2"/>
                      </a:lnTo>
                      <a:lnTo>
                        <a:pt x="14" y="3"/>
                      </a:lnTo>
                      <a:lnTo>
                        <a:pt x="14" y="4"/>
                      </a:lnTo>
                      <a:lnTo>
                        <a:pt x="15" y="4"/>
                      </a:lnTo>
                      <a:lnTo>
                        <a:pt x="16" y="5"/>
                      </a:lnTo>
                      <a:lnTo>
                        <a:pt x="16" y="6"/>
                      </a:lnTo>
                      <a:lnTo>
                        <a:pt x="16" y="7"/>
                      </a:lnTo>
                      <a:lnTo>
                        <a:pt x="16" y="8"/>
                      </a:lnTo>
                      <a:lnTo>
                        <a:pt x="16" y="9"/>
                      </a:lnTo>
                      <a:lnTo>
                        <a:pt x="16" y="10"/>
                      </a:lnTo>
                      <a:lnTo>
                        <a:pt x="15" y="10"/>
                      </a:lnTo>
                      <a:lnTo>
                        <a:pt x="15" y="11"/>
                      </a:lnTo>
                      <a:lnTo>
                        <a:pt x="15" y="12"/>
                      </a:lnTo>
                      <a:lnTo>
                        <a:pt x="14" y="12"/>
                      </a:lnTo>
                      <a:lnTo>
                        <a:pt x="13" y="13"/>
                      </a:lnTo>
                      <a:lnTo>
                        <a:pt x="13" y="14"/>
                      </a:lnTo>
                      <a:lnTo>
                        <a:pt x="12" y="14"/>
                      </a:lnTo>
                      <a:lnTo>
                        <a:pt x="11" y="15"/>
                      </a:lnTo>
                      <a:lnTo>
                        <a:pt x="10" y="15"/>
                      </a:lnTo>
                      <a:lnTo>
                        <a:pt x="9" y="15"/>
                      </a:lnTo>
                      <a:lnTo>
                        <a:pt x="9" y="16"/>
                      </a:lnTo>
                      <a:lnTo>
                        <a:pt x="8" y="16"/>
                      </a:lnTo>
                      <a:lnTo>
                        <a:pt x="7" y="16"/>
                      </a:lnTo>
                      <a:lnTo>
                        <a:pt x="6" y="15"/>
                      </a:lnTo>
                      <a:lnTo>
                        <a:pt x="5" y="15"/>
                      </a:lnTo>
                      <a:lnTo>
                        <a:pt x="4" y="15"/>
                      </a:lnTo>
                      <a:lnTo>
                        <a:pt x="4" y="14"/>
                      </a:lnTo>
                      <a:lnTo>
                        <a:pt x="3" y="14"/>
                      </a:lnTo>
                      <a:lnTo>
                        <a:pt x="2" y="13"/>
                      </a:lnTo>
                      <a:lnTo>
                        <a:pt x="2" y="12"/>
                      </a:lnTo>
                      <a:lnTo>
                        <a:pt x="1" y="12"/>
                      </a:lnTo>
                      <a:lnTo>
                        <a:pt x="1" y="11"/>
                      </a:lnTo>
                      <a:lnTo>
                        <a:pt x="0" y="11"/>
                      </a:lnTo>
                      <a:lnTo>
                        <a:pt x="0" y="10"/>
                      </a:lnTo>
                      <a:lnTo>
                        <a:pt x="0" y="9"/>
                      </a:lnTo>
                      <a:lnTo>
                        <a:pt x="0" y="8"/>
                      </a:lnTo>
                      <a:lnTo>
                        <a:pt x="0" y="7"/>
                      </a:lnTo>
                      <a:lnTo>
                        <a:pt x="0" y="6"/>
                      </a:lnTo>
                      <a:lnTo>
                        <a:pt x="0" y="5"/>
                      </a:lnTo>
                      <a:lnTo>
                        <a:pt x="0" y="4"/>
                      </a:lnTo>
                      <a:lnTo>
                        <a:pt x="1" y="4"/>
                      </a:lnTo>
                      <a:lnTo>
                        <a:pt x="1" y="3"/>
                      </a:lnTo>
                      <a:lnTo>
                        <a:pt x="2" y="2"/>
                      </a:lnTo>
                      <a:lnTo>
                        <a:pt x="3" y="2"/>
                      </a:lnTo>
                      <a:lnTo>
                        <a:pt x="3" y="1"/>
                      </a:lnTo>
                      <a:lnTo>
                        <a:pt x="4" y="0"/>
                      </a:lnTo>
                      <a:lnTo>
                        <a:pt x="5" y="0"/>
                      </a:lnTo>
                      <a:lnTo>
                        <a:pt x="6" y="0"/>
                      </a:lnTo>
                      <a:lnTo>
                        <a:pt x="7" y="0"/>
                      </a:lnTo>
                      <a:lnTo>
                        <a:pt x="8" y="0"/>
                      </a:lnTo>
                    </a:path>
                  </a:pathLst>
                </a:custGeom>
                <a:solidFill>
                  <a:srgbClr val="FAFD00"/>
                </a:solidFill>
                <a:ln w="12700" cap="rnd">
                  <a:solidFill>
                    <a:srgbClr val="5F5F5F"/>
                  </a:solidFill>
                  <a:round/>
                  <a:headEnd/>
                  <a:tailEnd/>
                </a:ln>
              </p:spPr>
              <p:txBody>
                <a:bodyPr/>
                <a:lstStyle/>
                <a:p>
                  <a:endParaRPr lang="en-US"/>
                </a:p>
              </p:txBody>
            </p:sp>
            <p:sp>
              <p:nvSpPr>
                <p:cNvPr id="60" name="Freeform 86"/>
                <p:cNvSpPr>
                  <a:spLocks/>
                </p:cNvSpPr>
                <p:nvPr/>
              </p:nvSpPr>
              <p:spPr bwMode="auto">
                <a:xfrm>
                  <a:off x="2211" y="3570"/>
                  <a:ext cx="17" cy="17"/>
                </a:xfrm>
                <a:custGeom>
                  <a:avLst/>
                  <a:gdLst>
                    <a:gd name="T0" fmla="*/ 8 w 17"/>
                    <a:gd name="T1" fmla="*/ 0 h 17"/>
                    <a:gd name="T2" fmla="*/ 9 w 17"/>
                    <a:gd name="T3" fmla="*/ 0 h 17"/>
                    <a:gd name="T4" fmla="*/ 11 w 17"/>
                    <a:gd name="T5" fmla="*/ 0 h 17"/>
                    <a:gd name="T6" fmla="*/ 11 w 17"/>
                    <a:gd name="T7" fmla="*/ 1 h 17"/>
                    <a:gd name="T8" fmla="*/ 12 w 17"/>
                    <a:gd name="T9" fmla="*/ 1 h 17"/>
                    <a:gd name="T10" fmla="*/ 13 w 17"/>
                    <a:gd name="T11" fmla="*/ 2 h 17"/>
                    <a:gd name="T12" fmla="*/ 14 w 17"/>
                    <a:gd name="T13" fmla="*/ 3 h 17"/>
                    <a:gd name="T14" fmla="*/ 15 w 17"/>
                    <a:gd name="T15" fmla="*/ 4 h 17"/>
                    <a:gd name="T16" fmla="*/ 15 w 17"/>
                    <a:gd name="T17" fmla="*/ 5 h 17"/>
                    <a:gd name="T18" fmla="*/ 16 w 17"/>
                    <a:gd name="T19" fmla="*/ 6 h 17"/>
                    <a:gd name="T20" fmla="*/ 16 w 17"/>
                    <a:gd name="T21" fmla="*/ 8 h 17"/>
                    <a:gd name="T22" fmla="*/ 16 w 17"/>
                    <a:gd name="T23" fmla="*/ 9 h 17"/>
                    <a:gd name="T24" fmla="*/ 15 w 17"/>
                    <a:gd name="T25" fmla="*/ 10 h 17"/>
                    <a:gd name="T26" fmla="*/ 15 w 17"/>
                    <a:gd name="T27" fmla="*/ 12 h 17"/>
                    <a:gd name="T28" fmla="*/ 14 w 17"/>
                    <a:gd name="T29" fmla="*/ 12 h 17"/>
                    <a:gd name="T30" fmla="*/ 13 w 17"/>
                    <a:gd name="T31" fmla="*/ 14 h 17"/>
                    <a:gd name="T32" fmla="*/ 12 w 17"/>
                    <a:gd name="T33" fmla="*/ 14 h 17"/>
                    <a:gd name="T34" fmla="*/ 11 w 17"/>
                    <a:gd name="T35" fmla="*/ 15 h 17"/>
                    <a:gd name="T36" fmla="*/ 9 w 17"/>
                    <a:gd name="T37" fmla="*/ 16 h 17"/>
                    <a:gd name="T38" fmla="*/ 8 w 17"/>
                    <a:gd name="T39" fmla="*/ 16 h 17"/>
                    <a:gd name="T40" fmla="*/ 7 w 17"/>
                    <a:gd name="T41" fmla="*/ 16 h 17"/>
                    <a:gd name="T42" fmla="*/ 6 w 17"/>
                    <a:gd name="T43" fmla="*/ 16 h 17"/>
                    <a:gd name="T44" fmla="*/ 4 w 17"/>
                    <a:gd name="T45" fmla="*/ 15 h 17"/>
                    <a:gd name="T46" fmla="*/ 3 w 17"/>
                    <a:gd name="T47" fmla="*/ 14 h 17"/>
                    <a:gd name="T48" fmla="*/ 2 w 17"/>
                    <a:gd name="T49" fmla="*/ 14 h 17"/>
                    <a:gd name="T50" fmla="*/ 1 w 17"/>
                    <a:gd name="T51" fmla="*/ 12 h 17"/>
                    <a:gd name="T52" fmla="*/ 0 w 17"/>
                    <a:gd name="T53" fmla="*/ 12 h 17"/>
                    <a:gd name="T54" fmla="*/ 0 w 17"/>
                    <a:gd name="T55" fmla="*/ 10 h 17"/>
                    <a:gd name="T56" fmla="*/ 0 w 17"/>
                    <a:gd name="T57" fmla="*/ 10 h 17"/>
                    <a:gd name="T58" fmla="*/ 0 w 17"/>
                    <a:gd name="T59" fmla="*/ 8 h 17"/>
                    <a:gd name="T60" fmla="*/ 0 w 17"/>
                    <a:gd name="T61" fmla="*/ 7 h 17"/>
                    <a:gd name="T62" fmla="*/ 0 w 17"/>
                    <a:gd name="T63" fmla="*/ 6 h 17"/>
                    <a:gd name="T64" fmla="*/ 0 w 17"/>
                    <a:gd name="T65" fmla="*/ 4 h 17"/>
                    <a:gd name="T66" fmla="*/ 1 w 17"/>
                    <a:gd name="T67" fmla="*/ 4 h 17"/>
                    <a:gd name="T68" fmla="*/ 2 w 17"/>
                    <a:gd name="T69" fmla="*/ 2 h 17"/>
                    <a:gd name="T70" fmla="*/ 3 w 17"/>
                    <a:gd name="T71" fmla="*/ 2 h 17"/>
                    <a:gd name="T72" fmla="*/ 3 w 17"/>
                    <a:gd name="T73" fmla="*/ 1 h 17"/>
                    <a:gd name="T74" fmla="*/ 4 w 17"/>
                    <a:gd name="T75" fmla="*/ 0 h 17"/>
                    <a:gd name="T76" fmla="*/ 5 w 17"/>
                    <a:gd name="T77" fmla="*/ 0 h 17"/>
                    <a:gd name="T78" fmla="*/ 6 w 17"/>
                    <a:gd name="T79" fmla="*/ 0 h 17"/>
                    <a:gd name="T80" fmla="*/ 8 w 17"/>
                    <a:gd name="T81" fmla="*/ 0 h 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17"/>
                    <a:gd name="T125" fmla="*/ 17 w 17"/>
                    <a:gd name="T126" fmla="*/ 17 h 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17">
                      <a:moveTo>
                        <a:pt x="8" y="0"/>
                      </a:moveTo>
                      <a:lnTo>
                        <a:pt x="8" y="0"/>
                      </a:lnTo>
                      <a:lnTo>
                        <a:pt x="9" y="0"/>
                      </a:lnTo>
                      <a:lnTo>
                        <a:pt x="10" y="0"/>
                      </a:lnTo>
                      <a:lnTo>
                        <a:pt x="11" y="0"/>
                      </a:lnTo>
                      <a:lnTo>
                        <a:pt x="11" y="1"/>
                      </a:lnTo>
                      <a:lnTo>
                        <a:pt x="12" y="1"/>
                      </a:lnTo>
                      <a:lnTo>
                        <a:pt x="12" y="2"/>
                      </a:lnTo>
                      <a:lnTo>
                        <a:pt x="13" y="2"/>
                      </a:lnTo>
                      <a:lnTo>
                        <a:pt x="14" y="3"/>
                      </a:lnTo>
                      <a:lnTo>
                        <a:pt x="14" y="4"/>
                      </a:lnTo>
                      <a:lnTo>
                        <a:pt x="15" y="4"/>
                      </a:lnTo>
                      <a:lnTo>
                        <a:pt x="15" y="5"/>
                      </a:lnTo>
                      <a:lnTo>
                        <a:pt x="16" y="6"/>
                      </a:lnTo>
                      <a:lnTo>
                        <a:pt x="16" y="7"/>
                      </a:lnTo>
                      <a:lnTo>
                        <a:pt x="16" y="8"/>
                      </a:lnTo>
                      <a:lnTo>
                        <a:pt x="16" y="9"/>
                      </a:lnTo>
                      <a:lnTo>
                        <a:pt x="16" y="10"/>
                      </a:lnTo>
                      <a:lnTo>
                        <a:pt x="15" y="10"/>
                      </a:lnTo>
                      <a:lnTo>
                        <a:pt x="15" y="11"/>
                      </a:lnTo>
                      <a:lnTo>
                        <a:pt x="15" y="12"/>
                      </a:lnTo>
                      <a:lnTo>
                        <a:pt x="14" y="12"/>
                      </a:lnTo>
                      <a:lnTo>
                        <a:pt x="13" y="13"/>
                      </a:lnTo>
                      <a:lnTo>
                        <a:pt x="13" y="14"/>
                      </a:lnTo>
                      <a:lnTo>
                        <a:pt x="12" y="14"/>
                      </a:lnTo>
                      <a:lnTo>
                        <a:pt x="11" y="15"/>
                      </a:lnTo>
                      <a:lnTo>
                        <a:pt x="10" y="16"/>
                      </a:lnTo>
                      <a:lnTo>
                        <a:pt x="9" y="16"/>
                      </a:lnTo>
                      <a:lnTo>
                        <a:pt x="8" y="16"/>
                      </a:lnTo>
                      <a:lnTo>
                        <a:pt x="7" y="16"/>
                      </a:lnTo>
                      <a:lnTo>
                        <a:pt x="6" y="16"/>
                      </a:lnTo>
                      <a:lnTo>
                        <a:pt x="5" y="16"/>
                      </a:lnTo>
                      <a:lnTo>
                        <a:pt x="4" y="15"/>
                      </a:lnTo>
                      <a:lnTo>
                        <a:pt x="3" y="14"/>
                      </a:lnTo>
                      <a:lnTo>
                        <a:pt x="2" y="14"/>
                      </a:lnTo>
                      <a:lnTo>
                        <a:pt x="2" y="13"/>
                      </a:lnTo>
                      <a:lnTo>
                        <a:pt x="1" y="12"/>
                      </a:lnTo>
                      <a:lnTo>
                        <a:pt x="0" y="12"/>
                      </a:lnTo>
                      <a:lnTo>
                        <a:pt x="0" y="11"/>
                      </a:lnTo>
                      <a:lnTo>
                        <a:pt x="0" y="10"/>
                      </a:lnTo>
                      <a:lnTo>
                        <a:pt x="0" y="9"/>
                      </a:lnTo>
                      <a:lnTo>
                        <a:pt x="0" y="8"/>
                      </a:lnTo>
                      <a:lnTo>
                        <a:pt x="0" y="7"/>
                      </a:lnTo>
                      <a:lnTo>
                        <a:pt x="0" y="6"/>
                      </a:lnTo>
                      <a:lnTo>
                        <a:pt x="0" y="5"/>
                      </a:lnTo>
                      <a:lnTo>
                        <a:pt x="0" y="4"/>
                      </a:lnTo>
                      <a:lnTo>
                        <a:pt x="1" y="4"/>
                      </a:lnTo>
                      <a:lnTo>
                        <a:pt x="1" y="3"/>
                      </a:lnTo>
                      <a:lnTo>
                        <a:pt x="2" y="2"/>
                      </a:lnTo>
                      <a:lnTo>
                        <a:pt x="3" y="2"/>
                      </a:lnTo>
                      <a:lnTo>
                        <a:pt x="3" y="1"/>
                      </a:lnTo>
                      <a:lnTo>
                        <a:pt x="4" y="1"/>
                      </a:lnTo>
                      <a:lnTo>
                        <a:pt x="4" y="0"/>
                      </a:lnTo>
                      <a:lnTo>
                        <a:pt x="5" y="0"/>
                      </a:lnTo>
                      <a:lnTo>
                        <a:pt x="6" y="0"/>
                      </a:lnTo>
                      <a:lnTo>
                        <a:pt x="7" y="0"/>
                      </a:lnTo>
                      <a:lnTo>
                        <a:pt x="8" y="0"/>
                      </a:lnTo>
                    </a:path>
                  </a:pathLst>
                </a:custGeom>
                <a:solidFill>
                  <a:srgbClr val="FAFD00"/>
                </a:solidFill>
                <a:ln w="12700" cap="rnd">
                  <a:solidFill>
                    <a:srgbClr val="5F5F5F"/>
                  </a:solidFill>
                  <a:round/>
                  <a:headEnd/>
                  <a:tailEnd/>
                </a:ln>
              </p:spPr>
              <p:txBody>
                <a:bodyPr/>
                <a:lstStyle/>
                <a:p>
                  <a:endParaRPr lang="en-US"/>
                </a:p>
              </p:txBody>
            </p:sp>
            <p:sp>
              <p:nvSpPr>
                <p:cNvPr id="61" name="Freeform 87"/>
                <p:cNvSpPr>
                  <a:spLocks/>
                </p:cNvSpPr>
                <p:nvPr/>
              </p:nvSpPr>
              <p:spPr bwMode="auto">
                <a:xfrm>
                  <a:off x="2236" y="3538"/>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FAFD00"/>
                </a:solidFill>
                <a:ln w="12700" cap="rnd">
                  <a:solidFill>
                    <a:srgbClr val="5F5F5F"/>
                  </a:solidFill>
                  <a:round/>
                  <a:headEnd/>
                  <a:tailEnd/>
                </a:ln>
              </p:spPr>
              <p:txBody>
                <a:bodyPr/>
                <a:lstStyle/>
                <a:p>
                  <a:endParaRPr lang="en-US"/>
                </a:p>
              </p:txBody>
            </p:sp>
            <p:sp>
              <p:nvSpPr>
                <p:cNvPr id="62" name="Line 88"/>
                <p:cNvSpPr>
                  <a:spLocks noChangeShapeType="1"/>
                </p:cNvSpPr>
                <p:nvPr/>
              </p:nvSpPr>
              <p:spPr bwMode="auto">
                <a:xfrm flipV="1">
                  <a:off x="2555" y="3516"/>
                  <a:ext cx="19" cy="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3" name="Line 89"/>
                <p:cNvSpPr>
                  <a:spLocks noChangeShapeType="1"/>
                </p:cNvSpPr>
                <p:nvPr/>
              </p:nvSpPr>
              <p:spPr bwMode="auto">
                <a:xfrm flipV="1">
                  <a:off x="2187" y="3516"/>
                  <a:ext cx="19" cy="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 name="Line 90"/>
                <p:cNvSpPr>
                  <a:spLocks noChangeShapeType="1"/>
                </p:cNvSpPr>
                <p:nvPr/>
              </p:nvSpPr>
              <p:spPr bwMode="auto">
                <a:xfrm flipV="1">
                  <a:off x="2555" y="3626"/>
                  <a:ext cx="19" cy="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5" name="AutoShape 91"/>
                <p:cNvSpPr>
                  <a:spLocks noChangeArrowheads="1"/>
                </p:cNvSpPr>
                <p:nvPr/>
              </p:nvSpPr>
              <p:spPr bwMode="auto">
                <a:xfrm>
                  <a:off x="2225" y="3434"/>
                  <a:ext cx="450" cy="79"/>
                </a:xfrm>
                <a:prstGeom prst="parallelogram">
                  <a:avLst>
                    <a:gd name="adj" fmla="val 142379"/>
                  </a:avLst>
                </a:prstGeom>
                <a:solidFill>
                  <a:srgbClr val="EAEC5E"/>
                </a:solidFill>
                <a:ln w="12700">
                  <a:solidFill>
                    <a:srgbClr val="5F5F5F"/>
                  </a:solidFill>
                  <a:miter lim="800000"/>
                  <a:headEnd/>
                  <a:tailEnd/>
                </a:ln>
              </p:spPr>
              <p:txBody>
                <a:bodyPr wrap="none" anchor="ctr"/>
                <a:lstStyle/>
                <a:p>
                  <a:endParaRPr lang="en-US"/>
                </a:p>
              </p:txBody>
            </p:sp>
            <p:sp>
              <p:nvSpPr>
                <p:cNvPr id="66" name="Freeform 92"/>
                <p:cNvSpPr>
                  <a:spLocks/>
                </p:cNvSpPr>
                <p:nvPr/>
              </p:nvSpPr>
              <p:spPr bwMode="auto">
                <a:xfrm>
                  <a:off x="2557" y="3433"/>
                  <a:ext cx="126" cy="195"/>
                </a:xfrm>
                <a:custGeom>
                  <a:avLst/>
                  <a:gdLst>
                    <a:gd name="T0" fmla="*/ 0 w 126"/>
                    <a:gd name="T1" fmla="*/ 194 h 195"/>
                    <a:gd name="T2" fmla="*/ 125 w 126"/>
                    <a:gd name="T3" fmla="*/ 86 h 195"/>
                    <a:gd name="T4" fmla="*/ 121 w 126"/>
                    <a:gd name="T5" fmla="*/ 0 h 195"/>
                    <a:gd name="T6" fmla="*/ 6 w 126"/>
                    <a:gd name="T7" fmla="*/ 92 h 195"/>
                    <a:gd name="T8" fmla="*/ 0 60000 65536"/>
                    <a:gd name="T9" fmla="*/ 0 60000 65536"/>
                    <a:gd name="T10" fmla="*/ 0 60000 65536"/>
                    <a:gd name="T11" fmla="*/ 0 60000 65536"/>
                    <a:gd name="T12" fmla="*/ 0 w 126"/>
                    <a:gd name="T13" fmla="*/ 0 h 195"/>
                    <a:gd name="T14" fmla="*/ 126 w 126"/>
                    <a:gd name="T15" fmla="*/ 195 h 195"/>
                  </a:gdLst>
                  <a:ahLst/>
                  <a:cxnLst>
                    <a:cxn ang="T8">
                      <a:pos x="T0" y="T1"/>
                    </a:cxn>
                    <a:cxn ang="T9">
                      <a:pos x="T2" y="T3"/>
                    </a:cxn>
                    <a:cxn ang="T10">
                      <a:pos x="T4" y="T5"/>
                    </a:cxn>
                    <a:cxn ang="T11">
                      <a:pos x="T6" y="T7"/>
                    </a:cxn>
                  </a:cxnLst>
                  <a:rect l="T12" t="T13" r="T14" b="T15"/>
                  <a:pathLst>
                    <a:path w="126" h="195">
                      <a:moveTo>
                        <a:pt x="0" y="194"/>
                      </a:moveTo>
                      <a:lnTo>
                        <a:pt x="125" y="86"/>
                      </a:lnTo>
                      <a:lnTo>
                        <a:pt x="121" y="0"/>
                      </a:lnTo>
                      <a:lnTo>
                        <a:pt x="6" y="92"/>
                      </a:lnTo>
                    </a:path>
                  </a:pathLst>
                </a:custGeom>
                <a:solidFill>
                  <a:srgbClr val="FAFD00"/>
                </a:solidFill>
                <a:ln w="12700" cap="rnd">
                  <a:solidFill>
                    <a:srgbClr val="5F5F5F"/>
                  </a:solidFill>
                  <a:round/>
                  <a:headEnd type="none" w="sm" len="sm"/>
                  <a:tailEnd type="none" w="sm" len="sm"/>
                </a:ln>
              </p:spPr>
              <p:txBody>
                <a:bodyPr/>
                <a:lstStyle/>
                <a:p>
                  <a:endParaRPr lang="en-US"/>
                </a:p>
              </p:txBody>
            </p:sp>
            <p:sp>
              <p:nvSpPr>
                <p:cNvPr id="67" name="Line 93"/>
                <p:cNvSpPr>
                  <a:spLocks noChangeShapeType="1"/>
                </p:cNvSpPr>
                <p:nvPr/>
              </p:nvSpPr>
              <p:spPr bwMode="auto">
                <a:xfrm>
                  <a:off x="2564" y="3525"/>
                  <a:ext cx="0" cy="9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6" name="Freeform 94"/>
              <p:cNvSpPr>
                <a:spLocks/>
              </p:cNvSpPr>
              <p:nvPr/>
            </p:nvSpPr>
            <p:spPr bwMode="auto">
              <a:xfrm>
                <a:off x="2678" y="2887"/>
                <a:ext cx="437" cy="583"/>
              </a:xfrm>
              <a:custGeom>
                <a:avLst/>
                <a:gdLst>
                  <a:gd name="T0" fmla="*/ 436 w 437"/>
                  <a:gd name="T1" fmla="*/ 0 h 583"/>
                  <a:gd name="T2" fmla="*/ 318 w 437"/>
                  <a:gd name="T3" fmla="*/ 91 h 583"/>
                  <a:gd name="T4" fmla="*/ 263 w 437"/>
                  <a:gd name="T5" fmla="*/ 209 h 583"/>
                  <a:gd name="T6" fmla="*/ 254 w 437"/>
                  <a:gd name="T7" fmla="*/ 309 h 583"/>
                  <a:gd name="T8" fmla="*/ 254 w 437"/>
                  <a:gd name="T9" fmla="*/ 400 h 583"/>
                  <a:gd name="T10" fmla="*/ 236 w 437"/>
                  <a:gd name="T11" fmla="*/ 482 h 583"/>
                  <a:gd name="T12" fmla="*/ 181 w 437"/>
                  <a:gd name="T13" fmla="*/ 518 h 583"/>
                  <a:gd name="T14" fmla="*/ 109 w 437"/>
                  <a:gd name="T15" fmla="*/ 536 h 583"/>
                  <a:gd name="T16" fmla="*/ 27 w 437"/>
                  <a:gd name="T17" fmla="*/ 573 h 583"/>
                  <a:gd name="T18" fmla="*/ 0 w 437"/>
                  <a:gd name="T19" fmla="*/ 582 h 5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7"/>
                  <a:gd name="T31" fmla="*/ 0 h 583"/>
                  <a:gd name="T32" fmla="*/ 437 w 437"/>
                  <a:gd name="T33" fmla="*/ 583 h 5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7" h="583">
                    <a:moveTo>
                      <a:pt x="436" y="0"/>
                    </a:moveTo>
                    <a:lnTo>
                      <a:pt x="318" y="91"/>
                    </a:lnTo>
                    <a:lnTo>
                      <a:pt x="263" y="209"/>
                    </a:lnTo>
                    <a:lnTo>
                      <a:pt x="254" y="309"/>
                    </a:lnTo>
                    <a:lnTo>
                      <a:pt x="254" y="400"/>
                    </a:lnTo>
                    <a:lnTo>
                      <a:pt x="236" y="482"/>
                    </a:lnTo>
                    <a:lnTo>
                      <a:pt x="181" y="518"/>
                    </a:lnTo>
                    <a:lnTo>
                      <a:pt x="109" y="536"/>
                    </a:lnTo>
                    <a:lnTo>
                      <a:pt x="27" y="573"/>
                    </a:lnTo>
                    <a:lnTo>
                      <a:pt x="0" y="582"/>
                    </a:lnTo>
                  </a:path>
                </a:pathLst>
              </a:custGeom>
              <a:noFill/>
              <a:ln w="254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pic>
        <p:nvPicPr>
          <p:cNvPr id="100" name="Picture 95" descr="hand_G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5278" y="3905250"/>
            <a:ext cx="19081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638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4" descr="UNV-PPT-Title-GPS.jpg"/>
          <p:cNvPicPr>
            <a:picLocks noChangeAspect="1"/>
          </p:cNvPicPr>
          <p:nvPr/>
        </p:nvPicPr>
        <p:blipFill>
          <a:blip r:embed="rId3">
            <a:extLst>
              <a:ext uri="{28A0092B-C50C-407E-A947-70E740481C1C}">
                <a14:useLocalDpi xmlns:a14="http://schemas.microsoft.com/office/drawing/2010/main" val="0"/>
              </a:ext>
            </a:extLst>
          </a:blip>
          <a:srcRect b="81905"/>
          <a:stretch>
            <a:fillRect/>
          </a:stretch>
        </p:blipFill>
        <p:spPr bwMode="auto">
          <a:xfrm>
            <a:off x="0" y="0"/>
            <a:ext cx="91440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2"/>
          <p:cNvSpPr>
            <a:spLocks noGrp="1" noChangeArrowheads="1"/>
          </p:cNvSpPr>
          <p:nvPr>
            <p:ph type="title"/>
          </p:nvPr>
        </p:nvSpPr>
        <p:spPr>
          <a:xfrm>
            <a:off x="3309938" y="60325"/>
            <a:ext cx="5834062" cy="1155700"/>
          </a:xfrm>
        </p:spPr>
        <p:txBody>
          <a:bodyPr/>
          <a:lstStyle/>
          <a:p>
            <a:r>
              <a:rPr lang="en-US" sz="3200" b="1" dirty="0" smtClean="0">
                <a:solidFill>
                  <a:srgbClr val="FFFFFF"/>
                </a:solidFill>
              </a:rPr>
              <a:t>Anatomy of a High-precision  Permanent GPS Station</a:t>
            </a:r>
          </a:p>
        </p:txBody>
      </p:sp>
      <p:sp>
        <p:nvSpPr>
          <p:cNvPr id="10957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34C2CCFE-B4D8-4058-9CA5-985A39B831B2}" type="slidenum">
              <a:rPr lang="en-US" sz="900">
                <a:solidFill>
                  <a:srgbClr val="898989"/>
                </a:solidFill>
              </a:rPr>
              <a:pPr eaLnBrk="1" hangingPunct="1"/>
              <a:t>7</a:t>
            </a:fld>
            <a:endParaRPr lang="en-US" sz="900">
              <a:solidFill>
                <a:srgbClr val="898989"/>
              </a:solidFill>
            </a:endParaRPr>
          </a:p>
        </p:txBody>
      </p:sp>
      <p:pic>
        <p:nvPicPr>
          <p:cNvPr id="109573" name="Picture 3"/>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0" y="1350963"/>
            <a:ext cx="4471988" cy="4664075"/>
          </a:xfrm>
        </p:spPr>
      </p:pic>
      <p:sp>
        <p:nvSpPr>
          <p:cNvPr id="109574" name="Rectangle 4"/>
          <p:cNvSpPr>
            <a:spLocks noGrp="1" noChangeArrowheads="1"/>
          </p:cNvSpPr>
          <p:nvPr>
            <p:ph type="body" sz="half" idx="4294967295"/>
          </p:nvPr>
        </p:nvSpPr>
        <p:spPr>
          <a:xfrm>
            <a:off x="4908550" y="1295400"/>
            <a:ext cx="4235450" cy="5343525"/>
          </a:xfrm>
        </p:spPr>
        <p:txBody>
          <a:bodyPr/>
          <a:lstStyle/>
          <a:p>
            <a:pPr eaLnBrk="1" hangingPunct="1">
              <a:lnSpc>
                <a:spcPct val="80000"/>
              </a:lnSpc>
              <a:buFontTx/>
              <a:buNone/>
            </a:pPr>
            <a:r>
              <a:rPr lang="en-US" sz="2200" dirty="0" smtClean="0">
                <a:latin typeface="Calibri" pitchFamily="34" charset="0"/>
              </a:rPr>
              <a:t>GPS antenna inside of dome</a:t>
            </a:r>
          </a:p>
          <a:p>
            <a:pPr eaLnBrk="1" hangingPunct="1">
              <a:lnSpc>
                <a:spcPct val="80000"/>
              </a:lnSpc>
              <a:buFontTx/>
              <a:buNone/>
            </a:pPr>
            <a:endParaRPr lang="en-US" sz="2200" dirty="0" smtClean="0">
              <a:latin typeface="Calibri" pitchFamily="34" charset="0"/>
            </a:endParaRPr>
          </a:p>
          <a:p>
            <a:pPr eaLnBrk="1" hangingPunct="1">
              <a:lnSpc>
                <a:spcPct val="80000"/>
              </a:lnSpc>
              <a:buFontTx/>
              <a:buNone/>
            </a:pPr>
            <a:r>
              <a:rPr lang="en-US" sz="2200" dirty="0" smtClean="0">
                <a:latin typeface="Calibri" pitchFamily="34" charset="0"/>
              </a:rPr>
              <a:t>Monument solidly attached into the ground with braces. </a:t>
            </a:r>
          </a:p>
          <a:p>
            <a:pPr eaLnBrk="1" hangingPunct="1">
              <a:lnSpc>
                <a:spcPct val="80000"/>
              </a:lnSpc>
              <a:buFontTx/>
              <a:buNone/>
            </a:pPr>
            <a:endParaRPr lang="en-US" sz="2200" b="1" dirty="0" smtClean="0">
              <a:latin typeface="Calibri" pitchFamily="34" charset="0"/>
            </a:endParaRPr>
          </a:p>
          <a:p>
            <a:pPr eaLnBrk="1" hangingPunct="1">
              <a:lnSpc>
                <a:spcPct val="80000"/>
              </a:lnSpc>
              <a:buFontTx/>
              <a:buNone/>
            </a:pPr>
            <a:r>
              <a:rPr lang="en-US" sz="2200" b="1" dirty="0" smtClean="0">
                <a:latin typeface="Calibri" pitchFamily="34" charset="0"/>
              </a:rPr>
              <a:t>If the ground moves, the station moves</a:t>
            </a:r>
            <a:r>
              <a:rPr lang="en-US" sz="2200" dirty="0" smtClean="0">
                <a:latin typeface="Calibri" pitchFamily="34" charset="0"/>
              </a:rPr>
              <a:t>.</a:t>
            </a:r>
          </a:p>
          <a:p>
            <a:pPr eaLnBrk="1" hangingPunct="1">
              <a:lnSpc>
                <a:spcPct val="80000"/>
              </a:lnSpc>
              <a:buFontTx/>
              <a:buNone/>
            </a:pPr>
            <a:endParaRPr lang="en-US" sz="2200" dirty="0" smtClean="0">
              <a:latin typeface="Calibri" pitchFamily="34" charset="0"/>
            </a:endParaRPr>
          </a:p>
          <a:p>
            <a:pPr eaLnBrk="1" hangingPunct="1">
              <a:lnSpc>
                <a:spcPct val="80000"/>
              </a:lnSpc>
              <a:buFontTx/>
              <a:buNone/>
            </a:pPr>
            <a:r>
              <a:rPr lang="en-US" sz="2200" dirty="0" smtClean="0">
                <a:latin typeface="Calibri" pitchFamily="34" charset="0"/>
              </a:rPr>
              <a:t>Solar panel for power</a:t>
            </a:r>
          </a:p>
          <a:p>
            <a:pPr eaLnBrk="1" hangingPunct="1">
              <a:lnSpc>
                <a:spcPct val="80000"/>
              </a:lnSpc>
              <a:buFontTx/>
              <a:buNone/>
            </a:pPr>
            <a:endParaRPr lang="en-US" sz="2100" dirty="0" smtClean="0">
              <a:latin typeface="Calibri" pitchFamily="34" charset="0"/>
            </a:endParaRPr>
          </a:p>
          <a:p>
            <a:pPr eaLnBrk="1" hangingPunct="1">
              <a:lnSpc>
                <a:spcPct val="80000"/>
              </a:lnSpc>
              <a:buFontTx/>
              <a:buNone/>
            </a:pPr>
            <a:r>
              <a:rPr lang="en-US" sz="2200" dirty="0" smtClean="0">
                <a:latin typeface="Calibri" pitchFamily="34" charset="0"/>
              </a:rPr>
              <a:t>Equipment enclosure</a:t>
            </a:r>
            <a:r>
              <a:rPr lang="en-US" sz="2100" dirty="0" smtClean="0">
                <a:latin typeface="Calibri" pitchFamily="34" charset="0"/>
              </a:rPr>
              <a:t> </a:t>
            </a:r>
          </a:p>
          <a:p>
            <a:pPr eaLnBrk="1" hangingPunct="1">
              <a:lnSpc>
                <a:spcPct val="80000"/>
              </a:lnSpc>
            </a:pPr>
            <a:r>
              <a:rPr lang="en-US" sz="2100" dirty="0" smtClean="0">
                <a:latin typeface="Calibri" pitchFamily="34" charset="0"/>
              </a:rPr>
              <a:t>GPS receiver</a:t>
            </a:r>
          </a:p>
          <a:p>
            <a:pPr eaLnBrk="1" hangingPunct="1">
              <a:lnSpc>
                <a:spcPct val="80000"/>
              </a:lnSpc>
            </a:pPr>
            <a:r>
              <a:rPr lang="en-US" sz="2100" dirty="0" smtClean="0">
                <a:latin typeface="Calibri" pitchFamily="34" charset="0"/>
              </a:rPr>
              <a:t>Power/batteries</a:t>
            </a:r>
          </a:p>
          <a:p>
            <a:pPr eaLnBrk="1" hangingPunct="1">
              <a:lnSpc>
                <a:spcPct val="80000"/>
              </a:lnSpc>
            </a:pPr>
            <a:r>
              <a:rPr lang="en-US" sz="2100" dirty="0" smtClean="0">
                <a:latin typeface="Calibri" pitchFamily="34" charset="0"/>
              </a:rPr>
              <a:t>Communications/ radio/ modem</a:t>
            </a:r>
          </a:p>
          <a:p>
            <a:pPr eaLnBrk="1" hangingPunct="1">
              <a:lnSpc>
                <a:spcPct val="80000"/>
              </a:lnSpc>
            </a:pPr>
            <a:r>
              <a:rPr lang="en-US" sz="2100" dirty="0" smtClean="0">
                <a:latin typeface="Calibri" pitchFamily="34" charset="0"/>
              </a:rPr>
              <a:t>Data storage/ memory</a:t>
            </a:r>
          </a:p>
        </p:txBody>
      </p:sp>
      <p:sp>
        <p:nvSpPr>
          <p:cNvPr id="109575" name="Line 5"/>
          <p:cNvSpPr>
            <a:spLocks noChangeShapeType="1"/>
          </p:cNvSpPr>
          <p:nvPr/>
        </p:nvSpPr>
        <p:spPr bwMode="auto">
          <a:xfrm flipH="1">
            <a:off x="1454725" y="1475509"/>
            <a:ext cx="3501738" cy="1716160"/>
          </a:xfrm>
          <a:prstGeom prst="line">
            <a:avLst/>
          </a:prstGeom>
          <a:noFill/>
          <a:ln w="38100">
            <a:solidFill>
              <a:srgbClr val="FF00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9576" name="Line 6"/>
          <p:cNvSpPr>
            <a:spLocks noChangeShapeType="1"/>
          </p:cNvSpPr>
          <p:nvPr/>
        </p:nvSpPr>
        <p:spPr bwMode="auto">
          <a:xfrm flipH="1">
            <a:off x="519544" y="4127500"/>
            <a:ext cx="613064" cy="2262909"/>
          </a:xfrm>
          <a:prstGeom prst="line">
            <a:avLst/>
          </a:prstGeom>
          <a:noFill/>
          <a:ln w="57150">
            <a:solidFill>
              <a:schemeClr val="tx1"/>
            </a:solidFill>
            <a:prstDash val="dash"/>
            <a:round/>
            <a:headEnd/>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9577" name="Line 7"/>
          <p:cNvSpPr>
            <a:spLocks noChangeShapeType="1"/>
          </p:cNvSpPr>
          <p:nvPr/>
        </p:nvSpPr>
        <p:spPr bwMode="auto">
          <a:xfrm>
            <a:off x="1631084" y="4144385"/>
            <a:ext cx="1038225" cy="2351087"/>
          </a:xfrm>
          <a:prstGeom prst="line">
            <a:avLst/>
          </a:prstGeom>
          <a:noFill/>
          <a:ln w="57150">
            <a:solidFill>
              <a:schemeClr val="tx1"/>
            </a:solidFill>
            <a:prstDash val="dash"/>
            <a:round/>
            <a:headEnd/>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9578" name="Line 8"/>
          <p:cNvSpPr>
            <a:spLocks noChangeShapeType="1"/>
          </p:cNvSpPr>
          <p:nvPr/>
        </p:nvSpPr>
        <p:spPr bwMode="auto">
          <a:xfrm flipH="1">
            <a:off x="1230601" y="4111264"/>
            <a:ext cx="101600" cy="2570162"/>
          </a:xfrm>
          <a:prstGeom prst="line">
            <a:avLst/>
          </a:prstGeom>
          <a:noFill/>
          <a:ln w="57150">
            <a:solidFill>
              <a:schemeClr val="tx1"/>
            </a:solidFill>
            <a:prstDash val="dash"/>
            <a:round/>
            <a:headEnd/>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 name="Line 5"/>
          <p:cNvSpPr>
            <a:spLocks noChangeShapeType="1"/>
          </p:cNvSpPr>
          <p:nvPr/>
        </p:nvSpPr>
        <p:spPr bwMode="auto">
          <a:xfrm flipH="1">
            <a:off x="1454725" y="2116282"/>
            <a:ext cx="3501738" cy="1716160"/>
          </a:xfrm>
          <a:prstGeom prst="line">
            <a:avLst/>
          </a:prstGeom>
          <a:noFill/>
          <a:ln w="38100">
            <a:solidFill>
              <a:srgbClr val="FF00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3" name="Line 5"/>
          <p:cNvSpPr>
            <a:spLocks noChangeShapeType="1"/>
          </p:cNvSpPr>
          <p:nvPr/>
        </p:nvSpPr>
        <p:spPr bwMode="auto">
          <a:xfrm flipH="1">
            <a:off x="3699163" y="3997036"/>
            <a:ext cx="1257299" cy="0"/>
          </a:xfrm>
          <a:prstGeom prst="line">
            <a:avLst/>
          </a:prstGeom>
          <a:noFill/>
          <a:ln w="38100">
            <a:solidFill>
              <a:srgbClr val="FF00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4" name="Line 5"/>
          <p:cNvSpPr>
            <a:spLocks noChangeShapeType="1"/>
          </p:cNvSpPr>
          <p:nvPr/>
        </p:nvSpPr>
        <p:spPr bwMode="auto">
          <a:xfrm flipH="1" flipV="1">
            <a:off x="3054927" y="4405745"/>
            <a:ext cx="1901536" cy="268504"/>
          </a:xfrm>
          <a:prstGeom prst="line">
            <a:avLst/>
          </a:prstGeom>
          <a:noFill/>
          <a:ln w="38100">
            <a:solidFill>
              <a:srgbClr val="FF00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7979302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V-PPT-Title-GPS.jpg"/>
          <p:cNvPicPr>
            <a:picLocks noChangeAspect="1"/>
          </p:cNvPicPr>
          <p:nvPr/>
        </p:nvPicPr>
        <p:blipFill rotWithShape="1">
          <a:blip r:embed="rId3">
            <a:extLst>
              <a:ext uri="{28A0092B-C50C-407E-A947-70E740481C1C}">
                <a14:useLocalDpi xmlns:a14="http://schemas.microsoft.com/office/drawing/2010/main" val="0"/>
              </a:ext>
            </a:extLst>
          </a:blip>
          <a:srcRect b="85359"/>
          <a:stretch/>
        </p:blipFill>
        <p:spPr bwMode="auto">
          <a:xfrm>
            <a:off x="0" y="0"/>
            <a:ext cx="9144000" cy="10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a:xfrm>
            <a:off x="4161792" y="173499"/>
            <a:ext cx="4982207" cy="871167"/>
          </a:xfrm>
          <a:prstGeom prst="rect">
            <a:avLst/>
          </a:prstGeom>
          <a:noFill/>
        </p:spPr>
        <p:txBody>
          <a:bodyPr lIns="92075" tIns="46038" rIns="92075" bIns="46038"/>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6pPr>
            <a:lvl7pPr marL="9144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9pPr>
          </a:lstStyle>
          <a:p>
            <a:pPr eaLnBrk="1" hangingPunct="1"/>
            <a:r>
              <a:rPr lang="en-US" sz="3200" b="1" dirty="0" smtClean="0">
                <a:solidFill>
                  <a:srgbClr val="FFFFFF"/>
                </a:solidFill>
                <a:ea typeface="MS PGothic" pitchFamily="34" charset="-128"/>
              </a:rPr>
              <a:t>High-precision GPS</a:t>
            </a:r>
            <a:endParaRPr lang="en-US" sz="3200" b="1" dirty="0" smtClean="0">
              <a:solidFill>
                <a:srgbClr val="FFFFFF"/>
              </a:solidFill>
              <a:ea typeface="MS PGothic" pitchFamily="34" charset="-128"/>
            </a:endParaRPr>
          </a:p>
        </p:txBody>
      </p:sp>
      <p:sp>
        <p:nvSpPr>
          <p:cNvPr id="101" name="Oval 2"/>
          <p:cNvSpPr>
            <a:spLocks noChangeArrowheads="1"/>
          </p:cNvSpPr>
          <p:nvPr/>
        </p:nvSpPr>
        <p:spPr bwMode="auto">
          <a:xfrm>
            <a:off x="266700" y="5413375"/>
            <a:ext cx="3044825" cy="1074738"/>
          </a:xfrm>
          <a:prstGeom prst="ellipse">
            <a:avLst/>
          </a:prstGeom>
          <a:solidFill>
            <a:srgbClr val="05C00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03" name="Group 12"/>
          <p:cNvGrpSpPr>
            <a:grpSpLocks/>
          </p:cNvGrpSpPr>
          <p:nvPr/>
        </p:nvGrpSpPr>
        <p:grpSpPr bwMode="auto">
          <a:xfrm>
            <a:off x="1190625" y="4262438"/>
            <a:ext cx="1198563" cy="1812925"/>
            <a:chOff x="1035" y="2880"/>
            <a:chExt cx="755" cy="1142"/>
          </a:xfrm>
        </p:grpSpPr>
        <p:pic>
          <p:nvPicPr>
            <p:cNvPr id="104"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 y="3012"/>
              <a:ext cx="755" cy="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Oval 14"/>
            <p:cNvSpPr>
              <a:spLocks noChangeArrowheads="1"/>
            </p:cNvSpPr>
            <p:nvPr/>
          </p:nvSpPr>
          <p:spPr bwMode="auto">
            <a:xfrm>
              <a:off x="1178" y="2880"/>
              <a:ext cx="486" cy="105"/>
            </a:xfrm>
            <a:prstGeom prst="ellipse">
              <a:avLst/>
            </a:prstGeom>
            <a:solidFill>
              <a:srgbClr val="FFFFFF"/>
            </a:solidFill>
            <a:ln w="12700">
              <a:solidFill>
                <a:srgbClr val="000000"/>
              </a:solidFill>
              <a:round/>
              <a:headEnd/>
              <a:tailEnd/>
            </a:ln>
          </p:spPr>
          <p:txBody>
            <a:bodyPr wrap="none" anchor="ctr"/>
            <a:lstStyle/>
            <a:p>
              <a:endParaRPr lang="en-US"/>
            </a:p>
          </p:txBody>
        </p:sp>
        <p:sp>
          <p:nvSpPr>
            <p:cNvPr id="106" name="Line 15"/>
            <p:cNvSpPr>
              <a:spLocks noChangeShapeType="1"/>
            </p:cNvSpPr>
            <p:nvPr/>
          </p:nvSpPr>
          <p:spPr bwMode="auto">
            <a:xfrm flipV="1">
              <a:off x="1318" y="2908"/>
              <a:ext cx="94" cy="1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7" name="Line 16"/>
            <p:cNvSpPr>
              <a:spLocks noChangeShapeType="1"/>
            </p:cNvSpPr>
            <p:nvPr/>
          </p:nvSpPr>
          <p:spPr bwMode="auto">
            <a:xfrm>
              <a:off x="1404" y="2908"/>
              <a:ext cx="78"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08" name="Text Box 88"/>
          <p:cNvSpPr txBox="1">
            <a:spLocks noChangeArrowheads="1"/>
          </p:cNvSpPr>
          <p:nvPr/>
        </p:nvSpPr>
        <p:spPr bwMode="auto">
          <a:xfrm>
            <a:off x="4614576" y="2752296"/>
            <a:ext cx="433768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228600" indent="-228600" eaLnBrk="1" hangingPunct="1">
              <a:buFont typeface="Arial" pitchFamily="34" charset="0"/>
              <a:buChar char="•"/>
            </a:pPr>
            <a:r>
              <a:rPr lang="en-US" altLang="ko-KR" sz="2600" u="sng" dirty="0" smtClean="0"/>
              <a:t>Current </a:t>
            </a:r>
            <a:r>
              <a:rPr lang="en-US" altLang="ko-KR" sz="2600" u="sng" dirty="0"/>
              <a:t>accuracies </a:t>
            </a:r>
            <a:r>
              <a:rPr lang="en-US" altLang="ko-KR" sz="2600" u="sng" dirty="0" smtClean="0"/>
              <a:t>of few millimeters per year</a:t>
            </a:r>
            <a:endParaRPr lang="en-US" sz="2600" u="sng" dirty="0"/>
          </a:p>
          <a:p>
            <a:pPr marL="228600" indent="-228600" eaLnBrk="1" hangingPunct="1">
              <a:buFont typeface="Arial" pitchFamily="34" charset="0"/>
              <a:buChar char="•"/>
            </a:pPr>
            <a:r>
              <a:rPr lang="en-US" sz="2600" dirty="0" smtClean="0"/>
              <a:t>Stable </a:t>
            </a:r>
            <a:r>
              <a:rPr lang="en-US" sz="2600" dirty="0"/>
              <a:t>monuments</a:t>
            </a:r>
          </a:p>
          <a:p>
            <a:pPr marL="228600" indent="-228600" eaLnBrk="1" hangingPunct="1">
              <a:buFont typeface="Arial" pitchFamily="34" charset="0"/>
              <a:buChar char="•"/>
            </a:pPr>
            <a:r>
              <a:rPr lang="en-US" sz="2600" dirty="0"/>
              <a:t>Sophisticated processing software</a:t>
            </a:r>
          </a:p>
          <a:p>
            <a:pPr marL="228600" indent="-228600" eaLnBrk="1" hangingPunct="1">
              <a:buFont typeface="Arial" pitchFamily="34" charset="0"/>
              <a:buChar char="•"/>
            </a:pPr>
            <a:r>
              <a:rPr lang="en-US" sz="2600" dirty="0" smtClean="0"/>
              <a:t>Ability to use additional satellite information</a:t>
            </a:r>
          </a:p>
          <a:p>
            <a:pPr marL="228600" indent="-228600" eaLnBrk="1" hangingPunct="1">
              <a:buFont typeface="Arial" pitchFamily="34" charset="0"/>
              <a:buChar char="•"/>
            </a:pPr>
            <a:r>
              <a:rPr lang="en-US" sz="2600" dirty="0" smtClean="0"/>
              <a:t>Long measurement times</a:t>
            </a:r>
            <a:endParaRPr lang="en-US" sz="2600" dirty="0"/>
          </a:p>
        </p:txBody>
      </p:sp>
      <p:sp>
        <p:nvSpPr>
          <p:cNvPr id="109" name="Oval 89"/>
          <p:cNvSpPr>
            <a:spLocks noChangeArrowheads="1"/>
          </p:cNvSpPr>
          <p:nvPr/>
        </p:nvSpPr>
        <p:spPr bwMode="auto">
          <a:xfrm>
            <a:off x="-71438" y="3119438"/>
            <a:ext cx="1219201" cy="430212"/>
          </a:xfrm>
          <a:prstGeom prst="ellipse">
            <a:avLst/>
          </a:prstGeom>
          <a:solidFill>
            <a:srgbClr val="05C00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10" name="Group 90"/>
          <p:cNvGrpSpPr>
            <a:grpSpLocks/>
          </p:cNvGrpSpPr>
          <p:nvPr/>
        </p:nvGrpSpPr>
        <p:grpSpPr bwMode="auto">
          <a:xfrm>
            <a:off x="309563" y="2586038"/>
            <a:ext cx="479425" cy="725487"/>
            <a:chOff x="1035" y="2880"/>
            <a:chExt cx="755" cy="1142"/>
          </a:xfrm>
        </p:grpSpPr>
        <p:pic>
          <p:nvPicPr>
            <p:cNvPr id="111" name="Picture 9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 y="3012"/>
              <a:ext cx="755" cy="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Oval 92"/>
            <p:cNvSpPr>
              <a:spLocks noChangeArrowheads="1"/>
            </p:cNvSpPr>
            <p:nvPr/>
          </p:nvSpPr>
          <p:spPr bwMode="auto">
            <a:xfrm>
              <a:off x="1178" y="2880"/>
              <a:ext cx="486" cy="105"/>
            </a:xfrm>
            <a:prstGeom prst="ellipse">
              <a:avLst/>
            </a:prstGeom>
            <a:solidFill>
              <a:srgbClr val="FFFFFF"/>
            </a:solidFill>
            <a:ln w="12700">
              <a:solidFill>
                <a:srgbClr val="000000"/>
              </a:solidFill>
              <a:round/>
              <a:headEnd/>
              <a:tailEnd/>
            </a:ln>
          </p:spPr>
          <p:txBody>
            <a:bodyPr wrap="none" anchor="ctr"/>
            <a:lstStyle/>
            <a:p>
              <a:endParaRPr lang="en-US"/>
            </a:p>
          </p:txBody>
        </p:sp>
        <p:sp>
          <p:nvSpPr>
            <p:cNvPr id="113" name="Line 93"/>
            <p:cNvSpPr>
              <a:spLocks noChangeShapeType="1"/>
            </p:cNvSpPr>
            <p:nvPr/>
          </p:nvSpPr>
          <p:spPr bwMode="auto">
            <a:xfrm flipV="1">
              <a:off x="1318" y="2908"/>
              <a:ext cx="94" cy="1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4" name="Line 94"/>
            <p:cNvSpPr>
              <a:spLocks noChangeShapeType="1"/>
            </p:cNvSpPr>
            <p:nvPr/>
          </p:nvSpPr>
          <p:spPr bwMode="auto">
            <a:xfrm>
              <a:off x="1404" y="2908"/>
              <a:ext cx="78"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5" name="Group 95"/>
          <p:cNvGrpSpPr>
            <a:grpSpLocks/>
          </p:cNvGrpSpPr>
          <p:nvPr/>
        </p:nvGrpSpPr>
        <p:grpSpPr bwMode="auto">
          <a:xfrm rot="968210">
            <a:off x="1055934" y="307227"/>
            <a:ext cx="4776787" cy="3009900"/>
            <a:chOff x="1430" y="1060"/>
            <a:chExt cx="3787" cy="1857"/>
          </a:xfrm>
        </p:grpSpPr>
        <p:sp>
          <p:nvSpPr>
            <p:cNvPr id="116" name="Freeform 96"/>
            <p:cNvSpPr>
              <a:spLocks/>
            </p:cNvSpPr>
            <p:nvPr/>
          </p:nvSpPr>
          <p:spPr bwMode="auto">
            <a:xfrm>
              <a:off x="1732" y="2696"/>
              <a:ext cx="51" cy="123"/>
            </a:xfrm>
            <a:custGeom>
              <a:avLst/>
              <a:gdLst>
                <a:gd name="T0" fmla="*/ 37 w 51"/>
                <a:gd name="T1" fmla="*/ 45 h 123"/>
                <a:gd name="T2" fmla="*/ 35 w 51"/>
                <a:gd name="T3" fmla="*/ 37 h 123"/>
                <a:gd name="T4" fmla="*/ 34 w 51"/>
                <a:gd name="T5" fmla="*/ 29 h 123"/>
                <a:gd name="T6" fmla="*/ 36 w 51"/>
                <a:gd name="T7" fmla="*/ 22 h 123"/>
                <a:gd name="T8" fmla="*/ 36 w 51"/>
                <a:gd name="T9" fmla="*/ 17 h 123"/>
                <a:gd name="T10" fmla="*/ 38 w 51"/>
                <a:gd name="T11" fmla="*/ 13 h 123"/>
                <a:gd name="T12" fmla="*/ 42 w 51"/>
                <a:gd name="T13" fmla="*/ 9 h 123"/>
                <a:gd name="T14" fmla="*/ 45 w 51"/>
                <a:gd name="T15" fmla="*/ 6 h 123"/>
                <a:gd name="T16" fmla="*/ 50 w 51"/>
                <a:gd name="T17" fmla="*/ 3 h 123"/>
                <a:gd name="T18" fmla="*/ 45 w 51"/>
                <a:gd name="T19" fmla="*/ 1 h 123"/>
                <a:gd name="T20" fmla="*/ 41 w 51"/>
                <a:gd name="T21" fmla="*/ 0 h 123"/>
                <a:gd name="T22" fmla="*/ 33 w 51"/>
                <a:gd name="T23" fmla="*/ 0 h 123"/>
                <a:gd name="T24" fmla="*/ 28 w 51"/>
                <a:gd name="T25" fmla="*/ 0 h 123"/>
                <a:gd name="T26" fmla="*/ 23 w 51"/>
                <a:gd name="T27" fmla="*/ 1 h 123"/>
                <a:gd name="T28" fmla="*/ 18 w 51"/>
                <a:gd name="T29" fmla="*/ 3 h 123"/>
                <a:gd name="T30" fmla="*/ 13 w 51"/>
                <a:gd name="T31" fmla="*/ 4 h 123"/>
                <a:gd name="T32" fmla="*/ 7 w 51"/>
                <a:gd name="T33" fmla="*/ 6 h 123"/>
                <a:gd name="T34" fmla="*/ 4 w 51"/>
                <a:gd name="T35" fmla="*/ 8 h 123"/>
                <a:gd name="T36" fmla="*/ 1 w 51"/>
                <a:gd name="T37" fmla="*/ 11 h 123"/>
                <a:gd name="T38" fmla="*/ 0 w 51"/>
                <a:gd name="T39" fmla="*/ 15 h 123"/>
                <a:gd name="T40" fmla="*/ 0 w 51"/>
                <a:gd name="T41" fmla="*/ 19 h 123"/>
                <a:gd name="T42" fmla="*/ 0 w 51"/>
                <a:gd name="T43" fmla="*/ 22 h 123"/>
                <a:gd name="T44" fmla="*/ 4 w 51"/>
                <a:gd name="T45" fmla="*/ 63 h 123"/>
                <a:gd name="T46" fmla="*/ 10 w 51"/>
                <a:gd name="T47" fmla="*/ 99 h 123"/>
                <a:gd name="T48" fmla="*/ 11 w 51"/>
                <a:gd name="T49" fmla="*/ 103 h 123"/>
                <a:gd name="T50" fmla="*/ 11 w 51"/>
                <a:gd name="T51" fmla="*/ 106 h 123"/>
                <a:gd name="T52" fmla="*/ 10 w 51"/>
                <a:gd name="T53" fmla="*/ 108 h 123"/>
                <a:gd name="T54" fmla="*/ 7 w 51"/>
                <a:gd name="T55" fmla="*/ 111 h 123"/>
                <a:gd name="T56" fmla="*/ 4 w 51"/>
                <a:gd name="T57" fmla="*/ 114 h 123"/>
                <a:gd name="T58" fmla="*/ 14 w 51"/>
                <a:gd name="T59" fmla="*/ 119 h 123"/>
                <a:gd name="T60" fmla="*/ 25 w 51"/>
                <a:gd name="T61" fmla="*/ 122 h 123"/>
                <a:gd name="T62" fmla="*/ 32 w 51"/>
                <a:gd name="T63" fmla="*/ 121 h 123"/>
                <a:gd name="T64" fmla="*/ 37 w 51"/>
                <a:gd name="T65" fmla="*/ 121 h 123"/>
                <a:gd name="T66" fmla="*/ 41 w 51"/>
                <a:gd name="T67" fmla="*/ 118 h 123"/>
                <a:gd name="T68" fmla="*/ 45 w 51"/>
                <a:gd name="T69" fmla="*/ 116 h 123"/>
                <a:gd name="T70" fmla="*/ 47 w 51"/>
                <a:gd name="T71" fmla="*/ 112 h 123"/>
                <a:gd name="T72" fmla="*/ 47 w 51"/>
                <a:gd name="T73" fmla="*/ 109 h 123"/>
                <a:gd name="T74" fmla="*/ 47 w 51"/>
                <a:gd name="T75" fmla="*/ 105 h 123"/>
                <a:gd name="T76" fmla="*/ 47 w 51"/>
                <a:gd name="T77" fmla="*/ 100 h 123"/>
                <a:gd name="T78" fmla="*/ 46 w 51"/>
                <a:gd name="T79" fmla="*/ 94 h 123"/>
                <a:gd name="T80" fmla="*/ 44 w 51"/>
                <a:gd name="T81" fmla="*/ 86 h 123"/>
                <a:gd name="T82" fmla="*/ 37 w 51"/>
                <a:gd name="T83" fmla="*/ 45 h 1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
                <a:gd name="T127" fmla="*/ 0 h 123"/>
                <a:gd name="T128" fmla="*/ 51 w 51"/>
                <a:gd name="T129" fmla="*/ 123 h 1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 h="123">
                  <a:moveTo>
                    <a:pt x="37" y="45"/>
                  </a:moveTo>
                  <a:lnTo>
                    <a:pt x="35" y="37"/>
                  </a:lnTo>
                  <a:lnTo>
                    <a:pt x="34" y="29"/>
                  </a:lnTo>
                  <a:lnTo>
                    <a:pt x="36" y="22"/>
                  </a:lnTo>
                  <a:lnTo>
                    <a:pt x="36" y="17"/>
                  </a:lnTo>
                  <a:lnTo>
                    <a:pt x="38" y="13"/>
                  </a:lnTo>
                  <a:lnTo>
                    <a:pt x="42" y="9"/>
                  </a:lnTo>
                  <a:lnTo>
                    <a:pt x="45" y="6"/>
                  </a:lnTo>
                  <a:lnTo>
                    <a:pt x="50" y="3"/>
                  </a:lnTo>
                  <a:lnTo>
                    <a:pt x="45" y="1"/>
                  </a:lnTo>
                  <a:lnTo>
                    <a:pt x="41" y="0"/>
                  </a:lnTo>
                  <a:lnTo>
                    <a:pt x="33" y="0"/>
                  </a:lnTo>
                  <a:lnTo>
                    <a:pt x="28" y="0"/>
                  </a:lnTo>
                  <a:lnTo>
                    <a:pt x="23" y="1"/>
                  </a:lnTo>
                  <a:lnTo>
                    <a:pt x="18" y="3"/>
                  </a:lnTo>
                  <a:lnTo>
                    <a:pt x="13" y="4"/>
                  </a:lnTo>
                  <a:lnTo>
                    <a:pt x="7" y="6"/>
                  </a:lnTo>
                  <a:lnTo>
                    <a:pt x="4" y="8"/>
                  </a:lnTo>
                  <a:lnTo>
                    <a:pt x="1" y="11"/>
                  </a:lnTo>
                  <a:lnTo>
                    <a:pt x="0" y="15"/>
                  </a:lnTo>
                  <a:lnTo>
                    <a:pt x="0" y="19"/>
                  </a:lnTo>
                  <a:lnTo>
                    <a:pt x="0" y="22"/>
                  </a:lnTo>
                  <a:lnTo>
                    <a:pt x="4" y="63"/>
                  </a:lnTo>
                  <a:lnTo>
                    <a:pt x="10" y="99"/>
                  </a:lnTo>
                  <a:lnTo>
                    <a:pt x="11" y="103"/>
                  </a:lnTo>
                  <a:lnTo>
                    <a:pt x="11" y="106"/>
                  </a:lnTo>
                  <a:lnTo>
                    <a:pt x="10" y="108"/>
                  </a:lnTo>
                  <a:lnTo>
                    <a:pt x="7" y="111"/>
                  </a:lnTo>
                  <a:lnTo>
                    <a:pt x="4" y="114"/>
                  </a:lnTo>
                  <a:lnTo>
                    <a:pt x="14" y="119"/>
                  </a:lnTo>
                  <a:lnTo>
                    <a:pt x="25" y="122"/>
                  </a:lnTo>
                  <a:lnTo>
                    <a:pt x="32" y="121"/>
                  </a:lnTo>
                  <a:lnTo>
                    <a:pt x="37" y="121"/>
                  </a:lnTo>
                  <a:lnTo>
                    <a:pt x="41" y="118"/>
                  </a:lnTo>
                  <a:lnTo>
                    <a:pt x="45" y="116"/>
                  </a:lnTo>
                  <a:lnTo>
                    <a:pt x="47" y="112"/>
                  </a:lnTo>
                  <a:lnTo>
                    <a:pt x="47" y="109"/>
                  </a:lnTo>
                  <a:lnTo>
                    <a:pt x="47" y="105"/>
                  </a:lnTo>
                  <a:lnTo>
                    <a:pt x="47" y="100"/>
                  </a:lnTo>
                  <a:lnTo>
                    <a:pt x="46" y="94"/>
                  </a:lnTo>
                  <a:lnTo>
                    <a:pt x="44" y="86"/>
                  </a:lnTo>
                  <a:lnTo>
                    <a:pt x="37" y="45"/>
                  </a:lnTo>
                </a:path>
              </a:pathLst>
            </a:custGeom>
            <a:solidFill>
              <a:srgbClr val="800000"/>
            </a:solidFill>
            <a:ln w="12700" cap="rnd">
              <a:solidFill>
                <a:srgbClr val="800000"/>
              </a:solidFill>
              <a:round/>
              <a:headEnd/>
              <a:tailEnd/>
            </a:ln>
          </p:spPr>
          <p:txBody>
            <a:bodyPr/>
            <a:lstStyle/>
            <a:p>
              <a:endParaRPr lang="en-US"/>
            </a:p>
          </p:txBody>
        </p:sp>
        <p:sp>
          <p:nvSpPr>
            <p:cNvPr id="117" name="Freeform 97"/>
            <p:cNvSpPr>
              <a:spLocks/>
            </p:cNvSpPr>
            <p:nvPr/>
          </p:nvSpPr>
          <p:spPr bwMode="auto">
            <a:xfrm>
              <a:off x="1583" y="2773"/>
              <a:ext cx="50" cy="119"/>
            </a:xfrm>
            <a:custGeom>
              <a:avLst/>
              <a:gdLst>
                <a:gd name="T0" fmla="*/ 34 w 50"/>
                <a:gd name="T1" fmla="*/ 43 h 119"/>
                <a:gd name="T2" fmla="*/ 33 w 50"/>
                <a:gd name="T3" fmla="*/ 37 h 119"/>
                <a:gd name="T4" fmla="*/ 34 w 50"/>
                <a:gd name="T5" fmla="*/ 29 h 119"/>
                <a:gd name="T6" fmla="*/ 34 w 50"/>
                <a:gd name="T7" fmla="*/ 22 h 119"/>
                <a:gd name="T8" fmla="*/ 35 w 50"/>
                <a:gd name="T9" fmla="*/ 17 h 119"/>
                <a:gd name="T10" fmla="*/ 37 w 50"/>
                <a:gd name="T11" fmla="*/ 12 h 119"/>
                <a:gd name="T12" fmla="*/ 39 w 50"/>
                <a:gd name="T13" fmla="*/ 9 h 119"/>
                <a:gd name="T14" fmla="*/ 42 w 50"/>
                <a:gd name="T15" fmla="*/ 6 h 119"/>
                <a:gd name="T16" fmla="*/ 49 w 50"/>
                <a:gd name="T17" fmla="*/ 3 h 119"/>
                <a:gd name="T18" fmla="*/ 44 w 50"/>
                <a:gd name="T19" fmla="*/ 1 h 119"/>
                <a:gd name="T20" fmla="*/ 39 w 50"/>
                <a:gd name="T21" fmla="*/ 0 h 119"/>
                <a:gd name="T22" fmla="*/ 32 w 50"/>
                <a:gd name="T23" fmla="*/ 0 h 119"/>
                <a:gd name="T24" fmla="*/ 26 w 50"/>
                <a:gd name="T25" fmla="*/ 0 h 119"/>
                <a:gd name="T26" fmla="*/ 21 w 50"/>
                <a:gd name="T27" fmla="*/ 2 h 119"/>
                <a:gd name="T28" fmla="*/ 17 w 50"/>
                <a:gd name="T29" fmla="*/ 3 h 119"/>
                <a:gd name="T30" fmla="*/ 12 w 50"/>
                <a:gd name="T31" fmla="*/ 4 h 119"/>
                <a:gd name="T32" fmla="*/ 7 w 50"/>
                <a:gd name="T33" fmla="*/ 6 h 119"/>
                <a:gd name="T34" fmla="*/ 3 w 50"/>
                <a:gd name="T35" fmla="*/ 8 h 119"/>
                <a:gd name="T36" fmla="*/ 2 w 50"/>
                <a:gd name="T37" fmla="*/ 12 h 119"/>
                <a:gd name="T38" fmla="*/ 1 w 50"/>
                <a:gd name="T39" fmla="*/ 15 h 119"/>
                <a:gd name="T40" fmla="*/ 0 w 50"/>
                <a:gd name="T41" fmla="*/ 18 h 119"/>
                <a:gd name="T42" fmla="*/ 1 w 50"/>
                <a:gd name="T43" fmla="*/ 22 h 119"/>
                <a:gd name="T44" fmla="*/ 3 w 50"/>
                <a:gd name="T45" fmla="*/ 62 h 119"/>
                <a:gd name="T46" fmla="*/ 10 w 50"/>
                <a:gd name="T47" fmla="*/ 98 h 119"/>
                <a:gd name="T48" fmla="*/ 10 w 50"/>
                <a:gd name="T49" fmla="*/ 103 h 119"/>
                <a:gd name="T50" fmla="*/ 11 w 50"/>
                <a:gd name="T51" fmla="*/ 105 h 119"/>
                <a:gd name="T52" fmla="*/ 11 w 50"/>
                <a:gd name="T53" fmla="*/ 107 h 119"/>
                <a:gd name="T54" fmla="*/ 9 w 50"/>
                <a:gd name="T55" fmla="*/ 110 h 119"/>
                <a:gd name="T56" fmla="*/ 6 w 50"/>
                <a:gd name="T57" fmla="*/ 111 h 119"/>
                <a:gd name="T58" fmla="*/ 16 w 50"/>
                <a:gd name="T59" fmla="*/ 115 h 119"/>
                <a:gd name="T60" fmla="*/ 25 w 50"/>
                <a:gd name="T61" fmla="*/ 118 h 119"/>
                <a:gd name="T62" fmla="*/ 30 w 50"/>
                <a:gd name="T63" fmla="*/ 118 h 119"/>
                <a:gd name="T64" fmla="*/ 34 w 50"/>
                <a:gd name="T65" fmla="*/ 117 h 119"/>
                <a:gd name="T66" fmla="*/ 38 w 50"/>
                <a:gd name="T67" fmla="*/ 116 h 119"/>
                <a:gd name="T68" fmla="*/ 42 w 50"/>
                <a:gd name="T69" fmla="*/ 114 h 119"/>
                <a:gd name="T70" fmla="*/ 44 w 50"/>
                <a:gd name="T71" fmla="*/ 112 h 119"/>
                <a:gd name="T72" fmla="*/ 45 w 50"/>
                <a:gd name="T73" fmla="*/ 110 h 119"/>
                <a:gd name="T74" fmla="*/ 45 w 50"/>
                <a:gd name="T75" fmla="*/ 107 h 119"/>
                <a:gd name="T76" fmla="*/ 44 w 50"/>
                <a:gd name="T77" fmla="*/ 104 h 119"/>
                <a:gd name="T78" fmla="*/ 43 w 50"/>
                <a:gd name="T79" fmla="*/ 99 h 119"/>
                <a:gd name="T80" fmla="*/ 41 w 50"/>
                <a:gd name="T81" fmla="*/ 92 h 119"/>
                <a:gd name="T82" fmla="*/ 40 w 50"/>
                <a:gd name="T83" fmla="*/ 85 h 119"/>
                <a:gd name="T84" fmla="*/ 34 w 50"/>
                <a:gd name="T85" fmla="*/ 43 h 1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
                <a:gd name="T130" fmla="*/ 0 h 119"/>
                <a:gd name="T131" fmla="*/ 50 w 50"/>
                <a:gd name="T132" fmla="*/ 119 h 1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 h="119">
                  <a:moveTo>
                    <a:pt x="34" y="43"/>
                  </a:moveTo>
                  <a:lnTo>
                    <a:pt x="33" y="37"/>
                  </a:lnTo>
                  <a:lnTo>
                    <a:pt x="34" y="29"/>
                  </a:lnTo>
                  <a:lnTo>
                    <a:pt x="34" y="22"/>
                  </a:lnTo>
                  <a:lnTo>
                    <a:pt x="35" y="17"/>
                  </a:lnTo>
                  <a:lnTo>
                    <a:pt x="37" y="12"/>
                  </a:lnTo>
                  <a:lnTo>
                    <a:pt x="39" y="9"/>
                  </a:lnTo>
                  <a:lnTo>
                    <a:pt x="42" y="6"/>
                  </a:lnTo>
                  <a:lnTo>
                    <a:pt x="49" y="3"/>
                  </a:lnTo>
                  <a:lnTo>
                    <a:pt x="44" y="1"/>
                  </a:lnTo>
                  <a:lnTo>
                    <a:pt x="39" y="0"/>
                  </a:lnTo>
                  <a:lnTo>
                    <a:pt x="32" y="0"/>
                  </a:lnTo>
                  <a:lnTo>
                    <a:pt x="26" y="0"/>
                  </a:lnTo>
                  <a:lnTo>
                    <a:pt x="21" y="2"/>
                  </a:lnTo>
                  <a:lnTo>
                    <a:pt x="17" y="3"/>
                  </a:lnTo>
                  <a:lnTo>
                    <a:pt x="12" y="4"/>
                  </a:lnTo>
                  <a:lnTo>
                    <a:pt x="7" y="6"/>
                  </a:lnTo>
                  <a:lnTo>
                    <a:pt x="3" y="8"/>
                  </a:lnTo>
                  <a:lnTo>
                    <a:pt x="2" y="12"/>
                  </a:lnTo>
                  <a:lnTo>
                    <a:pt x="1" y="15"/>
                  </a:lnTo>
                  <a:lnTo>
                    <a:pt x="0" y="18"/>
                  </a:lnTo>
                  <a:lnTo>
                    <a:pt x="1" y="22"/>
                  </a:lnTo>
                  <a:lnTo>
                    <a:pt x="3" y="62"/>
                  </a:lnTo>
                  <a:lnTo>
                    <a:pt x="10" y="98"/>
                  </a:lnTo>
                  <a:lnTo>
                    <a:pt x="10" y="103"/>
                  </a:lnTo>
                  <a:lnTo>
                    <a:pt x="11" y="105"/>
                  </a:lnTo>
                  <a:lnTo>
                    <a:pt x="11" y="107"/>
                  </a:lnTo>
                  <a:lnTo>
                    <a:pt x="9" y="110"/>
                  </a:lnTo>
                  <a:lnTo>
                    <a:pt x="6" y="111"/>
                  </a:lnTo>
                  <a:lnTo>
                    <a:pt x="16" y="115"/>
                  </a:lnTo>
                  <a:lnTo>
                    <a:pt x="25" y="118"/>
                  </a:lnTo>
                  <a:lnTo>
                    <a:pt x="30" y="118"/>
                  </a:lnTo>
                  <a:lnTo>
                    <a:pt x="34" y="117"/>
                  </a:lnTo>
                  <a:lnTo>
                    <a:pt x="38" y="116"/>
                  </a:lnTo>
                  <a:lnTo>
                    <a:pt x="42" y="114"/>
                  </a:lnTo>
                  <a:lnTo>
                    <a:pt x="44" y="112"/>
                  </a:lnTo>
                  <a:lnTo>
                    <a:pt x="45" y="110"/>
                  </a:lnTo>
                  <a:lnTo>
                    <a:pt x="45" y="107"/>
                  </a:lnTo>
                  <a:lnTo>
                    <a:pt x="44" y="104"/>
                  </a:lnTo>
                  <a:lnTo>
                    <a:pt x="43" y="99"/>
                  </a:lnTo>
                  <a:lnTo>
                    <a:pt x="41" y="92"/>
                  </a:lnTo>
                  <a:lnTo>
                    <a:pt x="40" y="85"/>
                  </a:lnTo>
                  <a:lnTo>
                    <a:pt x="34" y="43"/>
                  </a:lnTo>
                </a:path>
              </a:pathLst>
            </a:custGeom>
            <a:solidFill>
              <a:srgbClr val="800000"/>
            </a:solidFill>
            <a:ln w="12700" cap="rnd">
              <a:solidFill>
                <a:srgbClr val="800000"/>
              </a:solidFill>
              <a:round/>
              <a:headEnd/>
              <a:tailEnd/>
            </a:ln>
          </p:spPr>
          <p:txBody>
            <a:bodyPr/>
            <a:lstStyle/>
            <a:p>
              <a:endParaRPr lang="en-US"/>
            </a:p>
          </p:txBody>
        </p:sp>
        <p:sp>
          <p:nvSpPr>
            <p:cNvPr id="118" name="Freeform 98"/>
            <p:cNvSpPr>
              <a:spLocks/>
            </p:cNvSpPr>
            <p:nvPr/>
          </p:nvSpPr>
          <p:spPr bwMode="auto">
            <a:xfrm>
              <a:off x="2029" y="2551"/>
              <a:ext cx="49" cy="123"/>
            </a:xfrm>
            <a:custGeom>
              <a:avLst/>
              <a:gdLst>
                <a:gd name="T0" fmla="*/ 35 w 49"/>
                <a:gd name="T1" fmla="*/ 45 h 123"/>
                <a:gd name="T2" fmla="*/ 34 w 49"/>
                <a:gd name="T3" fmla="*/ 37 h 123"/>
                <a:gd name="T4" fmla="*/ 32 w 49"/>
                <a:gd name="T5" fmla="*/ 29 h 123"/>
                <a:gd name="T6" fmla="*/ 34 w 49"/>
                <a:gd name="T7" fmla="*/ 22 h 123"/>
                <a:gd name="T8" fmla="*/ 35 w 49"/>
                <a:gd name="T9" fmla="*/ 17 h 123"/>
                <a:gd name="T10" fmla="*/ 37 w 49"/>
                <a:gd name="T11" fmla="*/ 13 h 123"/>
                <a:gd name="T12" fmla="*/ 40 w 49"/>
                <a:gd name="T13" fmla="*/ 9 h 123"/>
                <a:gd name="T14" fmla="*/ 43 w 49"/>
                <a:gd name="T15" fmla="*/ 6 h 123"/>
                <a:gd name="T16" fmla="*/ 48 w 49"/>
                <a:gd name="T17" fmla="*/ 3 h 123"/>
                <a:gd name="T18" fmla="*/ 43 w 49"/>
                <a:gd name="T19" fmla="*/ 1 h 123"/>
                <a:gd name="T20" fmla="*/ 39 w 49"/>
                <a:gd name="T21" fmla="*/ 0 h 123"/>
                <a:gd name="T22" fmla="*/ 32 w 49"/>
                <a:gd name="T23" fmla="*/ 0 h 123"/>
                <a:gd name="T24" fmla="*/ 27 w 49"/>
                <a:gd name="T25" fmla="*/ 0 h 123"/>
                <a:gd name="T26" fmla="*/ 22 w 49"/>
                <a:gd name="T27" fmla="*/ 1 h 123"/>
                <a:gd name="T28" fmla="*/ 17 w 49"/>
                <a:gd name="T29" fmla="*/ 3 h 123"/>
                <a:gd name="T30" fmla="*/ 13 w 49"/>
                <a:gd name="T31" fmla="*/ 4 h 123"/>
                <a:gd name="T32" fmla="*/ 7 w 49"/>
                <a:gd name="T33" fmla="*/ 6 h 123"/>
                <a:gd name="T34" fmla="*/ 4 w 49"/>
                <a:gd name="T35" fmla="*/ 8 h 123"/>
                <a:gd name="T36" fmla="*/ 1 w 49"/>
                <a:gd name="T37" fmla="*/ 11 h 123"/>
                <a:gd name="T38" fmla="*/ 0 w 49"/>
                <a:gd name="T39" fmla="*/ 15 h 123"/>
                <a:gd name="T40" fmla="*/ 0 w 49"/>
                <a:gd name="T41" fmla="*/ 19 h 123"/>
                <a:gd name="T42" fmla="*/ 0 w 49"/>
                <a:gd name="T43" fmla="*/ 22 h 123"/>
                <a:gd name="T44" fmla="*/ 4 w 49"/>
                <a:gd name="T45" fmla="*/ 63 h 123"/>
                <a:gd name="T46" fmla="*/ 9 w 49"/>
                <a:gd name="T47" fmla="*/ 99 h 123"/>
                <a:gd name="T48" fmla="*/ 11 w 49"/>
                <a:gd name="T49" fmla="*/ 103 h 123"/>
                <a:gd name="T50" fmla="*/ 10 w 49"/>
                <a:gd name="T51" fmla="*/ 106 h 123"/>
                <a:gd name="T52" fmla="*/ 9 w 49"/>
                <a:gd name="T53" fmla="*/ 108 h 123"/>
                <a:gd name="T54" fmla="*/ 7 w 49"/>
                <a:gd name="T55" fmla="*/ 111 h 123"/>
                <a:gd name="T56" fmla="*/ 4 w 49"/>
                <a:gd name="T57" fmla="*/ 114 h 123"/>
                <a:gd name="T58" fmla="*/ 14 w 49"/>
                <a:gd name="T59" fmla="*/ 119 h 123"/>
                <a:gd name="T60" fmla="*/ 24 w 49"/>
                <a:gd name="T61" fmla="*/ 122 h 123"/>
                <a:gd name="T62" fmla="*/ 31 w 49"/>
                <a:gd name="T63" fmla="*/ 121 h 123"/>
                <a:gd name="T64" fmla="*/ 35 w 49"/>
                <a:gd name="T65" fmla="*/ 121 h 123"/>
                <a:gd name="T66" fmla="*/ 39 w 49"/>
                <a:gd name="T67" fmla="*/ 118 h 123"/>
                <a:gd name="T68" fmla="*/ 43 w 49"/>
                <a:gd name="T69" fmla="*/ 116 h 123"/>
                <a:gd name="T70" fmla="*/ 45 w 49"/>
                <a:gd name="T71" fmla="*/ 112 h 123"/>
                <a:gd name="T72" fmla="*/ 45 w 49"/>
                <a:gd name="T73" fmla="*/ 109 h 123"/>
                <a:gd name="T74" fmla="*/ 45 w 49"/>
                <a:gd name="T75" fmla="*/ 105 h 123"/>
                <a:gd name="T76" fmla="*/ 45 w 49"/>
                <a:gd name="T77" fmla="*/ 100 h 123"/>
                <a:gd name="T78" fmla="*/ 44 w 49"/>
                <a:gd name="T79" fmla="*/ 94 h 123"/>
                <a:gd name="T80" fmla="*/ 42 w 49"/>
                <a:gd name="T81" fmla="*/ 86 h 123"/>
                <a:gd name="T82" fmla="*/ 35 w 49"/>
                <a:gd name="T83" fmla="*/ 45 h 1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
                <a:gd name="T127" fmla="*/ 0 h 123"/>
                <a:gd name="T128" fmla="*/ 49 w 49"/>
                <a:gd name="T129" fmla="*/ 123 h 1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 h="123">
                  <a:moveTo>
                    <a:pt x="35" y="45"/>
                  </a:moveTo>
                  <a:lnTo>
                    <a:pt x="34" y="37"/>
                  </a:lnTo>
                  <a:lnTo>
                    <a:pt x="32" y="29"/>
                  </a:lnTo>
                  <a:lnTo>
                    <a:pt x="34" y="22"/>
                  </a:lnTo>
                  <a:lnTo>
                    <a:pt x="35" y="17"/>
                  </a:lnTo>
                  <a:lnTo>
                    <a:pt x="37" y="13"/>
                  </a:lnTo>
                  <a:lnTo>
                    <a:pt x="40" y="9"/>
                  </a:lnTo>
                  <a:lnTo>
                    <a:pt x="43" y="6"/>
                  </a:lnTo>
                  <a:lnTo>
                    <a:pt x="48" y="3"/>
                  </a:lnTo>
                  <a:lnTo>
                    <a:pt x="43" y="1"/>
                  </a:lnTo>
                  <a:lnTo>
                    <a:pt x="39" y="0"/>
                  </a:lnTo>
                  <a:lnTo>
                    <a:pt x="32" y="0"/>
                  </a:lnTo>
                  <a:lnTo>
                    <a:pt x="27" y="0"/>
                  </a:lnTo>
                  <a:lnTo>
                    <a:pt x="22" y="1"/>
                  </a:lnTo>
                  <a:lnTo>
                    <a:pt x="17" y="3"/>
                  </a:lnTo>
                  <a:lnTo>
                    <a:pt x="13" y="4"/>
                  </a:lnTo>
                  <a:lnTo>
                    <a:pt x="7" y="6"/>
                  </a:lnTo>
                  <a:lnTo>
                    <a:pt x="4" y="8"/>
                  </a:lnTo>
                  <a:lnTo>
                    <a:pt x="1" y="11"/>
                  </a:lnTo>
                  <a:lnTo>
                    <a:pt x="0" y="15"/>
                  </a:lnTo>
                  <a:lnTo>
                    <a:pt x="0" y="19"/>
                  </a:lnTo>
                  <a:lnTo>
                    <a:pt x="0" y="22"/>
                  </a:lnTo>
                  <a:lnTo>
                    <a:pt x="4" y="63"/>
                  </a:lnTo>
                  <a:lnTo>
                    <a:pt x="9" y="99"/>
                  </a:lnTo>
                  <a:lnTo>
                    <a:pt x="11" y="103"/>
                  </a:lnTo>
                  <a:lnTo>
                    <a:pt x="10" y="106"/>
                  </a:lnTo>
                  <a:lnTo>
                    <a:pt x="9" y="108"/>
                  </a:lnTo>
                  <a:lnTo>
                    <a:pt x="7" y="111"/>
                  </a:lnTo>
                  <a:lnTo>
                    <a:pt x="4" y="114"/>
                  </a:lnTo>
                  <a:lnTo>
                    <a:pt x="14" y="119"/>
                  </a:lnTo>
                  <a:lnTo>
                    <a:pt x="24" y="122"/>
                  </a:lnTo>
                  <a:lnTo>
                    <a:pt x="31" y="121"/>
                  </a:lnTo>
                  <a:lnTo>
                    <a:pt x="35" y="121"/>
                  </a:lnTo>
                  <a:lnTo>
                    <a:pt x="39" y="118"/>
                  </a:lnTo>
                  <a:lnTo>
                    <a:pt x="43" y="116"/>
                  </a:lnTo>
                  <a:lnTo>
                    <a:pt x="45" y="112"/>
                  </a:lnTo>
                  <a:lnTo>
                    <a:pt x="45" y="109"/>
                  </a:lnTo>
                  <a:lnTo>
                    <a:pt x="45" y="105"/>
                  </a:lnTo>
                  <a:lnTo>
                    <a:pt x="45" y="100"/>
                  </a:lnTo>
                  <a:lnTo>
                    <a:pt x="44" y="94"/>
                  </a:lnTo>
                  <a:lnTo>
                    <a:pt x="42" y="86"/>
                  </a:lnTo>
                  <a:lnTo>
                    <a:pt x="35" y="45"/>
                  </a:lnTo>
                </a:path>
              </a:pathLst>
            </a:custGeom>
            <a:solidFill>
              <a:srgbClr val="800000"/>
            </a:solidFill>
            <a:ln w="12700" cap="rnd">
              <a:solidFill>
                <a:srgbClr val="800000"/>
              </a:solidFill>
              <a:round/>
              <a:headEnd/>
              <a:tailEnd/>
            </a:ln>
          </p:spPr>
          <p:txBody>
            <a:bodyPr/>
            <a:lstStyle/>
            <a:p>
              <a:endParaRPr lang="en-US"/>
            </a:p>
          </p:txBody>
        </p:sp>
        <p:sp>
          <p:nvSpPr>
            <p:cNvPr id="119" name="Freeform 99"/>
            <p:cNvSpPr>
              <a:spLocks/>
            </p:cNvSpPr>
            <p:nvPr/>
          </p:nvSpPr>
          <p:spPr bwMode="auto">
            <a:xfrm>
              <a:off x="1880" y="2622"/>
              <a:ext cx="51" cy="121"/>
            </a:xfrm>
            <a:custGeom>
              <a:avLst/>
              <a:gdLst>
                <a:gd name="T0" fmla="*/ 35 w 51"/>
                <a:gd name="T1" fmla="*/ 44 h 121"/>
                <a:gd name="T2" fmla="*/ 34 w 51"/>
                <a:gd name="T3" fmla="*/ 38 h 121"/>
                <a:gd name="T4" fmla="*/ 35 w 51"/>
                <a:gd name="T5" fmla="*/ 30 h 121"/>
                <a:gd name="T6" fmla="*/ 35 w 51"/>
                <a:gd name="T7" fmla="*/ 22 h 121"/>
                <a:gd name="T8" fmla="*/ 36 w 51"/>
                <a:gd name="T9" fmla="*/ 17 h 121"/>
                <a:gd name="T10" fmla="*/ 38 w 51"/>
                <a:gd name="T11" fmla="*/ 13 h 121"/>
                <a:gd name="T12" fmla="*/ 40 w 51"/>
                <a:gd name="T13" fmla="*/ 9 h 121"/>
                <a:gd name="T14" fmla="*/ 43 w 51"/>
                <a:gd name="T15" fmla="*/ 6 h 121"/>
                <a:gd name="T16" fmla="*/ 50 w 51"/>
                <a:gd name="T17" fmla="*/ 3 h 121"/>
                <a:gd name="T18" fmla="*/ 45 w 51"/>
                <a:gd name="T19" fmla="*/ 1 h 121"/>
                <a:gd name="T20" fmla="*/ 40 w 51"/>
                <a:gd name="T21" fmla="*/ 0 h 121"/>
                <a:gd name="T22" fmla="*/ 33 w 51"/>
                <a:gd name="T23" fmla="*/ 0 h 121"/>
                <a:gd name="T24" fmla="*/ 27 w 51"/>
                <a:gd name="T25" fmla="*/ 0 h 121"/>
                <a:gd name="T26" fmla="*/ 22 w 51"/>
                <a:gd name="T27" fmla="*/ 2 h 121"/>
                <a:gd name="T28" fmla="*/ 17 w 51"/>
                <a:gd name="T29" fmla="*/ 3 h 121"/>
                <a:gd name="T30" fmla="*/ 12 w 51"/>
                <a:gd name="T31" fmla="*/ 4 h 121"/>
                <a:gd name="T32" fmla="*/ 7 w 51"/>
                <a:gd name="T33" fmla="*/ 7 h 121"/>
                <a:gd name="T34" fmla="*/ 3 w 51"/>
                <a:gd name="T35" fmla="*/ 8 h 121"/>
                <a:gd name="T36" fmla="*/ 2 w 51"/>
                <a:gd name="T37" fmla="*/ 12 h 121"/>
                <a:gd name="T38" fmla="*/ 1 w 51"/>
                <a:gd name="T39" fmla="*/ 15 h 121"/>
                <a:gd name="T40" fmla="*/ 0 w 51"/>
                <a:gd name="T41" fmla="*/ 18 h 121"/>
                <a:gd name="T42" fmla="*/ 1 w 51"/>
                <a:gd name="T43" fmla="*/ 23 h 121"/>
                <a:gd name="T44" fmla="*/ 3 w 51"/>
                <a:gd name="T45" fmla="*/ 64 h 121"/>
                <a:gd name="T46" fmla="*/ 10 w 51"/>
                <a:gd name="T47" fmla="*/ 99 h 121"/>
                <a:gd name="T48" fmla="*/ 10 w 51"/>
                <a:gd name="T49" fmla="*/ 104 h 121"/>
                <a:gd name="T50" fmla="*/ 11 w 51"/>
                <a:gd name="T51" fmla="*/ 106 h 121"/>
                <a:gd name="T52" fmla="*/ 11 w 51"/>
                <a:gd name="T53" fmla="*/ 109 h 121"/>
                <a:gd name="T54" fmla="*/ 9 w 51"/>
                <a:gd name="T55" fmla="*/ 112 h 121"/>
                <a:gd name="T56" fmla="*/ 6 w 51"/>
                <a:gd name="T57" fmla="*/ 113 h 121"/>
                <a:gd name="T58" fmla="*/ 17 w 51"/>
                <a:gd name="T59" fmla="*/ 117 h 121"/>
                <a:gd name="T60" fmla="*/ 26 w 51"/>
                <a:gd name="T61" fmla="*/ 120 h 121"/>
                <a:gd name="T62" fmla="*/ 31 w 51"/>
                <a:gd name="T63" fmla="*/ 120 h 121"/>
                <a:gd name="T64" fmla="*/ 35 w 51"/>
                <a:gd name="T65" fmla="*/ 119 h 121"/>
                <a:gd name="T66" fmla="*/ 39 w 51"/>
                <a:gd name="T67" fmla="*/ 118 h 121"/>
                <a:gd name="T68" fmla="*/ 43 w 51"/>
                <a:gd name="T69" fmla="*/ 116 h 121"/>
                <a:gd name="T70" fmla="*/ 45 w 51"/>
                <a:gd name="T71" fmla="*/ 114 h 121"/>
                <a:gd name="T72" fmla="*/ 46 w 51"/>
                <a:gd name="T73" fmla="*/ 112 h 121"/>
                <a:gd name="T74" fmla="*/ 46 w 51"/>
                <a:gd name="T75" fmla="*/ 109 h 121"/>
                <a:gd name="T76" fmla="*/ 45 w 51"/>
                <a:gd name="T77" fmla="*/ 106 h 121"/>
                <a:gd name="T78" fmla="*/ 44 w 51"/>
                <a:gd name="T79" fmla="*/ 101 h 121"/>
                <a:gd name="T80" fmla="*/ 42 w 51"/>
                <a:gd name="T81" fmla="*/ 94 h 121"/>
                <a:gd name="T82" fmla="*/ 41 w 51"/>
                <a:gd name="T83" fmla="*/ 86 h 121"/>
                <a:gd name="T84" fmla="*/ 35 w 51"/>
                <a:gd name="T85" fmla="*/ 44 h 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
                <a:gd name="T130" fmla="*/ 0 h 121"/>
                <a:gd name="T131" fmla="*/ 51 w 51"/>
                <a:gd name="T132" fmla="*/ 121 h 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 h="121">
                  <a:moveTo>
                    <a:pt x="35" y="44"/>
                  </a:moveTo>
                  <a:lnTo>
                    <a:pt x="34" y="38"/>
                  </a:lnTo>
                  <a:lnTo>
                    <a:pt x="35" y="30"/>
                  </a:lnTo>
                  <a:lnTo>
                    <a:pt x="35" y="22"/>
                  </a:lnTo>
                  <a:lnTo>
                    <a:pt x="36" y="17"/>
                  </a:lnTo>
                  <a:lnTo>
                    <a:pt x="38" y="13"/>
                  </a:lnTo>
                  <a:lnTo>
                    <a:pt x="40" y="9"/>
                  </a:lnTo>
                  <a:lnTo>
                    <a:pt x="43" y="6"/>
                  </a:lnTo>
                  <a:lnTo>
                    <a:pt x="50" y="3"/>
                  </a:lnTo>
                  <a:lnTo>
                    <a:pt x="45" y="1"/>
                  </a:lnTo>
                  <a:lnTo>
                    <a:pt x="40" y="0"/>
                  </a:lnTo>
                  <a:lnTo>
                    <a:pt x="33" y="0"/>
                  </a:lnTo>
                  <a:lnTo>
                    <a:pt x="27" y="0"/>
                  </a:lnTo>
                  <a:lnTo>
                    <a:pt x="22" y="2"/>
                  </a:lnTo>
                  <a:lnTo>
                    <a:pt x="17" y="3"/>
                  </a:lnTo>
                  <a:lnTo>
                    <a:pt x="12" y="4"/>
                  </a:lnTo>
                  <a:lnTo>
                    <a:pt x="7" y="7"/>
                  </a:lnTo>
                  <a:lnTo>
                    <a:pt x="3" y="8"/>
                  </a:lnTo>
                  <a:lnTo>
                    <a:pt x="2" y="12"/>
                  </a:lnTo>
                  <a:lnTo>
                    <a:pt x="1" y="15"/>
                  </a:lnTo>
                  <a:lnTo>
                    <a:pt x="0" y="18"/>
                  </a:lnTo>
                  <a:lnTo>
                    <a:pt x="1" y="23"/>
                  </a:lnTo>
                  <a:lnTo>
                    <a:pt x="3" y="64"/>
                  </a:lnTo>
                  <a:lnTo>
                    <a:pt x="10" y="99"/>
                  </a:lnTo>
                  <a:lnTo>
                    <a:pt x="10" y="104"/>
                  </a:lnTo>
                  <a:lnTo>
                    <a:pt x="11" y="106"/>
                  </a:lnTo>
                  <a:lnTo>
                    <a:pt x="11" y="109"/>
                  </a:lnTo>
                  <a:lnTo>
                    <a:pt x="9" y="112"/>
                  </a:lnTo>
                  <a:lnTo>
                    <a:pt x="6" y="113"/>
                  </a:lnTo>
                  <a:lnTo>
                    <a:pt x="17" y="117"/>
                  </a:lnTo>
                  <a:lnTo>
                    <a:pt x="26" y="120"/>
                  </a:lnTo>
                  <a:lnTo>
                    <a:pt x="31" y="120"/>
                  </a:lnTo>
                  <a:lnTo>
                    <a:pt x="35" y="119"/>
                  </a:lnTo>
                  <a:lnTo>
                    <a:pt x="39" y="118"/>
                  </a:lnTo>
                  <a:lnTo>
                    <a:pt x="43" y="116"/>
                  </a:lnTo>
                  <a:lnTo>
                    <a:pt x="45" y="114"/>
                  </a:lnTo>
                  <a:lnTo>
                    <a:pt x="46" y="112"/>
                  </a:lnTo>
                  <a:lnTo>
                    <a:pt x="46" y="109"/>
                  </a:lnTo>
                  <a:lnTo>
                    <a:pt x="45" y="106"/>
                  </a:lnTo>
                  <a:lnTo>
                    <a:pt x="44" y="101"/>
                  </a:lnTo>
                  <a:lnTo>
                    <a:pt x="42" y="94"/>
                  </a:lnTo>
                  <a:lnTo>
                    <a:pt x="41" y="86"/>
                  </a:lnTo>
                  <a:lnTo>
                    <a:pt x="35" y="44"/>
                  </a:lnTo>
                </a:path>
              </a:pathLst>
            </a:custGeom>
            <a:solidFill>
              <a:srgbClr val="800000"/>
            </a:solidFill>
            <a:ln w="12700" cap="rnd">
              <a:solidFill>
                <a:srgbClr val="800000"/>
              </a:solidFill>
              <a:round/>
              <a:headEnd/>
              <a:tailEnd/>
            </a:ln>
          </p:spPr>
          <p:txBody>
            <a:bodyPr/>
            <a:lstStyle/>
            <a:p>
              <a:endParaRPr lang="en-US"/>
            </a:p>
          </p:txBody>
        </p:sp>
        <p:sp>
          <p:nvSpPr>
            <p:cNvPr id="120" name="Freeform 100"/>
            <p:cNvSpPr>
              <a:spLocks/>
            </p:cNvSpPr>
            <p:nvPr/>
          </p:nvSpPr>
          <p:spPr bwMode="auto">
            <a:xfrm>
              <a:off x="2328" y="2404"/>
              <a:ext cx="49" cy="121"/>
            </a:xfrm>
            <a:custGeom>
              <a:avLst/>
              <a:gdLst>
                <a:gd name="T0" fmla="*/ 35 w 49"/>
                <a:gd name="T1" fmla="*/ 45 h 121"/>
                <a:gd name="T2" fmla="*/ 34 w 49"/>
                <a:gd name="T3" fmla="*/ 37 h 121"/>
                <a:gd name="T4" fmla="*/ 32 w 49"/>
                <a:gd name="T5" fmla="*/ 29 h 121"/>
                <a:gd name="T6" fmla="*/ 34 w 49"/>
                <a:gd name="T7" fmla="*/ 22 h 121"/>
                <a:gd name="T8" fmla="*/ 35 w 49"/>
                <a:gd name="T9" fmla="*/ 17 h 121"/>
                <a:gd name="T10" fmla="*/ 37 w 49"/>
                <a:gd name="T11" fmla="*/ 13 h 121"/>
                <a:gd name="T12" fmla="*/ 40 w 49"/>
                <a:gd name="T13" fmla="*/ 9 h 121"/>
                <a:gd name="T14" fmla="*/ 43 w 49"/>
                <a:gd name="T15" fmla="*/ 5 h 121"/>
                <a:gd name="T16" fmla="*/ 48 w 49"/>
                <a:gd name="T17" fmla="*/ 3 h 121"/>
                <a:gd name="T18" fmla="*/ 43 w 49"/>
                <a:gd name="T19" fmla="*/ 1 h 121"/>
                <a:gd name="T20" fmla="*/ 39 w 49"/>
                <a:gd name="T21" fmla="*/ 0 h 121"/>
                <a:gd name="T22" fmla="*/ 32 w 49"/>
                <a:gd name="T23" fmla="*/ 0 h 121"/>
                <a:gd name="T24" fmla="*/ 27 w 49"/>
                <a:gd name="T25" fmla="*/ 0 h 121"/>
                <a:gd name="T26" fmla="*/ 22 w 49"/>
                <a:gd name="T27" fmla="*/ 1 h 121"/>
                <a:gd name="T28" fmla="*/ 17 w 49"/>
                <a:gd name="T29" fmla="*/ 3 h 121"/>
                <a:gd name="T30" fmla="*/ 13 w 49"/>
                <a:gd name="T31" fmla="*/ 4 h 121"/>
                <a:gd name="T32" fmla="*/ 7 w 49"/>
                <a:gd name="T33" fmla="*/ 6 h 121"/>
                <a:gd name="T34" fmla="*/ 4 w 49"/>
                <a:gd name="T35" fmla="*/ 8 h 121"/>
                <a:gd name="T36" fmla="*/ 1 w 49"/>
                <a:gd name="T37" fmla="*/ 11 h 121"/>
                <a:gd name="T38" fmla="*/ 0 w 49"/>
                <a:gd name="T39" fmla="*/ 15 h 121"/>
                <a:gd name="T40" fmla="*/ 0 w 49"/>
                <a:gd name="T41" fmla="*/ 18 h 121"/>
                <a:gd name="T42" fmla="*/ 0 w 49"/>
                <a:gd name="T43" fmla="*/ 22 h 121"/>
                <a:gd name="T44" fmla="*/ 4 w 49"/>
                <a:gd name="T45" fmla="*/ 62 h 121"/>
                <a:gd name="T46" fmla="*/ 9 w 49"/>
                <a:gd name="T47" fmla="*/ 97 h 121"/>
                <a:gd name="T48" fmla="*/ 11 w 49"/>
                <a:gd name="T49" fmla="*/ 102 h 121"/>
                <a:gd name="T50" fmla="*/ 10 w 49"/>
                <a:gd name="T51" fmla="*/ 104 h 121"/>
                <a:gd name="T52" fmla="*/ 9 w 49"/>
                <a:gd name="T53" fmla="*/ 106 h 121"/>
                <a:gd name="T54" fmla="*/ 7 w 49"/>
                <a:gd name="T55" fmla="*/ 109 h 121"/>
                <a:gd name="T56" fmla="*/ 4 w 49"/>
                <a:gd name="T57" fmla="*/ 112 h 121"/>
                <a:gd name="T58" fmla="*/ 14 w 49"/>
                <a:gd name="T59" fmla="*/ 117 h 121"/>
                <a:gd name="T60" fmla="*/ 24 w 49"/>
                <a:gd name="T61" fmla="*/ 120 h 121"/>
                <a:gd name="T62" fmla="*/ 31 w 49"/>
                <a:gd name="T63" fmla="*/ 119 h 121"/>
                <a:gd name="T64" fmla="*/ 35 w 49"/>
                <a:gd name="T65" fmla="*/ 119 h 121"/>
                <a:gd name="T66" fmla="*/ 39 w 49"/>
                <a:gd name="T67" fmla="*/ 116 h 121"/>
                <a:gd name="T68" fmla="*/ 43 w 49"/>
                <a:gd name="T69" fmla="*/ 114 h 121"/>
                <a:gd name="T70" fmla="*/ 45 w 49"/>
                <a:gd name="T71" fmla="*/ 110 h 121"/>
                <a:gd name="T72" fmla="*/ 45 w 49"/>
                <a:gd name="T73" fmla="*/ 107 h 121"/>
                <a:gd name="T74" fmla="*/ 45 w 49"/>
                <a:gd name="T75" fmla="*/ 103 h 121"/>
                <a:gd name="T76" fmla="*/ 45 w 49"/>
                <a:gd name="T77" fmla="*/ 99 h 121"/>
                <a:gd name="T78" fmla="*/ 44 w 49"/>
                <a:gd name="T79" fmla="*/ 93 h 121"/>
                <a:gd name="T80" fmla="*/ 42 w 49"/>
                <a:gd name="T81" fmla="*/ 84 h 121"/>
                <a:gd name="T82" fmla="*/ 35 w 49"/>
                <a:gd name="T83" fmla="*/ 45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
                <a:gd name="T127" fmla="*/ 0 h 121"/>
                <a:gd name="T128" fmla="*/ 49 w 49"/>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 h="121">
                  <a:moveTo>
                    <a:pt x="35" y="45"/>
                  </a:moveTo>
                  <a:lnTo>
                    <a:pt x="34" y="37"/>
                  </a:lnTo>
                  <a:lnTo>
                    <a:pt x="32" y="29"/>
                  </a:lnTo>
                  <a:lnTo>
                    <a:pt x="34" y="22"/>
                  </a:lnTo>
                  <a:lnTo>
                    <a:pt x="35" y="17"/>
                  </a:lnTo>
                  <a:lnTo>
                    <a:pt x="37" y="13"/>
                  </a:lnTo>
                  <a:lnTo>
                    <a:pt x="40" y="9"/>
                  </a:lnTo>
                  <a:lnTo>
                    <a:pt x="43" y="5"/>
                  </a:lnTo>
                  <a:lnTo>
                    <a:pt x="48" y="3"/>
                  </a:lnTo>
                  <a:lnTo>
                    <a:pt x="43" y="1"/>
                  </a:lnTo>
                  <a:lnTo>
                    <a:pt x="39" y="0"/>
                  </a:lnTo>
                  <a:lnTo>
                    <a:pt x="32" y="0"/>
                  </a:lnTo>
                  <a:lnTo>
                    <a:pt x="27" y="0"/>
                  </a:lnTo>
                  <a:lnTo>
                    <a:pt x="22" y="1"/>
                  </a:lnTo>
                  <a:lnTo>
                    <a:pt x="17" y="3"/>
                  </a:lnTo>
                  <a:lnTo>
                    <a:pt x="13" y="4"/>
                  </a:lnTo>
                  <a:lnTo>
                    <a:pt x="7" y="6"/>
                  </a:lnTo>
                  <a:lnTo>
                    <a:pt x="4" y="8"/>
                  </a:lnTo>
                  <a:lnTo>
                    <a:pt x="1" y="11"/>
                  </a:lnTo>
                  <a:lnTo>
                    <a:pt x="0" y="15"/>
                  </a:lnTo>
                  <a:lnTo>
                    <a:pt x="0" y="18"/>
                  </a:lnTo>
                  <a:lnTo>
                    <a:pt x="0" y="22"/>
                  </a:lnTo>
                  <a:lnTo>
                    <a:pt x="4" y="62"/>
                  </a:lnTo>
                  <a:lnTo>
                    <a:pt x="9" y="97"/>
                  </a:lnTo>
                  <a:lnTo>
                    <a:pt x="11" y="102"/>
                  </a:lnTo>
                  <a:lnTo>
                    <a:pt x="10" y="104"/>
                  </a:lnTo>
                  <a:lnTo>
                    <a:pt x="9" y="106"/>
                  </a:lnTo>
                  <a:lnTo>
                    <a:pt x="7" y="109"/>
                  </a:lnTo>
                  <a:lnTo>
                    <a:pt x="4" y="112"/>
                  </a:lnTo>
                  <a:lnTo>
                    <a:pt x="14" y="117"/>
                  </a:lnTo>
                  <a:lnTo>
                    <a:pt x="24" y="120"/>
                  </a:lnTo>
                  <a:lnTo>
                    <a:pt x="31" y="119"/>
                  </a:lnTo>
                  <a:lnTo>
                    <a:pt x="35" y="119"/>
                  </a:lnTo>
                  <a:lnTo>
                    <a:pt x="39" y="116"/>
                  </a:lnTo>
                  <a:lnTo>
                    <a:pt x="43" y="114"/>
                  </a:lnTo>
                  <a:lnTo>
                    <a:pt x="45" y="110"/>
                  </a:lnTo>
                  <a:lnTo>
                    <a:pt x="45" y="107"/>
                  </a:lnTo>
                  <a:lnTo>
                    <a:pt x="45" y="103"/>
                  </a:lnTo>
                  <a:lnTo>
                    <a:pt x="45" y="99"/>
                  </a:lnTo>
                  <a:lnTo>
                    <a:pt x="44" y="93"/>
                  </a:lnTo>
                  <a:lnTo>
                    <a:pt x="42" y="84"/>
                  </a:lnTo>
                  <a:lnTo>
                    <a:pt x="35" y="45"/>
                  </a:lnTo>
                </a:path>
              </a:pathLst>
            </a:custGeom>
            <a:solidFill>
              <a:srgbClr val="800000"/>
            </a:solidFill>
            <a:ln w="12700" cap="rnd">
              <a:solidFill>
                <a:srgbClr val="800000"/>
              </a:solidFill>
              <a:round/>
              <a:headEnd/>
              <a:tailEnd/>
            </a:ln>
          </p:spPr>
          <p:txBody>
            <a:bodyPr/>
            <a:lstStyle/>
            <a:p>
              <a:endParaRPr lang="en-US"/>
            </a:p>
          </p:txBody>
        </p:sp>
        <p:sp>
          <p:nvSpPr>
            <p:cNvPr id="121" name="Freeform 101"/>
            <p:cNvSpPr>
              <a:spLocks/>
            </p:cNvSpPr>
            <p:nvPr/>
          </p:nvSpPr>
          <p:spPr bwMode="auto">
            <a:xfrm>
              <a:off x="2183" y="2478"/>
              <a:ext cx="48" cy="121"/>
            </a:xfrm>
            <a:custGeom>
              <a:avLst/>
              <a:gdLst>
                <a:gd name="T0" fmla="*/ 33 w 48"/>
                <a:gd name="T1" fmla="*/ 44 h 121"/>
                <a:gd name="T2" fmla="*/ 32 w 48"/>
                <a:gd name="T3" fmla="*/ 38 h 121"/>
                <a:gd name="T4" fmla="*/ 32 w 48"/>
                <a:gd name="T5" fmla="*/ 30 h 121"/>
                <a:gd name="T6" fmla="*/ 32 w 48"/>
                <a:gd name="T7" fmla="*/ 22 h 121"/>
                <a:gd name="T8" fmla="*/ 33 w 48"/>
                <a:gd name="T9" fmla="*/ 17 h 121"/>
                <a:gd name="T10" fmla="*/ 36 w 48"/>
                <a:gd name="T11" fmla="*/ 13 h 121"/>
                <a:gd name="T12" fmla="*/ 38 w 48"/>
                <a:gd name="T13" fmla="*/ 9 h 121"/>
                <a:gd name="T14" fmla="*/ 41 w 48"/>
                <a:gd name="T15" fmla="*/ 6 h 121"/>
                <a:gd name="T16" fmla="*/ 47 w 48"/>
                <a:gd name="T17" fmla="*/ 3 h 121"/>
                <a:gd name="T18" fmla="*/ 42 w 48"/>
                <a:gd name="T19" fmla="*/ 1 h 121"/>
                <a:gd name="T20" fmla="*/ 37 w 48"/>
                <a:gd name="T21" fmla="*/ 0 h 121"/>
                <a:gd name="T22" fmla="*/ 31 w 48"/>
                <a:gd name="T23" fmla="*/ 0 h 121"/>
                <a:gd name="T24" fmla="*/ 25 w 48"/>
                <a:gd name="T25" fmla="*/ 0 h 121"/>
                <a:gd name="T26" fmla="*/ 20 w 48"/>
                <a:gd name="T27" fmla="*/ 2 h 121"/>
                <a:gd name="T28" fmla="*/ 16 w 48"/>
                <a:gd name="T29" fmla="*/ 3 h 121"/>
                <a:gd name="T30" fmla="*/ 11 w 48"/>
                <a:gd name="T31" fmla="*/ 4 h 121"/>
                <a:gd name="T32" fmla="*/ 7 w 48"/>
                <a:gd name="T33" fmla="*/ 7 h 121"/>
                <a:gd name="T34" fmla="*/ 2 w 48"/>
                <a:gd name="T35" fmla="*/ 8 h 121"/>
                <a:gd name="T36" fmla="*/ 1 w 48"/>
                <a:gd name="T37" fmla="*/ 12 h 121"/>
                <a:gd name="T38" fmla="*/ 0 w 48"/>
                <a:gd name="T39" fmla="*/ 15 h 121"/>
                <a:gd name="T40" fmla="*/ 0 w 48"/>
                <a:gd name="T41" fmla="*/ 18 h 121"/>
                <a:gd name="T42" fmla="*/ 0 w 48"/>
                <a:gd name="T43" fmla="*/ 23 h 121"/>
                <a:gd name="T44" fmla="*/ 3 w 48"/>
                <a:gd name="T45" fmla="*/ 64 h 121"/>
                <a:gd name="T46" fmla="*/ 10 w 48"/>
                <a:gd name="T47" fmla="*/ 99 h 121"/>
                <a:gd name="T48" fmla="*/ 9 w 48"/>
                <a:gd name="T49" fmla="*/ 104 h 121"/>
                <a:gd name="T50" fmla="*/ 10 w 48"/>
                <a:gd name="T51" fmla="*/ 106 h 121"/>
                <a:gd name="T52" fmla="*/ 10 w 48"/>
                <a:gd name="T53" fmla="*/ 109 h 121"/>
                <a:gd name="T54" fmla="*/ 8 w 48"/>
                <a:gd name="T55" fmla="*/ 112 h 121"/>
                <a:gd name="T56" fmla="*/ 5 w 48"/>
                <a:gd name="T57" fmla="*/ 113 h 121"/>
                <a:gd name="T58" fmla="*/ 15 w 48"/>
                <a:gd name="T59" fmla="*/ 117 h 121"/>
                <a:gd name="T60" fmla="*/ 24 w 48"/>
                <a:gd name="T61" fmla="*/ 120 h 121"/>
                <a:gd name="T62" fmla="*/ 29 w 48"/>
                <a:gd name="T63" fmla="*/ 120 h 121"/>
                <a:gd name="T64" fmla="*/ 33 w 48"/>
                <a:gd name="T65" fmla="*/ 119 h 121"/>
                <a:gd name="T66" fmla="*/ 36 w 48"/>
                <a:gd name="T67" fmla="*/ 118 h 121"/>
                <a:gd name="T68" fmla="*/ 40 w 48"/>
                <a:gd name="T69" fmla="*/ 116 h 121"/>
                <a:gd name="T70" fmla="*/ 43 w 48"/>
                <a:gd name="T71" fmla="*/ 114 h 121"/>
                <a:gd name="T72" fmla="*/ 43 w 48"/>
                <a:gd name="T73" fmla="*/ 112 h 121"/>
                <a:gd name="T74" fmla="*/ 43 w 48"/>
                <a:gd name="T75" fmla="*/ 109 h 121"/>
                <a:gd name="T76" fmla="*/ 43 w 48"/>
                <a:gd name="T77" fmla="*/ 106 h 121"/>
                <a:gd name="T78" fmla="*/ 42 w 48"/>
                <a:gd name="T79" fmla="*/ 101 h 121"/>
                <a:gd name="T80" fmla="*/ 40 w 48"/>
                <a:gd name="T81" fmla="*/ 94 h 121"/>
                <a:gd name="T82" fmla="*/ 38 w 48"/>
                <a:gd name="T83" fmla="*/ 86 h 121"/>
                <a:gd name="T84" fmla="*/ 33 w 48"/>
                <a:gd name="T85" fmla="*/ 44 h 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
                <a:gd name="T130" fmla="*/ 0 h 121"/>
                <a:gd name="T131" fmla="*/ 48 w 48"/>
                <a:gd name="T132" fmla="*/ 121 h 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 h="121">
                  <a:moveTo>
                    <a:pt x="33" y="44"/>
                  </a:moveTo>
                  <a:lnTo>
                    <a:pt x="32" y="38"/>
                  </a:lnTo>
                  <a:lnTo>
                    <a:pt x="32" y="30"/>
                  </a:lnTo>
                  <a:lnTo>
                    <a:pt x="32" y="22"/>
                  </a:lnTo>
                  <a:lnTo>
                    <a:pt x="33" y="17"/>
                  </a:lnTo>
                  <a:lnTo>
                    <a:pt x="36" y="13"/>
                  </a:lnTo>
                  <a:lnTo>
                    <a:pt x="38" y="9"/>
                  </a:lnTo>
                  <a:lnTo>
                    <a:pt x="41" y="6"/>
                  </a:lnTo>
                  <a:lnTo>
                    <a:pt x="47" y="3"/>
                  </a:lnTo>
                  <a:lnTo>
                    <a:pt x="42" y="1"/>
                  </a:lnTo>
                  <a:lnTo>
                    <a:pt x="37" y="0"/>
                  </a:lnTo>
                  <a:lnTo>
                    <a:pt x="31" y="0"/>
                  </a:lnTo>
                  <a:lnTo>
                    <a:pt x="25" y="0"/>
                  </a:lnTo>
                  <a:lnTo>
                    <a:pt x="20" y="2"/>
                  </a:lnTo>
                  <a:lnTo>
                    <a:pt x="16" y="3"/>
                  </a:lnTo>
                  <a:lnTo>
                    <a:pt x="11" y="4"/>
                  </a:lnTo>
                  <a:lnTo>
                    <a:pt x="7" y="7"/>
                  </a:lnTo>
                  <a:lnTo>
                    <a:pt x="2" y="8"/>
                  </a:lnTo>
                  <a:lnTo>
                    <a:pt x="1" y="12"/>
                  </a:lnTo>
                  <a:lnTo>
                    <a:pt x="0" y="15"/>
                  </a:lnTo>
                  <a:lnTo>
                    <a:pt x="0" y="18"/>
                  </a:lnTo>
                  <a:lnTo>
                    <a:pt x="0" y="23"/>
                  </a:lnTo>
                  <a:lnTo>
                    <a:pt x="3" y="64"/>
                  </a:lnTo>
                  <a:lnTo>
                    <a:pt x="10" y="99"/>
                  </a:lnTo>
                  <a:lnTo>
                    <a:pt x="9" y="104"/>
                  </a:lnTo>
                  <a:lnTo>
                    <a:pt x="10" y="106"/>
                  </a:lnTo>
                  <a:lnTo>
                    <a:pt x="10" y="109"/>
                  </a:lnTo>
                  <a:lnTo>
                    <a:pt x="8" y="112"/>
                  </a:lnTo>
                  <a:lnTo>
                    <a:pt x="5" y="113"/>
                  </a:lnTo>
                  <a:lnTo>
                    <a:pt x="15" y="117"/>
                  </a:lnTo>
                  <a:lnTo>
                    <a:pt x="24" y="120"/>
                  </a:lnTo>
                  <a:lnTo>
                    <a:pt x="29" y="120"/>
                  </a:lnTo>
                  <a:lnTo>
                    <a:pt x="33" y="119"/>
                  </a:lnTo>
                  <a:lnTo>
                    <a:pt x="36" y="118"/>
                  </a:lnTo>
                  <a:lnTo>
                    <a:pt x="40" y="116"/>
                  </a:lnTo>
                  <a:lnTo>
                    <a:pt x="43" y="114"/>
                  </a:lnTo>
                  <a:lnTo>
                    <a:pt x="43" y="112"/>
                  </a:lnTo>
                  <a:lnTo>
                    <a:pt x="43" y="109"/>
                  </a:lnTo>
                  <a:lnTo>
                    <a:pt x="43" y="106"/>
                  </a:lnTo>
                  <a:lnTo>
                    <a:pt x="42" y="101"/>
                  </a:lnTo>
                  <a:lnTo>
                    <a:pt x="40" y="94"/>
                  </a:lnTo>
                  <a:lnTo>
                    <a:pt x="38" y="86"/>
                  </a:lnTo>
                  <a:lnTo>
                    <a:pt x="33" y="44"/>
                  </a:lnTo>
                </a:path>
              </a:pathLst>
            </a:custGeom>
            <a:solidFill>
              <a:srgbClr val="800000"/>
            </a:solidFill>
            <a:ln w="12700" cap="rnd">
              <a:solidFill>
                <a:srgbClr val="800000"/>
              </a:solidFill>
              <a:round/>
              <a:headEnd/>
              <a:tailEnd/>
            </a:ln>
          </p:spPr>
          <p:txBody>
            <a:bodyPr/>
            <a:lstStyle/>
            <a:p>
              <a:endParaRPr lang="en-US"/>
            </a:p>
          </p:txBody>
        </p:sp>
        <p:sp>
          <p:nvSpPr>
            <p:cNvPr id="122" name="Freeform 102"/>
            <p:cNvSpPr>
              <a:spLocks/>
            </p:cNvSpPr>
            <p:nvPr/>
          </p:nvSpPr>
          <p:spPr bwMode="auto">
            <a:xfrm>
              <a:off x="2628" y="2256"/>
              <a:ext cx="49" cy="121"/>
            </a:xfrm>
            <a:custGeom>
              <a:avLst/>
              <a:gdLst>
                <a:gd name="T0" fmla="*/ 35 w 49"/>
                <a:gd name="T1" fmla="*/ 45 h 121"/>
                <a:gd name="T2" fmla="*/ 34 w 49"/>
                <a:gd name="T3" fmla="*/ 37 h 121"/>
                <a:gd name="T4" fmla="*/ 32 w 49"/>
                <a:gd name="T5" fmla="*/ 29 h 121"/>
                <a:gd name="T6" fmla="*/ 34 w 49"/>
                <a:gd name="T7" fmla="*/ 22 h 121"/>
                <a:gd name="T8" fmla="*/ 35 w 49"/>
                <a:gd name="T9" fmla="*/ 17 h 121"/>
                <a:gd name="T10" fmla="*/ 37 w 49"/>
                <a:gd name="T11" fmla="*/ 13 h 121"/>
                <a:gd name="T12" fmla="*/ 40 w 49"/>
                <a:gd name="T13" fmla="*/ 9 h 121"/>
                <a:gd name="T14" fmla="*/ 43 w 49"/>
                <a:gd name="T15" fmla="*/ 5 h 121"/>
                <a:gd name="T16" fmla="*/ 48 w 49"/>
                <a:gd name="T17" fmla="*/ 3 h 121"/>
                <a:gd name="T18" fmla="*/ 43 w 49"/>
                <a:gd name="T19" fmla="*/ 1 h 121"/>
                <a:gd name="T20" fmla="*/ 39 w 49"/>
                <a:gd name="T21" fmla="*/ 0 h 121"/>
                <a:gd name="T22" fmla="*/ 32 w 49"/>
                <a:gd name="T23" fmla="*/ 0 h 121"/>
                <a:gd name="T24" fmla="*/ 27 w 49"/>
                <a:gd name="T25" fmla="*/ 0 h 121"/>
                <a:gd name="T26" fmla="*/ 22 w 49"/>
                <a:gd name="T27" fmla="*/ 1 h 121"/>
                <a:gd name="T28" fmla="*/ 17 w 49"/>
                <a:gd name="T29" fmla="*/ 3 h 121"/>
                <a:gd name="T30" fmla="*/ 13 w 49"/>
                <a:gd name="T31" fmla="*/ 4 h 121"/>
                <a:gd name="T32" fmla="*/ 7 w 49"/>
                <a:gd name="T33" fmla="*/ 6 h 121"/>
                <a:gd name="T34" fmla="*/ 4 w 49"/>
                <a:gd name="T35" fmla="*/ 8 h 121"/>
                <a:gd name="T36" fmla="*/ 1 w 49"/>
                <a:gd name="T37" fmla="*/ 11 h 121"/>
                <a:gd name="T38" fmla="*/ 0 w 49"/>
                <a:gd name="T39" fmla="*/ 15 h 121"/>
                <a:gd name="T40" fmla="*/ 0 w 49"/>
                <a:gd name="T41" fmla="*/ 18 h 121"/>
                <a:gd name="T42" fmla="*/ 0 w 49"/>
                <a:gd name="T43" fmla="*/ 22 h 121"/>
                <a:gd name="T44" fmla="*/ 4 w 49"/>
                <a:gd name="T45" fmla="*/ 62 h 121"/>
                <a:gd name="T46" fmla="*/ 9 w 49"/>
                <a:gd name="T47" fmla="*/ 97 h 121"/>
                <a:gd name="T48" fmla="*/ 11 w 49"/>
                <a:gd name="T49" fmla="*/ 102 h 121"/>
                <a:gd name="T50" fmla="*/ 10 w 49"/>
                <a:gd name="T51" fmla="*/ 104 h 121"/>
                <a:gd name="T52" fmla="*/ 9 w 49"/>
                <a:gd name="T53" fmla="*/ 106 h 121"/>
                <a:gd name="T54" fmla="*/ 7 w 49"/>
                <a:gd name="T55" fmla="*/ 109 h 121"/>
                <a:gd name="T56" fmla="*/ 4 w 49"/>
                <a:gd name="T57" fmla="*/ 112 h 121"/>
                <a:gd name="T58" fmla="*/ 14 w 49"/>
                <a:gd name="T59" fmla="*/ 117 h 121"/>
                <a:gd name="T60" fmla="*/ 24 w 49"/>
                <a:gd name="T61" fmla="*/ 120 h 121"/>
                <a:gd name="T62" fmla="*/ 31 w 49"/>
                <a:gd name="T63" fmla="*/ 119 h 121"/>
                <a:gd name="T64" fmla="*/ 35 w 49"/>
                <a:gd name="T65" fmla="*/ 119 h 121"/>
                <a:gd name="T66" fmla="*/ 39 w 49"/>
                <a:gd name="T67" fmla="*/ 116 h 121"/>
                <a:gd name="T68" fmla="*/ 43 w 49"/>
                <a:gd name="T69" fmla="*/ 114 h 121"/>
                <a:gd name="T70" fmla="*/ 45 w 49"/>
                <a:gd name="T71" fmla="*/ 110 h 121"/>
                <a:gd name="T72" fmla="*/ 45 w 49"/>
                <a:gd name="T73" fmla="*/ 107 h 121"/>
                <a:gd name="T74" fmla="*/ 45 w 49"/>
                <a:gd name="T75" fmla="*/ 103 h 121"/>
                <a:gd name="T76" fmla="*/ 45 w 49"/>
                <a:gd name="T77" fmla="*/ 99 h 121"/>
                <a:gd name="T78" fmla="*/ 44 w 49"/>
                <a:gd name="T79" fmla="*/ 93 h 121"/>
                <a:gd name="T80" fmla="*/ 42 w 49"/>
                <a:gd name="T81" fmla="*/ 84 h 121"/>
                <a:gd name="T82" fmla="*/ 35 w 49"/>
                <a:gd name="T83" fmla="*/ 45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
                <a:gd name="T127" fmla="*/ 0 h 121"/>
                <a:gd name="T128" fmla="*/ 49 w 49"/>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 h="121">
                  <a:moveTo>
                    <a:pt x="35" y="45"/>
                  </a:moveTo>
                  <a:lnTo>
                    <a:pt x="34" y="37"/>
                  </a:lnTo>
                  <a:lnTo>
                    <a:pt x="32" y="29"/>
                  </a:lnTo>
                  <a:lnTo>
                    <a:pt x="34" y="22"/>
                  </a:lnTo>
                  <a:lnTo>
                    <a:pt x="35" y="17"/>
                  </a:lnTo>
                  <a:lnTo>
                    <a:pt x="37" y="13"/>
                  </a:lnTo>
                  <a:lnTo>
                    <a:pt x="40" y="9"/>
                  </a:lnTo>
                  <a:lnTo>
                    <a:pt x="43" y="5"/>
                  </a:lnTo>
                  <a:lnTo>
                    <a:pt x="48" y="3"/>
                  </a:lnTo>
                  <a:lnTo>
                    <a:pt x="43" y="1"/>
                  </a:lnTo>
                  <a:lnTo>
                    <a:pt x="39" y="0"/>
                  </a:lnTo>
                  <a:lnTo>
                    <a:pt x="32" y="0"/>
                  </a:lnTo>
                  <a:lnTo>
                    <a:pt x="27" y="0"/>
                  </a:lnTo>
                  <a:lnTo>
                    <a:pt x="22" y="1"/>
                  </a:lnTo>
                  <a:lnTo>
                    <a:pt x="17" y="3"/>
                  </a:lnTo>
                  <a:lnTo>
                    <a:pt x="13" y="4"/>
                  </a:lnTo>
                  <a:lnTo>
                    <a:pt x="7" y="6"/>
                  </a:lnTo>
                  <a:lnTo>
                    <a:pt x="4" y="8"/>
                  </a:lnTo>
                  <a:lnTo>
                    <a:pt x="1" y="11"/>
                  </a:lnTo>
                  <a:lnTo>
                    <a:pt x="0" y="15"/>
                  </a:lnTo>
                  <a:lnTo>
                    <a:pt x="0" y="18"/>
                  </a:lnTo>
                  <a:lnTo>
                    <a:pt x="0" y="22"/>
                  </a:lnTo>
                  <a:lnTo>
                    <a:pt x="4" y="62"/>
                  </a:lnTo>
                  <a:lnTo>
                    <a:pt x="9" y="97"/>
                  </a:lnTo>
                  <a:lnTo>
                    <a:pt x="11" y="102"/>
                  </a:lnTo>
                  <a:lnTo>
                    <a:pt x="10" y="104"/>
                  </a:lnTo>
                  <a:lnTo>
                    <a:pt x="9" y="106"/>
                  </a:lnTo>
                  <a:lnTo>
                    <a:pt x="7" y="109"/>
                  </a:lnTo>
                  <a:lnTo>
                    <a:pt x="4" y="112"/>
                  </a:lnTo>
                  <a:lnTo>
                    <a:pt x="14" y="117"/>
                  </a:lnTo>
                  <a:lnTo>
                    <a:pt x="24" y="120"/>
                  </a:lnTo>
                  <a:lnTo>
                    <a:pt x="31" y="119"/>
                  </a:lnTo>
                  <a:lnTo>
                    <a:pt x="35" y="119"/>
                  </a:lnTo>
                  <a:lnTo>
                    <a:pt x="39" y="116"/>
                  </a:lnTo>
                  <a:lnTo>
                    <a:pt x="43" y="114"/>
                  </a:lnTo>
                  <a:lnTo>
                    <a:pt x="45" y="110"/>
                  </a:lnTo>
                  <a:lnTo>
                    <a:pt x="45" y="107"/>
                  </a:lnTo>
                  <a:lnTo>
                    <a:pt x="45" y="103"/>
                  </a:lnTo>
                  <a:lnTo>
                    <a:pt x="45" y="99"/>
                  </a:lnTo>
                  <a:lnTo>
                    <a:pt x="44" y="93"/>
                  </a:lnTo>
                  <a:lnTo>
                    <a:pt x="42" y="84"/>
                  </a:lnTo>
                  <a:lnTo>
                    <a:pt x="35" y="45"/>
                  </a:lnTo>
                </a:path>
              </a:pathLst>
            </a:custGeom>
            <a:solidFill>
              <a:srgbClr val="800000"/>
            </a:solidFill>
            <a:ln w="12700" cap="rnd">
              <a:solidFill>
                <a:srgbClr val="800000"/>
              </a:solidFill>
              <a:round/>
              <a:headEnd/>
              <a:tailEnd/>
            </a:ln>
          </p:spPr>
          <p:txBody>
            <a:bodyPr/>
            <a:lstStyle/>
            <a:p>
              <a:endParaRPr lang="en-US"/>
            </a:p>
          </p:txBody>
        </p:sp>
        <p:sp>
          <p:nvSpPr>
            <p:cNvPr id="123" name="Freeform 103"/>
            <p:cNvSpPr>
              <a:spLocks/>
            </p:cNvSpPr>
            <p:nvPr/>
          </p:nvSpPr>
          <p:spPr bwMode="auto">
            <a:xfrm>
              <a:off x="2480" y="2329"/>
              <a:ext cx="51" cy="121"/>
            </a:xfrm>
            <a:custGeom>
              <a:avLst/>
              <a:gdLst>
                <a:gd name="T0" fmla="*/ 35 w 51"/>
                <a:gd name="T1" fmla="*/ 44 h 121"/>
                <a:gd name="T2" fmla="*/ 34 w 51"/>
                <a:gd name="T3" fmla="*/ 38 h 121"/>
                <a:gd name="T4" fmla="*/ 35 w 51"/>
                <a:gd name="T5" fmla="*/ 30 h 121"/>
                <a:gd name="T6" fmla="*/ 35 w 51"/>
                <a:gd name="T7" fmla="*/ 22 h 121"/>
                <a:gd name="T8" fmla="*/ 36 w 51"/>
                <a:gd name="T9" fmla="*/ 17 h 121"/>
                <a:gd name="T10" fmla="*/ 38 w 51"/>
                <a:gd name="T11" fmla="*/ 13 h 121"/>
                <a:gd name="T12" fmla="*/ 40 w 51"/>
                <a:gd name="T13" fmla="*/ 9 h 121"/>
                <a:gd name="T14" fmla="*/ 43 w 51"/>
                <a:gd name="T15" fmla="*/ 6 h 121"/>
                <a:gd name="T16" fmla="*/ 50 w 51"/>
                <a:gd name="T17" fmla="*/ 3 h 121"/>
                <a:gd name="T18" fmla="*/ 45 w 51"/>
                <a:gd name="T19" fmla="*/ 1 h 121"/>
                <a:gd name="T20" fmla="*/ 40 w 51"/>
                <a:gd name="T21" fmla="*/ 0 h 121"/>
                <a:gd name="T22" fmla="*/ 33 w 51"/>
                <a:gd name="T23" fmla="*/ 0 h 121"/>
                <a:gd name="T24" fmla="*/ 27 w 51"/>
                <a:gd name="T25" fmla="*/ 0 h 121"/>
                <a:gd name="T26" fmla="*/ 22 w 51"/>
                <a:gd name="T27" fmla="*/ 2 h 121"/>
                <a:gd name="T28" fmla="*/ 17 w 51"/>
                <a:gd name="T29" fmla="*/ 3 h 121"/>
                <a:gd name="T30" fmla="*/ 12 w 51"/>
                <a:gd name="T31" fmla="*/ 4 h 121"/>
                <a:gd name="T32" fmla="*/ 7 w 51"/>
                <a:gd name="T33" fmla="*/ 7 h 121"/>
                <a:gd name="T34" fmla="*/ 3 w 51"/>
                <a:gd name="T35" fmla="*/ 8 h 121"/>
                <a:gd name="T36" fmla="*/ 2 w 51"/>
                <a:gd name="T37" fmla="*/ 12 h 121"/>
                <a:gd name="T38" fmla="*/ 1 w 51"/>
                <a:gd name="T39" fmla="*/ 15 h 121"/>
                <a:gd name="T40" fmla="*/ 0 w 51"/>
                <a:gd name="T41" fmla="*/ 18 h 121"/>
                <a:gd name="T42" fmla="*/ 1 w 51"/>
                <a:gd name="T43" fmla="*/ 23 h 121"/>
                <a:gd name="T44" fmla="*/ 3 w 51"/>
                <a:gd name="T45" fmla="*/ 64 h 121"/>
                <a:gd name="T46" fmla="*/ 10 w 51"/>
                <a:gd name="T47" fmla="*/ 99 h 121"/>
                <a:gd name="T48" fmla="*/ 10 w 51"/>
                <a:gd name="T49" fmla="*/ 104 h 121"/>
                <a:gd name="T50" fmla="*/ 11 w 51"/>
                <a:gd name="T51" fmla="*/ 106 h 121"/>
                <a:gd name="T52" fmla="*/ 11 w 51"/>
                <a:gd name="T53" fmla="*/ 109 h 121"/>
                <a:gd name="T54" fmla="*/ 9 w 51"/>
                <a:gd name="T55" fmla="*/ 112 h 121"/>
                <a:gd name="T56" fmla="*/ 6 w 51"/>
                <a:gd name="T57" fmla="*/ 113 h 121"/>
                <a:gd name="T58" fmla="*/ 17 w 51"/>
                <a:gd name="T59" fmla="*/ 117 h 121"/>
                <a:gd name="T60" fmla="*/ 26 w 51"/>
                <a:gd name="T61" fmla="*/ 120 h 121"/>
                <a:gd name="T62" fmla="*/ 31 w 51"/>
                <a:gd name="T63" fmla="*/ 120 h 121"/>
                <a:gd name="T64" fmla="*/ 35 w 51"/>
                <a:gd name="T65" fmla="*/ 119 h 121"/>
                <a:gd name="T66" fmla="*/ 39 w 51"/>
                <a:gd name="T67" fmla="*/ 118 h 121"/>
                <a:gd name="T68" fmla="*/ 43 w 51"/>
                <a:gd name="T69" fmla="*/ 116 h 121"/>
                <a:gd name="T70" fmla="*/ 45 w 51"/>
                <a:gd name="T71" fmla="*/ 114 h 121"/>
                <a:gd name="T72" fmla="*/ 46 w 51"/>
                <a:gd name="T73" fmla="*/ 112 h 121"/>
                <a:gd name="T74" fmla="*/ 46 w 51"/>
                <a:gd name="T75" fmla="*/ 109 h 121"/>
                <a:gd name="T76" fmla="*/ 45 w 51"/>
                <a:gd name="T77" fmla="*/ 106 h 121"/>
                <a:gd name="T78" fmla="*/ 44 w 51"/>
                <a:gd name="T79" fmla="*/ 101 h 121"/>
                <a:gd name="T80" fmla="*/ 42 w 51"/>
                <a:gd name="T81" fmla="*/ 94 h 121"/>
                <a:gd name="T82" fmla="*/ 41 w 51"/>
                <a:gd name="T83" fmla="*/ 86 h 121"/>
                <a:gd name="T84" fmla="*/ 35 w 51"/>
                <a:gd name="T85" fmla="*/ 44 h 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
                <a:gd name="T130" fmla="*/ 0 h 121"/>
                <a:gd name="T131" fmla="*/ 51 w 51"/>
                <a:gd name="T132" fmla="*/ 121 h 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 h="121">
                  <a:moveTo>
                    <a:pt x="35" y="44"/>
                  </a:moveTo>
                  <a:lnTo>
                    <a:pt x="34" y="38"/>
                  </a:lnTo>
                  <a:lnTo>
                    <a:pt x="35" y="30"/>
                  </a:lnTo>
                  <a:lnTo>
                    <a:pt x="35" y="22"/>
                  </a:lnTo>
                  <a:lnTo>
                    <a:pt x="36" y="17"/>
                  </a:lnTo>
                  <a:lnTo>
                    <a:pt x="38" y="13"/>
                  </a:lnTo>
                  <a:lnTo>
                    <a:pt x="40" y="9"/>
                  </a:lnTo>
                  <a:lnTo>
                    <a:pt x="43" y="6"/>
                  </a:lnTo>
                  <a:lnTo>
                    <a:pt x="50" y="3"/>
                  </a:lnTo>
                  <a:lnTo>
                    <a:pt x="45" y="1"/>
                  </a:lnTo>
                  <a:lnTo>
                    <a:pt x="40" y="0"/>
                  </a:lnTo>
                  <a:lnTo>
                    <a:pt x="33" y="0"/>
                  </a:lnTo>
                  <a:lnTo>
                    <a:pt x="27" y="0"/>
                  </a:lnTo>
                  <a:lnTo>
                    <a:pt x="22" y="2"/>
                  </a:lnTo>
                  <a:lnTo>
                    <a:pt x="17" y="3"/>
                  </a:lnTo>
                  <a:lnTo>
                    <a:pt x="12" y="4"/>
                  </a:lnTo>
                  <a:lnTo>
                    <a:pt x="7" y="7"/>
                  </a:lnTo>
                  <a:lnTo>
                    <a:pt x="3" y="8"/>
                  </a:lnTo>
                  <a:lnTo>
                    <a:pt x="2" y="12"/>
                  </a:lnTo>
                  <a:lnTo>
                    <a:pt x="1" y="15"/>
                  </a:lnTo>
                  <a:lnTo>
                    <a:pt x="0" y="18"/>
                  </a:lnTo>
                  <a:lnTo>
                    <a:pt x="1" y="23"/>
                  </a:lnTo>
                  <a:lnTo>
                    <a:pt x="3" y="64"/>
                  </a:lnTo>
                  <a:lnTo>
                    <a:pt x="10" y="99"/>
                  </a:lnTo>
                  <a:lnTo>
                    <a:pt x="10" y="104"/>
                  </a:lnTo>
                  <a:lnTo>
                    <a:pt x="11" y="106"/>
                  </a:lnTo>
                  <a:lnTo>
                    <a:pt x="11" y="109"/>
                  </a:lnTo>
                  <a:lnTo>
                    <a:pt x="9" y="112"/>
                  </a:lnTo>
                  <a:lnTo>
                    <a:pt x="6" y="113"/>
                  </a:lnTo>
                  <a:lnTo>
                    <a:pt x="17" y="117"/>
                  </a:lnTo>
                  <a:lnTo>
                    <a:pt x="26" y="120"/>
                  </a:lnTo>
                  <a:lnTo>
                    <a:pt x="31" y="120"/>
                  </a:lnTo>
                  <a:lnTo>
                    <a:pt x="35" y="119"/>
                  </a:lnTo>
                  <a:lnTo>
                    <a:pt x="39" y="118"/>
                  </a:lnTo>
                  <a:lnTo>
                    <a:pt x="43" y="116"/>
                  </a:lnTo>
                  <a:lnTo>
                    <a:pt x="45" y="114"/>
                  </a:lnTo>
                  <a:lnTo>
                    <a:pt x="46" y="112"/>
                  </a:lnTo>
                  <a:lnTo>
                    <a:pt x="46" y="109"/>
                  </a:lnTo>
                  <a:lnTo>
                    <a:pt x="45" y="106"/>
                  </a:lnTo>
                  <a:lnTo>
                    <a:pt x="44" y="101"/>
                  </a:lnTo>
                  <a:lnTo>
                    <a:pt x="42" y="94"/>
                  </a:lnTo>
                  <a:lnTo>
                    <a:pt x="41" y="86"/>
                  </a:lnTo>
                  <a:lnTo>
                    <a:pt x="35" y="44"/>
                  </a:lnTo>
                </a:path>
              </a:pathLst>
            </a:custGeom>
            <a:solidFill>
              <a:srgbClr val="800000"/>
            </a:solidFill>
            <a:ln w="12700" cap="rnd">
              <a:solidFill>
                <a:srgbClr val="800000"/>
              </a:solidFill>
              <a:round/>
              <a:headEnd/>
              <a:tailEnd/>
            </a:ln>
          </p:spPr>
          <p:txBody>
            <a:bodyPr/>
            <a:lstStyle/>
            <a:p>
              <a:endParaRPr lang="en-US"/>
            </a:p>
          </p:txBody>
        </p:sp>
        <p:sp>
          <p:nvSpPr>
            <p:cNvPr id="124" name="Freeform 104"/>
            <p:cNvSpPr>
              <a:spLocks/>
            </p:cNvSpPr>
            <p:nvPr/>
          </p:nvSpPr>
          <p:spPr bwMode="auto">
            <a:xfrm>
              <a:off x="2929" y="2108"/>
              <a:ext cx="48" cy="123"/>
            </a:xfrm>
            <a:custGeom>
              <a:avLst/>
              <a:gdLst>
                <a:gd name="T0" fmla="*/ 35 w 48"/>
                <a:gd name="T1" fmla="*/ 45 h 123"/>
                <a:gd name="T2" fmla="*/ 33 w 48"/>
                <a:gd name="T3" fmla="*/ 37 h 123"/>
                <a:gd name="T4" fmla="*/ 32 w 48"/>
                <a:gd name="T5" fmla="*/ 29 h 123"/>
                <a:gd name="T6" fmla="*/ 34 w 48"/>
                <a:gd name="T7" fmla="*/ 22 h 123"/>
                <a:gd name="T8" fmla="*/ 34 w 48"/>
                <a:gd name="T9" fmla="*/ 17 h 123"/>
                <a:gd name="T10" fmla="*/ 36 w 48"/>
                <a:gd name="T11" fmla="*/ 13 h 123"/>
                <a:gd name="T12" fmla="*/ 39 w 48"/>
                <a:gd name="T13" fmla="*/ 9 h 123"/>
                <a:gd name="T14" fmla="*/ 43 w 48"/>
                <a:gd name="T15" fmla="*/ 6 h 123"/>
                <a:gd name="T16" fmla="*/ 47 w 48"/>
                <a:gd name="T17" fmla="*/ 3 h 123"/>
                <a:gd name="T18" fmla="*/ 43 w 48"/>
                <a:gd name="T19" fmla="*/ 1 h 123"/>
                <a:gd name="T20" fmla="*/ 39 w 48"/>
                <a:gd name="T21" fmla="*/ 0 h 123"/>
                <a:gd name="T22" fmla="*/ 31 w 48"/>
                <a:gd name="T23" fmla="*/ 0 h 123"/>
                <a:gd name="T24" fmla="*/ 26 w 48"/>
                <a:gd name="T25" fmla="*/ 0 h 123"/>
                <a:gd name="T26" fmla="*/ 21 w 48"/>
                <a:gd name="T27" fmla="*/ 1 h 123"/>
                <a:gd name="T28" fmla="*/ 17 w 48"/>
                <a:gd name="T29" fmla="*/ 3 h 123"/>
                <a:gd name="T30" fmla="*/ 12 w 48"/>
                <a:gd name="T31" fmla="*/ 4 h 123"/>
                <a:gd name="T32" fmla="*/ 7 w 48"/>
                <a:gd name="T33" fmla="*/ 6 h 123"/>
                <a:gd name="T34" fmla="*/ 3 w 48"/>
                <a:gd name="T35" fmla="*/ 8 h 123"/>
                <a:gd name="T36" fmla="*/ 1 w 48"/>
                <a:gd name="T37" fmla="*/ 11 h 123"/>
                <a:gd name="T38" fmla="*/ 0 w 48"/>
                <a:gd name="T39" fmla="*/ 15 h 123"/>
                <a:gd name="T40" fmla="*/ 0 w 48"/>
                <a:gd name="T41" fmla="*/ 19 h 123"/>
                <a:gd name="T42" fmla="*/ 0 w 48"/>
                <a:gd name="T43" fmla="*/ 22 h 123"/>
                <a:gd name="T44" fmla="*/ 3 w 48"/>
                <a:gd name="T45" fmla="*/ 63 h 123"/>
                <a:gd name="T46" fmla="*/ 9 w 48"/>
                <a:gd name="T47" fmla="*/ 99 h 123"/>
                <a:gd name="T48" fmla="*/ 10 w 48"/>
                <a:gd name="T49" fmla="*/ 103 h 123"/>
                <a:gd name="T50" fmla="*/ 10 w 48"/>
                <a:gd name="T51" fmla="*/ 106 h 123"/>
                <a:gd name="T52" fmla="*/ 9 w 48"/>
                <a:gd name="T53" fmla="*/ 108 h 123"/>
                <a:gd name="T54" fmla="*/ 7 w 48"/>
                <a:gd name="T55" fmla="*/ 111 h 123"/>
                <a:gd name="T56" fmla="*/ 3 w 48"/>
                <a:gd name="T57" fmla="*/ 114 h 123"/>
                <a:gd name="T58" fmla="*/ 13 w 48"/>
                <a:gd name="T59" fmla="*/ 119 h 123"/>
                <a:gd name="T60" fmla="*/ 24 w 48"/>
                <a:gd name="T61" fmla="*/ 122 h 123"/>
                <a:gd name="T62" fmla="*/ 30 w 48"/>
                <a:gd name="T63" fmla="*/ 121 h 123"/>
                <a:gd name="T64" fmla="*/ 35 w 48"/>
                <a:gd name="T65" fmla="*/ 121 h 123"/>
                <a:gd name="T66" fmla="*/ 38 w 48"/>
                <a:gd name="T67" fmla="*/ 118 h 123"/>
                <a:gd name="T68" fmla="*/ 42 w 48"/>
                <a:gd name="T69" fmla="*/ 116 h 123"/>
                <a:gd name="T70" fmla="*/ 44 w 48"/>
                <a:gd name="T71" fmla="*/ 112 h 123"/>
                <a:gd name="T72" fmla="*/ 45 w 48"/>
                <a:gd name="T73" fmla="*/ 109 h 123"/>
                <a:gd name="T74" fmla="*/ 45 w 48"/>
                <a:gd name="T75" fmla="*/ 105 h 123"/>
                <a:gd name="T76" fmla="*/ 44 w 48"/>
                <a:gd name="T77" fmla="*/ 100 h 123"/>
                <a:gd name="T78" fmla="*/ 44 w 48"/>
                <a:gd name="T79" fmla="*/ 94 h 123"/>
                <a:gd name="T80" fmla="*/ 42 w 48"/>
                <a:gd name="T81" fmla="*/ 86 h 123"/>
                <a:gd name="T82" fmla="*/ 35 w 48"/>
                <a:gd name="T83" fmla="*/ 45 h 1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
                <a:gd name="T127" fmla="*/ 0 h 123"/>
                <a:gd name="T128" fmla="*/ 48 w 48"/>
                <a:gd name="T129" fmla="*/ 123 h 1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 h="123">
                  <a:moveTo>
                    <a:pt x="35" y="45"/>
                  </a:moveTo>
                  <a:lnTo>
                    <a:pt x="33" y="37"/>
                  </a:lnTo>
                  <a:lnTo>
                    <a:pt x="32" y="29"/>
                  </a:lnTo>
                  <a:lnTo>
                    <a:pt x="34" y="22"/>
                  </a:lnTo>
                  <a:lnTo>
                    <a:pt x="34" y="17"/>
                  </a:lnTo>
                  <a:lnTo>
                    <a:pt x="36" y="13"/>
                  </a:lnTo>
                  <a:lnTo>
                    <a:pt x="39" y="9"/>
                  </a:lnTo>
                  <a:lnTo>
                    <a:pt x="43" y="6"/>
                  </a:lnTo>
                  <a:lnTo>
                    <a:pt x="47" y="3"/>
                  </a:lnTo>
                  <a:lnTo>
                    <a:pt x="43" y="1"/>
                  </a:lnTo>
                  <a:lnTo>
                    <a:pt x="39" y="0"/>
                  </a:lnTo>
                  <a:lnTo>
                    <a:pt x="31" y="0"/>
                  </a:lnTo>
                  <a:lnTo>
                    <a:pt x="26" y="0"/>
                  </a:lnTo>
                  <a:lnTo>
                    <a:pt x="21" y="1"/>
                  </a:lnTo>
                  <a:lnTo>
                    <a:pt x="17" y="3"/>
                  </a:lnTo>
                  <a:lnTo>
                    <a:pt x="12" y="4"/>
                  </a:lnTo>
                  <a:lnTo>
                    <a:pt x="7" y="6"/>
                  </a:lnTo>
                  <a:lnTo>
                    <a:pt x="3" y="8"/>
                  </a:lnTo>
                  <a:lnTo>
                    <a:pt x="1" y="11"/>
                  </a:lnTo>
                  <a:lnTo>
                    <a:pt x="0" y="15"/>
                  </a:lnTo>
                  <a:lnTo>
                    <a:pt x="0" y="19"/>
                  </a:lnTo>
                  <a:lnTo>
                    <a:pt x="0" y="22"/>
                  </a:lnTo>
                  <a:lnTo>
                    <a:pt x="3" y="63"/>
                  </a:lnTo>
                  <a:lnTo>
                    <a:pt x="9" y="99"/>
                  </a:lnTo>
                  <a:lnTo>
                    <a:pt x="10" y="103"/>
                  </a:lnTo>
                  <a:lnTo>
                    <a:pt x="10" y="106"/>
                  </a:lnTo>
                  <a:lnTo>
                    <a:pt x="9" y="108"/>
                  </a:lnTo>
                  <a:lnTo>
                    <a:pt x="7" y="111"/>
                  </a:lnTo>
                  <a:lnTo>
                    <a:pt x="3" y="114"/>
                  </a:lnTo>
                  <a:lnTo>
                    <a:pt x="13" y="119"/>
                  </a:lnTo>
                  <a:lnTo>
                    <a:pt x="24" y="122"/>
                  </a:lnTo>
                  <a:lnTo>
                    <a:pt x="30" y="121"/>
                  </a:lnTo>
                  <a:lnTo>
                    <a:pt x="35" y="121"/>
                  </a:lnTo>
                  <a:lnTo>
                    <a:pt x="38" y="118"/>
                  </a:lnTo>
                  <a:lnTo>
                    <a:pt x="42" y="116"/>
                  </a:lnTo>
                  <a:lnTo>
                    <a:pt x="44" y="112"/>
                  </a:lnTo>
                  <a:lnTo>
                    <a:pt x="45" y="109"/>
                  </a:lnTo>
                  <a:lnTo>
                    <a:pt x="45" y="105"/>
                  </a:lnTo>
                  <a:lnTo>
                    <a:pt x="44" y="100"/>
                  </a:lnTo>
                  <a:lnTo>
                    <a:pt x="44" y="94"/>
                  </a:lnTo>
                  <a:lnTo>
                    <a:pt x="42" y="86"/>
                  </a:lnTo>
                  <a:lnTo>
                    <a:pt x="35" y="45"/>
                  </a:lnTo>
                </a:path>
              </a:pathLst>
            </a:custGeom>
            <a:solidFill>
              <a:srgbClr val="800000"/>
            </a:solidFill>
            <a:ln w="12700" cap="rnd">
              <a:solidFill>
                <a:srgbClr val="800000"/>
              </a:solidFill>
              <a:round/>
              <a:headEnd/>
              <a:tailEnd/>
            </a:ln>
          </p:spPr>
          <p:txBody>
            <a:bodyPr/>
            <a:lstStyle/>
            <a:p>
              <a:endParaRPr lang="en-US"/>
            </a:p>
          </p:txBody>
        </p:sp>
        <p:sp>
          <p:nvSpPr>
            <p:cNvPr id="125" name="Freeform 105"/>
            <p:cNvSpPr>
              <a:spLocks/>
            </p:cNvSpPr>
            <p:nvPr/>
          </p:nvSpPr>
          <p:spPr bwMode="auto">
            <a:xfrm>
              <a:off x="2777" y="2181"/>
              <a:ext cx="53" cy="120"/>
            </a:xfrm>
            <a:custGeom>
              <a:avLst/>
              <a:gdLst>
                <a:gd name="T0" fmla="*/ 36 w 53"/>
                <a:gd name="T1" fmla="*/ 44 h 120"/>
                <a:gd name="T2" fmla="*/ 35 w 53"/>
                <a:gd name="T3" fmla="*/ 37 h 120"/>
                <a:gd name="T4" fmla="*/ 36 w 53"/>
                <a:gd name="T5" fmla="*/ 29 h 120"/>
                <a:gd name="T6" fmla="*/ 36 w 53"/>
                <a:gd name="T7" fmla="*/ 22 h 120"/>
                <a:gd name="T8" fmla="*/ 37 w 53"/>
                <a:gd name="T9" fmla="*/ 17 h 120"/>
                <a:gd name="T10" fmla="*/ 40 w 53"/>
                <a:gd name="T11" fmla="*/ 13 h 120"/>
                <a:gd name="T12" fmla="*/ 42 w 53"/>
                <a:gd name="T13" fmla="*/ 9 h 120"/>
                <a:gd name="T14" fmla="*/ 45 w 53"/>
                <a:gd name="T15" fmla="*/ 6 h 120"/>
                <a:gd name="T16" fmla="*/ 52 w 53"/>
                <a:gd name="T17" fmla="*/ 3 h 120"/>
                <a:gd name="T18" fmla="*/ 47 w 53"/>
                <a:gd name="T19" fmla="*/ 1 h 120"/>
                <a:gd name="T20" fmla="*/ 41 w 53"/>
                <a:gd name="T21" fmla="*/ 0 h 120"/>
                <a:gd name="T22" fmla="*/ 34 w 53"/>
                <a:gd name="T23" fmla="*/ 0 h 120"/>
                <a:gd name="T24" fmla="*/ 28 w 53"/>
                <a:gd name="T25" fmla="*/ 0 h 120"/>
                <a:gd name="T26" fmla="*/ 23 w 53"/>
                <a:gd name="T27" fmla="*/ 2 h 120"/>
                <a:gd name="T28" fmla="*/ 18 w 53"/>
                <a:gd name="T29" fmla="*/ 3 h 120"/>
                <a:gd name="T30" fmla="*/ 12 w 53"/>
                <a:gd name="T31" fmla="*/ 4 h 120"/>
                <a:gd name="T32" fmla="*/ 8 w 53"/>
                <a:gd name="T33" fmla="*/ 7 h 120"/>
                <a:gd name="T34" fmla="*/ 3 w 53"/>
                <a:gd name="T35" fmla="*/ 8 h 120"/>
                <a:gd name="T36" fmla="*/ 2 w 53"/>
                <a:gd name="T37" fmla="*/ 12 h 120"/>
                <a:gd name="T38" fmla="*/ 1 w 53"/>
                <a:gd name="T39" fmla="*/ 15 h 120"/>
                <a:gd name="T40" fmla="*/ 0 w 53"/>
                <a:gd name="T41" fmla="*/ 18 h 120"/>
                <a:gd name="T42" fmla="*/ 1 w 53"/>
                <a:gd name="T43" fmla="*/ 22 h 120"/>
                <a:gd name="T44" fmla="*/ 3 w 53"/>
                <a:gd name="T45" fmla="*/ 63 h 120"/>
                <a:gd name="T46" fmla="*/ 11 w 53"/>
                <a:gd name="T47" fmla="*/ 98 h 120"/>
                <a:gd name="T48" fmla="*/ 10 w 53"/>
                <a:gd name="T49" fmla="*/ 104 h 120"/>
                <a:gd name="T50" fmla="*/ 11 w 53"/>
                <a:gd name="T51" fmla="*/ 105 h 120"/>
                <a:gd name="T52" fmla="*/ 11 w 53"/>
                <a:gd name="T53" fmla="*/ 108 h 120"/>
                <a:gd name="T54" fmla="*/ 9 w 53"/>
                <a:gd name="T55" fmla="*/ 111 h 120"/>
                <a:gd name="T56" fmla="*/ 6 w 53"/>
                <a:gd name="T57" fmla="*/ 112 h 120"/>
                <a:gd name="T58" fmla="*/ 17 w 53"/>
                <a:gd name="T59" fmla="*/ 116 h 120"/>
                <a:gd name="T60" fmla="*/ 27 w 53"/>
                <a:gd name="T61" fmla="*/ 119 h 120"/>
                <a:gd name="T62" fmla="*/ 32 w 53"/>
                <a:gd name="T63" fmla="*/ 119 h 120"/>
                <a:gd name="T64" fmla="*/ 36 w 53"/>
                <a:gd name="T65" fmla="*/ 118 h 120"/>
                <a:gd name="T66" fmla="*/ 40 w 53"/>
                <a:gd name="T67" fmla="*/ 117 h 120"/>
                <a:gd name="T68" fmla="*/ 45 w 53"/>
                <a:gd name="T69" fmla="*/ 115 h 120"/>
                <a:gd name="T70" fmla="*/ 47 w 53"/>
                <a:gd name="T71" fmla="*/ 113 h 120"/>
                <a:gd name="T72" fmla="*/ 48 w 53"/>
                <a:gd name="T73" fmla="*/ 111 h 120"/>
                <a:gd name="T74" fmla="*/ 48 w 53"/>
                <a:gd name="T75" fmla="*/ 108 h 120"/>
                <a:gd name="T76" fmla="*/ 47 w 53"/>
                <a:gd name="T77" fmla="*/ 105 h 120"/>
                <a:gd name="T78" fmla="*/ 46 w 53"/>
                <a:gd name="T79" fmla="*/ 100 h 120"/>
                <a:gd name="T80" fmla="*/ 44 w 53"/>
                <a:gd name="T81" fmla="*/ 93 h 120"/>
                <a:gd name="T82" fmla="*/ 42 w 53"/>
                <a:gd name="T83" fmla="*/ 85 h 120"/>
                <a:gd name="T84" fmla="*/ 36 w 53"/>
                <a:gd name="T85" fmla="*/ 44 h 1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
                <a:gd name="T130" fmla="*/ 0 h 120"/>
                <a:gd name="T131" fmla="*/ 53 w 53"/>
                <a:gd name="T132" fmla="*/ 120 h 1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 h="120">
                  <a:moveTo>
                    <a:pt x="36" y="44"/>
                  </a:moveTo>
                  <a:lnTo>
                    <a:pt x="35" y="37"/>
                  </a:lnTo>
                  <a:lnTo>
                    <a:pt x="36" y="29"/>
                  </a:lnTo>
                  <a:lnTo>
                    <a:pt x="36" y="22"/>
                  </a:lnTo>
                  <a:lnTo>
                    <a:pt x="37" y="17"/>
                  </a:lnTo>
                  <a:lnTo>
                    <a:pt x="40" y="13"/>
                  </a:lnTo>
                  <a:lnTo>
                    <a:pt x="42" y="9"/>
                  </a:lnTo>
                  <a:lnTo>
                    <a:pt x="45" y="6"/>
                  </a:lnTo>
                  <a:lnTo>
                    <a:pt x="52" y="3"/>
                  </a:lnTo>
                  <a:lnTo>
                    <a:pt x="47" y="1"/>
                  </a:lnTo>
                  <a:lnTo>
                    <a:pt x="41" y="0"/>
                  </a:lnTo>
                  <a:lnTo>
                    <a:pt x="34" y="0"/>
                  </a:lnTo>
                  <a:lnTo>
                    <a:pt x="28" y="0"/>
                  </a:lnTo>
                  <a:lnTo>
                    <a:pt x="23" y="2"/>
                  </a:lnTo>
                  <a:lnTo>
                    <a:pt x="18" y="3"/>
                  </a:lnTo>
                  <a:lnTo>
                    <a:pt x="12" y="4"/>
                  </a:lnTo>
                  <a:lnTo>
                    <a:pt x="8" y="7"/>
                  </a:lnTo>
                  <a:lnTo>
                    <a:pt x="3" y="8"/>
                  </a:lnTo>
                  <a:lnTo>
                    <a:pt x="2" y="12"/>
                  </a:lnTo>
                  <a:lnTo>
                    <a:pt x="1" y="15"/>
                  </a:lnTo>
                  <a:lnTo>
                    <a:pt x="0" y="18"/>
                  </a:lnTo>
                  <a:lnTo>
                    <a:pt x="1" y="22"/>
                  </a:lnTo>
                  <a:lnTo>
                    <a:pt x="3" y="63"/>
                  </a:lnTo>
                  <a:lnTo>
                    <a:pt x="11" y="98"/>
                  </a:lnTo>
                  <a:lnTo>
                    <a:pt x="10" y="104"/>
                  </a:lnTo>
                  <a:lnTo>
                    <a:pt x="11" y="105"/>
                  </a:lnTo>
                  <a:lnTo>
                    <a:pt x="11" y="108"/>
                  </a:lnTo>
                  <a:lnTo>
                    <a:pt x="9" y="111"/>
                  </a:lnTo>
                  <a:lnTo>
                    <a:pt x="6" y="112"/>
                  </a:lnTo>
                  <a:lnTo>
                    <a:pt x="17" y="116"/>
                  </a:lnTo>
                  <a:lnTo>
                    <a:pt x="27" y="119"/>
                  </a:lnTo>
                  <a:lnTo>
                    <a:pt x="32" y="119"/>
                  </a:lnTo>
                  <a:lnTo>
                    <a:pt x="36" y="118"/>
                  </a:lnTo>
                  <a:lnTo>
                    <a:pt x="40" y="117"/>
                  </a:lnTo>
                  <a:lnTo>
                    <a:pt x="45" y="115"/>
                  </a:lnTo>
                  <a:lnTo>
                    <a:pt x="47" y="113"/>
                  </a:lnTo>
                  <a:lnTo>
                    <a:pt x="48" y="111"/>
                  </a:lnTo>
                  <a:lnTo>
                    <a:pt x="48" y="108"/>
                  </a:lnTo>
                  <a:lnTo>
                    <a:pt x="47" y="105"/>
                  </a:lnTo>
                  <a:lnTo>
                    <a:pt x="46" y="100"/>
                  </a:lnTo>
                  <a:lnTo>
                    <a:pt x="44" y="93"/>
                  </a:lnTo>
                  <a:lnTo>
                    <a:pt x="42" y="85"/>
                  </a:lnTo>
                  <a:lnTo>
                    <a:pt x="36" y="44"/>
                  </a:lnTo>
                </a:path>
              </a:pathLst>
            </a:custGeom>
            <a:solidFill>
              <a:srgbClr val="800000"/>
            </a:solidFill>
            <a:ln w="12700" cap="rnd">
              <a:solidFill>
                <a:srgbClr val="800000"/>
              </a:solidFill>
              <a:round/>
              <a:headEnd/>
              <a:tailEnd/>
            </a:ln>
          </p:spPr>
          <p:txBody>
            <a:bodyPr/>
            <a:lstStyle/>
            <a:p>
              <a:endParaRPr lang="en-US"/>
            </a:p>
          </p:txBody>
        </p:sp>
        <p:sp>
          <p:nvSpPr>
            <p:cNvPr id="126" name="Freeform 106"/>
            <p:cNvSpPr>
              <a:spLocks/>
            </p:cNvSpPr>
            <p:nvPr/>
          </p:nvSpPr>
          <p:spPr bwMode="auto">
            <a:xfrm>
              <a:off x="3227" y="1959"/>
              <a:ext cx="49" cy="124"/>
            </a:xfrm>
            <a:custGeom>
              <a:avLst/>
              <a:gdLst>
                <a:gd name="T0" fmla="*/ 35 w 49"/>
                <a:gd name="T1" fmla="*/ 46 h 124"/>
                <a:gd name="T2" fmla="*/ 34 w 49"/>
                <a:gd name="T3" fmla="*/ 38 h 124"/>
                <a:gd name="T4" fmla="*/ 32 w 49"/>
                <a:gd name="T5" fmla="*/ 30 h 124"/>
                <a:gd name="T6" fmla="*/ 34 w 49"/>
                <a:gd name="T7" fmla="*/ 23 h 124"/>
                <a:gd name="T8" fmla="*/ 35 w 49"/>
                <a:gd name="T9" fmla="*/ 17 h 124"/>
                <a:gd name="T10" fmla="*/ 37 w 49"/>
                <a:gd name="T11" fmla="*/ 13 h 124"/>
                <a:gd name="T12" fmla="*/ 40 w 49"/>
                <a:gd name="T13" fmla="*/ 9 h 124"/>
                <a:gd name="T14" fmla="*/ 43 w 49"/>
                <a:gd name="T15" fmla="*/ 6 h 124"/>
                <a:gd name="T16" fmla="*/ 48 w 49"/>
                <a:gd name="T17" fmla="*/ 3 h 124"/>
                <a:gd name="T18" fmla="*/ 43 w 49"/>
                <a:gd name="T19" fmla="*/ 1 h 124"/>
                <a:gd name="T20" fmla="*/ 39 w 49"/>
                <a:gd name="T21" fmla="*/ 0 h 124"/>
                <a:gd name="T22" fmla="*/ 32 w 49"/>
                <a:gd name="T23" fmla="*/ 0 h 124"/>
                <a:gd name="T24" fmla="*/ 27 w 49"/>
                <a:gd name="T25" fmla="*/ 0 h 124"/>
                <a:gd name="T26" fmla="*/ 22 w 49"/>
                <a:gd name="T27" fmla="*/ 1 h 124"/>
                <a:gd name="T28" fmla="*/ 17 w 49"/>
                <a:gd name="T29" fmla="*/ 3 h 124"/>
                <a:gd name="T30" fmla="*/ 13 w 49"/>
                <a:gd name="T31" fmla="*/ 4 h 124"/>
                <a:gd name="T32" fmla="*/ 7 w 49"/>
                <a:gd name="T33" fmla="*/ 6 h 124"/>
                <a:gd name="T34" fmla="*/ 4 w 49"/>
                <a:gd name="T35" fmla="*/ 8 h 124"/>
                <a:gd name="T36" fmla="*/ 1 w 49"/>
                <a:gd name="T37" fmla="*/ 11 h 124"/>
                <a:gd name="T38" fmla="*/ 0 w 49"/>
                <a:gd name="T39" fmla="*/ 16 h 124"/>
                <a:gd name="T40" fmla="*/ 0 w 49"/>
                <a:gd name="T41" fmla="*/ 19 h 124"/>
                <a:gd name="T42" fmla="*/ 0 w 49"/>
                <a:gd name="T43" fmla="*/ 22 h 124"/>
                <a:gd name="T44" fmla="*/ 4 w 49"/>
                <a:gd name="T45" fmla="*/ 64 h 124"/>
                <a:gd name="T46" fmla="*/ 9 w 49"/>
                <a:gd name="T47" fmla="*/ 99 h 124"/>
                <a:gd name="T48" fmla="*/ 11 w 49"/>
                <a:gd name="T49" fmla="*/ 104 h 124"/>
                <a:gd name="T50" fmla="*/ 10 w 49"/>
                <a:gd name="T51" fmla="*/ 106 h 124"/>
                <a:gd name="T52" fmla="*/ 9 w 49"/>
                <a:gd name="T53" fmla="*/ 109 h 124"/>
                <a:gd name="T54" fmla="*/ 7 w 49"/>
                <a:gd name="T55" fmla="*/ 112 h 124"/>
                <a:gd name="T56" fmla="*/ 4 w 49"/>
                <a:gd name="T57" fmla="*/ 115 h 124"/>
                <a:gd name="T58" fmla="*/ 14 w 49"/>
                <a:gd name="T59" fmla="*/ 120 h 124"/>
                <a:gd name="T60" fmla="*/ 24 w 49"/>
                <a:gd name="T61" fmla="*/ 123 h 124"/>
                <a:gd name="T62" fmla="*/ 31 w 49"/>
                <a:gd name="T63" fmla="*/ 122 h 124"/>
                <a:gd name="T64" fmla="*/ 35 w 49"/>
                <a:gd name="T65" fmla="*/ 122 h 124"/>
                <a:gd name="T66" fmla="*/ 39 w 49"/>
                <a:gd name="T67" fmla="*/ 119 h 124"/>
                <a:gd name="T68" fmla="*/ 43 w 49"/>
                <a:gd name="T69" fmla="*/ 117 h 124"/>
                <a:gd name="T70" fmla="*/ 45 w 49"/>
                <a:gd name="T71" fmla="*/ 113 h 124"/>
                <a:gd name="T72" fmla="*/ 45 w 49"/>
                <a:gd name="T73" fmla="*/ 110 h 124"/>
                <a:gd name="T74" fmla="*/ 45 w 49"/>
                <a:gd name="T75" fmla="*/ 106 h 124"/>
                <a:gd name="T76" fmla="*/ 45 w 49"/>
                <a:gd name="T77" fmla="*/ 101 h 124"/>
                <a:gd name="T78" fmla="*/ 44 w 49"/>
                <a:gd name="T79" fmla="*/ 95 h 124"/>
                <a:gd name="T80" fmla="*/ 42 w 49"/>
                <a:gd name="T81" fmla="*/ 86 h 124"/>
                <a:gd name="T82" fmla="*/ 35 w 49"/>
                <a:gd name="T83" fmla="*/ 46 h 1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
                <a:gd name="T127" fmla="*/ 0 h 124"/>
                <a:gd name="T128" fmla="*/ 49 w 49"/>
                <a:gd name="T129" fmla="*/ 124 h 1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 h="124">
                  <a:moveTo>
                    <a:pt x="35" y="46"/>
                  </a:moveTo>
                  <a:lnTo>
                    <a:pt x="34" y="38"/>
                  </a:lnTo>
                  <a:lnTo>
                    <a:pt x="32" y="30"/>
                  </a:lnTo>
                  <a:lnTo>
                    <a:pt x="34" y="23"/>
                  </a:lnTo>
                  <a:lnTo>
                    <a:pt x="35" y="17"/>
                  </a:lnTo>
                  <a:lnTo>
                    <a:pt x="37" y="13"/>
                  </a:lnTo>
                  <a:lnTo>
                    <a:pt x="40" y="9"/>
                  </a:lnTo>
                  <a:lnTo>
                    <a:pt x="43" y="6"/>
                  </a:lnTo>
                  <a:lnTo>
                    <a:pt x="48" y="3"/>
                  </a:lnTo>
                  <a:lnTo>
                    <a:pt x="43" y="1"/>
                  </a:lnTo>
                  <a:lnTo>
                    <a:pt x="39" y="0"/>
                  </a:lnTo>
                  <a:lnTo>
                    <a:pt x="32" y="0"/>
                  </a:lnTo>
                  <a:lnTo>
                    <a:pt x="27" y="0"/>
                  </a:lnTo>
                  <a:lnTo>
                    <a:pt x="22" y="1"/>
                  </a:lnTo>
                  <a:lnTo>
                    <a:pt x="17" y="3"/>
                  </a:lnTo>
                  <a:lnTo>
                    <a:pt x="13" y="4"/>
                  </a:lnTo>
                  <a:lnTo>
                    <a:pt x="7" y="6"/>
                  </a:lnTo>
                  <a:lnTo>
                    <a:pt x="4" y="8"/>
                  </a:lnTo>
                  <a:lnTo>
                    <a:pt x="1" y="11"/>
                  </a:lnTo>
                  <a:lnTo>
                    <a:pt x="0" y="16"/>
                  </a:lnTo>
                  <a:lnTo>
                    <a:pt x="0" y="19"/>
                  </a:lnTo>
                  <a:lnTo>
                    <a:pt x="0" y="22"/>
                  </a:lnTo>
                  <a:lnTo>
                    <a:pt x="4" y="64"/>
                  </a:lnTo>
                  <a:lnTo>
                    <a:pt x="9" y="99"/>
                  </a:lnTo>
                  <a:lnTo>
                    <a:pt x="11" y="104"/>
                  </a:lnTo>
                  <a:lnTo>
                    <a:pt x="10" y="106"/>
                  </a:lnTo>
                  <a:lnTo>
                    <a:pt x="9" y="109"/>
                  </a:lnTo>
                  <a:lnTo>
                    <a:pt x="7" y="112"/>
                  </a:lnTo>
                  <a:lnTo>
                    <a:pt x="4" y="115"/>
                  </a:lnTo>
                  <a:lnTo>
                    <a:pt x="14" y="120"/>
                  </a:lnTo>
                  <a:lnTo>
                    <a:pt x="24" y="123"/>
                  </a:lnTo>
                  <a:lnTo>
                    <a:pt x="31" y="122"/>
                  </a:lnTo>
                  <a:lnTo>
                    <a:pt x="35" y="122"/>
                  </a:lnTo>
                  <a:lnTo>
                    <a:pt x="39" y="119"/>
                  </a:lnTo>
                  <a:lnTo>
                    <a:pt x="43" y="117"/>
                  </a:lnTo>
                  <a:lnTo>
                    <a:pt x="45" y="113"/>
                  </a:lnTo>
                  <a:lnTo>
                    <a:pt x="45" y="110"/>
                  </a:lnTo>
                  <a:lnTo>
                    <a:pt x="45" y="106"/>
                  </a:lnTo>
                  <a:lnTo>
                    <a:pt x="45" y="101"/>
                  </a:lnTo>
                  <a:lnTo>
                    <a:pt x="44" y="95"/>
                  </a:lnTo>
                  <a:lnTo>
                    <a:pt x="42" y="86"/>
                  </a:lnTo>
                  <a:lnTo>
                    <a:pt x="35" y="46"/>
                  </a:lnTo>
                </a:path>
              </a:pathLst>
            </a:custGeom>
            <a:solidFill>
              <a:srgbClr val="800000"/>
            </a:solidFill>
            <a:ln w="12700" cap="rnd">
              <a:solidFill>
                <a:srgbClr val="800000"/>
              </a:solidFill>
              <a:round/>
              <a:headEnd/>
              <a:tailEnd/>
            </a:ln>
          </p:spPr>
          <p:txBody>
            <a:bodyPr/>
            <a:lstStyle/>
            <a:p>
              <a:endParaRPr lang="en-US"/>
            </a:p>
          </p:txBody>
        </p:sp>
        <p:sp>
          <p:nvSpPr>
            <p:cNvPr id="127" name="Freeform 107"/>
            <p:cNvSpPr>
              <a:spLocks/>
            </p:cNvSpPr>
            <p:nvPr/>
          </p:nvSpPr>
          <p:spPr bwMode="auto">
            <a:xfrm>
              <a:off x="3076" y="2035"/>
              <a:ext cx="51" cy="119"/>
            </a:xfrm>
            <a:custGeom>
              <a:avLst/>
              <a:gdLst>
                <a:gd name="T0" fmla="*/ 35 w 51"/>
                <a:gd name="T1" fmla="*/ 43 h 119"/>
                <a:gd name="T2" fmla="*/ 34 w 51"/>
                <a:gd name="T3" fmla="*/ 37 h 119"/>
                <a:gd name="T4" fmla="*/ 35 w 51"/>
                <a:gd name="T5" fmla="*/ 29 h 119"/>
                <a:gd name="T6" fmla="*/ 35 w 51"/>
                <a:gd name="T7" fmla="*/ 22 h 119"/>
                <a:gd name="T8" fmla="*/ 36 w 51"/>
                <a:gd name="T9" fmla="*/ 17 h 119"/>
                <a:gd name="T10" fmla="*/ 38 w 51"/>
                <a:gd name="T11" fmla="*/ 12 h 119"/>
                <a:gd name="T12" fmla="*/ 40 w 51"/>
                <a:gd name="T13" fmla="*/ 9 h 119"/>
                <a:gd name="T14" fmla="*/ 43 w 51"/>
                <a:gd name="T15" fmla="*/ 6 h 119"/>
                <a:gd name="T16" fmla="*/ 50 w 51"/>
                <a:gd name="T17" fmla="*/ 3 h 119"/>
                <a:gd name="T18" fmla="*/ 45 w 51"/>
                <a:gd name="T19" fmla="*/ 1 h 119"/>
                <a:gd name="T20" fmla="*/ 40 w 51"/>
                <a:gd name="T21" fmla="*/ 0 h 119"/>
                <a:gd name="T22" fmla="*/ 33 w 51"/>
                <a:gd name="T23" fmla="*/ 0 h 119"/>
                <a:gd name="T24" fmla="*/ 27 w 51"/>
                <a:gd name="T25" fmla="*/ 0 h 119"/>
                <a:gd name="T26" fmla="*/ 22 w 51"/>
                <a:gd name="T27" fmla="*/ 2 h 119"/>
                <a:gd name="T28" fmla="*/ 17 w 51"/>
                <a:gd name="T29" fmla="*/ 3 h 119"/>
                <a:gd name="T30" fmla="*/ 12 w 51"/>
                <a:gd name="T31" fmla="*/ 4 h 119"/>
                <a:gd name="T32" fmla="*/ 7 w 51"/>
                <a:gd name="T33" fmla="*/ 6 h 119"/>
                <a:gd name="T34" fmla="*/ 3 w 51"/>
                <a:gd name="T35" fmla="*/ 8 h 119"/>
                <a:gd name="T36" fmla="*/ 2 w 51"/>
                <a:gd name="T37" fmla="*/ 12 h 119"/>
                <a:gd name="T38" fmla="*/ 1 w 51"/>
                <a:gd name="T39" fmla="*/ 15 h 119"/>
                <a:gd name="T40" fmla="*/ 0 w 51"/>
                <a:gd name="T41" fmla="*/ 18 h 119"/>
                <a:gd name="T42" fmla="*/ 1 w 51"/>
                <a:gd name="T43" fmla="*/ 22 h 119"/>
                <a:gd name="T44" fmla="*/ 3 w 51"/>
                <a:gd name="T45" fmla="*/ 62 h 119"/>
                <a:gd name="T46" fmla="*/ 10 w 51"/>
                <a:gd name="T47" fmla="*/ 98 h 119"/>
                <a:gd name="T48" fmla="*/ 10 w 51"/>
                <a:gd name="T49" fmla="*/ 103 h 119"/>
                <a:gd name="T50" fmla="*/ 11 w 51"/>
                <a:gd name="T51" fmla="*/ 105 h 119"/>
                <a:gd name="T52" fmla="*/ 11 w 51"/>
                <a:gd name="T53" fmla="*/ 107 h 119"/>
                <a:gd name="T54" fmla="*/ 9 w 51"/>
                <a:gd name="T55" fmla="*/ 110 h 119"/>
                <a:gd name="T56" fmla="*/ 6 w 51"/>
                <a:gd name="T57" fmla="*/ 111 h 119"/>
                <a:gd name="T58" fmla="*/ 17 w 51"/>
                <a:gd name="T59" fmla="*/ 115 h 119"/>
                <a:gd name="T60" fmla="*/ 26 w 51"/>
                <a:gd name="T61" fmla="*/ 118 h 119"/>
                <a:gd name="T62" fmla="*/ 31 w 51"/>
                <a:gd name="T63" fmla="*/ 118 h 119"/>
                <a:gd name="T64" fmla="*/ 35 w 51"/>
                <a:gd name="T65" fmla="*/ 117 h 119"/>
                <a:gd name="T66" fmla="*/ 39 w 51"/>
                <a:gd name="T67" fmla="*/ 116 h 119"/>
                <a:gd name="T68" fmla="*/ 43 w 51"/>
                <a:gd name="T69" fmla="*/ 114 h 119"/>
                <a:gd name="T70" fmla="*/ 45 w 51"/>
                <a:gd name="T71" fmla="*/ 112 h 119"/>
                <a:gd name="T72" fmla="*/ 46 w 51"/>
                <a:gd name="T73" fmla="*/ 110 h 119"/>
                <a:gd name="T74" fmla="*/ 46 w 51"/>
                <a:gd name="T75" fmla="*/ 107 h 119"/>
                <a:gd name="T76" fmla="*/ 45 w 51"/>
                <a:gd name="T77" fmla="*/ 104 h 119"/>
                <a:gd name="T78" fmla="*/ 44 w 51"/>
                <a:gd name="T79" fmla="*/ 99 h 119"/>
                <a:gd name="T80" fmla="*/ 42 w 51"/>
                <a:gd name="T81" fmla="*/ 92 h 119"/>
                <a:gd name="T82" fmla="*/ 41 w 51"/>
                <a:gd name="T83" fmla="*/ 85 h 119"/>
                <a:gd name="T84" fmla="*/ 35 w 51"/>
                <a:gd name="T85" fmla="*/ 43 h 1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
                <a:gd name="T130" fmla="*/ 0 h 119"/>
                <a:gd name="T131" fmla="*/ 51 w 51"/>
                <a:gd name="T132" fmla="*/ 119 h 1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 h="119">
                  <a:moveTo>
                    <a:pt x="35" y="43"/>
                  </a:moveTo>
                  <a:lnTo>
                    <a:pt x="34" y="37"/>
                  </a:lnTo>
                  <a:lnTo>
                    <a:pt x="35" y="29"/>
                  </a:lnTo>
                  <a:lnTo>
                    <a:pt x="35" y="22"/>
                  </a:lnTo>
                  <a:lnTo>
                    <a:pt x="36" y="17"/>
                  </a:lnTo>
                  <a:lnTo>
                    <a:pt x="38" y="12"/>
                  </a:lnTo>
                  <a:lnTo>
                    <a:pt x="40" y="9"/>
                  </a:lnTo>
                  <a:lnTo>
                    <a:pt x="43" y="6"/>
                  </a:lnTo>
                  <a:lnTo>
                    <a:pt x="50" y="3"/>
                  </a:lnTo>
                  <a:lnTo>
                    <a:pt x="45" y="1"/>
                  </a:lnTo>
                  <a:lnTo>
                    <a:pt x="40" y="0"/>
                  </a:lnTo>
                  <a:lnTo>
                    <a:pt x="33" y="0"/>
                  </a:lnTo>
                  <a:lnTo>
                    <a:pt x="27" y="0"/>
                  </a:lnTo>
                  <a:lnTo>
                    <a:pt x="22" y="2"/>
                  </a:lnTo>
                  <a:lnTo>
                    <a:pt x="17" y="3"/>
                  </a:lnTo>
                  <a:lnTo>
                    <a:pt x="12" y="4"/>
                  </a:lnTo>
                  <a:lnTo>
                    <a:pt x="7" y="6"/>
                  </a:lnTo>
                  <a:lnTo>
                    <a:pt x="3" y="8"/>
                  </a:lnTo>
                  <a:lnTo>
                    <a:pt x="2" y="12"/>
                  </a:lnTo>
                  <a:lnTo>
                    <a:pt x="1" y="15"/>
                  </a:lnTo>
                  <a:lnTo>
                    <a:pt x="0" y="18"/>
                  </a:lnTo>
                  <a:lnTo>
                    <a:pt x="1" y="22"/>
                  </a:lnTo>
                  <a:lnTo>
                    <a:pt x="3" y="62"/>
                  </a:lnTo>
                  <a:lnTo>
                    <a:pt x="10" y="98"/>
                  </a:lnTo>
                  <a:lnTo>
                    <a:pt x="10" y="103"/>
                  </a:lnTo>
                  <a:lnTo>
                    <a:pt x="11" y="105"/>
                  </a:lnTo>
                  <a:lnTo>
                    <a:pt x="11" y="107"/>
                  </a:lnTo>
                  <a:lnTo>
                    <a:pt x="9" y="110"/>
                  </a:lnTo>
                  <a:lnTo>
                    <a:pt x="6" y="111"/>
                  </a:lnTo>
                  <a:lnTo>
                    <a:pt x="17" y="115"/>
                  </a:lnTo>
                  <a:lnTo>
                    <a:pt x="26" y="118"/>
                  </a:lnTo>
                  <a:lnTo>
                    <a:pt x="31" y="118"/>
                  </a:lnTo>
                  <a:lnTo>
                    <a:pt x="35" y="117"/>
                  </a:lnTo>
                  <a:lnTo>
                    <a:pt x="39" y="116"/>
                  </a:lnTo>
                  <a:lnTo>
                    <a:pt x="43" y="114"/>
                  </a:lnTo>
                  <a:lnTo>
                    <a:pt x="45" y="112"/>
                  </a:lnTo>
                  <a:lnTo>
                    <a:pt x="46" y="110"/>
                  </a:lnTo>
                  <a:lnTo>
                    <a:pt x="46" y="107"/>
                  </a:lnTo>
                  <a:lnTo>
                    <a:pt x="45" y="104"/>
                  </a:lnTo>
                  <a:lnTo>
                    <a:pt x="44" y="99"/>
                  </a:lnTo>
                  <a:lnTo>
                    <a:pt x="42" y="92"/>
                  </a:lnTo>
                  <a:lnTo>
                    <a:pt x="41" y="85"/>
                  </a:lnTo>
                  <a:lnTo>
                    <a:pt x="35" y="43"/>
                  </a:lnTo>
                </a:path>
              </a:pathLst>
            </a:custGeom>
            <a:solidFill>
              <a:srgbClr val="800000"/>
            </a:solidFill>
            <a:ln w="12700" cap="rnd">
              <a:solidFill>
                <a:srgbClr val="800000"/>
              </a:solidFill>
              <a:round/>
              <a:headEnd/>
              <a:tailEnd/>
            </a:ln>
          </p:spPr>
          <p:txBody>
            <a:bodyPr/>
            <a:lstStyle/>
            <a:p>
              <a:endParaRPr lang="en-US"/>
            </a:p>
          </p:txBody>
        </p:sp>
        <p:sp>
          <p:nvSpPr>
            <p:cNvPr id="128" name="Freeform 108"/>
            <p:cNvSpPr>
              <a:spLocks/>
            </p:cNvSpPr>
            <p:nvPr/>
          </p:nvSpPr>
          <p:spPr bwMode="auto">
            <a:xfrm>
              <a:off x="3526" y="1813"/>
              <a:ext cx="50" cy="123"/>
            </a:xfrm>
            <a:custGeom>
              <a:avLst/>
              <a:gdLst>
                <a:gd name="T0" fmla="*/ 36 w 50"/>
                <a:gd name="T1" fmla="*/ 45 h 123"/>
                <a:gd name="T2" fmla="*/ 35 w 50"/>
                <a:gd name="T3" fmla="*/ 37 h 123"/>
                <a:gd name="T4" fmla="*/ 33 w 50"/>
                <a:gd name="T5" fmla="*/ 29 h 123"/>
                <a:gd name="T6" fmla="*/ 35 w 50"/>
                <a:gd name="T7" fmla="*/ 22 h 123"/>
                <a:gd name="T8" fmla="*/ 36 w 50"/>
                <a:gd name="T9" fmla="*/ 17 h 123"/>
                <a:gd name="T10" fmla="*/ 38 w 50"/>
                <a:gd name="T11" fmla="*/ 13 h 123"/>
                <a:gd name="T12" fmla="*/ 41 w 50"/>
                <a:gd name="T13" fmla="*/ 9 h 123"/>
                <a:gd name="T14" fmla="*/ 44 w 50"/>
                <a:gd name="T15" fmla="*/ 6 h 123"/>
                <a:gd name="T16" fmla="*/ 49 w 50"/>
                <a:gd name="T17" fmla="*/ 3 h 123"/>
                <a:gd name="T18" fmla="*/ 44 w 50"/>
                <a:gd name="T19" fmla="*/ 1 h 123"/>
                <a:gd name="T20" fmla="*/ 40 w 50"/>
                <a:gd name="T21" fmla="*/ 0 h 123"/>
                <a:gd name="T22" fmla="*/ 33 w 50"/>
                <a:gd name="T23" fmla="*/ 0 h 123"/>
                <a:gd name="T24" fmla="*/ 27 w 50"/>
                <a:gd name="T25" fmla="*/ 0 h 123"/>
                <a:gd name="T26" fmla="*/ 22 w 50"/>
                <a:gd name="T27" fmla="*/ 1 h 123"/>
                <a:gd name="T28" fmla="*/ 18 w 50"/>
                <a:gd name="T29" fmla="*/ 3 h 123"/>
                <a:gd name="T30" fmla="*/ 13 w 50"/>
                <a:gd name="T31" fmla="*/ 4 h 123"/>
                <a:gd name="T32" fmla="*/ 7 w 50"/>
                <a:gd name="T33" fmla="*/ 6 h 123"/>
                <a:gd name="T34" fmla="*/ 4 w 50"/>
                <a:gd name="T35" fmla="*/ 8 h 123"/>
                <a:gd name="T36" fmla="*/ 1 w 50"/>
                <a:gd name="T37" fmla="*/ 11 h 123"/>
                <a:gd name="T38" fmla="*/ 0 w 50"/>
                <a:gd name="T39" fmla="*/ 15 h 123"/>
                <a:gd name="T40" fmla="*/ 0 w 50"/>
                <a:gd name="T41" fmla="*/ 19 h 123"/>
                <a:gd name="T42" fmla="*/ 0 w 50"/>
                <a:gd name="T43" fmla="*/ 22 h 123"/>
                <a:gd name="T44" fmla="*/ 4 w 50"/>
                <a:gd name="T45" fmla="*/ 63 h 123"/>
                <a:gd name="T46" fmla="*/ 9 w 50"/>
                <a:gd name="T47" fmla="*/ 99 h 123"/>
                <a:gd name="T48" fmla="*/ 11 w 50"/>
                <a:gd name="T49" fmla="*/ 103 h 123"/>
                <a:gd name="T50" fmla="*/ 10 w 50"/>
                <a:gd name="T51" fmla="*/ 106 h 123"/>
                <a:gd name="T52" fmla="*/ 9 w 50"/>
                <a:gd name="T53" fmla="*/ 108 h 123"/>
                <a:gd name="T54" fmla="*/ 7 w 50"/>
                <a:gd name="T55" fmla="*/ 111 h 123"/>
                <a:gd name="T56" fmla="*/ 4 w 50"/>
                <a:gd name="T57" fmla="*/ 114 h 123"/>
                <a:gd name="T58" fmla="*/ 14 w 50"/>
                <a:gd name="T59" fmla="*/ 119 h 123"/>
                <a:gd name="T60" fmla="*/ 25 w 50"/>
                <a:gd name="T61" fmla="*/ 122 h 123"/>
                <a:gd name="T62" fmla="*/ 31 w 50"/>
                <a:gd name="T63" fmla="*/ 121 h 123"/>
                <a:gd name="T64" fmla="*/ 36 w 50"/>
                <a:gd name="T65" fmla="*/ 121 h 123"/>
                <a:gd name="T66" fmla="*/ 40 w 50"/>
                <a:gd name="T67" fmla="*/ 118 h 123"/>
                <a:gd name="T68" fmla="*/ 44 w 50"/>
                <a:gd name="T69" fmla="*/ 116 h 123"/>
                <a:gd name="T70" fmla="*/ 46 w 50"/>
                <a:gd name="T71" fmla="*/ 112 h 123"/>
                <a:gd name="T72" fmla="*/ 46 w 50"/>
                <a:gd name="T73" fmla="*/ 109 h 123"/>
                <a:gd name="T74" fmla="*/ 46 w 50"/>
                <a:gd name="T75" fmla="*/ 105 h 123"/>
                <a:gd name="T76" fmla="*/ 46 w 50"/>
                <a:gd name="T77" fmla="*/ 100 h 123"/>
                <a:gd name="T78" fmla="*/ 45 w 50"/>
                <a:gd name="T79" fmla="*/ 94 h 123"/>
                <a:gd name="T80" fmla="*/ 43 w 50"/>
                <a:gd name="T81" fmla="*/ 86 h 123"/>
                <a:gd name="T82" fmla="*/ 36 w 50"/>
                <a:gd name="T83" fmla="*/ 45 h 1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123"/>
                <a:gd name="T128" fmla="*/ 50 w 50"/>
                <a:gd name="T129" fmla="*/ 123 h 1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123">
                  <a:moveTo>
                    <a:pt x="36" y="45"/>
                  </a:moveTo>
                  <a:lnTo>
                    <a:pt x="35" y="37"/>
                  </a:lnTo>
                  <a:lnTo>
                    <a:pt x="33" y="29"/>
                  </a:lnTo>
                  <a:lnTo>
                    <a:pt x="35" y="22"/>
                  </a:lnTo>
                  <a:lnTo>
                    <a:pt x="36" y="17"/>
                  </a:lnTo>
                  <a:lnTo>
                    <a:pt x="38" y="13"/>
                  </a:lnTo>
                  <a:lnTo>
                    <a:pt x="41" y="9"/>
                  </a:lnTo>
                  <a:lnTo>
                    <a:pt x="44" y="6"/>
                  </a:lnTo>
                  <a:lnTo>
                    <a:pt x="49" y="3"/>
                  </a:lnTo>
                  <a:lnTo>
                    <a:pt x="44" y="1"/>
                  </a:lnTo>
                  <a:lnTo>
                    <a:pt x="40" y="0"/>
                  </a:lnTo>
                  <a:lnTo>
                    <a:pt x="33" y="0"/>
                  </a:lnTo>
                  <a:lnTo>
                    <a:pt x="27" y="0"/>
                  </a:lnTo>
                  <a:lnTo>
                    <a:pt x="22" y="1"/>
                  </a:lnTo>
                  <a:lnTo>
                    <a:pt x="18" y="3"/>
                  </a:lnTo>
                  <a:lnTo>
                    <a:pt x="13" y="4"/>
                  </a:lnTo>
                  <a:lnTo>
                    <a:pt x="7" y="6"/>
                  </a:lnTo>
                  <a:lnTo>
                    <a:pt x="4" y="8"/>
                  </a:lnTo>
                  <a:lnTo>
                    <a:pt x="1" y="11"/>
                  </a:lnTo>
                  <a:lnTo>
                    <a:pt x="0" y="15"/>
                  </a:lnTo>
                  <a:lnTo>
                    <a:pt x="0" y="19"/>
                  </a:lnTo>
                  <a:lnTo>
                    <a:pt x="0" y="22"/>
                  </a:lnTo>
                  <a:lnTo>
                    <a:pt x="4" y="63"/>
                  </a:lnTo>
                  <a:lnTo>
                    <a:pt x="9" y="99"/>
                  </a:lnTo>
                  <a:lnTo>
                    <a:pt x="11" y="103"/>
                  </a:lnTo>
                  <a:lnTo>
                    <a:pt x="10" y="106"/>
                  </a:lnTo>
                  <a:lnTo>
                    <a:pt x="9" y="108"/>
                  </a:lnTo>
                  <a:lnTo>
                    <a:pt x="7" y="111"/>
                  </a:lnTo>
                  <a:lnTo>
                    <a:pt x="4" y="114"/>
                  </a:lnTo>
                  <a:lnTo>
                    <a:pt x="14" y="119"/>
                  </a:lnTo>
                  <a:lnTo>
                    <a:pt x="25" y="122"/>
                  </a:lnTo>
                  <a:lnTo>
                    <a:pt x="31" y="121"/>
                  </a:lnTo>
                  <a:lnTo>
                    <a:pt x="36" y="121"/>
                  </a:lnTo>
                  <a:lnTo>
                    <a:pt x="40" y="118"/>
                  </a:lnTo>
                  <a:lnTo>
                    <a:pt x="44" y="116"/>
                  </a:lnTo>
                  <a:lnTo>
                    <a:pt x="46" y="112"/>
                  </a:lnTo>
                  <a:lnTo>
                    <a:pt x="46" y="109"/>
                  </a:lnTo>
                  <a:lnTo>
                    <a:pt x="46" y="105"/>
                  </a:lnTo>
                  <a:lnTo>
                    <a:pt x="46" y="100"/>
                  </a:lnTo>
                  <a:lnTo>
                    <a:pt x="45" y="94"/>
                  </a:lnTo>
                  <a:lnTo>
                    <a:pt x="43" y="86"/>
                  </a:lnTo>
                  <a:lnTo>
                    <a:pt x="36" y="45"/>
                  </a:lnTo>
                </a:path>
              </a:pathLst>
            </a:custGeom>
            <a:solidFill>
              <a:srgbClr val="800000"/>
            </a:solidFill>
            <a:ln w="12700" cap="rnd">
              <a:solidFill>
                <a:srgbClr val="800000"/>
              </a:solidFill>
              <a:round/>
              <a:headEnd/>
              <a:tailEnd/>
            </a:ln>
          </p:spPr>
          <p:txBody>
            <a:bodyPr/>
            <a:lstStyle/>
            <a:p>
              <a:endParaRPr lang="en-US"/>
            </a:p>
          </p:txBody>
        </p:sp>
        <p:sp>
          <p:nvSpPr>
            <p:cNvPr id="129" name="Freeform 109"/>
            <p:cNvSpPr>
              <a:spLocks/>
            </p:cNvSpPr>
            <p:nvPr/>
          </p:nvSpPr>
          <p:spPr bwMode="auto">
            <a:xfrm>
              <a:off x="3377" y="1890"/>
              <a:ext cx="49" cy="119"/>
            </a:xfrm>
            <a:custGeom>
              <a:avLst/>
              <a:gdLst>
                <a:gd name="T0" fmla="*/ 34 w 49"/>
                <a:gd name="T1" fmla="*/ 43 h 119"/>
                <a:gd name="T2" fmla="*/ 33 w 49"/>
                <a:gd name="T3" fmla="*/ 37 h 119"/>
                <a:gd name="T4" fmla="*/ 33 w 49"/>
                <a:gd name="T5" fmla="*/ 29 h 119"/>
                <a:gd name="T6" fmla="*/ 33 w 49"/>
                <a:gd name="T7" fmla="*/ 22 h 119"/>
                <a:gd name="T8" fmla="*/ 34 w 49"/>
                <a:gd name="T9" fmla="*/ 17 h 119"/>
                <a:gd name="T10" fmla="*/ 37 w 49"/>
                <a:gd name="T11" fmla="*/ 12 h 119"/>
                <a:gd name="T12" fmla="*/ 39 w 49"/>
                <a:gd name="T13" fmla="*/ 9 h 119"/>
                <a:gd name="T14" fmla="*/ 42 w 49"/>
                <a:gd name="T15" fmla="*/ 6 h 119"/>
                <a:gd name="T16" fmla="*/ 48 w 49"/>
                <a:gd name="T17" fmla="*/ 3 h 119"/>
                <a:gd name="T18" fmla="*/ 43 w 49"/>
                <a:gd name="T19" fmla="*/ 1 h 119"/>
                <a:gd name="T20" fmla="*/ 38 w 49"/>
                <a:gd name="T21" fmla="*/ 0 h 119"/>
                <a:gd name="T22" fmla="*/ 32 w 49"/>
                <a:gd name="T23" fmla="*/ 0 h 119"/>
                <a:gd name="T24" fmla="*/ 26 w 49"/>
                <a:gd name="T25" fmla="*/ 0 h 119"/>
                <a:gd name="T26" fmla="*/ 21 w 49"/>
                <a:gd name="T27" fmla="*/ 2 h 119"/>
                <a:gd name="T28" fmla="*/ 16 w 49"/>
                <a:gd name="T29" fmla="*/ 3 h 119"/>
                <a:gd name="T30" fmla="*/ 11 w 49"/>
                <a:gd name="T31" fmla="*/ 4 h 119"/>
                <a:gd name="T32" fmla="*/ 7 w 49"/>
                <a:gd name="T33" fmla="*/ 6 h 119"/>
                <a:gd name="T34" fmla="*/ 2 w 49"/>
                <a:gd name="T35" fmla="*/ 8 h 119"/>
                <a:gd name="T36" fmla="*/ 1 w 49"/>
                <a:gd name="T37" fmla="*/ 12 h 119"/>
                <a:gd name="T38" fmla="*/ 0 w 49"/>
                <a:gd name="T39" fmla="*/ 15 h 119"/>
                <a:gd name="T40" fmla="*/ 0 w 49"/>
                <a:gd name="T41" fmla="*/ 18 h 119"/>
                <a:gd name="T42" fmla="*/ 0 w 49"/>
                <a:gd name="T43" fmla="*/ 22 h 119"/>
                <a:gd name="T44" fmla="*/ 3 w 49"/>
                <a:gd name="T45" fmla="*/ 62 h 119"/>
                <a:gd name="T46" fmla="*/ 10 w 49"/>
                <a:gd name="T47" fmla="*/ 98 h 119"/>
                <a:gd name="T48" fmla="*/ 9 w 49"/>
                <a:gd name="T49" fmla="*/ 103 h 119"/>
                <a:gd name="T50" fmla="*/ 10 w 49"/>
                <a:gd name="T51" fmla="*/ 105 h 119"/>
                <a:gd name="T52" fmla="*/ 10 w 49"/>
                <a:gd name="T53" fmla="*/ 107 h 119"/>
                <a:gd name="T54" fmla="*/ 8 w 49"/>
                <a:gd name="T55" fmla="*/ 110 h 119"/>
                <a:gd name="T56" fmla="*/ 5 w 49"/>
                <a:gd name="T57" fmla="*/ 111 h 119"/>
                <a:gd name="T58" fmla="*/ 16 w 49"/>
                <a:gd name="T59" fmla="*/ 115 h 119"/>
                <a:gd name="T60" fmla="*/ 25 w 49"/>
                <a:gd name="T61" fmla="*/ 118 h 119"/>
                <a:gd name="T62" fmla="*/ 30 w 49"/>
                <a:gd name="T63" fmla="*/ 118 h 119"/>
                <a:gd name="T64" fmla="*/ 34 w 49"/>
                <a:gd name="T65" fmla="*/ 117 h 119"/>
                <a:gd name="T66" fmla="*/ 37 w 49"/>
                <a:gd name="T67" fmla="*/ 116 h 119"/>
                <a:gd name="T68" fmla="*/ 41 w 49"/>
                <a:gd name="T69" fmla="*/ 114 h 119"/>
                <a:gd name="T70" fmla="*/ 44 w 49"/>
                <a:gd name="T71" fmla="*/ 112 h 119"/>
                <a:gd name="T72" fmla="*/ 44 w 49"/>
                <a:gd name="T73" fmla="*/ 110 h 119"/>
                <a:gd name="T74" fmla="*/ 44 w 49"/>
                <a:gd name="T75" fmla="*/ 107 h 119"/>
                <a:gd name="T76" fmla="*/ 44 w 49"/>
                <a:gd name="T77" fmla="*/ 104 h 119"/>
                <a:gd name="T78" fmla="*/ 43 w 49"/>
                <a:gd name="T79" fmla="*/ 99 h 119"/>
                <a:gd name="T80" fmla="*/ 41 w 49"/>
                <a:gd name="T81" fmla="*/ 92 h 119"/>
                <a:gd name="T82" fmla="*/ 39 w 49"/>
                <a:gd name="T83" fmla="*/ 85 h 119"/>
                <a:gd name="T84" fmla="*/ 34 w 49"/>
                <a:gd name="T85" fmla="*/ 43 h 1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
                <a:gd name="T130" fmla="*/ 0 h 119"/>
                <a:gd name="T131" fmla="*/ 49 w 49"/>
                <a:gd name="T132" fmla="*/ 119 h 1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 h="119">
                  <a:moveTo>
                    <a:pt x="34" y="43"/>
                  </a:moveTo>
                  <a:lnTo>
                    <a:pt x="33" y="37"/>
                  </a:lnTo>
                  <a:lnTo>
                    <a:pt x="33" y="29"/>
                  </a:lnTo>
                  <a:lnTo>
                    <a:pt x="33" y="22"/>
                  </a:lnTo>
                  <a:lnTo>
                    <a:pt x="34" y="17"/>
                  </a:lnTo>
                  <a:lnTo>
                    <a:pt x="37" y="12"/>
                  </a:lnTo>
                  <a:lnTo>
                    <a:pt x="39" y="9"/>
                  </a:lnTo>
                  <a:lnTo>
                    <a:pt x="42" y="6"/>
                  </a:lnTo>
                  <a:lnTo>
                    <a:pt x="48" y="3"/>
                  </a:lnTo>
                  <a:lnTo>
                    <a:pt x="43" y="1"/>
                  </a:lnTo>
                  <a:lnTo>
                    <a:pt x="38" y="0"/>
                  </a:lnTo>
                  <a:lnTo>
                    <a:pt x="32" y="0"/>
                  </a:lnTo>
                  <a:lnTo>
                    <a:pt x="26" y="0"/>
                  </a:lnTo>
                  <a:lnTo>
                    <a:pt x="21" y="2"/>
                  </a:lnTo>
                  <a:lnTo>
                    <a:pt x="16" y="3"/>
                  </a:lnTo>
                  <a:lnTo>
                    <a:pt x="11" y="4"/>
                  </a:lnTo>
                  <a:lnTo>
                    <a:pt x="7" y="6"/>
                  </a:lnTo>
                  <a:lnTo>
                    <a:pt x="2" y="8"/>
                  </a:lnTo>
                  <a:lnTo>
                    <a:pt x="1" y="12"/>
                  </a:lnTo>
                  <a:lnTo>
                    <a:pt x="0" y="15"/>
                  </a:lnTo>
                  <a:lnTo>
                    <a:pt x="0" y="18"/>
                  </a:lnTo>
                  <a:lnTo>
                    <a:pt x="0" y="22"/>
                  </a:lnTo>
                  <a:lnTo>
                    <a:pt x="3" y="62"/>
                  </a:lnTo>
                  <a:lnTo>
                    <a:pt x="10" y="98"/>
                  </a:lnTo>
                  <a:lnTo>
                    <a:pt x="9" y="103"/>
                  </a:lnTo>
                  <a:lnTo>
                    <a:pt x="10" y="105"/>
                  </a:lnTo>
                  <a:lnTo>
                    <a:pt x="10" y="107"/>
                  </a:lnTo>
                  <a:lnTo>
                    <a:pt x="8" y="110"/>
                  </a:lnTo>
                  <a:lnTo>
                    <a:pt x="5" y="111"/>
                  </a:lnTo>
                  <a:lnTo>
                    <a:pt x="16" y="115"/>
                  </a:lnTo>
                  <a:lnTo>
                    <a:pt x="25" y="118"/>
                  </a:lnTo>
                  <a:lnTo>
                    <a:pt x="30" y="118"/>
                  </a:lnTo>
                  <a:lnTo>
                    <a:pt x="34" y="117"/>
                  </a:lnTo>
                  <a:lnTo>
                    <a:pt x="37" y="116"/>
                  </a:lnTo>
                  <a:lnTo>
                    <a:pt x="41" y="114"/>
                  </a:lnTo>
                  <a:lnTo>
                    <a:pt x="44" y="112"/>
                  </a:lnTo>
                  <a:lnTo>
                    <a:pt x="44" y="110"/>
                  </a:lnTo>
                  <a:lnTo>
                    <a:pt x="44" y="107"/>
                  </a:lnTo>
                  <a:lnTo>
                    <a:pt x="44" y="104"/>
                  </a:lnTo>
                  <a:lnTo>
                    <a:pt x="43" y="99"/>
                  </a:lnTo>
                  <a:lnTo>
                    <a:pt x="41" y="92"/>
                  </a:lnTo>
                  <a:lnTo>
                    <a:pt x="39" y="85"/>
                  </a:lnTo>
                  <a:lnTo>
                    <a:pt x="34" y="43"/>
                  </a:lnTo>
                </a:path>
              </a:pathLst>
            </a:custGeom>
            <a:solidFill>
              <a:srgbClr val="800000"/>
            </a:solidFill>
            <a:ln w="12700" cap="rnd">
              <a:solidFill>
                <a:srgbClr val="800000"/>
              </a:solidFill>
              <a:round/>
              <a:headEnd/>
              <a:tailEnd/>
            </a:ln>
          </p:spPr>
          <p:txBody>
            <a:bodyPr/>
            <a:lstStyle/>
            <a:p>
              <a:endParaRPr lang="en-US"/>
            </a:p>
          </p:txBody>
        </p:sp>
        <p:sp>
          <p:nvSpPr>
            <p:cNvPr id="130" name="Freeform 110"/>
            <p:cNvSpPr>
              <a:spLocks/>
            </p:cNvSpPr>
            <p:nvPr/>
          </p:nvSpPr>
          <p:spPr bwMode="auto">
            <a:xfrm>
              <a:off x="3822" y="1668"/>
              <a:ext cx="50" cy="123"/>
            </a:xfrm>
            <a:custGeom>
              <a:avLst/>
              <a:gdLst>
                <a:gd name="T0" fmla="*/ 36 w 50"/>
                <a:gd name="T1" fmla="*/ 45 h 123"/>
                <a:gd name="T2" fmla="*/ 35 w 50"/>
                <a:gd name="T3" fmla="*/ 37 h 123"/>
                <a:gd name="T4" fmla="*/ 33 w 50"/>
                <a:gd name="T5" fmla="*/ 29 h 123"/>
                <a:gd name="T6" fmla="*/ 35 w 50"/>
                <a:gd name="T7" fmla="*/ 22 h 123"/>
                <a:gd name="T8" fmla="*/ 36 w 50"/>
                <a:gd name="T9" fmla="*/ 17 h 123"/>
                <a:gd name="T10" fmla="*/ 38 w 50"/>
                <a:gd name="T11" fmla="*/ 13 h 123"/>
                <a:gd name="T12" fmla="*/ 41 w 50"/>
                <a:gd name="T13" fmla="*/ 9 h 123"/>
                <a:gd name="T14" fmla="*/ 44 w 50"/>
                <a:gd name="T15" fmla="*/ 6 h 123"/>
                <a:gd name="T16" fmla="*/ 49 w 50"/>
                <a:gd name="T17" fmla="*/ 3 h 123"/>
                <a:gd name="T18" fmla="*/ 44 w 50"/>
                <a:gd name="T19" fmla="*/ 1 h 123"/>
                <a:gd name="T20" fmla="*/ 40 w 50"/>
                <a:gd name="T21" fmla="*/ 0 h 123"/>
                <a:gd name="T22" fmla="*/ 33 w 50"/>
                <a:gd name="T23" fmla="*/ 0 h 123"/>
                <a:gd name="T24" fmla="*/ 27 w 50"/>
                <a:gd name="T25" fmla="*/ 0 h 123"/>
                <a:gd name="T26" fmla="*/ 22 w 50"/>
                <a:gd name="T27" fmla="*/ 1 h 123"/>
                <a:gd name="T28" fmla="*/ 18 w 50"/>
                <a:gd name="T29" fmla="*/ 3 h 123"/>
                <a:gd name="T30" fmla="*/ 13 w 50"/>
                <a:gd name="T31" fmla="*/ 4 h 123"/>
                <a:gd name="T32" fmla="*/ 7 w 50"/>
                <a:gd name="T33" fmla="*/ 6 h 123"/>
                <a:gd name="T34" fmla="*/ 4 w 50"/>
                <a:gd name="T35" fmla="*/ 8 h 123"/>
                <a:gd name="T36" fmla="*/ 1 w 50"/>
                <a:gd name="T37" fmla="*/ 11 h 123"/>
                <a:gd name="T38" fmla="*/ 0 w 50"/>
                <a:gd name="T39" fmla="*/ 15 h 123"/>
                <a:gd name="T40" fmla="*/ 0 w 50"/>
                <a:gd name="T41" fmla="*/ 19 h 123"/>
                <a:gd name="T42" fmla="*/ 0 w 50"/>
                <a:gd name="T43" fmla="*/ 22 h 123"/>
                <a:gd name="T44" fmla="*/ 4 w 50"/>
                <a:gd name="T45" fmla="*/ 63 h 123"/>
                <a:gd name="T46" fmla="*/ 9 w 50"/>
                <a:gd name="T47" fmla="*/ 99 h 123"/>
                <a:gd name="T48" fmla="*/ 11 w 50"/>
                <a:gd name="T49" fmla="*/ 103 h 123"/>
                <a:gd name="T50" fmla="*/ 10 w 50"/>
                <a:gd name="T51" fmla="*/ 106 h 123"/>
                <a:gd name="T52" fmla="*/ 9 w 50"/>
                <a:gd name="T53" fmla="*/ 108 h 123"/>
                <a:gd name="T54" fmla="*/ 7 w 50"/>
                <a:gd name="T55" fmla="*/ 111 h 123"/>
                <a:gd name="T56" fmla="*/ 4 w 50"/>
                <a:gd name="T57" fmla="*/ 114 h 123"/>
                <a:gd name="T58" fmla="*/ 14 w 50"/>
                <a:gd name="T59" fmla="*/ 119 h 123"/>
                <a:gd name="T60" fmla="*/ 25 w 50"/>
                <a:gd name="T61" fmla="*/ 122 h 123"/>
                <a:gd name="T62" fmla="*/ 31 w 50"/>
                <a:gd name="T63" fmla="*/ 121 h 123"/>
                <a:gd name="T64" fmla="*/ 36 w 50"/>
                <a:gd name="T65" fmla="*/ 121 h 123"/>
                <a:gd name="T66" fmla="*/ 40 w 50"/>
                <a:gd name="T67" fmla="*/ 118 h 123"/>
                <a:gd name="T68" fmla="*/ 44 w 50"/>
                <a:gd name="T69" fmla="*/ 116 h 123"/>
                <a:gd name="T70" fmla="*/ 46 w 50"/>
                <a:gd name="T71" fmla="*/ 112 h 123"/>
                <a:gd name="T72" fmla="*/ 46 w 50"/>
                <a:gd name="T73" fmla="*/ 109 h 123"/>
                <a:gd name="T74" fmla="*/ 46 w 50"/>
                <a:gd name="T75" fmla="*/ 105 h 123"/>
                <a:gd name="T76" fmla="*/ 46 w 50"/>
                <a:gd name="T77" fmla="*/ 100 h 123"/>
                <a:gd name="T78" fmla="*/ 45 w 50"/>
                <a:gd name="T79" fmla="*/ 94 h 123"/>
                <a:gd name="T80" fmla="*/ 43 w 50"/>
                <a:gd name="T81" fmla="*/ 86 h 123"/>
                <a:gd name="T82" fmla="*/ 36 w 50"/>
                <a:gd name="T83" fmla="*/ 45 h 1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123"/>
                <a:gd name="T128" fmla="*/ 50 w 50"/>
                <a:gd name="T129" fmla="*/ 123 h 1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123">
                  <a:moveTo>
                    <a:pt x="36" y="45"/>
                  </a:moveTo>
                  <a:lnTo>
                    <a:pt x="35" y="37"/>
                  </a:lnTo>
                  <a:lnTo>
                    <a:pt x="33" y="29"/>
                  </a:lnTo>
                  <a:lnTo>
                    <a:pt x="35" y="22"/>
                  </a:lnTo>
                  <a:lnTo>
                    <a:pt x="36" y="17"/>
                  </a:lnTo>
                  <a:lnTo>
                    <a:pt x="38" y="13"/>
                  </a:lnTo>
                  <a:lnTo>
                    <a:pt x="41" y="9"/>
                  </a:lnTo>
                  <a:lnTo>
                    <a:pt x="44" y="6"/>
                  </a:lnTo>
                  <a:lnTo>
                    <a:pt x="49" y="3"/>
                  </a:lnTo>
                  <a:lnTo>
                    <a:pt x="44" y="1"/>
                  </a:lnTo>
                  <a:lnTo>
                    <a:pt x="40" y="0"/>
                  </a:lnTo>
                  <a:lnTo>
                    <a:pt x="33" y="0"/>
                  </a:lnTo>
                  <a:lnTo>
                    <a:pt x="27" y="0"/>
                  </a:lnTo>
                  <a:lnTo>
                    <a:pt x="22" y="1"/>
                  </a:lnTo>
                  <a:lnTo>
                    <a:pt x="18" y="3"/>
                  </a:lnTo>
                  <a:lnTo>
                    <a:pt x="13" y="4"/>
                  </a:lnTo>
                  <a:lnTo>
                    <a:pt x="7" y="6"/>
                  </a:lnTo>
                  <a:lnTo>
                    <a:pt x="4" y="8"/>
                  </a:lnTo>
                  <a:lnTo>
                    <a:pt x="1" y="11"/>
                  </a:lnTo>
                  <a:lnTo>
                    <a:pt x="0" y="15"/>
                  </a:lnTo>
                  <a:lnTo>
                    <a:pt x="0" y="19"/>
                  </a:lnTo>
                  <a:lnTo>
                    <a:pt x="0" y="22"/>
                  </a:lnTo>
                  <a:lnTo>
                    <a:pt x="4" y="63"/>
                  </a:lnTo>
                  <a:lnTo>
                    <a:pt x="9" y="99"/>
                  </a:lnTo>
                  <a:lnTo>
                    <a:pt x="11" y="103"/>
                  </a:lnTo>
                  <a:lnTo>
                    <a:pt x="10" y="106"/>
                  </a:lnTo>
                  <a:lnTo>
                    <a:pt x="9" y="108"/>
                  </a:lnTo>
                  <a:lnTo>
                    <a:pt x="7" y="111"/>
                  </a:lnTo>
                  <a:lnTo>
                    <a:pt x="4" y="114"/>
                  </a:lnTo>
                  <a:lnTo>
                    <a:pt x="14" y="119"/>
                  </a:lnTo>
                  <a:lnTo>
                    <a:pt x="25" y="122"/>
                  </a:lnTo>
                  <a:lnTo>
                    <a:pt x="31" y="121"/>
                  </a:lnTo>
                  <a:lnTo>
                    <a:pt x="36" y="121"/>
                  </a:lnTo>
                  <a:lnTo>
                    <a:pt x="40" y="118"/>
                  </a:lnTo>
                  <a:lnTo>
                    <a:pt x="44" y="116"/>
                  </a:lnTo>
                  <a:lnTo>
                    <a:pt x="46" y="112"/>
                  </a:lnTo>
                  <a:lnTo>
                    <a:pt x="46" y="109"/>
                  </a:lnTo>
                  <a:lnTo>
                    <a:pt x="46" y="105"/>
                  </a:lnTo>
                  <a:lnTo>
                    <a:pt x="46" y="100"/>
                  </a:lnTo>
                  <a:lnTo>
                    <a:pt x="45" y="94"/>
                  </a:lnTo>
                  <a:lnTo>
                    <a:pt x="43" y="86"/>
                  </a:lnTo>
                  <a:lnTo>
                    <a:pt x="36" y="45"/>
                  </a:lnTo>
                </a:path>
              </a:pathLst>
            </a:custGeom>
            <a:solidFill>
              <a:srgbClr val="800000"/>
            </a:solidFill>
            <a:ln w="12700" cap="rnd">
              <a:solidFill>
                <a:srgbClr val="800000"/>
              </a:solidFill>
              <a:round/>
              <a:headEnd/>
              <a:tailEnd/>
            </a:ln>
          </p:spPr>
          <p:txBody>
            <a:bodyPr/>
            <a:lstStyle/>
            <a:p>
              <a:endParaRPr lang="en-US"/>
            </a:p>
          </p:txBody>
        </p:sp>
        <p:sp>
          <p:nvSpPr>
            <p:cNvPr id="131" name="Freeform 111"/>
            <p:cNvSpPr>
              <a:spLocks/>
            </p:cNvSpPr>
            <p:nvPr/>
          </p:nvSpPr>
          <p:spPr bwMode="auto">
            <a:xfrm>
              <a:off x="3673" y="1739"/>
              <a:ext cx="51" cy="121"/>
            </a:xfrm>
            <a:custGeom>
              <a:avLst/>
              <a:gdLst>
                <a:gd name="T0" fmla="*/ 35 w 51"/>
                <a:gd name="T1" fmla="*/ 44 h 121"/>
                <a:gd name="T2" fmla="*/ 34 w 51"/>
                <a:gd name="T3" fmla="*/ 38 h 121"/>
                <a:gd name="T4" fmla="*/ 35 w 51"/>
                <a:gd name="T5" fmla="*/ 30 h 121"/>
                <a:gd name="T6" fmla="*/ 35 w 51"/>
                <a:gd name="T7" fmla="*/ 22 h 121"/>
                <a:gd name="T8" fmla="*/ 36 w 51"/>
                <a:gd name="T9" fmla="*/ 17 h 121"/>
                <a:gd name="T10" fmla="*/ 38 w 51"/>
                <a:gd name="T11" fmla="*/ 13 h 121"/>
                <a:gd name="T12" fmla="*/ 40 w 51"/>
                <a:gd name="T13" fmla="*/ 9 h 121"/>
                <a:gd name="T14" fmla="*/ 43 w 51"/>
                <a:gd name="T15" fmla="*/ 6 h 121"/>
                <a:gd name="T16" fmla="*/ 50 w 51"/>
                <a:gd name="T17" fmla="*/ 3 h 121"/>
                <a:gd name="T18" fmla="*/ 45 w 51"/>
                <a:gd name="T19" fmla="*/ 1 h 121"/>
                <a:gd name="T20" fmla="*/ 40 w 51"/>
                <a:gd name="T21" fmla="*/ 0 h 121"/>
                <a:gd name="T22" fmla="*/ 33 w 51"/>
                <a:gd name="T23" fmla="*/ 0 h 121"/>
                <a:gd name="T24" fmla="*/ 27 w 51"/>
                <a:gd name="T25" fmla="*/ 0 h 121"/>
                <a:gd name="T26" fmla="*/ 22 w 51"/>
                <a:gd name="T27" fmla="*/ 2 h 121"/>
                <a:gd name="T28" fmla="*/ 17 w 51"/>
                <a:gd name="T29" fmla="*/ 3 h 121"/>
                <a:gd name="T30" fmla="*/ 12 w 51"/>
                <a:gd name="T31" fmla="*/ 4 h 121"/>
                <a:gd name="T32" fmla="*/ 7 w 51"/>
                <a:gd name="T33" fmla="*/ 7 h 121"/>
                <a:gd name="T34" fmla="*/ 3 w 51"/>
                <a:gd name="T35" fmla="*/ 8 h 121"/>
                <a:gd name="T36" fmla="*/ 2 w 51"/>
                <a:gd name="T37" fmla="*/ 12 h 121"/>
                <a:gd name="T38" fmla="*/ 1 w 51"/>
                <a:gd name="T39" fmla="*/ 15 h 121"/>
                <a:gd name="T40" fmla="*/ 0 w 51"/>
                <a:gd name="T41" fmla="*/ 18 h 121"/>
                <a:gd name="T42" fmla="*/ 1 w 51"/>
                <a:gd name="T43" fmla="*/ 23 h 121"/>
                <a:gd name="T44" fmla="*/ 3 w 51"/>
                <a:gd name="T45" fmla="*/ 64 h 121"/>
                <a:gd name="T46" fmla="*/ 10 w 51"/>
                <a:gd name="T47" fmla="*/ 99 h 121"/>
                <a:gd name="T48" fmla="*/ 10 w 51"/>
                <a:gd name="T49" fmla="*/ 104 h 121"/>
                <a:gd name="T50" fmla="*/ 11 w 51"/>
                <a:gd name="T51" fmla="*/ 106 h 121"/>
                <a:gd name="T52" fmla="*/ 11 w 51"/>
                <a:gd name="T53" fmla="*/ 109 h 121"/>
                <a:gd name="T54" fmla="*/ 9 w 51"/>
                <a:gd name="T55" fmla="*/ 112 h 121"/>
                <a:gd name="T56" fmla="*/ 6 w 51"/>
                <a:gd name="T57" fmla="*/ 113 h 121"/>
                <a:gd name="T58" fmla="*/ 17 w 51"/>
                <a:gd name="T59" fmla="*/ 117 h 121"/>
                <a:gd name="T60" fmla="*/ 26 w 51"/>
                <a:gd name="T61" fmla="*/ 120 h 121"/>
                <a:gd name="T62" fmla="*/ 31 w 51"/>
                <a:gd name="T63" fmla="*/ 120 h 121"/>
                <a:gd name="T64" fmla="*/ 35 w 51"/>
                <a:gd name="T65" fmla="*/ 119 h 121"/>
                <a:gd name="T66" fmla="*/ 39 w 51"/>
                <a:gd name="T67" fmla="*/ 118 h 121"/>
                <a:gd name="T68" fmla="*/ 43 w 51"/>
                <a:gd name="T69" fmla="*/ 116 h 121"/>
                <a:gd name="T70" fmla="*/ 45 w 51"/>
                <a:gd name="T71" fmla="*/ 114 h 121"/>
                <a:gd name="T72" fmla="*/ 46 w 51"/>
                <a:gd name="T73" fmla="*/ 112 h 121"/>
                <a:gd name="T74" fmla="*/ 46 w 51"/>
                <a:gd name="T75" fmla="*/ 109 h 121"/>
                <a:gd name="T76" fmla="*/ 45 w 51"/>
                <a:gd name="T77" fmla="*/ 106 h 121"/>
                <a:gd name="T78" fmla="*/ 44 w 51"/>
                <a:gd name="T79" fmla="*/ 101 h 121"/>
                <a:gd name="T80" fmla="*/ 42 w 51"/>
                <a:gd name="T81" fmla="*/ 94 h 121"/>
                <a:gd name="T82" fmla="*/ 41 w 51"/>
                <a:gd name="T83" fmla="*/ 86 h 121"/>
                <a:gd name="T84" fmla="*/ 35 w 51"/>
                <a:gd name="T85" fmla="*/ 44 h 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
                <a:gd name="T130" fmla="*/ 0 h 121"/>
                <a:gd name="T131" fmla="*/ 51 w 51"/>
                <a:gd name="T132" fmla="*/ 121 h 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 h="121">
                  <a:moveTo>
                    <a:pt x="35" y="44"/>
                  </a:moveTo>
                  <a:lnTo>
                    <a:pt x="34" y="38"/>
                  </a:lnTo>
                  <a:lnTo>
                    <a:pt x="35" y="30"/>
                  </a:lnTo>
                  <a:lnTo>
                    <a:pt x="35" y="22"/>
                  </a:lnTo>
                  <a:lnTo>
                    <a:pt x="36" y="17"/>
                  </a:lnTo>
                  <a:lnTo>
                    <a:pt x="38" y="13"/>
                  </a:lnTo>
                  <a:lnTo>
                    <a:pt x="40" y="9"/>
                  </a:lnTo>
                  <a:lnTo>
                    <a:pt x="43" y="6"/>
                  </a:lnTo>
                  <a:lnTo>
                    <a:pt x="50" y="3"/>
                  </a:lnTo>
                  <a:lnTo>
                    <a:pt x="45" y="1"/>
                  </a:lnTo>
                  <a:lnTo>
                    <a:pt x="40" y="0"/>
                  </a:lnTo>
                  <a:lnTo>
                    <a:pt x="33" y="0"/>
                  </a:lnTo>
                  <a:lnTo>
                    <a:pt x="27" y="0"/>
                  </a:lnTo>
                  <a:lnTo>
                    <a:pt x="22" y="2"/>
                  </a:lnTo>
                  <a:lnTo>
                    <a:pt x="17" y="3"/>
                  </a:lnTo>
                  <a:lnTo>
                    <a:pt x="12" y="4"/>
                  </a:lnTo>
                  <a:lnTo>
                    <a:pt x="7" y="7"/>
                  </a:lnTo>
                  <a:lnTo>
                    <a:pt x="3" y="8"/>
                  </a:lnTo>
                  <a:lnTo>
                    <a:pt x="2" y="12"/>
                  </a:lnTo>
                  <a:lnTo>
                    <a:pt x="1" y="15"/>
                  </a:lnTo>
                  <a:lnTo>
                    <a:pt x="0" y="18"/>
                  </a:lnTo>
                  <a:lnTo>
                    <a:pt x="1" y="23"/>
                  </a:lnTo>
                  <a:lnTo>
                    <a:pt x="3" y="64"/>
                  </a:lnTo>
                  <a:lnTo>
                    <a:pt x="10" y="99"/>
                  </a:lnTo>
                  <a:lnTo>
                    <a:pt x="10" y="104"/>
                  </a:lnTo>
                  <a:lnTo>
                    <a:pt x="11" y="106"/>
                  </a:lnTo>
                  <a:lnTo>
                    <a:pt x="11" y="109"/>
                  </a:lnTo>
                  <a:lnTo>
                    <a:pt x="9" y="112"/>
                  </a:lnTo>
                  <a:lnTo>
                    <a:pt x="6" y="113"/>
                  </a:lnTo>
                  <a:lnTo>
                    <a:pt x="17" y="117"/>
                  </a:lnTo>
                  <a:lnTo>
                    <a:pt x="26" y="120"/>
                  </a:lnTo>
                  <a:lnTo>
                    <a:pt x="31" y="120"/>
                  </a:lnTo>
                  <a:lnTo>
                    <a:pt x="35" y="119"/>
                  </a:lnTo>
                  <a:lnTo>
                    <a:pt x="39" y="118"/>
                  </a:lnTo>
                  <a:lnTo>
                    <a:pt x="43" y="116"/>
                  </a:lnTo>
                  <a:lnTo>
                    <a:pt x="45" y="114"/>
                  </a:lnTo>
                  <a:lnTo>
                    <a:pt x="46" y="112"/>
                  </a:lnTo>
                  <a:lnTo>
                    <a:pt x="46" y="109"/>
                  </a:lnTo>
                  <a:lnTo>
                    <a:pt x="45" y="106"/>
                  </a:lnTo>
                  <a:lnTo>
                    <a:pt x="44" y="101"/>
                  </a:lnTo>
                  <a:lnTo>
                    <a:pt x="42" y="94"/>
                  </a:lnTo>
                  <a:lnTo>
                    <a:pt x="41" y="86"/>
                  </a:lnTo>
                  <a:lnTo>
                    <a:pt x="35" y="44"/>
                  </a:lnTo>
                </a:path>
              </a:pathLst>
            </a:custGeom>
            <a:solidFill>
              <a:srgbClr val="800000"/>
            </a:solidFill>
            <a:ln w="12700" cap="rnd">
              <a:solidFill>
                <a:srgbClr val="800000"/>
              </a:solidFill>
              <a:round/>
              <a:headEnd/>
              <a:tailEnd/>
            </a:ln>
          </p:spPr>
          <p:txBody>
            <a:bodyPr/>
            <a:lstStyle/>
            <a:p>
              <a:endParaRPr lang="en-US"/>
            </a:p>
          </p:txBody>
        </p:sp>
        <p:sp>
          <p:nvSpPr>
            <p:cNvPr id="132" name="Freeform 112"/>
            <p:cNvSpPr>
              <a:spLocks/>
            </p:cNvSpPr>
            <p:nvPr/>
          </p:nvSpPr>
          <p:spPr bwMode="auto">
            <a:xfrm>
              <a:off x="4122" y="1521"/>
              <a:ext cx="49" cy="122"/>
            </a:xfrm>
            <a:custGeom>
              <a:avLst/>
              <a:gdLst>
                <a:gd name="T0" fmla="*/ 35 w 49"/>
                <a:gd name="T1" fmla="*/ 45 h 122"/>
                <a:gd name="T2" fmla="*/ 34 w 49"/>
                <a:gd name="T3" fmla="*/ 37 h 122"/>
                <a:gd name="T4" fmla="*/ 32 w 49"/>
                <a:gd name="T5" fmla="*/ 29 h 122"/>
                <a:gd name="T6" fmla="*/ 34 w 49"/>
                <a:gd name="T7" fmla="*/ 22 h 122"/>
                <a:gd name="T8" fmla="*/ 35 w 49"/>
                <a:gd name="T9" fmla="*/ 17 h 122"/>
                <a:gd name="T10" fmla="*/ 37 w 49"/>
                <a:gd name="T11" fmla="*/ 13 h 122"/>
                <a:gd name="T12" fmla="*/ 40 w 49"/>
                <a:gd name="T13" fmla="*/ 9 h 122"/>
                <a:gd name="T14" fmla="*/ 43 w 49"/>
                <a:gd name="T15" fmla="*/ 6 h 122"/>
                <a:gd name="T16" fmla="*/ 48 w 49"/>
                <a:gd name="T17" fmla="*/ 3 h 122"/>
                <a:gd name="T18" fmla="*/ 43 w 49"/>
                <a:gd name="T19" fmla="*/ 1 h 122"/>
                <a:gd name="T20" fmla="*/ 39 w 49"/>
                <a:gd name="T21" fmla="*/ 0 h 122"/>
                <a:gd name="T22" fmla="*/ 32 w 49"/>
                <a:gd name="T23" fmla="*/ 0 h 122"/>
                <a:gd name="T24" fmla="*/ 27 w 49"/>
                <a:gd name="T25" fmla="*/ 0 h 122"/>
                <a:gd name="T26" fmla="*/ 22 w 49"/>
                <a:gd name="T27" fmla="*/ 1 h 122"/>
                <a:gd name="T28" fmla="*/ 17 w 49"/>
                <a:gd name="T29" fmla="*/ 3 h 122"/>
                <a:gd name="T30" fmla="*/ 13 w 49"/>
                <a:gd name="T31" fmla="*/ 4 h 122"/>
                <a:gd name="T32" fmla="*/ 7 w 49"/>
                <a:gd name="T33" fmla="*/ 6 h 122"/>
                <a:gd name="T34" fmla="*/ 4 w 49"/>
                <a:gd name="T35" fmla="*/ 8 h 122"/>
                <a:gd name="T36" fmla="*/ 1 w 49"/>
                <a:gd name="T37" fmla="*/ 11 h 122"/>
                <a:gd name="T38" fmla="*/ 0 w 49"/>
                <a:gd name="T39" fmla="*/ 15 h 122"/>
                <a:gd name="T40" fmla="*/ 0 w 49"/>
                <a:gd name="T41" fmla="*/ 19 h 122"/>
                <a:gd name="T42" fmla="*/ 0 w 49"/>
                <a:gd name="T43" fmla="*/ 22 h 122"/>
                <a:gd name="T44" fmla="*/ 4 w 49"/>
                <a:gd name="T45" fmla="*/ 63 h 122"/>
                <a:gd name="T46" fmla="*/ 9 w 49"/>
                <a:gd name="T47" fmla="*/ 98 h 122"/>
                <a:gd name="T48" fmla="*/ 11 w 49"/>
                <a:gd name="T49" fmla="*/ 102 h 122"/>
                <a:gd name="T50" fmla="*/ 10 w 49"/>
                <a:gd name="T51" fmla="*/ 105 h 122"/>
                <a:gd name="T52" fmla="*/ 9 w 49"/>
                <a:gd name="T53" fmla="*/ 107 h 122"/>
                <a:gd name="T54" fmla="*/ 7 w 49"/>
                <a:gd name="T55" fmla="*/ 110 h 122"/>
                <a:gd name="T56" fmla="*/ 4 w 49"/>
                <a:gd name="T57" fmla="*/ 113 h 122"/>
                <a:gd name="T58" fmla="*/ 14 w 49"/>
                <a:gd name="T59" fmla="*/ 118 h 122"/>
                <a:gd name="T60" fmla="*/ 24 w 49"/>
                <a:gd name="T61" fmla="*/ 121 h 122"/>
                <a:gd name="T62" fmla="*/ 31 w 49"/>
                <a:gd name="T63" fmla="*/ 120 h 122"/>
                <a:gd name="T64" fmla="*/ 35 w 49"/>
                <a:gd name="T65" fmla="*/ 120 h 122"/>
                <a:gd name="T66" fmla="*/ 39 w 49"/>
                <a:gd name="T67" fmla="*/ 117 h 122"/>
                <a:gd name="T68" fmla="*/ 43 w 49"/>
                <a:gd name="T69" fmla="*/ 115 h 122"/>
                <a:gd name="T70" fmla="*/ 45 w 49"/>
                <a:gd name="T71" fmla="*/ 111 h 122"/>
                <a:gd name="T72" fmla="*/ 45 w 49"/>
                <a:gd name="T73" fmla="*/ 108 h 122"/>
                <a:gd name="T74" fmla="*/ 45 w 49"/>
                <a:gd name="T75" fmla="*/ 104 h 122"/>
                <a:gd name="T76" fmla="*/ 45 w 49"/>
                <a:gd name="T77" fmla="*/ 100 h 122"/>
                <a:gd name="T78" fmla="*/ 44 w 49"/>
                <a:gd name="T79" fmla="*/ 94 h 122"/>
                <a:gd name="T80" fmla="*/ 42 w 49"/>
                <a:gd name="T81" fmla="*/ 85 h 122"/>
                <a:gd name="T82" fmla="*/ 35 w 49"/>
                <a:gd name="T83" fmla="*/ 45 h 1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
                <a:gd name="T127" fmla="*/ 0 h 122"/>
                <a:gd name="T128" fmla="*/ 49 w 49"/>
                <a:gd name="T129" fmla="*/ 122 h 1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 h="122">
                  <a:moveTo>
                    <a:pt x="35" y="45"/>
                  </a:moveTo>
                  <a:lnTo>
                    <a:pt x="34" y="37"/>
                  </a:lnTo>
                  <a:lnTo>
                    <a:pt x="32" y="29"/>
                  </a:lnTo>
                  <a:lnTo>
                    <a:pt x="34" y="22"/>
                  </a:lnTo>
                  <a:lnTo>
                    <a:pt x="35" y="17"/>
                  </a:lnTo>
                  <a:lnTo>
                    <a:pt x="37" y="13"/>
                  </a:lnTo>
                  <a:lnTo>
                    <a:pt x="40" y="9"/>
                  </a:lnTo>
                  <a:lnTo>
                    <a:pt x="43" y="6"/>
                  </a:lnTo>
                  <a:lnTo>
                    <a:pt x="48" y="3"/>
                  </a:lnTo>
                  <a:lnTo>
                    <a:pt x="43" y="1"/>
                  </a:lnTo>
                  <a:lnTo>
                    <a:pt x="39" y="0"/>
                  </a:lnTo>
                  <a:lnTo>
                    <a:pt x="32" y="0"/>
                  </a:lnTo>
                  <a:lnTo>
                    <a:pt x="27" y="0"/>
                  </a:lnTo>
                  <a:lnTo>
                    <a:pt x="22" y="1"/>
                  </a:lnTo>
                  <a:lnTo>
                    <a:pt x="17" y="3"/>
                  </a:lnTo>
                  <a:lnTo>
                    <a:pt x="13" y="4"/>
                  </a:lnTo>
                  <a:lnTo>
                    <a:pt x="7" y="6"/>
                  </a:lnTo>
                  <a:lnTo>
                    <a:pt x="4" y="8"/>
                  </a:lnTo>
                  <a:lnTo>
                    <a:pt x="1" y="11"/>
                  </a:lnTo>
                  <a:lnTo>
                    <a:pt x="0" y="15"/>
                  </a:lnTo>
                  <a:lnTo>
                    <a:pt x="0" y="19"/>
                  </a:lnTo>
                  <a:lnTo>
                    <a:pt x="0" y="22"/>
                  </a:lnTo>
                  <a:lnTo>
                    <a:pt x="4" y="63"/>
                  </a:lnTo>
                  <a:lnTo>
                    <a:pt x="9" y="98"/>
                  </a:lnTo>
                  <a:lnTo>
                    <a:pt x="11" y="102"/>
                  </a:lnTo>
                  <a:lnTo>
                    <a:pt x="10" y="105"/>
                  </a:lnTo>
                  <a:lnTo>
                    <a:pt x="9" y="107"/>
                  </a:lnTo>
                  <a:lnTo>
                    <a:pt x="7" y="110"/>
                  </a:lnTo>
                  <a:lnTo>
                    <a:pt x="4" y="113"/>
                  </a:lnTo>
                  <a:lnTo>
                    <a:pt x="14" y="118"/>
                  </a:lnTo>
                  <a:lnTo>
                    <a:pt x="24" y="121"/>
                  </a:lnTo>
                  <a:lnTo>
                    <a:pt x="31" y="120"/>
                  </a:lnTo>
                  <a:lnTo>
                    <a:pt x="35" y="120"/>
                  </a:lnTo>
                  <a:lnTo>
                    <a:pt x="39" y="117"/>
                  </a:lnTo>
                  <a:lnTo>
                    <a:pt x="43" y="115"/>
                  </a:lnTo>
                  <a:lnTo>
                    <a:pt x="45" y="111"/>
                  </a:lnTo>
                  <a:lnTo>
                    <a:pt x="45" y="108"/>
                  </a:lnTo>
                  <a:lnTo>
                    <a:pt x="45" y="104"/>
                  </a:lnTo>
                  <a:lnTo>
                    <a:pt x="45" y="100"/>
                  </a:lnTo>
                  <a:lnTo>
                    <a:pt x="44" y="94"/>
                  </a:lnTo>
                  <a:lnTo>
                    <a:pt x="42" y="85"/>
                  </a:lnTo>
                  <a:lnTo>
                    <a:pt x="35" y="45"/>
                  </a:lnTo>
                </a:path>
              </a:pathLst>
            </a:custGeom>
            <a:solidFill>
              <a:srgbClr val="800000"/>
            </a:solidFill>
            <a:ln w="12700" cap="rnd">
              <a:solidFill>
                <a:srgbClr val="800000"/>
              </a:solidFill>
              <a:round/>
              <a:headEnd/>
              <a:tailEnd/>
            </a:ln>
          </p:spPr>
          <p:txBody>
            <a:bodyPr/>
            <a:lstStyle/>
            <a:p>
              <a:endParaRPr lang="en-US"/>
            </a:p>
          </p:txBody>
        </p:sp>
        <p:sp>
          <p:nvSpPr>
            <p:cNvPr id="133" name="Freeform 113"/>
            <p:cNvSpPr>
              <a:spLocks/>
            </p:cNvSpPr>
            <p:nvPr/>
          </p:nvSpPr>
          <p:spPr bwMode="auto">
            <a:xfrm>
              <a:off x="3976" y="1595"/>
              <a:ext cx="49" cy="120"/>
            </a:xfrm>
            <a:custGeom>
              <a:avLst/>
              <a:gdLst>
                <a:gd name="T0" fmla="*/ 34 w 49"/>
                <a:gd name="T1" fmla="*/ 44 h 120"/>
                <a:gd name="T2" fmla="*/ 33 w 49"/>
                <a:gd name="T3" fmla="*/ 37 h 120"/>
                <a:gd name="T4" fmla="*/ 33 w 49"/>
                <a:gd name="T5" fmla="*/ 29 h 120"/>
                <a:gd name="T6" fmla="*/ 33 w 49"/>
                <a:gd name="T7" fmla="*/ 22 h 120"/>
                <a:gd name="T8" fmla="*/ 34 w 49"/>
                <a:gd name="T9" fmla="*/ 17 h 120"/>
                <a:gd name="T10" fmla="*/ 37 w 49"/>
                <a:gd name="T11" fmla="*/ 13 h 120"/>
                <a:gd name="T12" fmla="*/ 39 w 49"/>
                <a:gd name="T13" fmla="*/ 9 h 120"/>
                <a:gd name="T14" fmla="*/ 42 w 49"/>
                <a:gd name="T15" fmla="*/ 6 h 120"/>
                <a:gd name="T16" fmla="*/ 48 w 49"/>
                <a:gd name="T17" fmla="*/ 3 h 120"/>
                <a:gd name="T18" fmla="*/ 43 w 49"/>
                <a:gd name="T19" fmla="*/ 1 h 120"/>
                <a:gd name="T20" fmla="*/ 38 w 49"/>
                <a:gd name="T21" fmla="*/ 0 h 120"/>
                <a:gd name="T22" fmla="*/ 32 w 49"/>
                <a:gd name="T23" fmla="*/ 0 h 120"/>
                <a:gd name="T24" fmla="*/ 26 w 49"/>
                <a:gd name="T25" fmla="*/ 0 h 120"/>
                <a:gd name="T26" fmla="*/ 21 w 49"/>
                <a:gd name="T27" fmla="*/ 2 h 120"/>
                <a:gd name="T28" fmla="*/ 16 w 49"/>
                <a:gd name="T29" fmla="*/ 3 h 120"/>
                <a:gd name="T30" fmla="*/ 11 w 49"/>
                <a:gd name="T31" fmla="*/ 4 h 120"/>
                <a:gd name="T32" fmla="*/ 7 w 49"/>
                <a:gd name="T33" fmla="*/ 7 h 120"/>
                <a:gd name="T34" fmla="*/ 2 w 49"/>
                <a:gd name="T35" fmla="*/ 8 h 120"/>
                <a:gd name="T36" fmla="*/ 1 w 49"/>
                <a:gd name="T37" fmla="*/ 12 h 120"/>
                <a:gd name="T38" fmla="*/ 0 w 49"/>
                <a:gd name="T39" fmla="*/ 15 h 120"/>
                <a:gd name="T40" fmla="*/ 0 w 49"/>
                <a:gd name="T41" fmla="*/ 18 h 120"/>
                <a:gd name="T42" fmla="*/ 0 w 49"/>
                <a:gd name="T43" fmla="*/ 22 h 120"/>
                <a:gd name="T44" fmla="*/ 3 w 49"/>
                <a:gd name="T45" fmla="*/ 63 h 120"/>
                <a:gd name="T46" fmla="*/ 10 w 49"/>
                <a:gd name="T47" fmla="*/ 98 h 120"/>
                <a:gd name="T48" fmla="*/ 9 w 49"/>
                <a:gd name="T49" fmla="*/ 104 h 120"/>
                <a:gd name="T50" fmla="*/ 10 w 49"/>
                <a:gd name="T51" fmla="*/ 105 h 120"/>
                <a:gd name="T52" fmla="*/ 10 w 49"/>
                <a:gd name="T53" fmla="*/ 108 h 120"/>
                <a:gd name="T54" fmla="*/ 8 w 49"/>
                <a:gd name="T55" fmla="*/ 111 h 120"/>
                <a:gd name="T56" fmla="*/ 5 w 49"/>
                <a:gd name="T57" fmla="*/ 112 h 120"/>
                <a:gd name="T58" fmla="*/ 16 w 49"/>
                <a:gd name="T59" fmla="*/ 116 h 120"/>
                <a:gd name="T60" fmla="*/ 25 w 49"/>
                <a:gd name="T61" fmla="*/ 119 h 120"/>
                <a:gd name="T62" fmla="*/ 30 w 49"/>
                <a:gd name="T63" fmla="*/ 119 h 120"/>
                <a:gd name="T64" fmla="*/ 34 w 49"/>
                <a:gd name="T65" fmla="*/ 118 h 120"/>
                <a:gd name="T66" fmla="*/ 37 w 49"/>
                <a:gd name="T67" fmla="*/ 117 h 120"/>
                <a:gd name="T68" fmla="*/ 41 w 49"/>
                <a:gd name="T69" fmla="*/ 115 h 120"/>
                <a:gd name="T70" fmla="*/ 44 w 49"/>
                <a:gd name="T71" fmla="*/ 113 h 120"/>
                <a:gd name="T72" fmla="*/ 44 w 49"/>
                <a:gd name="T73" fmla="*/ 111 h 120"/>
                <a:gd name="T74" fmla="*/ 44 w 49"/>
                <a:gd name="T75" fmla="*/ 108 h 120"/>
                <a:gd name="T76" fmla="*/ 44 w 49"/>
                <a:gd name="T77" fmla="*/ 105 h 120"/>
                <a:gd name="T78" fmla="*/ 43 w 49"/>
                <a:gd name="T79" fmla="*/ 100 h 120"/>
                <a:gd name="T80" fmla="*/ 41 w 49"/>
                <a:gd name="T81" fmla="*/ 93 h 120"/>
                <a:gd name="T82" fmla="*/ 39 w 49"/>
                <a:gd name="T83" fmla="*/ 85 h 120"/>
                <a:gd name="T84" fmla="*/ 34 w 49"/>
                <a:gd name="T85" fmla="*/ 44 h 1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
                <a:gd name="T130" fmla="*/ 0 h 120"/>
                <a:gd name="T131" fmla="*/ 49 w 49"/>
                <a:gd name="T132" fmla="*/ 120 h 1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 h="120">
                  <a:moveTo>
                    <a:pt x="34" y="44"/>
                  </a:moveTo>
                  <a:lnTo>
                    <a:pt x="33" y="37"/>
                  </a:lnTo>
                  <a:lnTo>
                    <a:pt x="33" y="29"/>
                  </a:lnTo>
                  <a:lnTo>
                    <a:pt x="33" y="22"/>
                  </a:lnTo>
                  <a:lnTo>
                    <a:pt x="34" y="17"/>
                  </a:lnTo>
                  <a:lnTo>
                    <a:pt x="37" y="13"/>
                  </a:lnTo>
                  <a:lnTo>
                    <a:pt x="39" y="9"/>
                  </a:lnTo>
                  <a:lnTo>
                    <a:pt x="42" y="6"/>
                  </a:lnTo>
                  <a:lnTo>
                    <a:pt x="48" y="3"/>
                  </a:lnTo>
                  <a:lnTo>
                    <a:pt x="43" y="1"/>
                  </a:lnTo>
                  <a:lnTo>
                    <a:pt x="38" y="0"/>
                  </a:lnTo>
                  <a:lnTo>
                    <a:pt x="32" y="0"/>
                  </a:lnTo>
                  <a:lnTo>
                    <a:pt x="26" y="0"/>
                  </a:lnTo>
                  <a:lnTo>
                    <a:pt x="21" y="2"/>
                  </a:lnTo>
                  <a:lnTo>
                    <a:pt x="16" y="3"/>
                  </a:lnTo>
                  <a:lnTo>
                    <a:pt x="11" y="4"/>
                  </a:lnTo>
                  <a:lnTo>
                    <a:pt x="7" y="7"/>
                  </a:lnTo>
                  <a:lnTo>
                    <a:pt x="2" y="8"/>
                  </a:lnTo>
                  <a:lnTo>
                    <a:pt x="1" y="12"/>
                  </a:lnTo>
                  <a:lnTo>
                    <a:pt x="0" y="15"/>
                  </a:lnTo>
                  <a:lnTo>
                    <a:pt x="0" y="18"/>
                  </a:lnTo>
                  <a:lnTo>
                    <a:pt x="0" y="22"/>
                  </a:lnTo>
                  <a:lnTo>
                    <a:pt x="3" y="63"/>
                  </a:lnTo>
                  <a:lnTo>
                    <a:pt x="10" y="98"/>
                  </a:lnTo>
                  <a:lnTo>
                    <a:pt x="9" y="104"/>
                  </a:lnTo>
                  <a:lnTo>
                    <a:pt x="10" y="105"/>
                  </a:lnTo>
                  <a:lnTo>
                    <a:pt x="10" y="108"/>
                  </a:lnTo>
                  <a:lnTo>
                    <a:pt x="8" y="111"/>
                  </a:lnTo>
                  <a:lnTo>
                    <a:pt x="5" y="112"/>
                  </a:lnTo>
                  <a:lnTo>
                    <a:pt x="16" y="116"/>
                  </a:lnTo>
                  <a:lnTo>
                    <a:pt x="25" y="119"/>
                  </a:lnTo>
                  <a:lnTo>
                    <a:pt x="30" y="119"/>
                  </a:lnTo>
                  <a:lnTo>
                    <a:pt x="34" y="118"/>
                  </a:lnTo>
                  <a:lnTo>
                    <a:pt x="37" y="117"/>
                  </a:lnTo>
                  <a:lnTo>
                    <a:pt x="41" y="115"/>
                  </a:lnTo>
                  <a:lnTo>
                    <a:pt x="44" y="113"/>
                  </a:lnTo>
                  <a:lnTo>
                    <a:pt x="44" y="111"/>
                  </a:lnTo>
                  <a:lnTo>
                    <a:pt x="44" y="108"/>
                  </a:lnTo>
                  <a:lnTo>
                    <a:pt x="44" y="105"/>
                  </a:lnTo>
                  <a:lnTo>
                    <a:pt x="43" y="100"/>
                  </a:lnTo>
                  <a:lnTo>
                    <a:pt x="41" y="93"/>
                  </a:lnTo>
                  <a:lnTo>
                    <a:pt x="39" y="85"/>
                  </a:lnTo>
                  <a:lnTo>
                    <a:pt x="34" y="44"/>
                  </a:lnTo>
                </a:path>
              </a:pathLst>
            </a:custGeom>
            <a:solidFill>
              <a:srgbClr val="800000"/>
            </a:solidFill>
            <a:ln w="12700" cap="rnd">
              <a:solidFill>
                <a:srgbClr val="800000"/>
              </a:solidFill>
              <a:round/>
              <a:headEnd/>
              <a:tailEnd/>
            </a:ln>
          </p:spPr>
          <p:txBody>
            <a:bodyPr/>
            <a:lstStyle/>
            <a:p>
              <a:endParaRPr lang="en-US"/>
            </a:p>
          </p:txBody>
        </p:sp>
        <p:sp>
          <p:nvSpPr>
            <p:cNvPr id="134" name="Freeform 114"/>
            <p:cNvSpPr>
              <a:spLocks/>
            </p:cNvSpPr>
            <p:nvPr/>
          </p:nvSpPr>
          <p:spPr bwMode="auto">
            <a:xfrm>
              <a:off x="4422" y="1373"/>
              <a:ext cx="49" cy="121"/>
            </a:xfrm>
            <a:custGeom>
              <a:avLst/>
              <a:gdLst>
                <a:gd name="T0" fmla="*/ 35 w 49"/>
                <a:gd name="T1" fmla="*/ 45 h 121"/>
                <a:gd name="T2" fmla="*/ 34 w 49"/>
                <a:gd name="T3" fmla="*/ 37 h 121"/>
                <a:gd name="T4" fmla="*/ 32 w 49"/>
                <a:gd name="T5" fmla="*/ 29 h 121"/>
                <a:gd name="T6" fmla="*/ 34 w 49"/>
                <a:gd name="T7" fmla="*/ 22 h 121"/>
                <a:gd name="T8" fmla="*/ 35 w 49"/>
                <a:gd name="T9" fmla="*/ 17 h 121"/>
                <a:gd name="T10" fmla="*/ 37 w 49"/>
                <a:gd name="T11" fmla="*/ 13 h 121"/>
                <a:gd name="T12" fmla="*/ 40 w 49"/>
                <a:gd name="T13" fmla="*/ 9 h 121"/>
                <a:gd name="T14" fmla="*/ 43 w 49"/>
                <a:gd name="T15" fmla="*/ 5 h 121"/>
                <a:gd name="T16" fmla="*/ 48 w 49"/>
                <a:gd name="T17" fmla="*/ 3 h 121"/>
                <a:gd name="T18" fmla="*/ 43 w 49"/>
                <a:gd name="T19" fmla="*/ 1 h 121"/>
                <a:gd name="T20" fmla="*/ 39 w 49"/>
                <a:gd name="T21" fmla="*/ 0 h 121"/>
                <a:gd name="T22" fmla="*/ 32 w 49"/>
                <a:gd name="T23" fmla="*/ 0 h 121"/>
                <a:gd name="T24" fmla="*/ 27 w 49"/>
                <a:gd name="T25" fmla="*/ 0 h 121"/>
                <a:gd name="T26" fmla="*/ 22 w 49"/>
                <a:gd name="T27" fmla="*/ 1 h 121"/>
                <a:gd name="T28" fmla="*/ 17 w 49"/>
                <a:gd name="T29" fmla="*/ 3 h 121"/>
                <a:gd name="T30" fmla="*/ 13 w 49"/>
                <a:gd name="T31" fmla="*/ 4 h 121"/>
                <a:gd name="T32" fmla="*/ 7 w 49"/>
                <a:gd name="T33" fmla="*/ 6 h 121"/>
                <a:gd name="T34" fmla="*/ 4 w 49"/>
                <a:gd name="T35" fmla="*/ 8 h 121"/>
                <a:gd name="T36" fmla="*/ 1 w 49"/>
                <a:gd name="T37" fmla="*/ 11 h 121"/>
                <a:gd name="T38" fmla="*/ 0 w 49"/>
                <a:gd name="T39" fmla="*/ 15 h 121"/>
                <a:gd name="T40" fmla="*/ 0 w 49"/>
                <a:gd name="T41" fmla="*/ 18 h 121"/>
                <a:gd name="T42" fmla="*/ 0 w 49"/>
                <a:gd name="T43" fmla="*/ 22 h 121"/>
                <a:gd name="T44" fmla="*/ 4 w 49"/>
                <a:gd name="T45" fmla="*/ 62 h 121"/>
                <a:gd name="T46" fmla="*/ 9 w 49"/>
                <a:gd name="T47" fmla="*/ 97 h 121"/>
                <a:gd name="T48" fmla="*/ 11 w 49"/>
                <a:gd name="T49" fmla="*/ 102 h 121"/>
                <a:gd name="T50" fmla="*/ 10 w 49"/>
                <a:gd name="T51" fmla="*/ 104 h 121"/>
                <a:gd name="T52" fmla="*/ 9 w 49"/>
                <a:gd name="T53" fmla="*/ 106 h 121"/>
                <a:gd name="T54" fmla="*/ 7 w 49"/>
                <a:gd name="T55" fmla="*/ 109 h 121"/>
                <a:gd name="T56" fmla="*/ 4 w 49"/>
                <a:gd name="T57" fmla="*/ 112 h 121"/>
                <a:gd name="T58" fmla="*/ 14 w 49"/>
                <a:gd name="T59" fmla="*/ 117 h 121"/>
                <a:gd name="T60" fmla="*/ 24 w 49"/>
                <a:gd name="T61" fmla="*/ 120 h 121"/>
                <a:gd name="T62" fmla="*/ 31 w 49"/>
                <a:gd name="T63" fmla="*/ 119 h 121"/>
                <a:gd name="T64" fmla="*/ 35 w 49"/>
                <a:gd name="T65" fmla="*/ 119 h 121"/>
                <a:gd name="T66" fmla="*/ 39 w 49"/>
                <a:gd name="T67" fmla="*/ 116 h 121"/>
                <a:gd name="T68" fmla="*/ 43 w 49"/>
                <a:gd name="T69" fmla="*/ 114 h 121"/>
                <a:gd name="T70" fmla="*/ 45 w 49"/>
                <a:gd name="T71" fmla="*/ 110 h 121"/>
                <a:gd name="T72" fmla="*/ 45 w 49"/>
                <a:gd name="T73" fmla="*/ 107 h 121"/>
                <a:gd name="T74" fmla="*/ 45 w 49"/>
                <a:gd name="T75" fmla="*/ 103 h 121"/>
                <a:gd name="T76" fmla="*/ 45 w 49"/>
                <a:gd name="T77" fmla="*/ 99 h 121"/>
                <a:gd name="T78" fmla="*/ 44 w 49"/>
                <a:gd name="T79" fmla="*/ 93 h 121"/>
                <a:gd name="T80" fmla="*/ 42 w 49"/>
                <a:gd name="T81" fmla="*/ 84 h 121"/>
                <a:gd name="T82" fmla="*/ 35 w 49"/>
                <a:gd name="T83" fmla="*/ 45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
                <a:gd name="T127" fmla="*/ 0 h 121"/>
                <a:gd name="T128" fmla="*/ 49 w 49"/>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 h="121">
                  <a:moveTo>
                    <a:pt x="35" y="45"/>
                  </a:moveTo>
                  <a:lnTo>
                    <a:pt x="34" y="37"/>
                  </a:lnTo>
                  <a:lnTo>
                    <a:pt x="32" y="29"/>
                  </a:lnTo>
                  <a:lnTo>
                    <a:pt x="34" y="22"/>
                  </a:lnTo>
                  <a:lnTo>
                    <a:pt x="35" y="17"/>
                  </a:lnTo>
                  <a:lnTo>
                    <a:pt x="37" y="13"/>
                  </a:lnTo>
                  <a:lnTo>
                    <a:pt x="40" y="9"/>
                  </a:lnTo>
                  <a:lnTo>
                    <a:pt x="43" y="5"/>
                  </a:lnTo>
                  <a:lnTo>
                    <a:pt x="48" y="3"/>
                  </a:lnTo>
                  <a:lnTo>
                    <a:pt x="43" y="1"/>
                  </a:lnTo>
                  <a:lnTo>
                    <a:pt x="39" y="0"/>
                  </a:lnTo>
                  <a:lnTo>
                    <a:pt x="32" y="0"/>
                  </a:lnTo>
                  <a:lnTo>
                    <a:pt x="27" y="0"/>
                  </a:lnTo>
                  <a:lnTo>
                    <a:pt x="22" y="1"/>
                  </a:lnTo>
                  <a:lnTo>
                    <a:pt x="17" y="3"/>
                  </a:lnTo>
                  <a:lnTo>
                    <a:pt x="13" y="4"/>
                  </a:lnTo>
                  <a:lnTo>
                    <a:pt x="7" y="6"/>
                  </a:lnTo>
                  <a:lnTo>
                    <a:pt x="4" y="8"/>
                  </a:lnTo>
                  <a:lnTo>
                    <a:pt x="1" y="11"/>
                  </a:lnTo>
                  <a:lnTo>
                    <a:pt x="0" y="15"/>
                  </a:lnTo>
                  <a:lnTo>
                    <a:pt x="0" y="18"/>
                  </a:lnTo>
                  <a:lnTo>
                    <a:pt x="0" y="22"/>
                  </a:lnTo>
                  <a:lnTo>
                    <a:pt x="4" y="62"/>
                  </a:lnTo>
                  <a:lnTo>
                    <a:pt x="9" y="97"/>
                  </a:lnTo>
                  <a:lnTo>
                    <a:pt x="11" y="102"/>
                  </a:lnTo>
                  <a:lnTo>
                    <a:pt x="10" y="104"/>
                  </a:lnTo>
                  <a:lnTo>
                    <a:pt x="9" y="106"/>
                  </a:lnTo>
                  <a:lnTo>
                    <a:pt x="7" y="109"/>
                  </a:lnTo>
                  <a:lnTo>
                    <a:pt x="4" y="112"/>
                  </a:lnTo>
                  <a:lnTo>
                    <a:pt x="14" y="117"/>
                  </a:lnTo>
                  <a:lnTo>
                    <a:pt x="24" y="120"/>
                  </a:lnTo>
                  <a:lnTo>
                    <a:pt x="31" y="119"/>
                  </a:lnTo>
                  <a:lnTo>
                    <a:pt x="35" y="119"/>
                  </a:lnTo>
                  <a:lnTo>
                    <a:pt x="39" y="116"/>
                  </a:lnTo>
                  <a:lnTo>
                    <a:pt x="43" y="114"/>
                  </a:lnTo>
                  <a:lnTo>
                    <a:pt x="45" y="110"/>
                  </a:lnTo>
                  <a:lnTo>
                    <a:pt x="45" y="107"/>
                  </a:lnTo>
                  <a:lnTo>
                    <a:pt x="45" y="103"/>
                  </a:lnTo>
                  <a:lnTo>
                    <a:pt x="45" y="99"/>
                  </a:lnTo>
                  <a:lnTo>
                    <a:pt x="44" y="93"/>
                  </a:lnTo>
                  <a:lnTo>
                    <a:pt x="42" y="84"/>
                  </a:lnTo>
                  <a:lnTo>
                    <a:pt x="35" y="45"/>
                  </a:lnTo>
                </a:path>
              </a:pathLst>
            </a:custGeom>
            <a:solidFill>
              <a:srgbClr val="800000"/>
            </a:solidFill>
            <a:ln w="12700" cap="rnd">
              <a:solidFill>
                <a:srgbClr val="800000"/>
              </a:solidFill>
              <a:round/>
              <a:headEnd/>
              <a:tailEnd/>
            </a:ln>
          </p:spPr>
          <p:txBody>
            <a:bodyPr/>
            <a:lstStyle/>
            <a:p>
              <a:endParaRPr lang="en-US"/>
            </a:p>
          </p:txBody>
        </p:sp>
        <p:sp>
          <p:nvSpPr>
            <p:cNvPr id="135" name="Freeform 115"/>
            <p:cNvSpPr>
              <a:spLocks/>
            </p:cNvSpPr>
            <p:nvPr/>
          </p:nvSpPr>
          <p:spPr bwMode="auto">
            <a:xfrm>
              <a:off x="4274" y="1445"/>
              <a:ext cx="51" cy="122"/>
            </a:xfrm>
            <a:custGeom>
              <a:avLst/>
              <a:gdLst>
                <a:gd name="T0" fmla="*/ 35 w 51"/>
                <a:gd name="T1" fmla="*/ 45 h 122"/>
                <a:gd name="T2" fmla="*/ 34 w 51"/>
                <a:gd name="T3" fmla="*/ 38 h 122"/>
                <a:gd name="T4" fmla="*/ 35 w 51"/>
                <a:gd name="T5" fmla="*/ 30 h 122"/>
                <a:gd name="T6" fmla="*/ 35 w 51"/>
                <a:gd name="T7" fmla="*/ 22 h 122"/>
                <a:gd name="T8" fmla="*/ 36 w 51"/>
                <a:gd name="T9" fmla="*/ 18 h 122"/>
                <a:gd name="T10" fmla="*/ 38 w 51"/>
                <a:gd name="T11" fmla="*/ 13 h 122"/>
                <a:gd name="T12" fmla="*/ 40 w 51"/>
                <a:gd name="T13" fmla="*/ 9 h 122"/>
                <a:gd name="T14" fmla="*/ 43 w 51"/>
                <a:gd name="T15" fmla="*/ 6 h 122"/>
                <a:gd name="T16" fmla="*/ 50 w 51"/>
                <a:gd name="T17" fmla="*/ 3 h 122"/>
                <a:gd name="T18" fmla="*/ 45 w 51"/>
                <a:gd name="T19" fmla="*/ 1 h 122"/>
                <a:gd name="T20" fmla="*/ 40 w 51"/>
                <a:gd name="T21" fmla="*/ 0 h 122"/>
                <a:gd name="T22" fmla="*/ 33 w 51"/>
                <a:gd name="T23" fmla="*/ 0 h 122"/>
                <a:gd name="T24" fmla="*/ 27 w 51"/>
                <a:gd name="T25" fmla="*/ 0 h 122"/>
                <a:gd name="T26" fmla="*/ 22 w 51"/>
                <a:gd name="T27" fmla="*/ 2 h 122"/>
                <a:gd name="T28" fmla="*/ 17 w 51"/>
                <a:gd name="T29" fmla="*/ 3 h 122"/>
                <a:gd name="T30" fmla="*/ 12 w 51"/>
                <a:gd name="T31" fmla="*/ 4 h 122"/>
                <a:gd name="T32" fmla="*/ 7 w 51"/>
                <a:gd name="T33" fmla="*/ 7 h 122"/>
                <a:gd name="T34" fmla="*/ 3 w 51"/>
                <a:gd name="T35" fmla="*/ 9 h 122"/>
                <a:gd name="T36" fmla="*/ 2 w 51"/>
                <a:gd name="T37" fmla="*/ 12 h 122"/>
                <a:gd name="T38" fmla="*/ 1 w 51"/>
                <a:gd name="T39" fmla="*/ 15 h 122"/>
                <a:gd name="T40" fmla="*/ 0 w 51"/>
                <a:gd name="T41" fmla="*/ 18 h 122"/>
                <a:gd name="T42" fmla="*/ 1 w 51"/>
                <a:gd name="T43" fmla="*/ 23 h 122"/>
                <a:gd name="T44" fmla="*/ 3 w 51"/>
                <a:gd name="T45" fmla="*/ 64 h 122"/>
                <a:gd name="T46" fmla="*/ 10 w 51"/>
                <a:gd name="T47" fmla="*/ 100 h 122"/>
                <a:gd name="T48" fmla="*/ 10 w 51"/>
                <a:gd name="T49" fmla="*/ 105 h 122"/>
                <a:gd name="T50" fmla="*/ 11 w 51"/>
                <a:gd name="T51" fmla="*/ 107 h 122"/>
                <a:gd name="T52" fmla="*/ 11 w 51"/>
                <a:gd name="T53" fmla="*/ 110 h 122"/>
                <a:gd name="T54" fmla="*/ 9 w 51"/>
                <a:gd name="T55" fmla="*/ 112 h 122"/>
                <a:gd name="T56" fmla="*/ 6 w 51"/>
                <a:gd name="T57" fmla="*/ 114 h 122"/>
                <a:gd name="T58" fmla="*/ 17 w 51"/>
                <a:gd name="T59" fmla="*/ 118 h 122"/>
                <a:gd name="T60" fmla="*/ 26 w 51"/>
                <a:gd name="T61" fmla="*/ 121 h 122"/>
                <a:gd name="T62" fmla="*/ 31 w 51"/>
                <a:gd name="T63" fmla="*/ 121 h 122"/>
                <a:gd name="T64" fmla="*/ 35 w 51"/>
                <a:gd name="T65" fmla="*/ 120 h 122"/>
                <a:gd name="T66" fmla="*/ 39 w 51"/>
                <a:gd name="T67" fmla="*/ 119 h 122"/>
                <a:gd name="T68" fmla="*/ 43 w 51"/>
                <a:gd name="T69" fmla="*/ 117 h 122"/>
                <a:gd name="T70" fmla="*/ 45 w 51"/>
                <a:gd name="T71" fmla="*/ 115 h 122"/>
                <a:gd name="T72" fmla="*/ 46 w 51"/>
                <a:gd name="T73" fmla="*/ 112 h 122"/>
                <a:gd name="T74" fmla="*/ 46 w 51"/>
                <a:gd name="T75" fmla="*/ 110 h 122"/>
                <a:gd name="T76" fmla="*/ 45 w 51"/>
                <a:gd name="T77" fmla="*/ 107 h 122"/>
                <a:gd name="T78" fmla="*/ 44 w 51"/>
                <a:gd name="T79" fmla="*/ 102 h 122"/>
                <a:gd name="T80" fmla="*/ 42 w 51"/>
                <a:gd name="T81" fmla="*/ 94 h 122"/>
                <a:gd name="T82" fmla="*/ 41 w 51"/>
                <a:gd name="T83" fmla="*/ 87 h 122"/>
                <a:gd name="T84" fmla="*/ 35 w 51"/>
                <a:gd name="T85" fmla="*/ 45 h 1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
                <a:gd name="T130" fmla="*/ 0 h 122"/>
                <a:gd name="T131" fmla="*/ 51 w 51"/>
                <a:gd name="T132" fmla="*/ 122 h 1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 h="122">
                  <a:moveTo>
                    <a:pt x="35" y="45"/>
                  </a:moveTo>
                  <a:lnTo>
                    <a:pt x="34" y="38"/>
                  </a:lnTo>
                  <a:lnTo>
                    <a:pt x="35" y="30"/>
                  </a:lnTo>
                  <a:lnTo>
                    <a:pt x="35" y="22"/>
                  </a:lnTo>
                  <a:lnTo>
                    <a:pt x="36" y="18"/>
                  </a:lnTo>
                  <a:lnTo>
                    <a:pt x="38" y="13"/>
                  </a:lnTo>
                  <a:lnTo>
                    <a:pt x="40" y="9"/>
                  </a:lnTo>
                  <a:lnTo>
                    <a:pt x="43" y="6"/>
                  </a:lnTo>
                  <a:lnTo>
                    <a:pt x="50" y="3"/>
                  </a:lnTo>
                  <a:lnTo>
                    <a:pt x="45" y="1"/>
                  </a:lnTo>
                  <a:lnTo>
                    <a:pt x="40" y="0"/>
                  </a:lnTo>
                  <a:lnTo>
                    <a:pt x="33" y="0"/>
                  </a:lnTo>
                  <a:lnTo>
                    <a:pt x="27" y="0"/>
                  </a:lnTo>
                  <a:lnTo>
                    <a:pt x="22" y="2"/>
                  </a:lnTo>
                  <a:lnTo>
                    <a:pt x="17" y="3"/>
                  </a:lnTo>
                  <a:lnTo>
                    <a:pt x="12" y="4"/>
                  </a:lnTo>
                  <a:lnTo>
                    <a:pt x="7" y="7"/>
                  </a:lnTo>
                  <a:lnTo>
                    <a:pt x="3" y="9"/>
                  </a:lnTo>
                  <a:lnTo>
                    <a:pt x="2" y="12"/>
                  </a:lnTo>
                  <a:lnTo>
                    <a:pt x="1" y="15"/>
                  </a:lnTo>
                  <a:lnTo>
                    <a:pt x="0" y="18"/>
                  </a:lnTo>
                  <a:lnTo>
                    <a:pt x="1" y="23"/>
                  </a:lnTo>
                  <a:lnTo>
                    <a:pt x="3" y="64"/>
                  </a:lnTo>
                  <a:lnTo>
                    <a:pt x="10" y="100"/>
                  </a:lnTo>
                  <a:lnTo>
                    <a:pt x="10" y="105"/>
                  </a:lnTo>
                  <a:lnTo>
                    <a:pt x="11" y="107"/>
                  </a:lnTo>
                  <a:lnTo>
                    <a:pt x="11" y="110"/>
                  </a:lnTo>
                  <a:lnTo>
                    <a:pt x="9" y="112"/>
                  </a:lnTo>
                  <a:lnTo>
                    <a:pt x="6" y="114"/>
                  </a:lnTo>
                  <a:lnTo>
                    <a:pt x="17" y="118"/>
                  </a:lnTo>
                  <a:lnTo>
                    <a:pt x="26" y="121"/>
                  </a:lnTo>
                  <a:lnTo>
                    <a:pt x="31" y="121"/>
                  </a:lnTo>
                  <a:lnTo>
                    <a:pt x="35" y="120"/>
                  </a:lnTo>
                  <a:lnTo>
                    <a:pt x="39" y="119"/>
                  </a:lnTo>
                  <a:lnTo>
                    <a:pt x="43" y="117"/>
                  </a:lnTo>
                  <a:lnTo>
                    <a:pt x="45" y="115"/>
                  </a:lnTo>
                  <a:lnTo>
                    <a:pt x="46" y="112"/>
                  </a:lnTo>
                  <a:lnTo>
                    <a:pt x="46" y="110"/>
                  </a:lnTo>
                  <a:lnTo>
                    <a:pt x="45" y="107"/>
                  </a:lnTo>
                  <a:lnTo>
                    <a:pt x="44" y="102"/>
                  </a:lnTo>
                  <a:lnTo>
                    <a:pt x="42" y="94"/>
                  </a:lnTo>
                  <a:lnTo>
                    <a:pt x="41" y="87"/>
                  </a:lnTo>
                  <a:lnTo>
                    <a:pt x="35" y="45"/>
                  </a:lnTo>
                </a:path>
              </a:pathLst>
            </a:custGeom>
            <a:solidFill>
              <a:srgbClr val="800000"/>
            </a:solidFill>
            <a:ln w="12700" cap="rnd">
              <a:solidFill>
                <a:srgbClr val="800000"/>
              </a:solidFill>
              <a:round/>
              <a:headEnd/>
              <a:tailEnd/>
            </a:ln>
          </p:spPr>
          <p:txBody>
            <a:bodyPr/>
            <a:lstStyle/>
            <a:p>
              <a:endParaRPr lang="en-US"/>
            </a:p>
          </p:txBody>
        </p:sp>
        <p:sp>
          <p:nvSpPr>
            <p:cNvPr id="136" name="Freeform 116"/>
            <p:cNvSpPr>
              <a:spLocks/>
            </p:cNvSpPr>
            <p:nvPr/>
          </p:nvSpPr>
          <p:spPr bwMode="auto">
            <a:xfrm>
              <a:off x="4722" y="1225"/>
              <a:ext cx="48" cy="122"/>
            </a:xfrm>
            <a:custGeom>
              <a:avLst/>
              <a:gdLst>
                <a:gd name="T0" fmla="*/ 35 w 48"/>
                <a:gd name="T1" fmla="*/ 45 h 122"/>
                <a:gd name="T2" fmla="*/ 33 w 48"/>
                <a:gd name="T3" fmla="*/ 37 h 122"/>
                <a:gd name="T4" fmla="*/ 32 w 48"/>
                <a:gd name="T5" fmla="*/ 29 h 122"/>
                <a:gd name="T6" fmla="*/ 34 w 48"/>
                <a:gd name="T7" fmla="*/ 22 h 122"/>
                <a:gd name="T8" fmla="*/ 34 w 48"/>
                <a:gd name="T9" fmla="*/ 17 h 122"/>
                <a:gd name="T10" fmla="*/ 36 w 48"/>
                <a:gd name="T11" fmla="*/ 13 h 122"/>
                <a:gd name="T12" fmla="*/ 39 w 48"/>
                <a:gd name="T13" fmla="*/ 9 h 122"/>
                <a:gd name="T14" fmla="*/ 43 w 48"/>
                <a:gd name="T15" fmla="*/ 6 h 122"/>
                <a:gd name="T16" fmla="*/ 47 w 48"/>
                <a:gd name="T17" fmla="*/ 3 h 122"/>
                <a:gd name="T18" fmla="*/ 43 w 48"/>
                <a:gd name="T19" fmla="*/ 1 h 122"/>
                <a:gd name="T20" fmla="*/ 39 w 48"/>
                <a:gd name="T21" fmla="*/ 0 h 122"/>
                <a:gd name="T22" fmla="*/ 31 w 48"/>
                <a:gd name="T23" fmla="*/ 0 h 122"/>
                <a:gd name="T24" fmla="*/ 26 w 48"/>
                <a:gd name="T25" fmla="*/ 0 h 122"/>
                <a:gd name="T26" fmla="*/ 21 w 48"/>
                <a:gd name="T27" fmla="*/ 1 h 122"/>
                <a:gd name="T28" fmla="*/ 17 w 48"/>
                <a:gd name="T29" fmla="*/ 3 h 122"/>
                <a:gd name="T30" fmla="*/ 12 w 48"/>
                <a:gd name="T31" fmla="*/ 4 h 122"/>
                <a:gd name="T32" fmla="*/ 7 w 48"/>
                <a:gd name="T33" fmla="*/ 6 h 122"/>
                <a:gd name="T34" fmla="*/ 3 w 48"/>
                <a:gd name="T35" fmla="*/ 8 h 122"/>
                <a:gd name="T36" fmla="*/ 1 w 48"/>
                <a:gd name="T37" fmla="*/ 11 h 122"/>
                <a:gd name="T38" fmla="*/ 0 w 48"/>
                <a:gd name="T39" fmla="*/ 15 h 122"/>
                <a:gd name="T40" fmla="*/ 0 w 48"/>
                <a:gd name="T41" fmla="*/ 19 h 122"/>
                <a:gd name="T42" fmla="*/ 0 w 48"/>
                <a:gd name="T43" fmla="*/ 22 h 122"/>
                <a:gd name="T44" fmla="*/ 3 w 48"/>
                <a:gd name="T45" fmla="*/ 63 h 122"/>
                <a:gd name="T46" fmla="*/ 9 w 48"/>
                <a:gd name="T47" fmla="*/ 98 h 122"/>
                <a:gd name="T48" fmla="*/ 10 w 48"/>
                <a:gd name="T49" fmla="*/ 102 h 122"/>
                <a:gd name="T50" fmla="*/ 10 w 48"/>
                <a:gd name="T51" fmla="*/ 105 h 122"/>
                <a:gd name="T52" fmla="*/ 9 w 48"/>
                <a:gd name="T53" fmla="*/ 107 h 122"/>
                <a:gd name="T54" fmla="*/ 7 w 48"/>
                <a:gd name="T55" fmla="*/ 110 h 122"/>
                <a:gd name="T56" fmla="*/ 3 w 48"/>
                <a:gd name="T57" fmla="*/ 113 h 122"/>
                <a:gd name="T58" fmla="*/ 13 w 48"/>
                <a:gd name="T59" fmla="*/ 118 h 122"/>
                <a:gd name="T60" fmla="*/ 24 w 48"/>
                <a:gd name="T61" fmla="*/ 121 h 122"/>
                <a:gd name="T62" fmla="*/ 30 w 48"/>
                <a:gd name="T63" fmla="*/ 120 h 122"/>
                <a:gd name="T64" fmla="*/ 35 w 48"/>
                <a:gd name="T65" fmla="*/ 120 h 122"/>
                <a:gd name="T66" fmla="*/ 38 w 48"/>
                <a:gd name="T67" fmla="*/ 117 h 122"/>
                <a:gd name="T68" fmla="*/ 42 w 48"/>
                <a:gd name="T69" fmla="*/ 115 h 122"/>
                <a:gd name="T70" fmla="*/ 44 w 48"/>
                <a:gd name="T71" fmla="*/ 111 h 122"/>
                <a:gd name="T72" fmla="*/ 45 w 48"/>
                <a:gd name="T73" fmla="*/ 108 h 122"/>
                <a:gd name="T74" fmla="*/ 45 w 48"/>
                <a:gd name="T75" fmla="*/ 104 h 122"/>
                <a:gd name="T76" fmla="*/ 44 w 48"/>
                <a:gd name="T77" fmla="*/ 100 h 122"/>
                <a:gd name="T78" fmla="*/ 44 w 48"/>
                <a:gd name="T79" fmla="*/ 94 h 122"/>
                <a:gd name="T80" fmla="*/ 42 w 48"/>
                <a:gd name="T81" fmla="*/ 85 h 122"/>
                <a:gd name="T82" fmla="*/ 35 w 48"/>
                <a:gd name="T83" fmla="*/ 45 h 1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
                <a:gd name="T127" fmla="*/ 0 h 122"/>
                <a:gd name="T128" fmla="*/ 48 w 48"/>
                <a:gd name="T129" fmla="*/ 122 h 1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 h="122">
                  <a:moveTo>
                    <a:pt x="35" y="45"/>
                  </a:moveTo>
                  <a:lnTo>
                    <a:pt x="33" y="37"/>
                  </a:lnTo>
                  <a:lnTo>
                    <a:pt x="32" y="29"/>
                  </a:lnTo>
                  <a:lnTo>
                    <a:pt x="34" y="22"/>
                  </a:lnTo>
                  <a:lnTo>
                    <a:pt x="34" y="17"/>
                  </a:lnTo>
                  <a:lnTo>
                    <a:pt x="36" y="13"/>
                  </a:lnTo>
                  <a:lnTo>
                    <a:pt x="39" y="9"/>
                  </a:lnTo>
                  <a:lnTo>
                    <a:pt x="43" y="6"/>
                  </a:lnTo>
                  <a:lnTo>
                    <a:pt x="47" y="3"/>
                  </a:lnTo>
                  <a:lnTo>
                    <a:pt x="43" y="1"/>
                  </a:lnTo>
                  <a:lnTo>
                    <a:pt x="39" y="0"/>
                  </a:lnTo>
                  <a:lnTo>
                    <a:pt x="31" y="0"/>
                  </a:lnTo>
                  <a:lnTo>
                    <a:pt x="26" y="0"/>
                  </a:lnTo>
                  <a:lnTo>
                    <a:pt x="21" y="1"/>
                  </a:lnTo>
                  <a:lnTo>
                    <a:pt x="17" y="3"/>
                  </a:lnTo>
                  <a:lnTo>
                    <a:pt x="12" y="4"/>
                  </a:lnTo>
                  <a:lnTo>
                    <a:pt x="7" y="6"/>
                  </a:lnTo>
                  <a:lnTo>
                    <a:pt x="3" y="8"/>
                  </a:lnTo>
                  <a:lnTo>
                    <a:pt x="1" y="11"/>
                  </a:lnTo>
                  <a:lnTo>
                    <a:pt x="0" y="15"/>
                  </a:lnTo>
                  <a:lnTo>
                    <a:pt x="0" y="19"/>
                  </a:lnTo>
                  <a:lnTo>
                    <a:pt x="0" y="22"/>
                  </a:lnTo>
                  <a:lnTo>
                    <a:pt x="3" y="63"/>
                  </a:lnTo>
                  <a:lnTo>
                    <a:pt x="9" y="98"/>
                  </a:lnTo>
                  <a:lnTo>
                    <a:pt x="10" y="102"/>
                  </a:lnTo>
                  <a:lnTo>
                    <a:pt x="10" y="105"/>
                  </a:lnTo>
                  <a:lnTo>
                    <a:pt x="9" y="107"/>
                  </a:lnTo>
                  <a:lnTo>
                    <a:pt x="7" y="110"/>
                  </a:lnTo>
                  <a:lnTo>
                    <a:pt x="3" y="113"/>
                  </a:lnTo>
                  <a:lnTo>
                    <a:pt x="13" y="118"/>
                  </a:lnTo>
                  <a:lnTo>
                    <a:pt x="24" y="121"/>
                  </a:lnTo>
                  <a:lnTo>
                    <a:pt x="30" y="120"/>
                  </a:lnTo>
                  <a:lnTo>
                    <a:pt x="35" y="120"/>
                  </a:lnTo>
                  <a:lnTo>
                    <a:pt x="38" y="117"/>
                  </a:lnTo>
                  <a:lnTo>
                    <a:pt x="42" y="115"/>
                  </a:lnTo>
                  <a:lnTo>
                    <a:pt x="44" y="111"/>
                  </a:lnTo>
                  <a:lnTo>
                    <a:pt x="45" y="108"/>
                  </a:lnTo>
                  <a:lnTo>
                    <a:pt x="45" y="104"/>
                  </a:lnTo>
                  <a:lnTo>
                    <a:pt x="44" y="100"/>
                  </a:lnTo>
                  <a:lnTo>
                    <a:pt x="44" y="94"/>
                  </a:lnTo>
                  <a:lnTo>
                    <a:pt x="42" y="85"/>
                  </a:lnTo>
                  <a:lnTo>
                    <a:pt x="35" y="45"/>
                  </a:lnTo>
                </a:path>
              </a:pathLst>
            </a:custGeom>
            <a:solidFill>
              <a:srgbClr val="800000"/>
            </a:solidFill>
            <a:ln w="12700" cap="rnd">
              <a:solidFill>
                <a:srgbClr val="800000"/>
              </a:solidFill>
              <a:round/>
              <a:headEnd/>
              <a:tailEnd/>
            </a:ln>
          </p:spPr>
          <p:txBody>
            <a:bodyPr/>
            <a:lstStyle/>
            <a:p>
              <a:endParaRPr lang="en-US"/>
            </a:p>
          </p:txBody>
        </p:sp>
        <p:sp>
          <p:nvSpPr>
            <p:cNvPr id="137" name="Freeform 117"/>
            <p:cNvSpPr>
              <a:spLocks/>
            </p:cNvSpPr>
            <p:nvPr/>
          </p:nvSpPr>
          <p:spPr bwMode="auto">
            <a:xfrm>
              <a:off x="4571" y="1298"/>
              <a:ext cx="53" cy="121"/>
            </a:xfrm>
            <a:custGeom>
              <a:avLst/>
              <a:gdLst>
                <a:gd name="T0" fmla="*/ 36 w 53"/>
                <a:gd name="T1" fmla="*/ 44 h 121"/>
                <a:gd name="T2" fmla="*/ 35 w 53"/>
                <a:gd name="T3" fmla="*/ 38 h 121"/>
                <a:gd name="T4" fmla="*/ 36 w 53"/>
                <a:gd name="T5" fmla="*/ 30 h 121"/>
                <a:gd name="T6" fmla="*/ 36 w 53"/>
                <a:gd name="T7" fmla="*/ 22 h 121"/>
                <a:gd name="T8" fmla="*/ 37 w 53"/>
                <a:gd name="T9" fmla="*/ 17 h 121"/>
                <a:gd name="T10" fmla="*/ 40 w 53"/>
                <a:gd name="T11" fmla="*/ 13 h 121"/>
                <a:gd name="T12" fmla="*/ 42 w 53"/>
                <a:gd name="T13" fmla="*/ 9 h 121"/>
                <a:gd name="T14" fmla="*/ 45 w 53"/>
                <a:gd name="T15" fmla="*/ 6 h 121"/>
                <a:gd name="T16" fmla="*/ 52 w 53"/>
                <a:gd name="T17" fmla="*/ 3 h 121"/>
                <a:gd name="T18" fmla="*/ 47 w 53"/>
                <a:gd name="T19" fmla="*/ 1 h 121"/>
                <a:gd name="T20" fmla="*/ 41 w 53"/>
                <a:gd name="T21" fmla="*/ 0 h 121"/>
                <a:gd name="T22" fmla="*/ 34 w 53"/>
                <a:gd name="T23" fmla="*/ 0 h 121"/>
                <a:gd name="T24" fmla="*/ 28 w 53"/>
                <a:gd name="T25" fmla="*/ 0 h 121"/>
                <a:gd name="T26" fmla="*/ 23 w 53"/>
                <a:gd name="T27" fmla="*/ 2 h 121"/>
                <a:gd name="T28" fmla="*/ 18 w 53"/>
                <a:gd name="T29" fmla="*/ 3 h 121"/>
                <a:gd name="T30" fmla="*/ 12 w 53"/>
                <a:gd name="T31" fmla="*/ 4 h 121"/>
                <a:gd name="T32" fmla="*/ 8 w 53"/>
                <a:gd name="T33" fmla="*/ 7 h 121"/>
                <a:gd name="T34" fmla="*/ 3 w 53"/>
                <a:gd name="T35" fmla="*/ 8 h 121"/>
                <a:gd name="T36" fmla="*/ 2 w 53"/>
                <a:gd name="T37" fmla="*/ 12 h 121"/>
                <a:gd name="T38" fmla="*/ 1 w 53"/>
                <a:gd name="T39" fmla="*/ 15 h 121"/>
                <a:gd name="T40" fmla="*/ 0 w 53"/>
                <a:gd name="T41" fmla="*/ 18 h 121"/>
                <a:gd name="T42" fmla="*/ 1 w 53"/>
                <a:gd name="T43" fmla="*/ 23 h 121"/>
                <a:gd name="T44" fmla="*/ 3 w 53"/>
                <a:gd name="T45" fmla="*/ 64 h 121"/>
                <a:gd name="T46" fmla="*/ 11 w 53"/>
                <a:gd name="T47" fmla="*/ 99 h 121"/>
                <a:gd name="T48" fmla="*/ 10 w 53"/>
                <a:gd name="T49" fmla="*/ 104 h 121"/>
                <a:gd name="T50" fmla="*/ 11 w 53"/>
                <a:gd name="T51" fmla="*/ 106 h 121"/>
                <a:gd name="T52" fmla="*/ 11 w 53"/>
                <a:gd name="T53" fmla="*/ 109 h 121"/>
                <a:gd name="T54" fmla="*/ 9 w 53"/>
                <a:gd name="T55" fmla="*/ 112 h 121"/>
                <a:gd name="T56" fmla="*/ 6 w 53"/>
                <a:gd name="T57" fmla="*/ 113 h 121"/>
                <a:gd name="T58" fmla="*/ 17 w 53"/>
                <a:gd name="T59" fmla="*/ 117 h 121"/>
                <a:gd name="T60" fmla="*/ 27 w 53"/>
                <a:gd name="T61" fmla="*/ 120 h 121"/>
                <a:gd name="T62" fmla="*/ 32 w 53"/>
                <a:gd name="T63" fmla="*/ 120 h 121"/>
                <a:gd name="T64" fmla="*/ 36 w 53"/>
                <a:gd name="T65" fmla="*/ 119 h 121"/>
                <a:gd name="T66" fmla="*/ 40 w 53"/>
                <a:gd name="T67" fmla="*/ 118 h 121"/>
                <a:gd name="T68" fmla="*/ 45 w 53"/>
                <a:gd name="T69" fmla="*/ 116 h 121"/>
                <a:gd name="T70" fmla="*/ 47 w 53"/>
                <a:gd name="T71" fmla="*/ 114 h 121"/>
                <a:gd name="T72" fmla="*/ 48 w 53"/>
                <a:gd name="T73" fmla="*/ 112 h 121"/>
                <a:gd name="T74" fmla="*/ 48 w 53"/>
                <a:gd name="T75" fmla="*/ 109 h 121"/>
                <a:gd name="T76" fmla="*/ 47 w 53"/>
                <a:gd name="T77" fmla="*/ 106 h 121"/>
                <a:gd name="T78" fmla="*/ 46 w 53"/>
                <a:gd name="T79" fmla="*/ 101 h 121"/>
                <a:gd name="T80" fmla="*/ 44 w 53"/>
                <a:gd name="T81" fmla="*/ 94 h 121"/>
                <a:gd name="T82" fmla="*/ 42 w 53"/>
                <a:gd name="T83" fmla="*/ 86 h 121"/>
                <a:gd name="T84" fmla="*/ 36 w 53"/>
                <a:gd name="T85" fmla="*/ 44 h 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
                <a:gd name="T130" fmla="*/ 0 h 121"/>
                <a:gd name="T131" fmla="*/ 53 w 53"/>
                <a:gd name="T132" fmla="*/ 121 h 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 h="121">
                  <a:moveTo>
                    <a:pt x="36" y="44"/>
                  </a:moveTo>
                  <a:lnTo>
                    <a:pt x="35" y="38"/>
                  </a:lnTo>
                  <a:lnTo>
                    <a:pt x="36" y="30"/>
                  </a:lnTo>
                  <a:lnTo>
                    <a:pt x="36" y="22"/>
                  </a:lnTo>
                  <a:lnTo>
                    <a:pt x="37" y="17"/>
                  </a:lnTo>
                  <a:lnTo>
                    <a:pt x="40" y="13"/>
                  </a:lnTo>
                  <a:lnTo>
                    <a:pt x="42" y="9"/>
                  </a:lnTo>
                  <a:lnTo>
                    <a:pt x="45" y="6"/>
                  </a:lnTo>
                  <a:lnTo>
                    <a:pt x="52" y="3"/>
                  </a:lnTo>
                  <a:lnTo>
                    <a:pt x="47" y="1"/>
                  </a:lnTo>
                  <a:lnTo>
                    <a:pt x="41" y="0"/>
                  </a:lnTo>
                  <a:lnTo>
                    <a:pt x="34" y="0"/>
                  </a:lnTo>
                  <a:lnTo>
                    <a:pt x="28" y="0"/>
                  </a:lnTo>
                  <a:lnTo>
                    <a:pt x="23" y="2"/>
                  </a:lnTo>
                  <a:lnTo>
                    <a:pt x="18" y="3"/>
                  </a:lnTo>
                  <a:lnTo>
                    <a:pt x="12" y="4"/>
                  </a:lnTo>
                  <a:lnTo>
                    <a:pt x="8" y="7"/>
                  </a:lnTo>
                  <a:lnTo>
                    <a:pt x="3" y="8"/>
                  </a:lnTo>
                  <a:lnTo>
                    <a:pt x="2" y="12"/>
                  </a:lnTo>
                  <a:lnTo>
                    <a:pt x="1" y="15"/>
                  </a:lnTo>
                  <a:lnTo>
                    <a:pt x="0" y="18"/>
                  </a:lnTo>
                  <a:lnTo>
                    <a:pt x="1" y="23"/>
                  </a:lnTo>
                  <a:lnTo>
                    <a:pt x="3" y="64"/>
                  </a:lnTo>
                  <a:lnTo>
                    <a:pt x="11" y="99"/>
                  </a:lnTo>
                  <a:lnTo>
                    <a:pt x="10" y="104"/>
                  </a:lnTo>
                  <a:lnTo>
                    <a:pt x="11" y="106"/>
                  </a:lnTo>
                  <a:lnTo>
                    <a:pt x="11" y="109"/>
                  </a:lnTo>
                  <a:lnTo>
                    <a:pt x="9" y="112"/>
                  </a:lnTo>
                  <a:lnTo>
                    <a:pt x="6" y="113"/>
                  </a:lnTo>
                  <a:lnTo>
                    <a:pt x="17" y="117"/>
                  </a:lnTo>
                  <a:lnTo>
                    <a:pt x="27" y="120"/>
                  </a:lnTo>
                  <a:lnTo>
                    <a:pt x="32" y="120"/>
                  </a:lnTo>
                  <a:lnTo>
                    <a:pt x="36" y="119"/>
                  </a:lnTo>
                  <a:lnTo>
                    <a:pt x="40" y="118"/>
                  </a:lnTo>
                  <a:lnTo>
                    <a:pt x="45" y="116"/>
                  </a:lnTo>
                  <a:lnTo>
                    <a:pt x="47" y="114"/>
                  </a:lnTo>
                  <a:lnTo>
                    <a:pt x="48" y="112"/>
                  </a:lnTo>
                  <a:lnTo>
                    <a:pt x="48" y="109"/>
                  </a:lnTo>
                  <a:lnTo>
                    <a:pt x="47" y="106"/>
                  </a:lnTo>
                  <a:lnTo>
                    <a:pt x="46" y="101"/>
                  </a:lnTo>
                  <a:lnTo>
                    <a:pt x="44" y="94"/>
                  </a:lnTo>
                  <a:lnTo>
                    <a:pt x="42" y="86"/>
                  </a:lnTo>
                  <a:lnTo>
                    <a:pt x="36" y="44"/>
                  </a:lnTo>
                </a:path>
              </a:pathLst>
            </a:custGeom>
            <a:solidFill>
              <a:srgbClr val="800000"/>
            </a:solidFill>
            <a:ln w="12700" cap="rnd">
              <a:solidFill>
                <a:srgbClr val="800000"/>
              </a:solidFill>
              <a:round/>
              <a:headEnd/>
              <a:tailEnd/>
            </a:ln>
          </p:spPr>
          <p:txBody>
            <a:bodyPr/>
            <a:lstStyle/>
            <a:p>
              <a:endParaRPr lang="en-US"/>
            </a:p>
          </p:txBody>
        </p:sp>
        <p:sp>
          <p:nvSpPr>
            <p:cNvPr id="138" name="Freeform 118"/>
            <p:cNvSpPr>
              <a:spLocks/>
            </p:cNvSpPr>
            <p:nvPr/>
          </p:nvSpPr>
          <p:spPr bwMode="auto">
            <a:xfrm>
              <a:off x="5020" y="1075"/>
              <a:ext cx="49" cy="125"/>
            </a:xfrm>
            <a:custGeom>
              <a:avLst/>
              <a:gdLst>
                <a:gd name="T0" fmla="*/ 35 w 49"/>
                <a:gd name="T1" fmla="*/ 46 h 125"/>
                <a:gd name="T2" fmla="*/ 34 w 49"/>
                <a:gd name="T3" fmla="*/ 38 h 125"/>
                <a:gd name="T4" fmla="*/ 32 w 49"/>
                <a:gd name="T5" fmla="*/ 30 h 125"/>
                <a:gd name="T6" fmla="*/ 34 w 49"/>
                <a:gd name="T7" fmla="*/ 23 h 125"/>
                <a:gd name="T8" fmla="*/ 35 w 49"/>
                <a:gd name="T9" fmla="*/ 17 h 125"/>
                <a:gd name="T10" fmla="*/ 37 w 49"/>
                <a:gd name="T11" fmla="*/ 13 h 125"/>
                <a:gd name="T12" fmla="*/ 40 w 49"/>
                <a:gd name="T13" fmla="*/ 9 h 125"/>
                <a:gd name="T14" fmla="*/ 43 w 49"/>
                <a:gd name="T15" fmla="*/ 6 h 125"/>
                <a:gd name="T16" fmla="*/ 48 w 49"/>
                <a:gd name="T17" fmla="*/ 3 h 125"/>
                <a:gd name="T18" fmla="*/ 43 w 49"/>
                <a:gd name="T19" fmla="*/ 1 h 125"/>
                <a:gd name="T20" fmla="*/ 39 w 49"/>
                <a:gd name="T21" fmla="*/ 0 h 125"/>
                <a:gd name="T22" fmla="*/ 32 w 49"/>
                <a:gd name="T23" fmla="*/ 0 h 125"/>
                <a:gd name="T24" fmla="*/ 27 w 49"/>
                <a:gd name="T25" fmla="*/ 0 h 125"/>
                <a:gd name="T26" fmla="*/ 22 w 49"/>
                <a:gd name="T27" fmla="*/ 1 h 125"/>
                <a:gd name="T28" fmla="*/ 17 w 49"/>
                <a:gd name="T29" fmla="*/ 3 h 125"/>
                <a:gd name="T30" fmla="*/ 13 w 49"/>
                <a:gd name="T31" fmla="*/ 4 h 125"/>
                <a:gd name="T32" fmla="*/ 7 w 49"/>
                <a:gd name="T33" fmla="*/ 6 h 125"/>
                <a:gd name="T34" fmla="*/ 4 w 49"/>
                <a:gd name="T35" fmla="*/ 9 h 125"/>
                <a:gd name="T36" fmla="*/ 1 w 49"/>
                <a:gd name="T37" fmla="*/ 11 h 125"/>
                <a:gd name="T38" fmla="*/ 0 w 49"/>
                <a:gd name="T39" fmla="*/ 16 h 125"/>
                <a:gd name="T40" fmla="*/ 0 w 49"/>
                <a:gd name="T41" fmla="*/ 19 h 125"/>
                <a:gd name="T42" fmla="*/ 0 w 49"/>
                <a:gd name="T43" fmla="*/ 22 h 125"/>
                <a:gd name="T44" fmla="*/ 4 w 49"/>
                <a:gd name="T45" fmla="*/ 64 h 125"/>
                <a:gd name="T46" fmla="*/ 9 w 49"/>
                <a:gd name="T47" fmla="*/ 100 h 125"/>
                <a:gd name="T48" fmla="*/ 11 w 49"/>
                <a:gd name="T49" fmla="*/ 105 h 125"/>
                <a:gd name="T50" fmla="*/ 10 w 49"/>
                <a:gd name="T51" fmla="*/ 107 h 125"/>
                <a:gd name="T52" fmla="*/ 9 w 49"/>
                <a:gd name="T53" fmla="*/ 110 h 125"/>
                <a:gd name="T54" fmla="*/ 7 w 49"/>
                <a:gd name="T55" fmla="*/ 113 h 125"/>
                <a:gd name="T56" fmla="*/ 4 w 49"/>
                <a:gd name="T57" fmla="*/ 116 h 125"/>
                <a:gd name="T58" fmla="*/ 14 w 49"/>
                <a:gd name="T59" fmla="*/ 121 h 125"/>
                <a:gd name="T60" fmla="*/ 24 w 49"/>
                <a:gd name="T61" fmla="*/ 124 h 125"/>
                <a:gd name="T62" fmla="*/ 31 w 49"/>
                <a:gd name="T63" fmla="*/ 123 h 125"/>
                <a:gd name="T64" fmla="*/ 35 w 49"/>
                <a:gd name="T65" fmla="*/ 123 h 125"/>
                <a:gd name="T66" fmla="*/ 39 w 49"/>
                <a:gd name="T67" fmla="*/ 120 h 125"/>
                <a:gd name="T68" fmla="*/ 43 w 49"/>
                <a:gd name="T69" fmla="*/ 118 h 125"/>
                <a:gd name="T70" fmla="*/ 45 w 49"/>
                <a:gd name="T71" fmla="*/ 114 h 125"/>
                <a:gd name="T72" fmla="*/ 45 w 49"/>
                <a:gd name="T73" fmla="*/ 111 h 125"/>
                <a:gd name="T74" fmla="*/ 45 w 49"/>
                <a:gd name="T75" fmla="*/ 106 h 125"/>
                <a:gd name="T76" fmla="*/ 45 w 49"/>
                <a:gd name="T77" fmla="*/ 102 h 125"/>
                <a:gd name="T78" fmla="*/ 44 w 49"/>
                <a:gd name="T79" fmla="*/ 96 h 125"/>
                <a:gd name="T80" fmla="*/ 42 w 49"/>
                <a:gd name="T81" fmla="*/ 87 h 125"/>
                <a:gd name="T82" fmla="*/ 35 w 49"/>
                <a:gd name="T83" fmla="*/ 46 h 1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
                <a:gd name="T127" fmla="*/ 0 h 125"/>
                <a:gd name="T128" fmla="*/ 49 w 49"/>
                <a:gd name="T129" fmla="*/ 125 h 1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 h="125">
                  <a:moveTo>
                    <a:pt x="35" y="46"/>
                  </a:moveTo>
                  <a:lnTo>
                    <a:pt x="34" y="38"/>
                  </a:lnTo>
                  <a:lnTo>
                    <a:pt x="32" y="30"/>
                  </a:lnTo>
                  <a:lnTo>
                    <a:pt x="34" y="23"/>
                  </a:lnTo>
                  <a:lnTo>
                    <a:pt x="35" y="17"/>
                  </a:lnTo>
                  <a:lnTo>
                    <a:pt x="37" y="13"/>
                  </a:lnTo>
                  <a:lnTo>
                    <a:pt x="40" y="9"/>
                  </a:lnTo>
                  <a:lnTo>
                    <a:pt x="43" y="6"/>
                  </a:lnTo>
                  <a:lnTo>
                    <a:pt x="48" y="3"/>
                  </a:lnTo>
                  <a:lnTo>
                    <a:pt x="43" y="1"/>
                  </a:lnTo>
                  <a:lnTo>
                    <a:pt x="39" y="0"/>
                  </a:lnTo>
                  <a:lnTo>
                    <a:pt x="32" y="0"/>
                  </a:lnTo>
                  <a:lnTo>
                    <a:pt x="27" y="0"/>
                  </a:lnTo>
                  <a:lnTo>
                    <a:pt x="22" y="1"/>
                  </a:lnTo>
                  <a:lnTo>
                    <a:pt x="17" y="3"/>
                  </a:lnTo>
                  <a:lnTo>
                    <a:pt x="13" y="4"/>
                  </a:lnTo>
                  <a:lnTo>
                    <a:pt x="7" y="6"/>
                  </a:lnTo>
                  <a:lnTo>
                    <a:pt x="4" y="9"/>
                  </a:lnTo>
                  <a:lnTo>
                    <a:pt x="1" y="11"/>
                  </a:lnTo>
                  <a:lnTo>
                    <a:pt x="0" y="16"/>
                  </a:lnTo>
                  <a:lnTo>
                    <a:pt x="0" y="19"/>
                  </a:lnTo>
                  <a:lnTo>
                    <a:pt x="0" y="22"/>
                  </a:lnTo>
                  <a:lnTo>
                    <a:pt x="4" y="64"/>
                  </a:lnTo>
                  <a:lnTo>
                    <a:pt x="9" y="100"/>
                  </a:lnTo>
                  <a:lnTo>
                    <a:pt x="11" y="105"/>
                  </a:lnTo>
                  <a:lnTo>
                    <a:pt x="10" y="107"/>
                  </a:lnTo>
                  <a:lnTo>
                    <a:pt x="9" y="110"/>
                  </a:lnTo>
                  <a:lnTo>
                    <a:pt x="7" y="113"/>
                  </a:lnTo>
                  <a:lnTo>
                    <a:pt x="4" y="116"/>
                  </a:lnTo>
                  <a:lnTo>
                    <a:pt x="14" y="121"/>
                  </a:lnTo>
                  <a:lnTo>
                    <a:pt x="24" y="124"/>
                  </a:lnTo>
                  <a:lnTo>
                    <a:pt x="31" y="123"/>
                  </a:lnTo>
                  <a:lnTo>
                    <a:pt x="35" y="123"/>
                  </a:lnTo>
                  <a:lnTo>
                    <a:pt x="39" y="120"/>
                  </a:lnTo>
                  <a:lnTo>
                    <a:pt x="43" y="118"/>
                  </a:lnTo>
                  <a:lnTo>
                    <a:pt x="45" y="114"/>
                  </a:lnTo>
                  <a:lnTo>
                    <a:pt x="45" y="111"/>
                  </a:lnTo>
                  <a:lnTo>
                    <a:pt x="45" y="106"/>
                  </a:lnTo>
                  <a:lnTo>
                    <a:pt x="45" y="102"/>
                  </a:lnTo>
                  <a:lnTo>
                    <a:pt x="44" y="96"/>
                  </a:lnTo>
                  <a:lnTo>
                    <a:pt x="42" y="87"/>
                  </a:lnTo>
                  <a:lnTo>
                    <a:pt x="35" y="46"/>
                  </a:lnTo>
                </a:path>
              </a:pathLst>
            </a:custGeom>
            <a:solidFill>
              <a:srgbClr val="800000"/>
            </a:solidFill>
            <a:ln w="12700" cap="rnd">
              <a:solidFill>
                <a:srgbClr val="800000"/>
              </a:solidFill>
              <a:round/>
              <a:headEnd/>
              <a:tailEnd/>
            </a:ln>
          </p:spPr>
          <p:txBody>
            <a:bodyPr/>
            <a:lstStyle/>
            <a:p>
              <a:endParaRPr lang="en-US"/>
            </a:p>
          </p:txBody>
        </p:sp>
        <p:sp>
          <p:nvSpPr>
            <p:cNvPr id="139" name="Freeform 119"/>
            <p:cNvSpPr>
              <a:spLocks/>
            </p:cNvSpPr>
            <p:nvPr/>
          </p:nvSpPr>
          <p:spPr bwMode="auto">
            <a:xfrm>
              <a:off x="4869" y="1152"/>
              <a:ext cx="51" cy="119"/>
            </a:xfrm>
            <a:custGeom>
              <a:avLst/>
              <a:gdLst>
                <a:gd name="T0" fmla="*/ 35 w 51"/>
                <a:gd name="T1" fmla="*/ 43 h 119"/>
                <a:gd name="T2" fmla="*/ 34 w 51"/>
                <a:gd name="T3" fmla="*/ 37 h 119"/>
                <a:gd name="T4" fmla="*/ 35 w 51"/>
                <a:gd name="T5" fmla="*/ 29 h 119"/>
                <a:gd name="T6" fmla="*/ 35 w 51"/>
                <a:gd name="T7" fmla="*/ 22 h 119"/>
                <a:gd name="T8" fmla="*/ 36 w 51"/>
                <a:gd name="T9" fmla="*/ 17 h 119"/>
                <a:gd name="T10" fmla="*/ 38 w 51"/>
                <a:gd name="T11" fmla="*/ 12 h 119"/>
                <a:gd name="T12" fmla="*/ 40 w 51"/>
                <a:gd name="T13" fmla="*/ 9 h 119"/>
                <a:gd name="T14" fmla="*/ 43 w 51"/>
                <a:gd name="T15" fmla="*/ 6 h 119"/>
                <a:gd name="T16" fmla="*/ 50 w 51"/>
                <a:gd name="T17" fmla="*/ 3 h 119"/>
                <a:gd name="T18" fmla="*/ 45 w 51"/>
                <a:gd name="T19" fmla="*/ 1 h 119"/>
                <a:gd name="T20" fmla="*/ 40 w 51"/>
                <a:gd name="T21" fmla="*/ 0 h 119"/>
                <a:gd name="T22" fmla="*/ 33 w 51"/>
                <a:gd name="T23" fmla="*/ 0 h 119"/>
                <a:gd name="T24" fmla="*/ 27 w 51"/>
                <a:gd name="T25" fmla="*/ 0 h 119"/>
                <a:gd name="T26" fmla="*/ 22 w 51"/>
                <a:gd name="T27" fmla="*/ 2 h 119"/>
                <a:gd name="T28" fmla="*/ 17 w 51"/>
                <a:gd name="T29" fmla="*/ 3 h 119"/>
                <a:gd name="T30" fmla="*/ 12 w 51"/>
                <a:gd name="T31" fmla="*/ 4 h 119"/>
                <a:gd name="T32" fmla="*/ 7 w 51"/>
                <a:gd name="T33" fmla="*/ 6 h 119"/>
                <a:gd name="T34" fmla="*/ 3 w 51"/>
                <a:gd name="T35" fmla="*/ 8 h 119"/>
                <a:gd name="T36" fmla="*/ 2 w 51"/>
                <a:gd name="T37" fmla="*/ 12 h 119"/>
                <a:gd name="T38" fmla="*/ 1 w 51"/>
                <a:gd name="T39" fmla="*/ 15 h 119"/>
                <a:gd name="T40" fmla="*/ 0 w 51"/>
                <a:gd name="T41" fmla="*/ 18 h 119"/>
                <a:gd name="T42" fmla="*/ 1 w 51"/>
                <a:gd name="T43" fmla="*/ 22 h 119"/>
                <a:gd name="T44" fmla="*/ 3 w 51"/>
                <a:gd name="T45" fmla="*/ 62 h 119"/>
                <a:gd name="T46" fmla="*/ 10 w 51"/>
                <a:gd name="T47" fmla="*/ 98 h 119"/>
                <a:gd name="T48" fmla="*/ 10 w 51"/>
                <a:gd name="T49" fmla="*/ 103 h 119"/>
                <a:gd name="T50" fmla="*/ 11 w 51"/>
                <a:gd name="T51" fmla="*/ 105 h 119"/>
                <a:gd name="T52" fmla="*/ 11 w 51"/>
                <a:gd name="T53" fmla="*/ 107 h 119"/>
                <a:gd name="T54" fmla="*/ 9 w 51"/>
                <a:gd name="T55" fmla="*/ 110 h 119"/>
                <a:gd name="T56" fmla="*/ 6 w 51"/>
                <a:gd name="T57" fmla="*/ 111 h 119"/>
                <a:gd name="T58" fmla="*/ 17 w 51"/>
                <a:gd name="T59" fmla="*/ 115 h 119"/>
                <a:gd name="T60" fmla="*/ 26 w 51"/>
                <a:gd name="T61" fmla="*/ 118 h 119"/>
                <a:gd name="T62" fmla="*/ 31 w 51"/>
                <a:gd name="T63" fmla="*/ 118 h 119"/>
                <a:gd name="T64" fmla="*/ 35 w 51"/>
                <a:gd name="T65" fmla="*/ 117 h 119"/>
                <a:gd name="T66" fmla="*/ 39 w 51"/>
                <a:gd name="T67" fmla="*/ 116 h 119"/>
                <a:gd name="T68" fmla="*/ 43 w 51"/>
                <a:gd name="T69" fmla="*/ 114 h 119"/>
                <a:gd name="T70" fmla="*/ 45 w 51"/>
                <a:gd name="T71" fmla="*/ 112 h 119"/>
                <a:gd name="T72" fmla="*/ 46 w 51"/>
                <a:gd name="T73" fmla="*/ 110 h 119"/>
                <a:gd name="T74" fmla="*/ 46 w 51"/>
                <a:gd name="T75" fmla="*/ 107 h 119"/>
                <a:gd name="T76" fmla="*/ 45 w 51"/>
                <a:gd name="T77" fmla="*/ 104 h 119"/>
                <a:gd name="T78" fmla="*/ 44 w 51"/>
                <a:gd name="T79" fmla="*/ 99 h 119"/>
                <a:gd name="T80" fmla="*/ 42 w 51"/>
                <a:gd name="T81" fmla="*/ 92 h 119"/>
                <a:gd name="T82" fmla="*/ 41 w 51"/>
                <a:gd name="T83" fmla="*/ 85 h 119"/>
                <a:gd name="T84" fmla="*/ 35 w 51"/>
                <a:gd name="T85" fmla="*/ 43 h 1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
                <a:gd name="T130" fmla="*/ 0 h 119"/>
                <a:gd name="T131" fmla="*/ 51 w 51"/>
                <a:gd name="T132" fmla="*/ 119 h 1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 h="119">
                  <a:moveTo>
                    <a:pt x="35" y="43"/>
                  </a:moveTo>
                  <a:lnTo>
                    <a:pt x="34" y="37"/>
                  </a:lnTo>
                  <a:lnTo>
                    <a:pt x="35" y="29"/>
                  </a:lnTo>
                  <a:lnTo>
                    <a:pt x="35" y="22"/>
                  </a:lnTo>
                  <a:lnTo>
                    <a:pt x="36" y="17"/>
                  </a:lnTo>
                  <a:lnTo>
                    <a:pt x="38" y="12"/>
                  </a:lnTo>
                  <a:lnTo>
                    <a:pt x="40" y="9"/>
                  </a:lnTo>
                  <a:lnTo>
                    <a:pt x="43" y="6"/>
                  </a:lnTo>
                  <a:lnTo>
                    <a:pt x="50" y="3"/>
                  </a:lnTo>
                  <a:lnTo>
                    <a:pt x="45" y="1"/>
                  </a:lnTo>
                  <a:lnTo>
                    <a:pt x="40" y="0"/>
                  </a:lnTo>
                  <a:lnTo>
                    <a:pt x="33" y="0"/>
                  </a:lnTo>
                  <a:lnTo>
                    <a:pt x="27" y="0"/>
                  </a:lnTo>
                  <a:lnTo>
                    <a:pt x="22" y="2"/>
                  </a:lnTo>
                  <a:lnTo>
                    <a:pt x="17" y="3"/>
                  </a:lnTo>
                  <a:lnTo>
                    <a:pt x="12" y="4"/>
                  </a:lnTo>
                  <a:lnTo>
                    <a:pt x="7" y="6"/>
                  </a:lnTo>
                  <a:lnTo>
                    <a:pt x="3" y="8"/>
                  </a:lnTo>
                  <a:lnTo>
                    <a:pt x="2" y="12"/>
                  </a:lnTo>
                  <a:lnTo>
                    <a:pt x="1" y="15"/>
                  </a:lnTo>
                  <a:lnTo>
                    <a:pt x="0" y="18"/>
                  </a:lnTo>
                  <a:lnTo>
                    <a:pt x="1" y="22"/>
                  </a:lnTo>
                  <a:lnTo>
                    <a:pt x="3" y="62"/>
                  </a:lnTo>
                  <a:lnTo>
                    <a:pt x="10" y="98"/>
                  </a:lnTo>
                  <a:lnTo>
                    <a:pt x="10" y="103"/>
                  </a:lnTo>
                  <a:lnTo>
                    <a:pt x="11" y="105"/>
                  </a:lnTo>
                  <a:lnTo>
                    <a:pt x="11" y="107"/>
                  </a:lnTo>
                  <a:lnTo>
                    <a:pt x="9" y="110"/>
                  </a:lnTo>
                  <a:lnTo>
                    <a:pt x="6" y="111"/>
                  </a:lnTo>
                  <a:lnTo>
                    <a:pt x="17" y="115"/>
                  </a:lnTo>
                  <a:lnTo>
                    <a:pt x="26" y="118"/>
                  </a:lnTo>
                  <a:lnTo>
                    <a:pt x="31" y="118"/>
                  </a:lnTo>
                  <a:lnTo>
                    <a:pt x="35" y="117"/>
                  </a:lnTo>
                  <a:lnTo>
                    <a:pt x="39" y="116"/>
                  </a:lnTo>
                  <a:lnTo>
                    <a:pt x="43" y="114"/>
                  </a:lnTo>
                  <a:lnTo>
                    <a:pt x="45" y="112"/>
                  </a:lnTo>
                  <a:lnTo>
                    <a:pt x="46" y="110"/>
                  </a:lnTo>
                  <a:lnTo>
                    <a:pt x="46" y="107"/>
                  </a:lnTo>
                  <a:lnTo>
                    <a:pt x="45" y="104"/>
                  </a:lnTo>
                  <a:lnTo>
                    <a:pt x="44" y="99"/>
                  </a:lnTo>
                  <a:lnTo>
                    <a:pt x="42" y="92"/>
                  </a:lnTo>
                  <a:lnTo>
                    <a:pt x="41" y="85"/>
                  </a:lnTo>
                  <a:lnTo>
                    <a:pt x="35" y="43"/>
                  </a:lnTo>
                </a:path>
              </a:pathLst>
            </a:custGeom>
            <a:solidFill>
              <a:srgbClr val="800000"/>
            </a:solidFill>
            <a:ln w="12700" cap="rnd">
              <a:solidFill>
                <a:srgbClr val="800000"/>
              </a:solidFill>
              <a:round/>
              <a:headEnd/>
              <a:tailEnd/>
            </a:ln>
          </p:spPr>
          <p:txBody>
            <a:bodyPr/>
            <a:lstStyle/>
            <a:p>
              <a:endParaRPr lang="en-US"/>
            </a:p>
          </p:txBody>
        </p:sp>
        <p:sp>
          <p:nvSpPr>
            <p:cNvPr id="140" name="Line 120"/>
            <p:cNvSpPr>
              <a:spLocks noChangeShapeType="1"/>
            </p:cNvSpPr>
            <p:nvPr/>
          </p:nvSpPr>
          <p:spPr bwMode="auto">
            <a:xfrm flipH="1">
              <a:off x="1430" y="1094"/>
              <a:ext cx="3746" cy="182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1" name="Freeform 121"/>
            <p:cNvSpPr>
              <a:spLocks/>
            </p:cNvSpPr>
            <p:nvPr/>
          </p:nvSpPr>
          <p:spPr bwMode="auto">
            <a:xfrm>
              <a:off x="1587" y="2753"/>
              <a:ext cx="195" cy="84"/>
            </a:xfrm>
            <a:custGeom>
              <a:avLst/>
              <a:gdLst>
                <a:gd name="T0" fmla="*/ 194 w 195"/>
                <a:gd name="T1" fmla="*/ 58 h 84"/>
                <a:gd name="T2" fmla="*/ 191 w 195"/>
                <a:gd name="T3" fmla="*/ 63 h 84"/>
                <a:gd name="T4" fmla="*/ 186 w 195"/>
                <a:gd name="T5" fmla="*/ 69 h 84"/>
                <a:gd name="T6" fmla="*/ 178 w 195"/>
                <a:gd name="T7" fmla="*/ 75 h 84"/>
                <a:gd name="T8" fmla="*/ 165 w 195"/>
                <a:gd name="T9" fmla="*/ 79 h 84"/>
                <a:gd name="T10" fmla="*/ 156 w 195"/>
                <a:gd name="T11" fmla="*/ 82 h 84"/>
                <a:gd name="T12" fmla="*/ 147 w 195"/>
                <a:gd name="T13" fmla="*/ 83 h 84"/>
                <a:gd name="T14" fmla="*/ 140 w 195"/>
                <a:gd name="T15" fmla="*/ 81 h 84"/>
                <a:gd name="T16" fmla="*/ 132 w 195"/>
                <a:gd name="T17" fmla="*/ 78 h 84"/>
                <a:gd name="T18" fmla="*/ 122 w 195"/>
                <a:gd name="T19" fmla="*/ 71 h 84"/>
                <a:gd name="T20" fmla="*/ 66 w 195"/>
                <a:gd name="T21" fmla="*/ 32 h 84"/>
                <a:gd name="T22" fmla="*/ 55 w 195"/>
                <a:gd name="T23" fmla="*/ 27 h 84"/>
                <a:gd name="T24" fmla="*/ 46 w 195"/>
                <a:gd name="T25" fmla="*/ 22 h 84"/>
                <a:gd name="T26" fmla="*/ 36 w 195"/>
                <a:gd name="T27" fmla="*/ 19 h 84"/>
                <a:gd name="T28" fmla="*/ 29 w 195"/>
                <a:gd name="T29" fmla="*/ 19 h 84"/>
                <a:gd name="T30" fmla="*/ 20 w 195"/>
                <a:gd name="T31" fmla="*/ 20 h 84"/>
                <a:gd name="T32" fmla="*/ 11 w 195"/>
                <a:gd name="T33" fmla="*/ 23 h 84"/>
                <a:gd name="T34" fmla="*/ 5 w 195"/>
                <a:gd name="T35" fmla="*/ 25 h 84"/>
                <a:gd name="T36" fmla="*/ 0 w 195"/>
                <a:gd name="T37" fmla="*/ 28 h 84"/>
                <a:gd name="T38" fmla="*/ 2 w 195"/>
                <a:gd name="T39" fmla="*/ 24 h 84"/>
                <a:gd name="T40" fmla="*/ 4 w 195"/>
                <a:gd name="T41" fmla="*/ 20 h 84"/>
                <a:gd name="T42" fmla="*/ 9 w 195"/>
                <a:gd name="T43" fmla="*/ 17 h 84"/>
                <a:gd name="T44" fmla="*/ 19 w 195"/>
                <a:gd name="T45" fmla="*/ 12 h 84"/>
                <a:gd name="T46" fmla="*/ 34 w 195"/>
                <a:gd name="T47" fmla="*/ 6 h 84"/>
                <a:gd name="T48" fmla="*/ 46 w 195"/>
                <a:gd name="T49" fmla="*/ 1 h 84"/>
                <a:gd name="T50" fmla="*/ 55 w 195"/>
                <a:gd name="T51" fmla="*/ 0 h 84"/>
                <a:gd name="T52" fmla="*/ 63 w 195"/>
                <a:gd name="T53" fmla="*/ 0 h 84"/>
                <a:gd name="T54" fmla="*/ 72 w 195"/>
                <a:gd name="T55" fmla="*/ 3 h 84"/>
                <a:gd name="T56" fmla="*/ 81 w 195"/>
                <a:gd name="T57" fmla="*/ 8 h 84"/>
                <a:gd name="T58" fmla="*/ 115 w 195"/>
                <a:gd name="T59" fmla="*/ 31 h 84"/>
                <a:gd name="T60" fmla="*/ 145 w 195"/>
                <a:gd name="T61" fmla="*/ 52 h 84"/>
                <a:gd name="T62" fmla="*/ 155 w 195"/>
                <a:gd name="T63" fmla="*/ 57 h 84"/>
                <a:gd name="T64" fmla="*/ 164 w 195"/>
                <a:gd name="T65" fmla="*/ 61 h 84"/>
                <a:gd name="T66" fmla="*/ 173 w 195"/>
                <a:gd name="T67" fmla="*/ 62 h 84"/>
                <a:gd name="T68" fmla="*/ 181 w 195"/>
                <a:gd name="T69" fmla="*/ 62 h 84"/>
                <a:gd name="T70" fmla="*/ 188 w 195"/>
                <a:gd name="T71" fmla="*/ 59 h 84"/>
                <a:gd name="T72" fmla="*/ 192 w 195"/>
                <a:gd name="T73" fmla="*/ 54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5"/>
                <a:gd name="T112" fmla="*/ 0 h 84"/>
                <a:gd name="T113" fmla="*/ 195 w 195"/>
                <a:gd name="T114" fmla="*/ 84 h 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5" h="84">
                  <a:moveTo>
                    <a:pt x="192" y="54"/>
                  </a:moveTo>
                  <a:lnTo>
                    <a:pt x="194" y="58"/>
                  </a:lnTo>
                  <a:lnTo>
                    <a:pt x="192" y="61"/>
                  </a:lnTo>
                  <a:lnTo>
                    <a:pt x="191" y="63"/>
                  </a:lnTo>
                  <a:lnTo>
                    <a:pt x="189" y="65"/>
                  </a:lnTo>
                  <a:lnTo>
                    <a:pt x="186" y="69"/>
                  </a:lnTo>
                  <a:lnTo>
                    <a:pt x="180" y="72"/>
                  </a:lnTo>
                  <a:lnTo>
                    <a:pt x="178" y="75"/>
                  </a:lnTo>
                  <a:lnTo>
                    <a:pt x="171" y="76"/>
                  </a:lnTo>
                  <a:lnTo>
                    <a:pt x="165" y="79"/>
                  </a:lnTo>
                  <a:lnTo>
                    <a:pt x="161" y="80"/>
                  </a:lnTo>
                  <a:lnTo>
                    <a:pt x="156" y="82"/>
                  </a:lnTo>
                  <a:lnTo>
                    <a:pt x="152" y="82"/>
                  </a:lnTo>
                  <a:lnTo>
                    <a:pt x="147" y="83"/>
                  </a:lnTo>
                  <a:lnTo>
                    <a:pt x="144" y="81"/>
                  </a:lnTo>
                  <a:lnTo>
                    <a:pt x="140" y="81"/>
                  </a:lnTo>
                  <a:lnTo>
                    <a:pt x="135" y="80"/>
                  </a:lnTo>
                  <a:lnTo>
                    <a:pt x="132" y="78"/>
                  </a:lnTo>
                  <a:lnTo>
                    <a:pt x="127" y="75"/>
                  </a:lnTo>
                  <a:lnTo>
                    <a:pt x="122" y="71"/>
                  </a:lnTo>
                  <a:lnTo>
                    <a:pt x="93" y="52"/>
                  </a:lnTo>
                  <a:lnTo>
                    <a:pt x="66" y="32"/>
                  </a:lnTo>
                  <a:lnTo>
                    <a:pt x="60" y="29"/>
                  </a:lnTo>
                  <a:lnTo>
                    <a:pt x="55" y="27"/>
                  </a:lnTo>
                  <a:lnTo>
                    <a:pt x="51" y="25"/>
                  </a:lnTo>
                  <a:lnTo>
                    <a:pt x="46" y="22"/>
                  </a:lnTo>
                  <a:lnTo>
                    <a:pt x="41" y="20"/>
                  </a:lnTo>
                  <a:lnTo>
                    <a:pt x="36" y="19"/>
                  </a:lnTo>
                  <a:lnTo>
                    <a:pt x="32" y="19"/>
                  </a:lnTo>
                  <a:lnTo>
                    <a:pt x="29" y="19"/>
                  </a:lnTo>
                  <a:lnTo>
                    <a:pt x="25" y="19"/>
                  </a:lnTo>
                  <a:lnTo>
                    <a:pt x="20" y="20"/>
                  </a:lnTo>
                  <a:lnTo>
                    <a:pt x="16" y="21"/>
                  </a:lnTo>
                  <a:lnTo>
                    <a:pt x="11" y="23"/>
                  </a:lnTo>
                  <a:lnTo>
                    <a:pt x="8" y="24"/>
                  </a:lnTo>
                  <a:lnTo>
                    <a:pt x="5" y="25"/>
                  </a:lnTo>
                  <a:lnTo>
                    <a:pt x="2" y="27"/>
                  </a:lnTo>
                  <a:lnTo>
                    <a:pt x="0" y="28"/>
                  </a:lnTo>
                  <a:lnTo>
                    <a:pt x="1" y="26"/>
                  </a:lnTo>
                  <a:lnTo>
                    <a:pt x="2" y="24"/>
                  </a:lnTo>
                  <a:lnTo>
                    <a:pt x="2" y="23"/>
                  </a:lnTo>
                  <a:lnTo>
                    <a:pt x="4" y="20"/>
                  </a:lnTo>
                  <a:lnTo>
                    <a:pt x="7" y="19"/>
                  </a:lnTo>
                  <a:lnTo>
                    <a:pt x="9" y="17"/>
                  </a:lnTo>
                  <a:lnTo>
                    <a:pt x="13" y="15"/>
                  </a:lnTo>
                  <a:lnTo>
                    <a:pt x="19" y="12"/>
                  </a:lnTo>
                  <a:lnTo>
                    <a:pt x="28" y="8"/>
                  </a:lnTo>
                  <a:lnTo>
                    <a:pt x="34" y="6"/>
                  </a:lnTo>
                  <a:lnTo>
                    <a:pt x="41" y="3"/>
                  </a:lnTo>
                  <a:lnTo>
                    <a:pt x="46" y="1"/>
                  </a:lnTo>
                  <a:lnTo>
                    <a:pt x="51" y="0"/>
                  </a:lnTo>
                  <a:lnTo>
                    <a:pt x="55" y="0"/>
                  </a:lnTo>
                  <a:lnTo>
                    <a:pt x="59" y="0"/>
                  </a:lnTo>
                  <a:lnTo>
                    <a:pt x="63" y="0"/>
                  </a:lnTo>
                  <a:lnTo>
                    <a:pt x="67" y="1"/>
                  </a:lnTo>
                  <a:lnTo>
                    <a:pt x="72" y="3"/>
                  </a:lnTo>
                  <a:lnTo>
                    <a:pt x="76" y="6"/>
                  </a:lnTo>
                  <a:lnTo>
                    <a:pt x="81" y="8"/>
                  </a:lnTo>
                  <a:lnTo>
                    <a:pt x="86" y="12"/>
                  </a:lnTo>
                  <a:lnTo>
                    <a:pt x="115" y="31"/>
                  </a:lnTo>
                  <a:lnTo>
                    <a:pt x="138" y="48"/>
                  </a:lnTo>
                  <a:lnTo>
                    <a:pt x="145" y="52"/>
                  </a:lnTo>
                  <a:lnTo>
                    <a:pt x="150" y="55"/>
                  </a:lnTo>
                  <a:lnTo>
                    <a:pt x="155" y="57"/>
                  </a:lnTo>
                  <a:lnTo>
                    <a:pt x="159" y="59"/>
                  </a:lnTo>
                  <a:lnTo>
                    <a:pt x="164" y="61"/>
                  </a:lnTo>
                  <a:lnTo>
                    <a:pt x="168" y="61"/>
                  </a:lnTo>
                  <a:lnTo>
                    <a:pt x="173" y="62"/>
                  </a:lnTo>
                  <a:lnTo>
                    <a:pt x="177" y="62"/>
                  </a:lnTo>
                  <a:lnTo>
                    <a:pt x="181" y="62"/>
                  </a:lnTo>
                  <a:lnTo>
                    <a:pt x="185" y="60"/>
                  </a:lnTo>
                  <a:lnTo>
                    <a:pt x="188" y="59"/>
                  </a:lnTo>
                  <a:lnTo>
                    <a:pt x="191" y="57"/>
                  </a:lnTo>
                  <a:lnTo>
                    <a:pt x="192" y="54"/>
                  </a:lnTo>
                </a:path>
              </a:pathLst>
            </a:custGeom>
            <a:solidFill>
              <a:srgbClr val="FF0000"/>
            </a:solidFill>
            <a:ln w="12700" cap="rnd">
              <a:solidFill>
                <a:srgbClr val="FF0000"/>
              </a:solidFill>
              <a:round/>
              <a:headEnd/>
              <a:tailEnd/>
            </a:ln>
          </p:spPr>
          <p:txBody>
            <a:bodyPr/>
            <a:lstStyle/>
            <a:p>
              <a:endParaRPr lang="en-US"/>
            </a:p>
          </p:txBody>
        </p:sp>
        <p:sp>
          <p:nvSpPr>
            <p:cNvPr id="142" name="Freeform 122"/>
            <p:cNvSpPr>
              <a:spLocks/>
            </p:cNvSpPr>
            <p:nvPr/>
          </p:nvSpPr>
          <p:spPr bwMode="auto">
            <a:xfrm>
              <a:off x="1436" y="2826"/>
              <a:ext cx="195" cy="87"/>
            </a:xfrm>
            <a:custGeom>
              <a:avLst/>
              <a:gdLst>
                <a:gd name="T0" fmla="*/ 192 w 195"/>
                <a:gd name="T1" fmla="*/ 60 h 87"/>
                <a:gd name="T2" fmla="*/ 188 w 195"/>
                <a:gd name="T3" fmla="*/ 66 h 87"/>
                <a:gd name="T4" fmla="*/ 182 w 195"/>
                <a:gd name="T5" fmla="*/ 72 h 87"/>
                <a:gd name="T6" fmla="*/ 175 w 195"/>
                <a:gd name="T7" fmla="*/ 77 h 87"/>
                <a:gd name="T8" fmla="*/ 164 w 195"/>
                <a:gd name="T9" fmla="*/ 83 h 87"/>
                <a:gd name="T10" fmla="*/ 155 w 195"/>
                <a:gd name="T11" fmla="*/ 85 h 87"/>
                <a:gd name="T12" fmla="*/ 147 w 195"/>
                <a:gd name="T13" fmla="*/ 86 h 87"/>
                <a:gd name="T14" fmla="*/ 139 w 195"/>
                <a:gd name="T15" fmla="*/ 84 h 87"/>
                <a:gd name="T16" fmla="*/ 131 w 195"/>
                <a:gd name="T17" fmla="*/ 81 h 87"/>
                <a:gd name="T18" fmla="*/ 120 w 195"/>
                <a:gd name="T19" fmla="*/ 74 h 87"/>
                <a:gd name="T20" fmla="*/ 66 w 195"/>
                <a:gd name="T21" fmla="*/ 35 h 87"/>
                <a:gd name="T22" fmla="*/ 55 w 195"/>
                <a:gd name="T23" fmla="*/ 28 h 87"/>
                <a:gd name="T24" fmla="*/ 46 w 195"/>
                <a:gd name="T25" fmla="*/ 24 h 87"/>
                <a:gd name="T26" fmla="*/ 37 w 195"/>
                <a:gd name="T27" fmla="*/ 21 h 87"/>
                <a:gd name="T28" fmla="*/ 29 w 195"/>
                <a:gd name="T29" fmla="*/ 21 h 87"/>
                <a:gd name="T30" fmla="*/ 21 w 195"/>
                <a:gd name="T31" fmla="*/ 21 h 87"/>
                <a:gd name="T32" fmla="*/ 12 w 195"/>
                <a:gd name="T33" fmla="*/ 24 h 87"/>
                <a:gd name="T34" fmla="*/ 5 w 195"/>
                <a:gd name="T35" fmla="*/ 27 h 87"/>
                <a:gd name="T36" fmla="*/ 0 w 195"/>
                <a:gd name="T37" fmla="*/ 30 h 87"/>
                <a:gd name="T38" fmla="*/ 1 w 195"/>
                <a:gd name="T39" fmla="*/ 26 h 87"/>
                <a:gd name="T40" fmla="*/ 5 w 195"/>
                <a:gd name="T41" fmla="*/ 22 h 87"/>
                <a:gd name="T42" fmla="*/ 9 w 195"/>
                <a:gd name="T43" fmla="*/ 18 h 87"/>
                <a:gd name="T44" fmla="*/ 21 w 195"/>
                <a:gd name="T45" fmla="*/ 13 h 87"/>
                <a:gd name="T46" fmla="*/ 35 w 195"/>
                <a:gd name="T47" fmla="*/ 6 h 87"/>
                <a:gd name="T48" fmla="*/ 47 w 195"/>
                <a:gd name="T49" fmla="*/ 1 h 87"/>
                <a:gd name="T50" fmla="*/ 55 w 195"/>
                <a:gd name="T51" fmla="*/ 0 h 87"/>
                <a:gd name="T52" fmla="*/ 63 w 195"/>
                <a:gd name="T53" fmla="*/ 1 h 87"/>
                <a:gd name="T54" fmla="*/ 71 w 195"/>
                <a:gd name="T55" fmla="*/ 3 h 87"/>
                <a:gd name="T56" fmla="*/ 80 w 195"/>
                <a:gd name="T57" fmla="*/ 9 h 87"/>
                <a:gd name="T58" fmla="*/ 114 w 195"/>
                <a:gd name="T59" fmla="*/ 32 h 87"/>
                <a:gd name="T60" fmla="*/ 144 w 195"/>
                <a:gd name="T61" fmla="*/ 55 h 87"/>
                <a:gd name="T62" fmla="*/ 154 w 195"/>
                <a:gd name="T63" fmla="*/ 60 h 87"/>
                <a:gd name="T64" fmla="*/ 162 w 195"/>
                <a:gd name="T65" fmla="*/ 63 h 87"/>
                <a:gd name="T66" fmla="*/ 171 w 195"/>
                <a:gd name="T67" fmla="*/ 64 h 87"/>
                <a:gd name="T68" fmla="*/ 179 w 195"/>
                <a:gd name="T69" fmla="*/ 64 h 87"/>
                <a:gd name="T70" fmla="*/ 187 w 195"/>
                <a:gd name="T71" fmla="*/ 61 h 87"/>
                <a:gd name="T72" fmla="*/ 194 w 195"/>
                <a:gd name="T73" fmla="*/ 57 h 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5"/>
                <a:gd name="T112" fmla="*/ 0 h 87"/>
                <a:gd name="T113" fmla="*/ 195 w 195"/>
                <a:gd name="T114" fmla="*/ 87 h 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5" h="87">
                  <a:moveTo>
                    <a:pt x="194" y="57"/>
                  </a:moveTo>
                  <a:lnTo>
                    <a:pt x="192" y="60"/>
                  </a:lnTo>
                  <a:lnTo>
                    <a:pt x="190" y="63"/>
                  </a:lnTo>
                  <a:lnTo>
                    <a:pt x="188" y="66"/>
                  </a:lnTo>
                  <a:lnTo>
                    <a:pt x="185" y="69"/>
                  </a:lnTo>
                  <a:lnTo>
                    <a:pt x="182" y="72"/>
                  </a:lnTo>
                  <a:lnTo>
                    <a:pt x="179" y="74"/>
                  </a:lnTo>
                  <a:lnTo>
                    <a:pt x="175" y="77"/>
                  </a:lnTo>
                  <a:lnTo>
                    <a:pt x="169" y="80"/>
                  </a:lnTo>
                  <a:lnTo>
                    <a:pt x="164" y="83"/>
                  </a:lnTo>
                  <a:lnTo>
                    <a:pt x="159" y="84"/>
                  </a:lnTo>
                  <a:lnTo>
                    <a:pt x="155" y="85"/>
                  </a:lnTo>
                  <a:lnTo>
                    <a:pt x="151" y="85"/>
                  </a:lnTo>
                  <a:lnTo>
                    <a:pt x="147" y="86"/>
                  </a:lnTo>
                  <a:lnTo>
                    <a:pt x="143" y="85"/>
                  </a:lnTo>
                  <a:lnTo>
                    <a:pt x="139" y="84"/>
                  </a:lnTo>
                  <a:lnTo>
                    <a:pt x="135" y="83"/>
                  </a:lnTo>
                  <a:lnTo>
                    <a:pt x="131" y="81"/>
                  </a:lnTo>
                  <a:lnTo>
                    <a:pt x="125" y="79"/>
                  </a:lnTo>
                  <a:lnTo>
                    <a:pt x="120" y="74"/>
                  </a:lnTo>
                  <a:lnTo>
                    <a:pt x="93" y="55"/>
                  </a:lnTo>
                  <a:lnTo>
                    <a:pt x="66" y="35"/>
                  </a:lnTo>
                  <a:lnTo>
                    <a:pt x="60" y="31"/>
                  </a:lnTo>
                  <a:lnTo>
                    <a:pt x="55" y="28"/>
                  </a:lnTo>
                  <a:lnTo>
                    <a:pt x="51" y="26"/>
                  </a:lnTo>
                  <a:lnTo>
                    <a:pt x="46" y="24"/>
                  </a:lnTo>
                  <a:lnTo>
                    <a:pt x="41" y="22"/>
                  </a:lnTo>
                  <a:lnTo>
                    <a:pt x="37" y="21"/>
                  </a:lnTo>
                  <a:lnTo>
                    <a:pt x="33" y="20"/>
                  </a:lnTo>
                  <a:lnTo>
                    <a:pt x="29" y="21"/>
                  </a:lnTo>
                  <a:lnTo>
                    <a:pt x="24" y="21"/>
                  </a:lnTo>
                  <a:lnTo>
                    <a:pt x="21" y="21"/>
                  </a:lnTo>
                  <a:lnTo>
                    <a:pt x="17" y="23"/>
                  </a:lnTo>
                  <a:lnTo>
                    <a:pt x="12" y="24"/>
                  </a:lnTo>
                  <a:lnTo>
                    <a:pt x="9" y="25"/>
                  </a:lnTo>
                  <a:lnTo>
                    <a:pt x="5" y="27"/>
                  </a:lnTo>
                  <a:lnTo>
                    <a:pt x="3" y="28"/>
                  </a:lnTo>
                  <a:lnTo>
                    <a:pt x="0" y="30"/>
                  </a:lnTo>
                  <a:lnTo>
                    <a:pt x="1" y="28"/>
                  </a:lnTo>
                  <a:lnTo>
                    <a:pt x="1" y="26"/>
                  </a:lnTo>
                  <a:lnTo>
                    <a:pt x="3" y="24"/>
                  </a:lnTo>
                  <a:lnTo>
                    <a:pt x="5" y="22"/>
                  </a:lnTo>
                  <a:lnTo>
                    <a:pt x="7" y="20"/>
                  </a:lnTo>
                  <a:lnTo>
                    <a:pt x="9" y="18"/>
                  </a:lnTo>
                  <a:lnTo>
                    <a:pt x="14" y="16"/>
                  </a:lnTo>
                  <a:lnTo>
                    <a:pt x="21" y="13"/>
                  </a:lnTo>
                  <a:lnTo>
                    <a:pt x="28" y="9"/>
                  </a:lnTo>
                  <a:lnTo>
                    <a:pt x="35" y="6"/>
                  </a:lnTo>
                  <a:lnTo>
                    <a:pt x="42" y="3"/>
                  </a:lnTo>
                  <a:lnTo>
                    <a:pt x="47" y="1"/>
                  </a:lnTo>
                  <a:lnTo>
                    <a:pt x="51" y="0"/>
                  </a:lnTo>
                  <a:lnTo>
                    <a:pt x="55" y="0"/>
                  </a:lnTo>
                  <a:lnTo>
                    <a:pt x="59" y="0"/>
                  </a:lnTo>
                  <a:lnTo>
                    <a:pt x="63" y="1"/>
                  </a:lnTo>
                  <a:lnTo>
                    <a:pt x="67" y="2"/>
                  </a:lnTo>
                  <a:lnTo>
                    <a:pt x="71" y="3"/>
                  </a:lnTo>
                  <a:lnTo>
                    <a:pt x="76" y="6"/>
                  </a:lnTo>
                  <a:lnTo>
                    <a:pt x="80" y="9"/>
                  </a:lnTo>
                  <a:lnTo>
                    <a:pt x="86" y="12"/>
                  </a:lnTo>
                  <a:lnTo>
                    <a:pt x="114" y="32"/>
                  </a:lnTo>
                  <a:lnTo>
                    <a:pt x="138" y="50"/>
                  </a:lnTo>
                  <a:lnTo>
                    <a:pt x="144" y="55"/>
                  </a:lnTo>
                  <a:lnTo>
                    <a:pt x="149" y="58"/>
                  </a:lnTo>
                  <a:lnTo>
                    <a:pt x="154" y="60"/>
                  </a:lnTo>
                  <a:lnTo>
                    <a:pt x="158" y="61"/>
                  </a:lnTo>
                  <a:lnTo>
                    <a:pt x="162" y="63"/>
                  </a:lnTo>
                  <a:lnTo>
                    <a:pt x="167" y="64"/>
                  </a:lnTo>
                  <a:lnTo>
                    <a:pt x="171" y="64"/>
                  </a:lnTo>
                  <a:lnTo>
                    <a:pt x="176" y="64"/>
                  </a:lnTo>
                  <a:lnTo>
                    <a:pt x="179" y="64"/>
                  </a:lnTo>
                  <a:lnTo>
                    <a:pt x="183" y="62"/>
                  </a:lnTo>
                  <a:lnTo>
                    <a:pt x="187" y="61"/>
                  </a:lnTo>
                  <a:lnTo>
                    <a:pt x="189" y="59"/>
                  </a:lnTo>
                  <a:lnTo>
                    <a:pt x="194" y="57"/>
                  </a:lnTo>
                </a:path>
              </a:pathLst>
            </a:custGeom>
            <a:solidFill>
              <a:srgbClr val="FF0000"/>
            </a:solidFill>
            <a:ln w="12700" cap="rnd">
              <a:solidFill>
                <a:srgbClr val="FF0000"/>
              </a:solidFill>
              <a:round/>
              <a:headEnd/>
              <a:tailEnd/>
            </a:ln>
          </p:spPr>
          <p:txBody>
            <a:bodyPr/>
            <a:lstStyle/>
            <a:p>
              <a:endParaRPr lang="en-US"/>
            </a:p>
          </p:txBody>
        </p:sp>
        <p:sp>
          <p:nvSpPr>
            <p:cNvPr id="143" name="Freeform 123"/>
            <p:cNvSpPr>
              <a:spLocks/>
            </p:cNvSpPr>
            <p:nvPr/>
          </p:nvSpPr>
          <p:spPr bwMode="auto">
            <a:xfrm>
              <a:off x="1886" y="2607"/>
              <a:ext cx="192" cy="81"/>
            </a:xfrm>
            <a:custGeom>
              <a:avLst/>
              <a:gdLst>
                <a:gd name="T0" fmla="*/ 191 w 192"/>
                <a:gd name="T1" fmla="*/ 56 h 81"/>
                <a:gd name="T2" fmla="*/ 188 w 192"/>
                <a:gd name="T3" fmla="*/ 61 h 81"/>
                <a:gd name="T4" fmla="*/ 183 w 192"/>
                <a:gd name="T5" fmla="*/ 66 h 81"/>
                <a:gd name="T6" fmla="*/ 175 w 192"/>
                <a:gd name="T7" fmla="*/ 72 h 81"/>
                <a:gd name="T8" fmla="*/ 163 w 192"/>
                <a:gd name="T9" fmla="*/ 76 h 81"/>
                <a:gd name="T10" fmla="*/ 153 w 192"/>
                <a:gd name="T11" fmla="*/ 79 h 81"/>
                <a:gd name="T12" fmla="*/ 145 w 192"/>
                <a:gd name="T13" fmla="*/ 80 h 81"/>
                <a:gd name="T14" fmla="*/ 138 w 192"/>
                <a:gd name="T15" fmla="*/ 78 h 81"/>
                <a:gd name="T16" fmla="*/ 130 w 192"/>
                <a:gd name="T17" fmla="*/ 75 h 81"/>
                <a:gd name="T18" fmla="*/ 120 w 192"/>
                <a:gd name="T19" fmla="*/ 69 h 81"/>
                <a:gd name="T20" fmla="*/ 65 w 192"/>
                <a:gd name="T21" fmla="*/ 31 h 81"/>
                <a:gd name="T22" fmla="*/ 54 w 192"/>
                <a:gd name="T23" fmla="*/ 26 h 81"/>
                <a:gd name="T24" fmla="*/ 45 w 192"/>
                <a:gd name="T25" fmla="*/ 21 h 81"/>
                <a:gd name="T26" fmla="*/ 36 w 192"/>
                <a:gd name="T27" fmla="*/ 19 h 81"/>
                <a:gd name="T28" fmla="*/ 28 w 192"/>
                <a:gd name="T29" fmla="*/ 18 h 81"/>
                <a:gd name="T30" fmla="*/ 20 w 192"/>
                <a:gd name="T31" fmla="*/ 19 h 81"/>
                <a:gd name="T32" fmla="*/ 11 w 192"/>
                <a:gd name="T33" fmla="*/ 22 h 81"/>
                <a:gd name="T34" fmla="*/ 5 w 192"/>
                <a:gd name="T35" fmla="*/ 24 h 81"/>
                <a:gd name="T36" fmla="*/ 0 w 192"/>
                <a:gd name="T37" fmla="*/ 27 h 81"/>
                <a:gd name="T38" fmla="*/ 2 w 192"/>
                <a:gd name="T39" fmla="*/ 23 h 81"/>
                <a:gd name="T40" fmla="*/ 4 w 192"/>
                <a:gd name="T41" fmla="*/ 20 h 81"/>
                <a:gd name="T42" fmla="*/ 9 w 192"/>
                <a:gd name="T43" fmla="*/ 16 h 81"/>
                <a:gd name="T44" fmla="*/ 19 w 192"/>
                <a:gd name="T45" fmla="*/ 11 h 81"/>
                <a:gd name="T46" fmla="*/ 34 w 192"/>
                <a:gd name="T47" fmla="*/ 5 h 81"/>
                <a:gd name="T48" fmla="*/ 45 w 192"/>
                <a:gd name="T49" fmla="*/ 1 h 81"/>
                <a:gd name="T50" fmla="*/ 54 w 192"/>
                <a:gd name="T51" fmla="*/ 0 h 81"/>
                <a:gd name="T52" fmla="*/ 62 w 192"/>
                <a:gd name="T53" fmla="*/ 0 h 81"/>
                <a:gd name="T54" fmla="*/ 71 w 192"/>
                <a:gd name="T55" fmla="*/ 3 h 81"/>
                <a:gd name="T56" fmla="*/ 80 w 192"/>
                <a:gd name="T57" fmla="*/ 8 h 81"/>
                <a:gd name="T58" fmla="*/ 113 w 192"/>
                <a:gd name="T59" fmla="*/ 30 h 81"/>
                <a:gd name="T60" fmla="*/ 143 w 192"/>
                <a:gd name="T61" fmla="*/ 50 h 81"/>
                <a:gd name="T62" fmla="*/ 152 w 192"/>
                <a:gd name="T63" fmla="*/ 55 h 81"/>
                <a:gd name="T64" fmla="*/ 161 w 192"/>
                <a:gd name="T65" fmla="*/ 58 h 81"/>
                <a:gd name="T66" fmla="*/ 170 w 192"/>
                <a:gd name="T67" fmla="*/ 59 h 81"/>
                <a:gd name="T68" fmla="*/ 178 w 192"/>
                <a:gd name="T69" fmla="*/ 59 h 81"/>
                <a:gd name="T70" fmla="*/ 185 w 192"/>
                <a:gd name="T71" fmla="*/ 57 h 81"/>
                <a:gd name="T72" fmla="*/ 189 w 192"/>
                <a:gd name="T73" fmla="*/ 52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2"/>
                <a:gd name="T112" fmla="*/ 0 h 81"/>
                <a:gd name="T113" fmla="*/ 192 w 192"/>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2" h="81">
                  <a:moveTo>
                    <a:pt x="189" y="52"/>
                  </a:moveTo>
                  <a:lnTo>
                    <a:pt x="191" y="56"/>
                  </a:lnTo>
                  <a:lnTo>
                    <a:pt x="189" y="58"/>
                  </a:lnTo>
                  <a:lnTo>
                    <a:pt x="188" y="61"/>
                  </a:lnTo>
                  <a:lnTo>
                    <a:pt x="186" y="63"/>
                  </a:lnTo>
                  <a:lnTo>
                    <a:pt x="183" y="66"/>
                  </a:lnTo>
                  <a:lnTo>
                    <a:pt x="177" y="69"/>
                  </a:lnTo>
                  <a:lnTo>
                    <a:pt x="175" y="72"/>
                  </a:lnTo>
                  <a:lnTo>
                    <a:pt x="169" y="74"/>
                  </a:lnTo>
                  <a:lnTo>
                    <a:pt x="163" y="76"/>
                  </a:lnTo>
                  <a:lnTo>
                    <a:pt x="158" y="77"/>
                  </a:lnTo>
                  <a:lnTo>
                    <a:pt x="153" y="79"/>
                  </a:lnTo>
                  <a:lnTo>
                    <a:pt x="150" y="79"/>
                  </a:lnTo>
                  <a:lnTo>
                    <a:pt x="145" y="80"/>
                  </a:lnTo>
                  <a:lnTo>
                    <a:pt x="142" y="78"/>
                  </a:lnTo>
                  <a:lnTo>
                    <a:pt x="138" y="78"/>
                  </a:lnTo>
                  <a:lnTo>
                    <a:pt x="133" y="77"/>
                  </a:lnTo>
                  <a:lnTo>
                    <a:pt x="130" y="75"/>
                  </a:lnTo>
                  <a:lnTo>
                    <a:pt x="125" y="72"/>
                  </a:lnTo>
                  <a:lnTo>
                    <a:pt x="120" y="69"/>
                  </a:lnTo>
                  <a:lnTo>
                    <a:pt x="92" y="50"/>
                  </a:lnTo>
                  <a:lnTo>
                    <a:pt x="65" y="31"/>
                  </a:lnTo>
                  <a:lnTo>
                    <a:pt x="59" y="28"/>
                  </a:lnTo>
                  <a:lnTo>
                    <a:pt x="54" y="26"/>
                  </a:lnTo>
                  <a:lnTo>
                    <a:pt x="50" y="24"/>
                  </a:lnTo>
                  <a:lnTo>
                    <a:pt x="45" y="21"/>
                  </a:lnTo>
                  <a:lnTo>
                    <a:pt x="41" y="20"/>
                  </a:lnTo>
                  <a:lnTo>
                    <a:pt x="36" y="19"/>
                  </a:lnTo>
                  <a:lnTo>
                    <a:pt x="31" y="18"/>
                  </a:lnTo>
                  <a:lnTo>
                    <a:pt x="28" y="18"/>
                  </a:lnTo>
                  <a:lnTo>
                    <a:pt x="24" y="18"/>
                  </a:lnTo>
                  <a:lnTo>
                    <a:pt x="20" y="19"/>
                  </a:lnTo>
                  <a:lnTo>
                    <a:pt x="16" y="21"/>
                  </a:lnTo>
                  <a:lnTo>
                    <a:pt x="11" y="22"/>
                  </a:lnTo>
                  <a:lnTo>
                    <a:pt x="8" y="23"/>
                  </a:lnTo>
                  <a:lnTo>
                    <a:pt x="5" y="24"/>
                  </a:lnTo>
                  <a:lnTo>
                    <a:pt x="2" y="26"/>
                  </a:lnTo>
                  <a:lnTo>
                    <a:pt x="0" y="27"/>
                  </a:lnTo>
                  <a:lnTo>
                    <a:pt x="1" y="25"/>
                  </a:lnTo>
                  <a:lnTo>
                    <a:pt x="2" y="23"/>
                  </a:lnTo>
                  <a:lnTo>
                    <a:pt x="2" y="22"/>
                  </a:lnTo>
                  <a:lnTo>
                    <a:pt x="4" y="20"/>
                  </a:lnTo>
                  <a:lnTo>
                    <a:pt x="7" y="18"/>
                  </a:lnTo>
                  <a:lnTo>
                    <a:pt x="9" y="16"/>
                  </a:lnTo>
                  <a:lnTo>
                    <a:pt x="13" y="14"/>
                  </a:lnTo>
                  <a:lnTo>
                    <a:pt x="19" y="11"/>
                  </a:lnTo>
                  <a:lnTo>
                    <a:pt x="27" y="8"/>
                  </a:lnTo>
                  <a:lnTo>
                    <a:pt x="34" y="5"/>
                  </a:lnTo>
                  <a:lnTo>
                    <a:pt x="41" y="3"/>
                  </a:lnTo>
                  <a:lnTo>
                    <a:pt x="45" y="1"/>
                  </a:lnTo>
                  <a:lnTo>
                    <a:pt x="50" y="0"/>
                  </a:lnTo>
                  <a:lnTo>
                    <a:pt x="54" y="0"/>
                  </a:lnTo>
                  <a:lnTo>
                    <a:pt x="58" y="0"/>
                  </a:lnTo>
                  <a:lnTo>
                    <a:pt x="62" y="0"/>
                  </a:lnTo>
                  <a:lnTo>
                    <a:pt x="66" y="1"/>
                  </a:lnTo>
                  <a:lnTo>
                    <a:pt x="71" y="3"/>
                  </a:lnTo>
                  <a:lnTo>
                    <a:pt x="75" y="5"/>
                  </a:lnTo>
                  <a:lnTo>
                    <a:pt x="80" y="8"/>
                  </a:lnTo>
                  <a:lnTo>
                    <a:pt x="85" y="12"/>
                  </a:lnTo>
                  <a:lnTo>
                    <a:pt x="113" y="30"/>
                  </a:lnTo>
                  <a:lnTo>
                    <a:pt x="136" y="46"/>
                  </a:lnTo>
                  <a:lnTo>
                    <a:pt x="143" y="50"/>
                  </a:lnTo>
                  <a:lnTo>
                    <a:pt x="148" y="53"/>
                  </a:lnTo>
                  <a:lnTo>
                    <a:pt x="152" y="55"/>
                  </a:lnTo>
                  <a:lnTo>
                    <a:pt x="156" y="57"/>
                  </a:lnTo>
                  <a:lnTo>
                    <a:pt x="161" y="58"/>
                  </a:lnTo>
                  <a:lnTo>
                    <a:pt x="165" y="59"/>
                  </a:lnTo>
                  <a:lnTo>
                    <a:pt x="170" y="59"/>
                  </a:lnTo>
                  <a:lnTo>
                    <a:pt x="174" y="59"/>
                  </a:lnTo>
                  <a:lnTo>
                    <a:pt x="178" y="59"/>
                  </a:lnTo>
                  <a:lnTo>
                    <a:pt x="182" y="58"/>
                  </a:lnTo>
                  <a:lnTo>
                    <a:pt x="185" y="57"/>
                  </a:lnTo>
                  <a:lnTo>
                    <a:pt x="188" y="55"/>
                  </a:lnTo>
                  <a:lnTo>
                    <a:pt x="189" y="52"/>
                  </a:lnTo>
                </a:path>
              </a:pathLst>
            </a:custGeom>
            <a:solidFill>
              <a:srgbClr val="FF0000"/>
            </a:solidFill>
            <a:ln w="12700" cap="rnd">
              <a:solidFill>
                <a:srgbClr val="FF0000"/>
              </a:solidFill>
              <a:round/>
              <a:headEnd/>
              <a:tailEnd/>
            </a:ln>
          </p:spPr>
          <p:txBody>
            <a:bodyPr/>
            <a:lstStyle/>
            <a:p>
              <a:endParaRPr lang="en-US"/>
            </a:p>
          </p:txBody>
        </p:sp>
        <p:sp>
          <p:nvSpPr>
            <p:cNvPr id="144" name="Freeform 124"/>
            <p:cNvSpPr>
              <a:spLocks/>
            </p:cNvSpPr>
            <p:nvPr/>
          </p:nvSpPr>
          <p:spPr bwMode="auto">
            <a:xfrm>
              <a:off x="1734" y="2686"/>
              <a:ext cx="195" cy="81"/>
            </a:xfrm>
            <a:custGeom>
              <a:avLst/>
              <a:gdLst>
                <a:gd name="T0" fmla="*/ 192 w 195"/>
                <a:gd name="T1" fmla="*/ 56 h 81"/>
                <a:gd name="T2" fmla="*/ 188 w 195"/>
                <a:gd name="T3" fmla="*/ 61 h 81"/>
                <a:gd name="T4" fmla="*/ 182 w 195"/>
                <a:gd name="T5" fmla="*/ 67 h 81"/>
                <a:gd name="T6" fmla="*/ 175 w 195"/>
                <a:gd name="T7" fmla="*/ 72 h 81"/>
                <a:gd name="T8" fmla="*/ 164 w 195"/>
                <a:gd name="T9" fmla="*/ 77 h 81"/>
                <a:gd name="T10" fmla="*/ 155 w 195"/>
                <a:gd name="T11" fmla="*/ 79 h 81"/>
                <a:gd name="T12" fmla="*/ 147 w 195"/>
                <a:gd name="T13" fmla="*/ 80 h 81"/>
                <a:gd name="T14" fmla="*/ 139 w 195"/>
                <a:gd name="T15" fmla="*/ 78 h 81"/>
                <a:gd name="T16" fmla="*/ 131 w 195"/>
                <a:gd name="T17" fmla="*/ 75 h 81"/>
                <a:gd name="T18" fmla="*/ 120 w 195"/>
                <a:gd name="T19" fmla="*/ 69 h 81"/>
                <a:gd name="T20" fmla="*/ 66 w 195"/>
                <a:gd name="T21" fmla="*/ 32 h 81"/>
                <a:gd name="T22" fmla="*/ 55 w 195"/>
                <a:gd name="T23" fmla="*/ 26 h 81"/>
                <a:gd name="T24" fmla="*/ 46 w 195"/>
                <a:gd name="T25" fmla="*/ 22 h 81"/>
                <a:gd name="T26" fmla="*/ 37 w 195"/>
                <a:gd name="T27" fmla="*/ 19 h 81"/>
                <a:gd name="T28" fmla="*/ 29 w 195"/>
                <a:gd name="T29" fmla="*/ 19 h 81"/>
                <a:gd name="T30" fmla="*/ 21 w 195"/>
                <a:gd name="T31" fmla="*/ 20 h 81"/>
                <a:gd name="T32" fmla="*/ 12 w 195"/>
                <a:gd name="T33" fmla="*/ 22 h 81"/>
                <a:gd name="T34" fmla="*/ 5 w 195"/>
                <a:gd name="T35" fmla="*/ 25 h 81"/>
                <a:gd name="T36" fmla="*/ 0 w 195"/>
                <a:gd name="T37" fmla="*/ 28 h 81"/>
                <a:gd name="T38" fmla="*/ 1 w 195"/>
                <a:gd name="T39" fmla="*/ 25 h 81"/>
                <a:gd name="T40" fmla="*/ 5 w 195"/>
                <a:gd name="T41" fmla="*/ 20 h 81"/>
                <a:gd name="T42" fmla="*/ 9 w 195"/>
                <a:gd name="T43" fmla="*/ 17 h 81"/>
                <a:gd name="T44" fmla="*/ 21 w 195"/>
                <a:gd name="T45" fmla="*/ 12 h 81"/>
                <a:gd name="T46" fmla="*/ 35 w 195"/>
                <a:gd name="T47" fmla="*/ 5 h 81"/>
                <a:gd name="T48" fmla="*/ 47 w 195"/>
                <a:gd name="T49" fmla="*/ 1 h 81"/>
                <a:gd name="T50" fmla="*/ 55 w 195"/>
                <a:gd name="T51" fmla="*/ 0 h 81"/>
                <a:gd name="T52" fmla="*/ 63 w 195"/>
                <a:gd name="T53" fmla="*/ 1 h 81"/>
                <a:gd name="T54" fmla="*/ 71 w 195"/>
                <a:gd name="T55" fmla="*/ 3 h 81"/>
                <a:gd name="T56" fmla="*/ 80 w 195"/>
                <a:gd name="T57" fmla="*/ 8 h 81"/>
                <a:gd name="T58" fmla="*/ 114 w 195"/>
                <a:gd name="T59" fmla="*/ 30 h 81"/>
                <a:gd name="T60" fmla="*/ 144 w 195"/>
                <a:gd name="T61" fmla="*/ 51 h 81"/>
                <a:gd name="T62" fmla="*/ 154 w 195"/>
                <a:gd name="T63" fmla="*/ 56 h 81"/>
                <a:gd name="T64" fmla="*/ 162 w 195"/>
                <a:gd name="T65" fmla="*/ 59 h 81"/>
                <a:gd name="T66" fmla="*/ 171 w 195"/>
                <a:gd name="T67" fmla="*/ 60 h 81"/>
                <a:gd name="T68" fmla="*/ 179 w 195"/>
                <a:gd name="T69" fmla="*/ 59 h 81"/>
                <a:gd name="T70" fmla="*/ 187 w 195"/>
                <a:gd name="T71" fmla="*/ 57 h 81"/>
                <a:gd name="T72" fmla="*/ 194 w 195"/>
                <a:gd name="T73" fmla="*/ 53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5"/>
                <a:gd name="T112" fmla="*/ 0 h 81"/>
                <a:gd name="T113" fmla="*/ 195 w 195"/>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5" h="81">
                  <a:moveTo>
                    <a:pt x="194" y="53"/>
                  </a:moveTo>
                  <a:lnTo>
                    <a:pt x="192" y="56"/>
                  </a:lnTo>
                  <a:lnTo>
                    <a:pt x="190" y="58"/>
                  </a:lnTo>
                  <a:lnTo>
                    <a:pt x="188" y="61"/>
                  </a:lnTo>
                  <a:lnTo>
                    <a:pt x="185" y="64"/>
                  </a:lnTo>
                  <a:lnTo>
                    <a:pt x="182" y="67"/>
                  </a:lnTo>
                  <a:lnTo>
                    <a:pt x="179" y="69"/>
                  </a:lnTo>
                  <a:lnTo>
                    <a:pt x="175" y="72"/>
                  </a:lnTo>
                  <a:lnTo>
                    <a:pt x="169" y="75"/>
                  </a:lnTo>
                  <a:lnTo>
                    <a:pt x="164" y="77"/>
                  </a:lnTo>
                  <a:lnTo>
                    <a:pt x="159" y="78"/>
                  </a:lnTo>
                  <a:lnTo>
                    <a:pt x="155" y="79"/>
                  </a:lnTo>
                  <a:lnTo>
                    <a:pt x="151" y="79"/>
                  </a:lnTo>
                  <a:lnTo>
                    <a:pt x="147" y="80"/>
                  </a:lnTo>
                  <a:lnTo>
                    <a:pt x="143" y="79"/>
                  </a:lnTo>
                  <a:lnTo>
                    <a:pt x="139" y="78"/>
                  </a:lnTo>
                  <a:lnTo>
                    <a:pt x="135" y="77"/>
                  </a:lnTo>
                  <a:lnTo>
                    <a:pt x="131" y="75"/>
                  </a:lnTo>
                  <a:lnTo>
                    <a:pt x="125" y="73"/>
                  </a:lnTo>
                  <a:lnTo>
                    <a:pt x="120" y="69"/>
                  </a:lnTo>
                  <a:lnTo>
                    <a:pt x="93" y="51"/>
                  </a:lnTo>
                  <a:lnTo>
                    <a:pt x="66" y="32"/>
                  </a:lnTo>
                  <a:lnTo>
                    <a:pt x="60" y="29"/>
                  </a:lnTo>
                  <a:lnTo>
                    <a:pt x="55" y="26"/>
                  </a:lnTo>
                  <a:lnTo>
                    <a:pt x="51" y="24"/>
                  </a:lnTo>
                  <a:lnTo>
                    <a:pt x="46" y="22"/>
                  </a:lnTo>
                  <a:lnTo>
                    <a:pt x="41" y="20"/>
                  </a:lnTo>
                  <a:lnTo>
                    <a:pt x="37" y="19"/>
                  </a:lnTo>
                  <a:lnTo>
                    <a:pt x="33" y="19"/>
                  </a:lnTo>
                  <a:lnTo>
                    <a:pt x="29" y="19"/>
                  </a:lnTo>
                  <a:lnTo>
                    <a:pt x="24" y="19"/>
                  </a:lnTo>
                  <a:lnTo>
                    <a:pt x="21" y="20"/>
                  </a:lnTo>
                  <a:lnTo>
                    <a:pt x="17" y="21"/>
                  </a:lnTo>
                  <a:lnTo>
                    <a:pt x="12" y="22"/>
                  </a:lnTo>
                  <a:lnTo>
                    <a:pt x="9" y="23"/>
                  </a:lnTo>
                  <a:lnTo>
                    <a:pt x="5" y="25"/>
                  </a:lnTo>
                  <a:lnTo>
                    <a:pt x="3" y="26"/>
                  </a:lnTo>
                  <a:lnTo>
                    <a:pt x="0" y="28"/>
                  </a:lnTo>
                  <a:lnTo>
                    <a:pt x="1" y="26"/>
                  </a:lnTo>
                  <a:lnTo>
                    <a:pt x="1" y="25"/>
                  </a:lnTo>
                  <a:lnTo>
                    <a:pt x="3" y="22"/>
                  </a:lnTo>
                  <a:lnTo>
                    <a:pt x="5" y="20"/>
                  </a:lnTo>
                  <a:lnTo>
                    <a:pt x="7" y="19"/>
                  </a:lnTo>
                  <a:lnTo>
                    <a:pt x="9" y="17"/>
                  </a:lnTo>
                  <a:lnTo>
                    <a:pt x="14" y="15"/>
                  </a:lnTo>
                  <a:lnTo>
                    <a:pt x="21" y="12"/>
                  </a:lnTo>
                  <a:lnTo>
                    <a:pt x="28" y="8"/>
                  </a:lnTo>
                  <a:lnTo>
                    <a:pt x="35" y="5"/>
                  </a:lnTo>
                  <a:lnTo>
                    <a:pt x="42" y="3"/>
                  </a:lnTo>
                  <a:lnTo>
                    <a:pt x="47" y="1"/>
                  </a:lnTo>
                  <a:lnTo>
                    <a:pt x="51" y="0"/>
                  </a:lnTo>
                  <a:lnTo>
                    <a:pt x="55" y="0"/>
                  </a:lnTo>
                  <a:lnTo>
                    <a:pt x="59" y="0"/>
                  </a:lnTo>
                  <a:lnTo>
                    <a:pt x="63" y="1"/>
                  </a:lnTo>
                  <a:lnTo>
                    <a:pt x="67" y="2"/>
                  </a:lnTo>
                  <a:lnTo>
                    <a:pt x="71" y="3"/>
                  </a:lnTo>
                  <a:lnTo>
                    <a:pt x="76" y="6"/>
                  </a:lnTo>
                  <a:lnTo>
                    <a:pt x="80" y="8"/>
                  </a:lnTo>
                  <a:lnTo>
                    <a:pt x="86" y="12"/>
                  </a:lnTo>
                  <a:lnTo>
                    <a:pt x="114" y="30"/>
                  </a:lnTo>
                  <a:lnTo>
                    <a:pt x="138" y="47"/>
                  </a:lnTo>
                  <a:lnTo>
                    <a:pt x="144" y="51"/>
                  </a:lnTo>
                  <a:lnTo>
                    <a:pt x="149" y="54"/>
                  </a:lnTo>
                  <a:lnTo>
                    <a:pt x="154" y="56"/>
                  </a:lnTo>
                  <a:lnTo>
                    <a:pt x="158" y="57"/>
                  </a:lnTo>
                  <a:lnTo>
                    <a:pt x="162" y="59"/>
                  </a:lnTo>
                  <a:lnTo>
                    <a:pt x="167" y="59"/>
                  </a:lnTo>
                  <a:lnTo>
                    <a:pt x="171" y="60"/>
                  </a:lnTo>
                  <a:lnTo>
                    <a:pt x="176" y="59"/>
                  </a:lnTo>
                  <a:lnTo>
                    <a:pt x="179" y="59"/>
                  </a:lnTo>
                  <a:lnTo>
                    <a:pt x="183" y="58"/>
                  </a:lnTo>
                  <a:lnTo>
                    <a:pt x="187" y="57"/>
                  </a:lnTo>
                  <a:lnTo>
                    <a:pt x="189" y="55"/>
                  </a:lnTo>
                  <a:lnTo>
                    <a:pt x="194" y="53"/>
                  </a:lnTo>
                </a:path>
              </a:pathLst>
            </a:custGeom>
            <a:solidFill>
              <a:srgbClr val="FF0000"/>
            </a:solidFill>
            <a:ln w="12700" cap="rnd">
              <a:solidFill>
                <a:srgbClr val="FF0000"/>
              </a:solidFill>
              <a:round/>
              <a:headEnd/>
              <a:tailEnd/>
            </a:ln>
          </p:spPr>
          <p:txBody>
            <a:bodyPr/>
            <a:lstStyle/>
            <a:p>
              <a:endParaRPr lang="en-US"/>
            </a:p>
          </p:txBody>
        </p:sp>
        <p:sp>
          <p:nvSpPr>
            <p:cNvPr id="145" name="Freeform 125"/>
            <p:cNvSpPr>
              <a:spLocks/>
            </p:cNvSpPr>
            <p:nvPr/>
          </p:nvSpPr>
          <p:spPr bwMode="auto">
            <a:xfrm>
              <a:off x="2185" y="2458"/>
              <a:ext cx="191" cy="86"/>
            </a:xfrm>
            <a:custGeom>
              <a:avLst/>
              <a:gdLst>
                <a:gd name="T0" fmla="*/ 190 w 191"/>
                <a:gd name="T1" fmla="*/ 59 h 86"/>
                <a:gd name="T2" fmla="*/ 187 w 191"/>
                <a:gd name="T3" fmla="*/ 65 h 86"/>
                <a:gd name="T4" fmla="*/ 182 w 191"/>
                <a:gd name="T5" fmla="*/ 70 h 86"/>
                <a:gd name="T6" fmla="*/ 174 w 191"/>
                <a:gd name="T7" fmla="*/ 76 h 86"/>
                <a:gd name="T8" fmla="*/ 162 w 191"/>
                <a:gd name="T9" fmla="*/ 81 h 86"/>
                <a:gd name="T10" fmla="*/ 152 w 191"/>
                <a:gd name="T11" fmla="*/ 84 h 86"/>
                <a:gd name="T12" fmla="*/ 144 w 191"/>
                <a:gd name="T13" fmla="*/ 85 h 86"/>
                <a:gd name="T14" fmla="*/ 137 w 191"/>
                <a:gd name="T15" fmla="*/ 83 h 86"/>
                <a:gd name="T16" fmla="*/ 129 w 191"/>
                <a:gd name="T17" fmla="*/ 80 h 86"/>
                <a:gd name="T18" fmla="*/ 120 w 191"/>
                <a:gd name="T19" fmla="*/ 73 h 86"/>
                <a:gd name="T20" fmla="*/ 64 w 191"/>
                <a:gd name="T21" fmla="*/ 33 h 86"/>
                <a:gd name="T22" fmla="*/ 54 w 191"/>
                <a:gd name="T23" fmla="*/ 28 h 86"/>
                <a:gd name="T24" fmla="*/ 45 w 191"/>
                <a:gd name="T25" fmla="*/ 23 h 86"/>
                <a:gd name="T26" fmla="*/ 36 w 191"/>
                <a:gd name="T27" fmla="*/ 20 h 86"/>
                <a:gd name="T28" fmla="*/ 28 w 191"/>
                <a:gd name="T29" fmla="*/ 19 h 86"/>
                <a:gd name="T30" fmla="*/ 20 w 191"/>
                <a:gd name="T31" fmla="*/ 20 h 86"/>
                <a:gd name="T32" fmla="*/ 11 w 191"/>
                <a:gd name="T33" fmla="*/ 23 h 86"/>
                <a:gd name="T34" fmla="*/ 5 w 191"/>
                <a:gd name="T35" fmla="*/ 25 h 86"/>
                <a:gd name="T36" fmla="*/ 0 w 191"/>
                <a:gd name="T37" fmla="*/ 29 h 86"/>
                <a:gd name="T38" fmla="*/ 2 w 191"/>
                <a:gd name="T39" fmla="*/ 25 h 86"/>
                <a:gd name="T40" fmla="*/ 4 w 191"/>
                <a:gd name="T41" fmla="*/ 21 h 86"/>
                <a:gd name="T42" fmla="*/ 9 w 191"/>
                <a:gd name="T43" fmla="*/ 18 h 86"/>
                <a:gd name="T44" fmla="*/ 19 w 191"/>
                <a:gd name="T45" fmla="*/ 12 h 86"/>
                <a:gd name="T46" fmla="*/ 34 w 191"/>
                <a:gd name="T47" fmla="*/ 6 h 86"/>
                <a:gd name="T48" fmla="*/ 45 w 191"/>
                <a:gd name="T49" fmla="*/ 1 h 86"/>
                <a:gd name="T50" fmla="*/ 54 w 191"/>
                <a:gd name="T51" fmla="*/ 0 h 86"/>
                <a:gd name="T52" fmla="*/ 62 w 191"/>
                <a:gd name="T53" fmla="*/ 0 h 86"/>
                <a:gd name="T54" fmla="*/ 70 w 191"/>
                <a:gd name="T55" fmla="*/ 3 h 86"/>
                <a:gd name="T56" fmla="*/ 79 w 191"/>
                <a:gd name="T57" fmla="*/ 9 h 86"/>
                <a:gd name="T58" fmla="*/ 112 w 191"/>
                <a:gd name="T59" fmla="*/ 32 h 86"/>
                <a:gd name="T60" fmla="*/ 142 w 191"/>
                <a:gd name="T61" fmla="*/ 54 h 86"/>
                <a:gd name="T62" fmla="*/ 151 w 191"/>
                <a:gd name="T63" fmla="*/ 58 h 86"/>
                <a:gd name="T64" fmla="*/ 160 w 191"/>
                <a:gd name="T65" fmla="*/ 62 h 86"/>
                <a:gd name="T66" fmla="*/ 169 w 191"/>
                <a:gd name="T67" fmla="*/ 63 h 86"/>
                <a:gd name="T68" fmla="*/ 177 w 191"/>
                <a:gd name="T69" fmla="*/ 63 h 86"/>
                <a:gd name="T70" fmla="*/ 184 w 191"/>
                <a:gd name="T71" fmla="*/ 60 h 86"/>
                <a:gd name="T72" fmla="*/ 188 w 191"/>
                <a:gd name="T73" fmla="*/ 55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1"/>
                <a:gd name="T112" fmla="*/ 0 h 86"/>
                <a:gd name="T113" fmla="*/ 191 w 191"/>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1" h="86">
                  <a:moveTo>
                    <a:pt x="188" y="55"/>
                  </a:moveTo>
                  <a:lnTo>
                    <a:pt x="190" y="59"/>
                  </a:lnTo>
                  <a:lnTo>
                    <a:pt x="188" y="62"/>
                  </a:lnTo>
                  <a:lnTo>
                    <a:pt x="187" y="65"/>
                  </a:lnTo>
                  <a:lnTo>
                    <a:pt x="185" y="67"/>
                  </a:lnTo>
                  <a:lnTo>
                    <a:pt x="182" y="70"/>
                  </a:lnTo>
                  <a:lnTo>
                    <a:pt x="176" y="74"/>
                  </a:lnTo>
                  <a:lnTo>
                    <a:pt x="174" y="76"/>
                  </a:lnTo>
                  <a:lnTo>
                    <a:pt x="168" y="78"/>
                  </a:lnTo>
                  <a:lnTo>
                    <a:pt x="162" y="81"/>
                  </a:lnTo>
                  <a:lnTo>
                    <a:pt x="157" y="82"/>
                  </a:lnTo>
                  <a:lnTo>
                    <a:pt x="152" y="84"/>
                  </a:lnTo>
                  <a:lnTo>
                    <a:pt x="149" y="84"/>
                  </a:lnTo>
                  <a:lnTo>
                    <a:pt x="144" y="85"/>
                  </a:lnTo>
                  <a:lnTo>
                    <a:pt x="141" y="83"/>
                  </a:lnTo>
                  <a:lnTo>
                    <a:pt x="137" y="83"/>
                  </a:lnTo>
                  <a:lnTo>
                    <a:pt x="132" y="82"/>
                  </a:lnTo>
                  <a:lnTo>
                    <a:pt x="129" y="80"/>
                  </a:lnTo>
                  <a:lnTo>
                    <a:pt x="125" y="77"/>
                  </a:lnTo>
                  <a:lnTo>
                    <a:pt x="120" y="73"/>
                  </a:lnTo>
                  <a:lnTo>
                    <a:pt x="91" y="53"/>
                  </a:lnTo>
                  <a:lnTo>
                    <a:pt x="64" y="33"/>
                  </a:lnTo>
                  <a:lnTo>
                    <a:pt x="59" y="30"/>
                  </a:lnTo>
                  <a:lnTo>
                    <a:pt x="54" y="28"/>
                  </a:lnTo>
                  <a:lnTo>
                    <a:pt x="50" y="25"/>
                  </a:lnTo>
                  <a:lnTo>
                    <a:pt x="45" y="23"/>
                  </a:lnTo>
                  <a:lnTo>
                    <a:pt x="41" y="21"/>
                  </a:lnTo>
                  <a:lnTo>
                    <a:pt x="36" y="20"/>
                  </a:lnTo>
                  <a:lnTo>
                    <a:pt x="31" y="19"/>
                  </a:lnTo>
                  <a:lnTo>
                    <a:pt x="28" y="19"/>
                  </a:lnTo>
                  <a:lnTo>
                    <a:pt x="24" y="19"/>
                  </a:lnTo>
                  <a:lnTo>
                    <a:pt x="20" y="20"/>
                  </a:lnTo>
                  <a:lnTo>
                    <a:pt x="16" y="22"/>
                  </a:lnTo>
                  <a:lnTo>
                    <a:pt x="11" y="23"/>
                  </a:lnTo>
                  <a:lnTo>
                    <a:pt x="8" y="24"/>
                  </a:lnTo>
                  <a:lnTo>
                    <a:pt x="5" y="25"/>
                  </a:lnTo>
                  <a:lnTo>
                    <a:pt x="2" y="28"/>
                  </a:lnTo>
                  <a:lnTo>
                    <a:pt x="0" y="29"/>
                  </a:lnTo>
                  <a:lnTo>
                    <a:pt x="1" y="27"/>
                  </a:lnTo>
                  <a:lnTo>
                    <a:pt x="2" y="25"/>
                  </a:lnTo>
                  <a:lnTo>
                    <a:pt x="2" y="23"/>
                  </a:lnTo>
                  <a:lnTo>
                    <a:pt x="4" y="21"/>
                  </a:lnTo>
                  <a:lnTo>
                    <a:pt x="7" y="19"/>
                  </a:lnTo>
                  <a:lnTo>
                    <a:pt x="9" y="18"/>
                  </a:lnTo>
                  <a:lnTo>
                    <a:pt x="13" y="15"/>
                  </a:lnTo>
                  <a:lnTo>
                    <a:pt x="19" y="12"/>
                  </a:lnTo>
                  <a:lnTo>
                    <a:pt x="27" y="9"/>
                  </a:lnTo>
                  <a:lnTo>
                    <a:pt x="34" y="6"/>
                  </a:lnTo>
                  <a:lnTo>
                    <a:pt x="41" y="3"/>
                  </a:lnTo>
                  <a:lnTo>
                    <a:pt x="45" y="1"/>
                  </a:lnTo>
                  <a:lnTo>
                    <a:pt x="50" y="0"/>
                  </a:lnTo>
                  <a:lnTo>
                    <a:pt x="54" y="0"/>
                  </a:lnTo>
                  <a:lnTo>
                    <a:pt x="58" y="0"/>
                  </a:lnTo>
                  <a:lnTo>
                    <a:pt x="62" y="0"/>
                  </a:lnTo>
                  <a:lnTo>
                    <a:pt x="66" y="1"/>
                  </a:lnTo>
                  <a:lnTo>
                    <a:pt x="70" y="3"/>
                  </a:lnTo>
                  <a:lnTo>
                    <a:pt x="74" y="6"/>
                  </a:lnTo>
                  <a:lnTo>
                    <a:pt x="79" y="9"/>
                  </a:lnTo>
                  <a:lnTo>
                    <a:pt x="84" y="12"/>
                  </a:lnTo>
                  <a:lnTo>
                    <a:pt x="112" y="32"/>
                  </a:lnTo>
                  <a:lnTo>
                    <a:pt x="135" y="49"/>
                  </a:lnTo>
                  <a:lnTo>
                    <a:pt x="142" y="54"/>
                  </a:lnTo>
                  <a:lnTo>
                    <a:pt x="147" y="56"/>
                  </a:lnTo>
                  <a:lnTo>
                    <a:pt x="151" y="58"/>
                  </a:lnTo>
                  <a:lnTo>
                    <a:pt x="155" y="60"/>
                  </a:lnTo>
                  <a:lnTo>
                    <a:pt x="160" y="62"/>
                  </a:lnTo>
                  <a:lnTo>
                    <a:pt x="164" y="63"/>
                  </a:lnTo>
                  <a:lnTo>
                    <a:pt x="169" y="63"/>
                  </a:lnTo>
                  <a:lnTo>
                    <a:pt x="173" y="63"/>
                  </a:lnTo>
                  <a:lnTo>
                    <a:pt x="177" y="63"/>
                  </a:lnTo>
                  <a:lnTo>
                    <a:pt x="181" y="61"/>
                  </a:lnTo>
                  <a:lnTo>
                    <a:pt x="184" y="60"/>
                  </a:lnTo>
                  <a:lnTo>
                    <a:pt x="187" y="58"/>
                  </a:lnTo>
                  <a:lnTo>
                    <a:pt x="188" y="55"/>
                  </a:lnTo>
                </a:path>
              </a:pathLst>
            </a:custGeom>
            <a:solidFill>
              <a:srgbClr val="FF0000"/>
            </a:solidFill>
            <a:ln w="12700" cap="rnd">
              <a:solidFill>
                <a:srgbClr val="FF0000"/>
              </a:solidFill>
              <a:round/>
              <a:headEnd/>
              <a:tailEnd/>
            </a:ln>
          </p:spPr>
          <p:txBody>
            <a:bodyPr/>
            <a:lstStyle/>
            <a:p>
              <a:endParaRPr lang="en-US"/>
            </a:p>
          </p:txBody>
        </p:sp>
        <p:sp>
          <p:nvSpPr>
            <p:cNvPr id="146" name="Freeform 126"/>
            <p:cNvSpPr>
              <a:spLocks/>
            </p:cNvSpPr>
            <p:nvPr/>
          </p:nvSpPr>
          <p:spPr bwMode="auto">
            <a:xfrm>
              <a:off x="2032" y="2534"/>
              <a:ext cx="196" cy="85"/>
            </a:xfrm>
            <a:custGeom>
              <a:avLst/>
              <a:gdLst>
                <a:gd name="T0" fmla="*/ 193 w 196"/>
                <a:gd name="T1" fmla="*/ 59 h 85"/>
                <a:gd name="T2" fmla="*/ 189 w 196"/>
                <a:gd name="T3" fmla="*/ 64 h 85"/>
                <a:gd name="T4" fmla="*/ 183 w 196"/>
                <a:gd name="T5" fmla="*/ 70 h 85"/>
                <a:gd name="T6" fmla="*/ 176 w 196"/>
                <a:gd name="T7" fmla="*/ 76 h 85"/>
                <a:gd name="T8" fmla="*/ 165 w 196"/>
                <a:gd name="T9" fmla="*/ 81 h 85"/>
                <a:gd name="T10" fmla="*/ 156 w 196"/>
                <a:gd name="T11" fmla="*/ 83 h 85"/>
                <a:gd name="T12" fmla="*/ 147 w 196"/>
                <a:gd name="T13" fmla="*/ 84 h 85"/>
                <a:gd name="T14" fmla="*/ 139 w 196"/>
                <a:gd name="T15" fmla="*/ 82 h 85"/>
                <a:gd name="T16" fmla="*/ 131 w 196"/>
                <a:gd name="T17" fmla="*/ 79 h 85"/>
                <a:gd name="T18" fmla="*/ 121 w 196"/>
                <a:gd name="T19" fmla="*/ 73 h 85"/>
                <a:gd name="T20" fmla="*/ 66 w 196"/>
                <a:gd name="T21" fmla="*/ 34 h 85"/>
                <a:gd name="T22" fmla="*/ 56 w 196"/>
                <a:gd name="T23" fmla="*/ 28 h 85"/>
                <a:gd name="T24" fmla="*/ 47 w 196"/>
                <a:gd name="T25" fmla="*/ 23 h 85"/>
                <a:gd name="T26" fmla="*/ 37 w 196"/>
                <a:gd name="T27" fmla="*/ 20 h 85"/>
                <a:gd name="T28" fmla="*/ 29 w 196"/>
                <a:gd name="T29" fmla="*/ 20 h 85"/>
                <a:gd name="T30" fmla="*/ 21 w 196"/>
                <a:gd name="T31" fmla="*/ 21 h 85"/>
                <a:gd name="T32" fmla="*/ 12 w 196"/>
                <a:gd name="T33" fmla="*/ 23 h 85"/>
                <a:gd name="T34" fmla="*/ 5 w 196"/>
                <a:gd name="T35" fmla="*/ 26 h 85"/>
                <a:gd name="T36" fmla="*/ 0 w 196"/>
                <a:gd name="T37" fmla="*/ 29 h 85"/>
                <a:gd name="T38" fmla="*/ 1 w 196"/>
                <a:gd name="T39" fmla="*/ 26 h 85"/>
                <a:gd name="T40" fmla="*/ 5 w 196"/>
                <a:gd name="T41" fmla="*/ 21 h 85"/>
                <a:gd name="T42" fmla="*/ 9 w 196"/>
                <a:gd name="T43" fmla="*/ 18 h 85"/>
                <a:gd name="T44" fmla="*/ 21 w 196"/>
                <a:gd name="T45" fmla="*/ 13 h 85"/>
                <a:gd name="T46" fmla="*/ 35 w 196"/>
                <a:gd name="T47" fmla="*/ 6 h 85"/>
                <a:gd name="T48" fmla="*/ 47 w 196"/>
                <a:gd name="T49" fmla="*/ 1 h 85"/>
                <a:gd name="T50" fmla="*/ 55 w 196"/>
                <a:gd name="T51" fmla="*/ 0 h 85"/>
                <a:gd name="T52" fmla="*/ 63 w 196"/>
                <a:gd name="T53" fmla="*/ 1 h 85"/>
                <a:gd name="T54" fmla="*/ 71 w 196"/>
                <a:gd name="T55" fmla="*/ 3 h 85"/>
                <a:gd name="T56" fmla="*/ 81 w 196"/>
                <a:gd name="T57" fmla="*/ 9 h 85"/>
                <a:gd name="T58" fmla="*/ 114 w 196"/>
                <a:gd name="T59" fmla="*/ 31 h 85"/>
                <a:gd name="T60" fmla="*/ 145 w 196"/>
                <a:gd name="T61" fmla="*/ 53 h 85"/>
                <a:gd name="T62" fmla="*/ 154 w 196"/>
                <a:gd name="T63" fmla="*/ 59 h 85"/>
                <a:gd name="T64" fmla="*/ 163 w 196"/>
                <a:gd name="T65" fmla="*/ 62 h 85"/>
                <a:gd name="T66" fmla="*/ 172 w 196"/>
                <a:gd name="T67" fmla="*/ 63 h 85"/>
                <a:gd name="T68" fmla="*/ 180 w 196"/>
                <a:gd name="T69" fmla="*/ 62 h 85"/>
                <a:gd name="T70" fmla="*/ 188 w 196"/>
                <a:gd name="T71" fmla="*/ 60 h 85"/>
                <a:gd name="T72" fmla="*/ 195 w 196"/>
                <a:gd name="T73" fmla="*/ 56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6"/>
                <a:gd name="T112" fmla="*/ 0 h 85"/>
                <a:gd name="T113" fmla="*/ 196 w 196"/>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6" h="85">
                  <a:moveTo>
                    <a:pt x="195" y="56"/>
                  </a:moveTo>
                  <a:lnTo>
                    <a:pt x="193" y="59"/>
                  </a:lnTo>
                  <a:lnTo>
                    <a:pt x="191" y="61"/>
                  </a:lnTo>
                  <a:lnTo>
                    <a:pt x="189" y="64"/>
                  </a:lnTo>
                  <a:lnTo>
                    <a:pt x="186" y="67"/>
                  </a:lnTo>
                  <a:lnTo>
                    <a:pt x="183" y="70"/>
                  </a:lnTo>
                  <a:lnTo>
                    <a:pt x="180" y="73"/>
                  </a:lnTo>
                  <a:lnTo>
                    <a:pt x="176" y="76"/>
                  </a:lnTo>
                  <a:lnTo>
                    <a:pt x="170" y="78"/>
                  </a:lnTo>
                  <a:lnTo>
                    <a:pt x="165" y="81"/>
                  </a:lnTo>
                  <a:lnTo>
                    <a:pt x="160" y="82"/>
                  </a:lnTo>
                  <a:lnTo>
                    <a:pt x="156" y="83"/>
                  </a:lnTo>
                  <a:lnTo>
                    <a:pt x="152" y="83"/>
                  </a:lnTo>
                  <a:lnTo>
                    <a:pt x="147" y="84"/>
                  </a:lnTo>
                  <a:lnTo>
                    <a:pt x="144" y="83"/>
                  </a:lnTo>
                  <a:lnTo>
                    <a:pt x="139" y="82"/>
                  </a:lnTo>
                  <a:lnTo>
                    <a:pt x="136" y="81"/>
                  </a:lnTo>
                  <a:lnTo>
                    <a:pt x="131" y="79"/>
                  </a:lnTo>
                  <a:lnTo>
                    <a:pt x="126" y="77"/>
                  </a:lnTo>
                  <a:lnTo>
                    <a:pt x="121" y="73"/>
                  </a:lnTo>
                  <a:lnTo>
                    <a:pt x="94" y="53"/>
                  </a:lnTo>
                  <a:lnTo>
                    <a:pt x="66" y="34"/>
                  </a:lnTo>
                  <a:lnTo>
                    <a:pt x="60" y="30"/>
                  </a:lnTo>
                  <a:lnTo>
                    <a:pt x="56" y="28"/>
                  </a:lnTo>
                  <a:lnTo>
                    <a:pt x="51" y="25"/>
                  </a:lnTo>
                  <a:lnTo>
                    <a:pt x="47" y="23"/>
                  </a:lnTo>
                  <a:lnTo>
                    <a:pt x="41" y="21"/>
                  </a:lnTo>
                  <a:lnTo>
                    <a:pt x="37" y="20"/>
                  </a:lnTo>
                  <a:lnTo>
                    <a:pt x="33" y="20"/>
                  </a:lnTo>
                  <a:lnTo>
                    <a:pt x="29" y="20"/>
                  </a:lnTo>
                  <a:lnTo>
                    <a:pt x="24" y="20"/>
                  </a:lnTo>
                  <a:lnTo>
                    <a:pt x="21" y="21"/>
                  </a:lnTo>
                  <a:lnTo>
                    <a:pt x="17" y="22"/>
                  </a:lnTo>
                  <a:lnTo>
                    <a:pt x="12" y="23"/>
                  </a:lnTo>
                  <a:lnTo>
                    <a:pt x="9" y="24"/>
                  </a:lnTo>
                  <a:lnTo>
                    <a:pt x="5" y="26"/>
                  </a:lnTo>
                  <a:lnTo>
                    <a:pt x="3" y="27"/>
                  </a:lnTo>
                  <a:lnTo>
                    <a:pt x="0" y="29"/>
                  </a:lnTo>
                  <a:lnTo>
                    <a:pt x="1" y="27"/>
                  </a:lnTo>
                  <a:lnTo>
                    <a:pt x="1" y="26"/>
                  </a:lnTo>
                  <a:lnTo>
                    <a:pt x="3" y="23"/>
                  </a:lnTo>
                  <a:lnTo>
                    <a:pt x="5" y="21"/>
                  </a:lnTo>
                  <a:lnTo>
                    <a:pt x="7" y="20"/>
                  </a:lnTo>
                  <a:lnTo>
                    <a:pt x="9" y="18"/>
                  </a:lnTo>
                  <a:lnTo>
                    <a:pt x="14" y="15"/>
                  </a:lnTo>
                  <a:lnTo>
                    <a:pt x="21" y="13"/>
                  </a:lnTo>
                  <a:lnTo>
                    <a:pt x="28" y="9"/>
                  </a:lnTo>
                  <a:lnTo>
                    <a:pt x="35" y="6"/>
                  </a:lnTo>
                  <a:lnTo>
                    <a:pt x="42" y="3"/>
                  </a:lnTo>
                  <a:lnTo>
                    <a:pt x="47" y="1"/>
                  </a:lnTo>
                  <a:lnTo>
                    <a:pt x="51" y="0"/>
                  </a:lnTo>
                  <a:lnTo>
                    <a:pt x="55" y="0"/>
                  </a:lnTo>
                  <a:lnTo>
                    <a:pt x="60" y="0"/>
                  </a:lnTo>
                  <a:lnTo>
                    <a:pt x="63" y="1"/>
                  </a:lnTo>
                  <a:lnTo>
                    <a:pt x="67" y="2"/>
                  </a:lnTo>
                  <a:lnTo>
                    <a:pt x="71" y="3"/>
                  </a:lnTo>
                  <a:lnTo>
                    <a:pt x="76" y="6"/>
                  </a:lnTo>
                  <a:lnTo>
                    <a:pt x="81" y="9"/>
                  </a:lnTo>
                  <a:lnTo>
                    <a:pt x="87" y="12"/>
                  </a:lnTo>
                  <a:lnTo>
                    <a:pt x="114" y="31"/>
                  </a:lnTo>
                  <a:lnTo>
                    <a:pt x="138" y="49"/>
                  </a:lnTo>
                  <a:lnTo>
                    <a:pt x="145" y="53"/>
                  </a:lnTo>
                  <a:lnTo>
                    <a:pt x="150" y="56"/>
                  </a:lnTo>
                  <a:lnTo>
                    <a:pt x="154" y="59"/>
                  </a:lnTo>
                  <a:lnTo>
                    <a:pt x="159" y="60"/>
                  </a:lnTo>
                  <a:lnTo>
                    <a:pt x="163" y="62"/>
                  </a:lnTo>
                  <a:lnTo>
                    <a:pt x="168" y="62"/>
                  </a:lnTo>
                  <a:lnTo>
                    <a:pt x="172" y="63"/>
                  </a:lnTo>
                  <a:lnTo>
                    <a:pt x="177" y="62"/>
                  </a:lnTo>
                  <a:lnTo>
                    <a:pt x="180" y="62"/>
                  </a:lnTo>
                  <a:lnTo>
                    <a:pt x="184" y="61"/>
                  </a:lnTo>
                  <a:lnTo>
                    <a:pt x="188" y="60"/>
                  </a:lnTo>
                  <a:lnTo>
                    <a:pt x="190" y="58"/>
                  </a:lnTo>
                  <a:lnTo>
                    <a:pt x="195" y="56"/>
                  </a:lnTo>
                </a:path>
              </a:pathLst>
            </a:custGeom>
            <a:solidFill>
              <a:srgbClr val="FF0000"/>
            </a:solidFill>
            <a:ln w="12700" cap="rnd">
              <a:solidFill>
                <a:srgbClr val="FF0000"/>
              </a:solidFill>
              <a:round/>
              <a:headEnd/>
              <a:tailEnd/>
            </a:ln>
          </p:spPr>
          <p:txBody>
            <a:bodyPr/>
            <a:lstStyle/>
            <a:p>
              <a:endParaRPr lang="en-US"/>
            </a:p>
          </p:txBody>
        </p:sp>
        <p:sp>
          <p:nvSpPr>
            <p:cNvPr id="147" name="Freeform 127"/>
            <p:cNvSpPr>
              <a:spLocks/>
            </p:cNvSpPr>
            <p:nvPr/>
          </p:nvSpPr>
          <p:spPr bwMode="auto">
            <a:xfrm>
              <a:off x="2484" y="2311"/>
              <a:ext cx="193" cy="87"/>
            </a:xfrm>
            <a:custGeom>
              <a:avLst/>
              <a:gdLst>
                <a:gd name="T0" fmla="*/ 192 w 193"/>
                <a:gd name="T1" fmla="*/ 60 h 87"/>
                <a:gd name="T2" fmla="*/ 189 w 193"/>
                <a:gd name="T3" fmla="*/ 65 h 87"/>
                <a:gd name="T4" fmla="*/ 184 w 193"/>
                <a:gd name="T5" fmla="*/ 71 h 87"/>
                <a:gd name="T6" fmla="*/ 176 w 193"/>
                <a:gd name="T7" fmla="*/ 77 h 87"/>
                <a:gd name="T8" fmla="*/ 164 w 193"/>
                <a:gd name="T9" fmla="*/ 82 h 87"/>
                <a:gd name="T10" fmla="*/ 154 w 193"/>
                <a:gd name="T11" fmla="*/ 85 h 87"/>
                <a:gd name="T12" fmla="*/ 146 w 193"/>
                <a:gd name="T13" fmla="*/ 86 h 87"/>
                <a:gd name="T14" fmla="*/ 138 w 193"/>
                <a:gd name="T15" fmla="*/ 84 h 87"/>
                <a:gd name="T16" fmla="*/ 130 w 193"/>
                <a:gd name="T17" fmla="*/ 81 h 87"/>
                <a:gd name="T18" fmla="*/ 121 w 193"/>
                <a:gd name="T19" fmla="*/ 74 h 87"/>
                <a:gd name="T20" fmla="*/ 65 w 193"/>
                <a:gd name="T21" fmla="*/ 34 h 87"/>
                <a:gd name="T22" fmla="*/ 55 w 193"/>
                <a:gd name="T23" fmla="*/ 28 h 87"/>
                <a:gd name="T24" fmla="*/ 45 w 193"/>
                <a:gd name="T25" fmla="*/ 23 h 87"/>
                <a:gd name="T26" fmla="*/ 36 w 193"/>
                <a:gd name="T27" fmla="*/ 20 h 87"/>
                <a:gd name="T28" fmla="*/ 28 w 193"/>
                <a:gd name="T29" fmla="*/ 20 h 87"/>
                <a:gd name="T30" fmla="*/ 20 w 193"/>
                <a:gd name="T31" fmla="*/ 21 h 87"/>
                <a:gd name="T32" fmla="*/ 11 w 193"/>
                <a:gd name="T33" fmla="*/ 24 h 87"/>
                <a:gd name="T34" fmla="*/ 5 w 193"/>
                <a:gd name="T35" fmla="*/ 25 h 87"/>
                <a:gd name="T36" fmla="*/ 0 w 193"/>
                <a:gd name="T37" fmla="*/ 29 h 87"/>
                <a:gd name="T38" fmla="*/ 2 w 193"/>
                <a:gd name="T39" fmla="*/ 25 h 87"/>
                <a:gd name="T40" fmla="*/ 4 w 193"/>
                <a:gd name="T41" fmla="*/ 21 h 87"/>
                <a:gd name="T42" fmla="*/ 9 w 193"/>
                <a:gd name="T43" fmla="*/ 18 h 87"/>
                <a:gd name="T44" fmla="*/ 19 w 193"/>
                <a:gd name="T45" fmla="*/ 12 h 87"/>
                <a:gd name="T46" fmla="*/ 34 w 193"/>
                <a:gd name="T47" fmla="*/ 6 h 87"/>
                <a:gd name="T48" fmla="*/ 46 w 193"/>
                <a:gd name="T49" fmla="*/ 1 h 87"/>
                <a:gd name="T50" fmla="*/ 55 w 193"/>
                <a:gd name="T51" fmla="*/ 0 h 87"/>
                <a:gd name="T52" fmla="*/ 62 w 193"/>
                <a:gd name="T53" fmla="*/ 0 h 87"/>
                <a:gd name="T54" fmla="*/ 71 w 193"/>
                <a:gd name="T55" fmla="*/ 3 h 87"/>
                <a:gd name="T56" fmla="*/ 80 w 193"/>
                <a:gd name="T57" fmla="*/ 9 h 87"/>
                <a:gd name="T58" fmla="*/ 113 w 193"/>
                <a:gd name="T59" fmla="*/ 33 h 87"/>
                <a:gd name="T60" fmla="*/ 144 w 193"/>
                <a:gd name="T61" fmla="*/ 54 h 87"/>
                <a:gd name="T62" fmla="*/ 153 w 193"/>
                <a:gd name="T63" fmla="*/ 59 h 87"/>
                <a:gd name="T64" fmla="*/ 162 w 193"/>
                <a:gd name="T65" fmla="*/ 63 h 87"/>
                <a:gd name="T66" fmla="*/ 171 w 193"/>
                <a:gd name="T67" fmla="*/ 64 h 87"/>
                <a:gd name="T68" fmla="*/ 179 w 193"/>
                <a:gd name="T69" fmla="*/ 64 h 87"/>
                <a:gd name="T70" fmla="*/ 186 w 193"/>
                <a:gd name="T71" fmla="*/ 61 h 87"/>
                <a:gd name="T72" fmla="*/ 190 w 193"/>
                <a:gd name="T73" fmla="*/ 56 h 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3"/>
                <a:gd name="T112" fmla="*/ 0 h 87"/>
                <a:gd name="T113" fmla="*/ 193 w 193"/>
                <a:gd name="T114" fmla="*/ 87 h 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3" h="87">
                  <a:moveTo>
                    <a:pt x="190" y="56"/>
                  </a:moveTo>
                  <a:lnTo>
                    <a:pt x="192" y="60"/>
                  </a:lnTo>
                  <a:lnTo>
                    <a:pt x="190" y="63"/>
                  </a:lnTo>
                  <a:lnTo>
                    <a:pt x="189" y="65"/>
                  </a:lnTo>
                  <a:lnTo>
                    <a:pt x="187" y="68"/>
                  </a:lnTo>
                  <a:lnTo>
                    <a:pt x="184" y="71"/>
                  </a:lnTo>
                  <a:lnTo>
                    <a:pt x="178" y="74"/>
                  </a:lnTo>
                  <a:lnTo>
                    <a:pt x="176" y="77"/>
                  </a:lnTo>
                  <a:lnTo>
                    <a:pt x="170" y="79"/>
                  </a:lnTo>
                  <a:lnTo>
                    <a:pt x="164" y="82"/>
                  </a:lnTo>
                  <a:lnTo>
                    <a:pt x="159" y="83"/>
                  </a:lnTo>
                  <a:lnTo>
                    <a:pt x="154" y="85"/>
                  </a:lnTo>
                  <a:lnTo>
                    <a:pt x="150" y="85"/>
                  </a:lnTo>
                  <a:lnTo>
                    <a:pt x="146" y="86"/>
                  </a:lnTo>
                  <a:lnTo>
                    <a:pt x="142" y="84"/>
                  </a:lnTo>
                  <a:lnTo>
                    <a:pt x="138" y="84"/>
                  </a:lnTo>
                  <a:lnTo>
                    <a:pt x="134" y="83"/>
                  </a:lnTo>
                  <a:lnTo>
                    <a:pt x="130" y="81"/>
                  </a:lnTo>
                  <a:lnTo>
                    <a:pt x="126" y="78"/>
                  </a:lnTo>
                  <a:lnTo>
                    <a:pt x="121" y="74"/>
                  </a:lnTo>
                  <a:lnTo>
                    <a:pt x="92" y="54"/>
                  </a:lnTo>
                  <a:lnTo>
                    <a:pt x="65" y="34"/>
                  </a:lnTo>
                  <a:lnTo>
                    <a:pt x="60" y="30"/>
                  </a:lnTo>
                  <a:lnTo>
                    <a:pt x="55" y="28"/>
                  </a:lnTo>
                  <a:lnTo>
                    <a:pt x="50" y="25"/>
                  </a:lnTo>
                  <a:lnTo>
                    <a:pt x="45" y="23"/>
                  </a:lnTo>
                  <a:lnTo>
                    <a:pt x="41" y="21"/>
                  </a:lnTo>
                  <a:lnTo>
                    <a:pt x="36" y="20"/>
                  </a:lnTo>
                  <a:lnTo>
                    <a:pt x="31" y="20"/>
                  </a:lnTo>
                  <a:lnTo>
                    <a:pt x="28" y="20"/>
                  </a:lnTo>
                  <a:lnTo>
                    <a:pt x="24" y="20"/>
                  </a:lnTo>
                  <a:lnTo>
                    <a:pt x="20" y="21"/>
                  </a:lnTo>
                  <a:lnTo>
                    <a:pt x="16" y="22"/>
                  </a:lnTo>
                  <a:lnTo>
                    <a:pt x="11" y="24"/>
                  </a:lnTo>
                  <a:lnTo>
                    <a:pt x="8" y="24"/>
                  </a:lnTo>
                  <a:lnTo>
                    <a:pt x="5" y="25"/>
                  </a:lnTo>
                  <a:lnTo>
                    <a:pt x="2" y="28"/>
                  </a:lnTo>
                  <a:lnTo>
                    <a:pt x="0" y="29"/>
                  </a:lnTo>
                  <a:lnTo>
                    <a:pt x="1" y="27"/>
                  </a:lnTo>
                  <a:lnTo>
                    <a:pt x="2" y="25"/>
                  </a:lnTo>
                  <a:lnTo>
                    <a:pt x="2" y="24"/>
                  </a:lnTo>
                  <a:lnTo>
                    <a:pt x="4" y="21"/>
                  </a:lnTo>
                  <a:lnTo>
                    <a:pt x="7" y="20"/>
                  </a:lnTo>
                  <a:lnTo>
                    <a:pt x="9" y="18"/>
                  </a:lnTo>
                  <a:lnTo>
                    <a:pt x="13" y="15"/>
                  </a:lnTo>
                  <a:lnTo>
                    <a:pt x="19" y="12"/>
                  </a:lnTo>
                  <a:lnTo>
                    <a:pt x="27" y="9"/>
                  </a:lnTo>
                  <a:lnTo>
                    <a:pt x="34" y="6"/>
                  </a:lnTo>
                  <a:lnTo>
                    <a:pt x="41" y="3"/>
                  </a:lnTo>
                  <a:lnTo>
                    <a:pt x="46" y="1"/>
                  </a:lnTo>
                  <a:lnTo>
                    <a:pt x="50" y="0"/>
                  </a:lnTo>
                  <a:lnTo>
                    <a:pt x="55" y="0"/>
                  </a:lnTo>
                  <a:lnTo>
                    <a:pt x="59" y="0"/>
                  </a:lnTo>
                  <a:lnTo>
                    <a:pt x="62" y="0"/>
                  </a:lnTo>
                  <a:lnTo>
                    <a:pt x="66" y="1"/>
                  </a:lnTo>
                  <a:lnTo>
                    <a:pt x="71" y="3"/>
                  </a:lnTo>
                  <a:lnTo>
                    <a:pt x="75" y="6"/>
                  </a:lnTo>
                  <a:lnTo>
                    <a:pt x="80" y="9"/>
                  </a:lnTo>
                  <a:lnTo>
                    <a:pt x="85" y="12"/>
                  </a:lnTo>
                  <a:lnTo>
                    <a:pt x="113" y="33"/>
                  </a:lnTo>
                  <a:lnTo>
                    <a:pt x="137" y="50"/>
                  </a:lnTo>
                  <a:lnTo>
                    <a:pt x="144" y="54"/>
                  </a:lnTo>
                  <a:lnTo>
                    <a:pt x="148" y="57"/>
                  </a:lnTo>
                  <a:lnTo>
                    <a:pt x="153" y="59"/>
                  </a:lnTo>
                  <a:lnTo>
                    <a:pt x="157" y="61"/>
                  </a:lnTo>
                  <a:lnTo>
                    <a:pt x="162" y="63"/>
                  </a:lnTo>
                  <a:lnTo>
                    <a:pt x="166" y="63"/>
                  </a:lnTo>
                  <a:lnTo>
                    <a:pt x="171" y="64"/>
                  </a:lnTo>
                  <a:lnTo>
                    <a:pt x="175" y="64"/>
                  </a:lnTo>
                  <a:lnTo>
                    <a:pt x="179" y="64"/>
                  </a:lnTo>
                  <a:lnTo>
                    <a:pt x="183" y="62"/>
                  </a:lnTo>
                  <a:lnTo>
                    <a:pt x="186" y="61"/>
                  </a:lnTo>
                  <a:lnTo>
                    <a:pt x="189" y="59"/>
                  </a:lnTo>
                  <a:lnTo>
                    <a:pt x="190" y="56"/>
                  </a:lnTo>
                </a:path>
              </a:pathLst>
            </a:custGeom>
            <a:solidFill>
              <a:srgbClr val="FF0000"/>
            </a:solidFill>
            <a:ln w="12700" cap="rnd">
              <a:solidFill>
                <a:srgbClr val="FF0000"/>
              </a:solidFill>
              <a:round/>
              <a:headEnd/>
              <a:tailEnd/>
            </a:ln>
          </p:spPr>
          <p:txBody>
            <a:bodyPr/>
            <a:lstStyle/>
            <a:p>
              <a:endParaRPr lang="en-US"/>
            </a:p>
          </p:txBody>
        </p:sp>
        <p:sp>
          <p:nvSpPr>
            <p:cNvPr id="148" name="Freeform 128"/>
            <p:cNvSpPr>
              <a:spLocks/>
            </p:cNvSpPr>
            <p:nvPr/>
          </p:nvSpPr>
          <p:spPr bwMode="auto">
            <a:xfrm>
              <a:off x="2331" y="2386"/>
              <a:ext cx="197" cy="87"/>
            </a:xfrm>
            <a:custGeom>
              <a:avLst/>
              <a:gdLst>
                <a:gd name="T0" fmla="*/ 194 w 197"/>
                <a:gd name="T1" fmla="*/ 60 h 87"/>
                <a:gd name="T2" fmla="*/ 190 w 197"/>
                <a:gd name="T3" fmla="*/ 66 h 87"/>
                <a:gd name="T4" fmla="*/ 184 w 197"/>
                <a:gd name="T5" fmla="*/ 72 h 87"/>
                <a:gd name="T6" fmla="*/ 177 w 197"/>
                <a:gd name="T7" fmla="*/ 77 h 87"/>
                <a:gd name="T8" fmla="*/ 165 w 197"/>
                <a:gd name="T9" fmla="*/ 83 h 87"/>
                <a:gd name="T10" fmla="*/ 157 w 197"/>
                <a:gd name="T11" fmla="*/ 85 h 87"/>
                <a:gd name="T12" fmla="*/ 148 w 197"/>
                <a:gd name="T13" fmla="*/ 86 h 87"/>
                <a:gd name="T14" fmla="*/ 140 w 197"/>
                <a:gd name="T15" fmla="*/ 84 h 87"/>
                <a:gd name="T16" fmla="*/ 132 w 197"/>
                <a:gd name="T17" fmla="*/ 81 h 87"/>
                <a:gd name="T18" fmla="*/ 121 w 197"/>
                <a:gd name="T19" fmla="*/ 74 h 87"/>
                <a:gd name="T20" fmla="*/ 66 w 197"/>
                <a:gd name="T21" fmla="*/ 35 h 87"/>
                <a:gd name="T22" fmla="*/ 56 w 197"/>
                <a:gd name="T23" fmla="*/ 28 h 87"/>
                <a:gd name="T24" fmla="*/ 47 w 197"/>
                <a:gd name="T25" fmla="*/ 24 h 87"/>
                <a:gd name="T26" fmla="*/ 37 w 197"/>
                <a:gd name="T27" fmla="*/ 21 h 87"/>
                <a:gd name="T28" fmla="*/ 29 w 197"/>
                <a:gd name="T29" fmla="*/ 21 h 87"/>
                <a:gd name="T30" fmla="*/ 21 w 197"/>
                <a:gd name="T31" fmla="*/ 21 h 87"/>
                <a:gd name="T32" fmla="*/ 12 w 197"/>
                <a:gd name="T33" fmla="*/ 24 h 87"/>
                <a:gd name="T34" fmla="*/ 5 w 197"/>
                <a:gd name="T35" fmla="*/ 27 h 87"/>
                <a:gd name="T36" fmla="*/ 0 w 197"/>
                <a:gd name="T37" fmla="*/ 30 h 87"/>
                <a:gd name="T38" fmla="*/ 1 w 197"/>
                <a:gd name="T39" fmla="*/ 26 h 87"/>
                <a:gd name="T40" fmla="*/ 5 w 197"/>
                <a:gd name="T41" fmla="*/ 22 h 87"/>
                <a:gd name="T42" fmla="*/ 9 w 197"/>
                <a:gd name="T43" fmla="*/ 18 h 87"/>
                <a:gd name="T44" fmla="*/ 21 w 197"/>
                <a:gd name="T45" fmla="*/ 13 h 87"/>
                <a:gd name="T46" fmla="*/ 35 w 197"/>
                <a:gd name="T47" fmla="*/ 6 h 87"/>
                <a:gd name="T48" fmla="*/ 47 w 197"/>
                <a:gd name="T49" fmla="*/ 1 h 87"/>
                <a:gd name="T50" fmla="*/ 56 w 197"/>
                <a:gd name="T51" fmla="*/ 0 h 87"/>
                <a:gd name="T52" fmla="*/ 64 w 197"/>
                <a:gd name="T53" fmla="*/ 1 h 87"/>
                <a:gd name="T54" fmla="*/ 72 w 197"/>
                <a:gd name="T55" fmla="*/ 3 h 87"/>
                <a:gd name="T56" fmla="*/ 81 w 197"/>
                <a:gd name="T57" fmla="*/ 9 h 87"/>
                <a:gd name="T58" fmla="*/ 115 w 197"/>
                <a:gd name="T59" fmla="*/ 32 h 87"/>
                <a:gd name="T60" fmla="*/ 146 w 197"/>
                <a:gd name="T61" fmla="*/ 55 h 87"/>
                <a:gd name="T62" fmla="*/ 155 w 197"/>
                <a:gd name="T63" fmla="*/ 60 h 87"/>
                <a:gd name="T64" fmla="*/ 164 w 197"/>
                <a:gd name="T65" fmla="*/ 63 h 87"/>
                <a:gd name="T66" fmla="*/ 173 w 197"/>
                <a:gd name="T67" fmla="*/ 64 h 87"/>
                <a:gd name="T68" fmla="*/ 181 w 197"/>
                <a:gd name="T69" fmla="*/ 64 h 87"/>
                <a:gd name="T70" fmla="*/ 189 w 197"/>
                <a:gd name="T71" fmla="*/ 61 h 87"/>
                <a:gd name="T72" fmla="*/ 196 w 197"/>
                <a:gd name="T73" fmla="*/ 57 h 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7"/>
                <a:gd name="T112" fmla="*/ 0 h 87"/>
                <a:gd name="T113" fmla="*/ 197 w 197"/>
                <a:gd name="T114" fmla="*/ 87 h 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7" h="87">
                  <a:moveTo>
                    <a:pt x="196" y="57"/>
                  </a:moveTo>
                  <a:lnTo>
                    <a:pt x="194" y="60"/>
                  </a:lnTo>
                  <a:lnTo>
                    <a:pt x="192" y="63"/>
                  </a:lnTo>
                  <a:lnTo>
                    <a:pt x="190" y="66"/>
                  </a:lnTo>
                  <a:lnTo>
                    <a:pt x="187" y="69"/>
                  </a:lnTo>
                  <a:lnTo>
                    <a:pt x="184" y="72"/>
                  </a:lnTo>
                  <a:lnTo>
                    <a:pt x="181" y="74"/>
                  </a:lnTo>
                  <a:lnTo>
                    <a:pt x="177" y="77"/>
                  </a:lnTo>
                  <a:lnTo>
                    <a:pt x="171" y="80"/>
                  </a:lnTo>
                  <a:lnTo>
                    <a:pt x="165" y="83"/>
                  </a:lnTo>
                  <a:lnTo>
                    <a:pt x="161" y="84"/>
                  </a:lnTo>
                  <a:lnTo>
                    <a:pt x="157" y="85"/>
                  </a:lnTo>
                  <a:lnTo>
                    <a:pt x="153" y="85"/>
                  </a:lnTo>
                  <a:lnTo>
                    <a:pt x="148" y="86"/>
                  </a:lnTo>
                  <a:lnTo>
                    <a:pt x="145" y="85"/>
                  </a:lnTo>
                  <a:lnTo>
                    <a:pt x="140" y="84"/>
                  </a:lnTo>
                  <a:lnTo>
                    <a:pt x="136" y="83"/>
                  </a:lnTo>
                  <a:lnTo>
                    <a:pt x="132" y="81"/>
                  </a:lnTo>
                  <a:lnTo>
                    <a:pt x="126" y="79"/>
                  </a:lnTo>
                  <a:lnTo>
                    <a:pt x="121" y="74"/>
                  </a:lnTo>
                  <a:lnTo>
                    <a:pt x="94" y="55"/>
                  </a:lnTo>
                  <a:lnTo>
                    <a:pt x="66" y="35"/>
                  </a:lnTo>
                  <a:lnTo>
                    <a:pt x="61" y="31"/>
                  </a:lnTo>
                  <a:lnTo>
                    <a:pt x="56" y="28"/>
                  </a:lnTo>
                  <a:lnTo>
                    <a:pt x="51" y="26"/>
                  </a:lnTo>
                  <a:lnTo>
                    <a:pt x="47" y="24"/>
                  </a:lnTo>
                  <a:lnTo>
                    <a:pt x="41" y="22"/>
                  </a:lnTo>
                  <a:lnTo>
                    <a:pt x="37" y="21"/>
                  </a:lnTo>
                  <a:lnTo>
                    <a:pt x="33" y="20"/>
                  </a:lnTo>
                  <a:lnTo>
                    <a:pt x="29" y="21"/>
                  </a:lnTo>
                  <a:lnTo>
                    <a:pt x="24" y="21"/>
                  </a:lnTo>
                  <a:lnTo>
                    <a:pt x="21" y="21"/>
                  </a:lnTo>
                  <a:lnTo>
                    <a:pt x="17" y="23"/>
                  </a:lnTo>
                  <a:lnTo>
                    <a:pt x="12" y="24"/>
                  </a:lnTo>
                  <a:lnTo>
                    <a:pt x="9" y="25"/>
                  </a:lnTo>
                  <a:lnTo>
                    <a:pt x="5" y="27"/>
                  </a:lnTo>
                  <a:lnTo>
                    <a:pt x="3" y="28"/>
                  </a:lnTo>
                  <a:lnTo>
                    <a:pt x="0" y="30"/>
                  </a:lnTo>
                  <a:lnTo>
                    <a:pt x="1" y="28"/>
                  </a:lnTo>
                  <a:lnTo>
                    <a:pt x="1" y="26"/>
                  </a:lnTo>
                  <a:lnTo>
                    <a:pt x="3" y="24"/>
                  </a:lnTo>
                  <a:lnTo>
                    <a:pt x="5" y="22"/>
                  </a:lnTo>
                  <a:lnTo>
                    <a:pt x="7" y="20"/>
                  </a:lnTo>
                  <a:lnTo>
                    <a:pt x="9" y="18"/>
                  </a:lnTo>
                  <a:lnTo>
                    <a:pt x="14" y="16"/>
                  </a:lnTo>
                  <a:lnTo>
                    <a:pt x="21" y="13"/>
                  </a:lnTo>
                  <a:lnTo>
                    <a:pt x="29" y="9"/>
                  </a:lnTo>
                  <a:lnTo>
                    <a:pt x="35" y="6"/>
                  </a:lnTo>
                  <a:lnTo>
                    <a:pt x="42" y="3"/>
                  </a:lnTo>
                  <a:lnTo>
                    <a:pt x="47" y="1"/>
                  </a:lnTo>
                  <a:lnTo>
                    <a:pt x="51" y="0"/>
                  </a:lnTo>
                  <a:lnTo>
                    <a:pt x="56" y="0"/>
                  </a:lnTo>
                  <a:lnTo>
                    <a:pt x="60" y="0"/>
                  </a:lnTo>
                  <a:lnTo>
                    <a:pt x="64" y="1"/>
                  </a:lnTo>
                  <a:lnTo>
                    <a:pt x="67" y="2"/>
                  </a:lnTo>
                  <a:lnTo>
                    <a:pt x="72" y="3"/>
                  </a:lnTo>
                  <a:lnTo>
                    <a:pt x="77" y="6"/>
                  </a:lnTo>
                  <a:lnTo>
                    <a:pt x="81" y="9"/>
                  </a:lnTo>
                  <a:lnTo>
                    <a:pt x="87" y="12"/>
                  </a:lnTo>
                  <a:lnTo>
                    <a:pt x="115" y="32"/>
                  </a:lnTo>
                  <a:lnTo>
                    <a:pt x="139" y="50"/>
                  </a:lnTo>
                  <a:lnTo>
                    <a:pt x="146" y="55"/>
                  </a:lnTo>
                  <a:lnTo>
                    <a:pt x="151" y="58"/>
                  </a:lnTo>
                  <a:lnTo>
                    <a:pt x="155" y="60"/>
                  </a:lnTo>
                  <a:lnTo>
                    <a:pt x="159" y="61"/>
                  </a:lnTo>
                  <a:lnTo>
                    <a:pt x="164" y="63"/>
                  </a:lnTo>
                  <a:lnTo>
                    <a:pt x="169" y="64"/>
                  </a:lnTo>
                  <a:lnTo>
                    <a:pt x="173" y="64"/>
                  </a:lnTo>
                  <a:lnTo>
                    <a:pt x="178" y="64"/>
                  </a:lnTo>
                  <a:lnTo>
                    <a:pt x="181" y="64"/>
                  </a:lnTo>
                  <a:lnTo>
                    <a:pt x="185" y="62"/>
                  </a:lnTo>
                  <a:lnTo>
                    <a:pt x="189" y="61"/>
                  </a:lnTo>
                  <a:lnTo>
                    <a:pt x="191" y="59"/>
                  </a:lnTo>
                  <a:lnTo>
                    <a:pt x="196" y="57"/>
                  </a:lnTo>
                </a:path>
              </a:pathLst>
            </a:custGeom>
            <a:solidFill>
              <a:srgbClr val="FF0000"/>
            </a:solidFill>
            <a:ln w="12700" cap="rnd">
              <a:solidFill>
                <a:srgbClr val="FF0000"/>
              </a:solidFill>
              <a:round/>
              <a:headEnd/>
              <a:tailEnd/>
            </a:ln>
          </p:spPr>
          <p:txBody>
            <a:bodyPr/>
            <a:lstStyle/>
            <a:p>
              <a:endParaRPr lang="en-US"/>
            </a:p>
          </p:txBody>
        </p:sp>
        <p:sp>
          <p:nvSpPr>
            <p:cNvPr id="149" name="Freeform 129"/>
            <p:cNvSpPr>
              <a:spLocks/>
            </p:cNvSpPr>
            <p:nvPr/>
          </p:nvSpPr>
          <p:spPr bwMode="auto">
            <a:xfrm>
              <a:off x="2781" y="2167"/>
              <a:ext cx="196" cy="82"/>
            </a:xfrm>
            <a:custGeom>
              <a:avLst/>
              <a:gdLst>
                <a:gd name="T0" fmla="*/ 195 w 196"/>
                <a:gd name="T1" fmla="*/ 57 h 82"/>
                <a:gd name="T2" fmla="*/ 192 w 196"/>
                <a:gd name="T3" fmla="*/ 61 h 82"/>
                <a:gd name="T4" fmla="*/ 187 w 196"/>
                <a:gd name="T5" fmla="*/ 67 h 82"/>
                <a:gd name="T6" fmla="*/ 179 w 196"/>
                <a:gd name="T7" fmla="*/ 73 h 82"/>
                <a:gd name="T8" fmla="*/ 166 w 196"/>
                <a:gd name="T9" fmla="*/ 77 h 82"/>
                <a:gd name="T10" fmla="*/ 156 w 196"/>
                <a:gd name="T11" fmla="*/ 80 h 82"/>
                <a:gd name="T12" fmla="*/ 148 w 196"/>
                <a:gd name="T13" fmla="*/ 81 h 82"/>
                <a:gd name="T14" fmla="*/ 140 w 196"/>
                <a:gd name="T15" fmla="*/ 79 h 82"/>
                <a:gd name="T16" fmla="*/ 132 w 196"/>
                <a:gd name="T17" fmla="*/ 76 h 82"/>
                <a:gd name="T18" fmla="*/ 123 w 196"/>
                <a:gd name="T19" fmla="*/ 70 h 82"/>
                <a:gd name="T20" fmla="*/ 66 w 196"/>
                <a:gd name="T21" fmla="*/ 32 h 82"/>
                <a:gd name="T22" fmla="*/ 56 w 196"/>
                <a:gd name="T23" fmla="*/ 26 h 82"/>
                <a:gd name="T24" fmla="*/ 46 w 196"/>
                <a:gd name="T25" fmla="*/ 22 h 82"/>
                <a:gd name="T26" fmla="*/ 37 w 196"/>
                <a:gd name="T27" fmla="*/ 19 h 82"/>
                <a:gd name="T28" fmla="*/ 29 w 196"/>
                <a:gd name="T29" fmla="*/ 19 h 82"/>
                <a:gd name="T30" fmla="*/ 21 w 196"/>
                <a:gd name="T31" fmla="*/ 19 h 82"/>
                <a:gd name="T32" fmla="*/ 11 w 196"/>
                <a:gd name="T33" fmla="*/ 22 h 82"/>
                <a:gd name="T34" fmla="*/ 5 w 196"/>
                <a:gd name="T35" fmla="*/ 24 h 82"/>
                <a:gd name="T36" fmla="*/ 0 w 196"/>
                <a:gd name="T37" fmla="*/ 28 h 82"/>
                <a:gd name="T38" fmla="*/ 2 w 196"/>
                <a:gd name="T39" fmla="*/ 23 h 82"/>
                <a:gd name="T40" fmla="*/ 4 w 196"/>
                <a:gd name="T41" fmla="*/ 20 h 82"/>
                <a:gd name="T42" fmla="*/ 9 w 196"/>
                <a:gd name="T43" fmla="*/ 17 h 82"/>
                <a:gd name="T44" fmla="*/ 20 w 196"/>
                <a:gd name="T45" fmla="*/ 11 h 82"/>
                <a:gd name="T46" fmla="*/ 34 w 196"/>
                <a:gd name="T47" fmla="*/ 5 h 82"/>
                <a:gd name="T48" fmla="*/ 46 w 196"/>
                <a:gd name="T49" fmla="*/ 1 h 82"/>
                <a:gd name="T50" fmla="*/ 56 w 196"/>
                <a:gd name="T51" fmla="*/ 0 h 82"/>
                <a:gd name="T52" fmla="*/ 63 w 196"/>
                <a:gd name="T53" fmla="*/ 0 h 82"/>
                <a:gd name="T54" fmla="*/ 72 w 196"/>
                <a:gd name="T55" fmla="*/ 3 h 82"/>
                <a:gd name="T56" fmla="*/ 81 w 196"/>
                <a:gd name="T57" fmla="*/ 8 h 82"/>
                <a:gd name="T58" fmla="*/ 115 w 196"/>
                <a:gd name="T59" fmla="*/ 31 h 82"/>
                <a:gd name="T60" fmla="*/ 146 w 196"/>
                <a:gd name="T61" fmla="*/ 51 h 82"/>
                <a:gd name="T62" fmla="*/ 155 w 196"/>
                <a:gd name="T63" fmla="*/ 56 h 82"/>
                <a:gd name="T64" fmla="*/ 165 w 196"/>
                <a:gd name="T65" fmla="*/ 59 h 82"/>
                <a:gd name="T66" fmla="*/ 173 w 196"/>
                <a:gd name="T67" fmla="*/ 60 h 82"/>
                <a:gd name="T68" fmla="*/ 182 w 196"/>
                <a:gd name="T69" fmla="*/ 60 h 82"/>
                <a:gd name="T70" fmla="*/ 189 w 196"/>
                <a:gd name="T71" fmla="*/ 57 h 82"/>
                <a:gd name="T72" fmla="*/ 193 w 196"/>
                <a:gd name="T73" fmla="*/ 52 h 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6"/>
                <a:gd name="T112" fmla="*/ 0 h 82"/>
                <a:gd name="T113" fmla="*/ 196 w 196"/>
                <a:gd name="T114" fmla="*/ 82 h 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6" h="82">
                  <a:moveTo>
                    <a:pt x="193" y="52"/>
                  </a:moveTo>
                  <a:lnTo>
                    <a:pt x="195" y="57"/>
                  </a:lnTo>
                  <a:lnTo>
                    <a:pt x="193" y="59"/>
                  </a:lnTo>
                  <a:lnTo>
                    <a:pt x="192" y="61"/>
                  </a:lnTo>
                  <a:lnTo>
                    <a:pt x="190" y="64"/>
                  </a:lnTo>
                  <a:lnTo>
                    <a:pt x="187" y="67"/>
                  </a:lnTo>
                  <a:lnTo>
                    <a:pt x="181" y="70"/>
                  </a:lnTo>
                  <a:lnTo>
                    <a:pt x="179" y="73"/>
                  </a:lnTo>
                  <a:lnTo>
                    <a:pt x="172" y="75"/>
                  </a:lnTo>
                  <a:lnTo>
                    <a:pt x="166" y="77"/>
                  </a:lnTo>
                  <a:lnTo>
                    <a:pt x="162" y="78"/>
                  </a:lnTo>
                  <a:lnTo>
                    <a:pt x="156" y="80"/>
                  </a:lnTo>
                  <a:lnTo>
                    <a:pt x="153" y="80"/>
                  </a:lnTo>
                  <a:lnTo>
                    <a:pt x="148" y="81"/>
                  </a:lnTo>
                  <a:lnTo>
                    <a:pt x="145" y="79"/>
                  </a:lnTo>
                  <a:lnTo>
                    <a:pt x="140" y="79"/>
                  </a:lnTo>
                  <a:lnTo>
                    <a:pt x="136" y="78"/>
                  </a:lnTo>
                  <a:lnTo>
                    <a:pt x="132" y="76"/>
                  </a:lnTo>
                  <a:lnTo>
                    <a:pt x="128" y="73"/>
                  </a:lnTo>
                  <a:lnTo>
                    <a:pt x="123" y="70"/>
                  </a:lnTo>
                  <a:lnTo>
                    <a:pt x="94" y="51"/>
                  </a:lnTo>
                  <a:lnTo>
                    <a:pt x="66" y="32"/>
                  </a:lnTo>
                  <a:lnTo>
                    <a:pt x="61" y="28"/>
                  </a:lnTo>
                  <a:lnTo>
                    <a:pt x="56" y="26"/>
                  </a:lnTo>
                  <a:lnTo>
                    <a:pt x="51" y="24"/>
                  </a:lnTo>
                  <a:lnTo>
                    <a:pt x="46" y="22"/>
                  </a:lnTo>
                  <a:lnTo>
                    <a:pt x="42" y="20"/>
                  </a:lnTo>
                  <a:lnTo>
                    <a:pt x="37" y="19"/>
                  </a:lnTo>
                  <a:lnTo>
                    <a:pt x="32" y="19"/>
                  </a:lnTo>
                  <a:lnTo>
                    <a:pt x="29" y="19"/>
                  </a:lnTo>
                  <a:lnTo>
                    <a:pt x="25" y="19"/>
                  </a:lnTo>
                  <a:lnTo>
                    <a:pt x="21" y="19"/>
                  </a:lnTo>
                  <a:lnTo>
                    <a:pt x="16" y="21"/>
                  </a:lnTo>
                  <a:lnTo>
                    <a:pt x="11" y="22"/>
                  </a:lnTo>
                  <a:lnTo>
                    <a:pt x="8" y="23"/>
                  </a:lnTo>
                  <a:lnTo>
                    <a:pt x="5" y="24"/>
                  </a:lnTo>
                  <a:lnTo>
                    <a:pt x="2" y="26"/>
                  </a:lnTo>
                  <a:lnTo>
                    <a:pt x="0" y="28"/>
                  </a:lnTo>
                  <a:lnTo>
                    <a:pt x="1" y="26"/>
                  </a:lnTo>
                  <a:lnTo>
                    <a:pt x="2" y="23"/>
                  </a:lnTo>
                  <a:lnTo>
                    <a:pt x="2" y="22"/>
                  </a:lnTo>
                  <a:lnTo>
                    <a:pt x="4" y="20"/>
                  </a:lnTo>
                  <a:lnTo>
                    <a:pt x="7" y="19"/>
                  </a:lnTo>
                  <a:lnTo>
                    <a:pt x="9" y="17"/>
                  </a:lnTo>
                  <a:lnTo>
                    <a:pt x="13" y="14"/>
                  </a:lnTo>
                  <a:lnTo>
                    <a:pt x="20" y="11"/>
                  </a:lnTo>
                  <a:lnTo>
                    <a:pt x="28" y="8"/>
                  </a:lnTo>
                  <a:lnTo>
                    <a:pt x="34" y="5"/>
                  </a:lnTo>
                  <a:lnTo>
                    <a:pt x="42" y="3"/>
                  </a:lnTo>
                  <a:lnTo>
                    <a:pt x="46" y="1"/>
                  </a:lnTo>
                  <a:lnTo>
                    <a:pt x="51" y="0"/>
                  </a:lnTo>
                  <a:lnTo>
                    <a:pt x="56" y="0"/>
                  </a:lnTo>
                  <a:lnTo>
                    <a:pt x="60" y="0"/>
                  </a:lnTo>
                  <a:lnTo>
                    <a:pt x="63" y="0"/>
                  </a:lnTo>
                  <a:lnTo>
                    <a:pt x="67" y="1"/>
                  </a:lnTo>
                  <a:lnTo>
                    <a:pt x="72" y="3"/>
                  </a:lnTo>
                  <a:lnTo>
                    <a:pt x="76" y="5"/>
                  </a:lnTo>
                  <a:lnTo>
                    <a:pt x="81" y="8"/>
                  </a:lnTo>
                  <a:lnTo>
                    <a:pt x="86" y="12"/>
                  </a:lnTo>
                  <a:lnTo>
                    <a:pt x="115" y="31"/>
                  </a:lnTo>
                  <a:lnTo>
                    <a:pt x="139" y="47"/>
                  </a:lnTo>
                  <a:lnTo>
                    <a:pt x="146" y="51"/>
                  </a:lnTo>
                  <a:lnTo>
                    <a:pt x="151" y="54"/>
                  </a:lnTo>
                  <a:lnTo>
                    <a:pt x="155" y="56"/>
                  </a:lnTo>
                  <a:lnTo>
                    <a:pt x="160" y="57"/>
                  </a:lnTo>
                  <a:lnTo>
                    <a:pt x="165" y="59"/>
                  </a:lnTo>
                  <a:lnTo>
                    <a:pt x="169" y="60"/>
                  </a:lnTo>
                  <a:lnTo>
                    <a:pt x="173" y="60"/>
                  </a:lnTo>
                  <a:lnTo>
                    <a:pt x="178" y="60"/>
                  </a:lnTo>
                  <a:lnTo>
                    <a:pt x="182" y="60"/>
                  </a:lnTo>
                  <a:lnTo>
                    <a:pt x="186" y="58"/>
                  </a:lnTo>
                  <a:lnTo>
                    <a:pt x="189" y="57"/>
                  </a:lnTo>
                  <a:lnTo>
                    <a:pt x="192" y="56"/>
                  </a:lnTo>
                  <a:lnTo>
                    <a:pt x="193" y="52"/>
                  </a:lnTo>
                </a:path>
              </a:pathLst>
            </a:custGeom>
            <a:solidFill>
              <a:srgbClr val="FF0000"/>
            </a:solidFill>
            <a:ln w="12700" cap="rnd">
              <a:solidFill>
                <a:srgbClr val="FF0000"/>
              </a:solidFill>
              <a:round/>
              <a:headEnd/>
              <a:tailEnd/>
            </a:ln>
          </p:spPr>
          <p:txBody>
            <a:bodyPr/>
            <a:lstStyle/>
            <a:p>
              <a:endParaRPr lang="en-US"/>
            </a:p>
          </p:txBody>
        </p:sp>
        <p:sp>
          <p:nvSpPr>
            <p:cNvPr id="150" name="Freeform 130"/>
            <p:cNvSpPr>
              <a:spLocks/>
            </p:cNvSpPr>
            <p:nvPr/>
          </p:nvSpPr>
          <p:spPr bwMode="auto">
            <a:xfrm>
              <a:off x="2629" y="2240"/>
              <a:ext cx="196" cy="84"/>
            </a:xfrm>
            <a:custGeom>
              <a:avLst/>
              <a:gdLst>
                <a:gd name="T0" fmla="*/ 193 w 196"/>
                <a:gd name="T1" fmla="*/ 58 h 84"/>
                <a:gd name="T2" fmla="*/ 189 w 196"/>
                <a:gd name="T3" fmla="*/ 63 h 84"/>
                <a:gd name="T4" fmla="*/ 183 w 196"/>
                <a:gd name="T5" fmla="*/ 70 h 84"/>
                <a:gd name="T6" fmla="*/ 176 w 196"/>
                <a:gd name="T7" fmla="*/ 75 h 84"/>
                <a:gd name="T8" fmla="*/ 165 w 196"/>
                <a:gd name="T9" fmla="*/ 80 h 84"/>
                <a:gd name="T10" fmla="*/ 156 w 196"/>
                <a:gd name="T11" fmla="*/ 82 h 84"/>
                <a:gd name="T12" fmla="*/ 147 w 196"/>
                <a:gd name="T13" fmla="*/ 83 h 84"/>
                <a:gd name="T14" fmla="*/ 139 w 196"/>
                <a:gd name="T15" fmla="*/ 81 h 84"/>
                <a:gd name="T16" fmla="*/ 131 w 196"/>
                <a:gd name="T17" fmla="*/ 78 h 84"/>
                <a:gd name="T18" fmla="*/ 121 w 196"/>
                <a:gd name="T19" fmla="*/ 72 h 84"/>
                <a:gd name="T20" fmla="*/ 66 w 196"/>
                <a:gd name="T21" fmla="*/ 33 h 84"/>
                <a:gd name="T22" fmla="*/ 56 w 196"/>
                <a:gd name="T23" fmla="*/ 27 h 84"/>
                <a:gd name="T24" fmla="*/ 47 w 196"/>
                <a:gd name="T25" fmla="*/ 23 h 84"/>
                <a:gd name="T26" fmla="*/ 37 w 196"/>
                <a:gd name="T27" fmla="*/ 20 h 84"/>
                <a:gd name="T28" fmla="*/ 29 w 196"/>
                <a:gd name="T29" fmla="*/ 20 h 84"/>
                <a:gd name="T30" fmla="*/ 21 w 196"/>
                <a:gd name="T31" fmla="*/ 20 h 84"/>
                <a:gd name="T32" fmla="*/ 12 w 196"/>
                <a:gd name="T33" fmla="*/ 23 h 84"/>
                <a:gd name="T34" fmla="*/ 5 w 196"/>
                <a:gd name="T35" fmla="*/ 26 h 84"/>
                <a:gd name="T36" fmla="*/ 0 w 196"/>
                <a:gd name="T37" fmla="*/ 29 h 84"/>
                <a:gd name="T38" fmla="*/ 1 w 196"/>
                <a:gd name="T39" fmla="*/ 25 h 84"/>
                <a:gd name="T40" fmla="*/ 5 w 196"/>
                <a:gd name="T41" fmla="*/ 21 h 84"/>
                <a:gd name="T42" fmla="*/ 9 w 196"/>
                <a:gd name="T43" fmla="*/ 18 h 84"/>
                <a:gd name="T44" fmla="*/ 21 w 196"/>
                <a:gd name="T45" fmla="*/ 12 h 84"/>
                <a:gd name="T46" fmla="*/ 35 w 196"/>
                <a:gd name="T47" fmla="*/ 6 h 84"/>
                <a:gd name="T48" fmla="*/ 47 w 196"/>
                <a:gd name="T49" fmla="*/ 1 h 84"/>
                <a:gd name="T50" fmla="*/ 55 w 196"/>
                <a:gd name="T51" fmla="*/ 0 h 84"/>
                <a:gd name="T52" fmla="*/ 63 w 196"/>
                <a:gd name="T53" fmla="*/ 1 h 84"/>
                <a:gd name="T54" fmla="*/ 71 w 196"/>
                <a:gd name="T55" fmla="*/ 3 h 84"/>
                <a:gd name="T56" fmla="*/ 81 w 196"/>
                <a:gd name="T57" fmla="*/ 9 h 84"/>
                <a:gd name="T58" fmla="*/ 114 w 196"/>
                <a:gd name="T59" fmla="*/ 31 h 84"/>
                <a:gd name="T60" fmla="*/ 145 w 196"/>
                <a:gd name="T61" fmla="*/ 53 h 84"/>
                <a:gd name="T62" fmla="*/ 154 w 196"/>
                <a:gd name="T63" fmla="*/ 58 h 84"/>
                <a:gd name="T64" fmla="*/ 163 w 196"/>
                <a:gd name="T65" fmla="*/ 61 h 84"/>
                <a:gd name="T66" fmla="*/ 172 w 196"/>
                <a:gd name="T67" fmla="*/ 62 h 84"/>
                <a:gd name="T68" fmla="*/ 180 w 196"/>
                <a:gd name="T69" fmla="*/ 62 h 84"/>
                <a:gd name="T70" fmla="*/ 188 w 196"/>
                <a:gd name="T71" fmla="*/ 59 h 84"/>
                <a:gd name="T72" fmla="*/ 195 w 196"/>
                <a:gd name="T73" fmla="*/ 55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6"/>
                <a:gd name="T112" fmla="*/ 0 h 84"/>
                <a:gd name="T113" fmla="*/ 196 w 196"/>
                <a:gd name="T114" fmla="*/ 84 h 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6" h="84">
                  <a:moveTo>
                    <a:pt x="195" y="55"/>
                  </a:moveTo>
                  <a:lnTo>
                    <a:pt x="193" y="58"/>
                  </a:lnTo>
                  <a:lnTo>
                    <a:pt x="191" y="61"/>
                  </a:lnTo>
                  <a:lnTo>
                    <a:pt x="189" y="63"/>
                  </a:lnTo>
                  <a:lnTo>
                    <a:pt x="186" y="66"/>
                  </a:lnTo>
                  <a:lnTo>
                    <a:pt x="183" y="70"/>
                  </a:lnTo>
                  <a:lnTo>
                    <a:pt x="180" y="72"/>
                  </a:lnTo>
                  <a:lnTo>
                    <a:pt x="176" y="75"/>
                  </a:lnTo>
                  <a:lnTo>
                    <a:pt x="170" y="77"/>
                  </a:lnTo>
                  <a:lnTo>
                    <a:pt x="165" y="80"/>
                  </a:lnTo>
                  <a:lnTo>
                    <a:pt x="160" y="81"/>
                  </a:lnTo>
                  <a:lnTo>
                    <a:pt x="156" y="82"/>
                  </a:lnTo>
                  <a:lnTo>
                    <a:pt x="152" y="82"/>
                  </a:lnTo>
                  <a:lnTo>
                    <a:pt x="147" y="83"/>
                  </a:lnTo>
                  <a:lnTo>
                    <a:pt x="144" y="82"/>
                  </a:lnTo>
                  <a:lnTo>
                    <a:pt x="139" y="81"/>
                  </a:lnTo>
                  <a:lnTo>
                    <a:pt x="136" y="80"/>
                  </a:lnTo>
                  <a:lnTo>
                    <a:pt x="131" y="78"/>
                  </a:lnTo>
                  <a:lnTo>
                    <a:pt x="126" y="76"/>
                  </a:lnTo>
                  <a:lnTo>
                    <a:pt x="121" y="72"/>
                  </a:lnTo>
                  <a:lnTo>
                    <a:pt x="94" y="53"/>
                  </a:lnTo>
                  <a:lnTo>
                    <a:pt x="66" y="33"/>
                  </a:lnTo>
                  <a:lnTo>
                    <a:pt x="60" y="30"/>
                  </a:lnTo>
                  <a:lnTo>
                    <a:pt x="56" y="27"/>
                  </a:lnTo>
                  <a:lnTo>
                    <a:pt x="51" y="25"/>
                  </a:lnTo>
                  <a:lnTo>
                    <a:pt x="47" y="23"/>
                  </a:lnTo>
                  <a:lnTo>
                    <a:pt x="41" y="21"/>
                  </a:lnTo>
                  <a:lnTo>
                    <a:pt x="37" y="20"/>
                  </a:lnTo>
                  <a:lnTo>
                    <a:pt x="33" y="19"/>
                  </a:lnTo>
                  <a:lnTo>
                    <a:pt x="29" y="20"/>
                  </a:lnTo>
                  <a:lnTo>
                    <a:pt x="24" y="20"/>
                  </a:lnTo>
                  <a:lnTo>
                    <a:pt x="21" y="20"/>
                  </a:lnTo>
                  <a:lnTo>
                    <a:pt x="17" y="22"/>
                  </a:lnTo>
                  <a:lnTo>
                    <a:pt x="12" y="23"/>
                  </a:lnTo>
                  <a:lnTo>
                    <a:pt x="9" y="24"/>
                  </a:lnTo>
                  <a:lnTo>
                    <a:pt x="5" y="26"/>
                  </a:lnTo>
                  <a:lnTo>
                    <a:pt x="3" y="27"/>
                  </a:lnTo>
                  <a:lnTo>
                    <a:pt x="0" y="29"/>
                  </a:lnTo>
                  <a:lnTo>
                    <a:pt x="1" y="27"/>
                  </a:lnTo>
                  <a:lnTo>
                    <a:pt x="1" y="25"/>
                  </a:lnTo>
                  <a:lnTo>
                    <a:pt x="3" y="23"/>
                  </a:lnTo>
                  <a:lnTo>
                    <a:pt x="5" y="21"/>
                  </a:lnTo>
                  <a:lnTo>
                    <a:pt x="7" y="19"/>
                  </a:lnTo>
                  <a:lnTo>
                    <a:pt x="9" y="18"/>
                  </a:lnTo>
                  <a:lnTo>
                    <a:pt x="14" y="15"/>
                  </a:lnTo>
                  <a:lnTo>
                    <a:pt x="21" y="12"/>
                  </a:lnTo>
                  <a:lnTo>
                    <a:pt x="28" y="9"/>
                  </a:lnTo>
                  <a:lnTo>
                    <a:pt x="35" y="6"/>
                  </a:lnTo>
                  <a:lnTo>
                    <a:pt x="42" y="3"/>
                  </a:lnTo>
                  <a:lnTo>
                    <a:pt x="47" y="1"/>
                  </a:lnTo>
                  <a:lnTo>
                    <a:pt x="51" y="0"/>
                  </a:lnTo>
                  <a:lnTo>
                    <a:pt x="55" y="0"/>
                  </a:lnTo>
                  <a:lnTo>
                    <a:pt x="60" y="0"/>
                  </a:lnTo>
                  <a:lnTo>
                    <a:pt x="63" y="1"/>
                  </a:lnTo>
                  <a:lnTo>
                    <a:pt x="67" y="2"/>
                  </a:lnTo>
                  <a:lnTo>
                    <a:pt x="71" y="3"/>
                  </a:lnTo>
                  <a:lnTo>
                    <a:pt x="76" y="6"/>
                  </a:lnTo>
                  <a:lnTo>
                    <a:pt x="81" y="9"/>
                  </a:lnTo>
                  <a:lnTo>
                    <a:pt x="87" y="12"/>
                  </a:lnTo>
                  <a:lnTo>
                    <a:pt x="114" y="31"/>
                  </a:lnTo>
                  <a:lnTo>
                    <a:pt x="138" y="49"/>
                  </a:lnTo>
                  <a:lnTo>
                    <a:pt x="145" y="53"/>
                  </a:lnTo>
                  <a:lnTo>
                    <a:pt x="150" y="56"/>
                  </a:lnTo>
                  <a:lnTo>
                    <a:pt x="154" y="58"/>
                  </a:lnTo>
                  <a:lnTo>
                    <a:pt x="159" y="59"/>
                  </a:lnTo>
                  <a:lnTo>
                    <a:pt x="163" y="61"/>
                  </a:lnTo>
                  <a:lnTo>
                    <a:pt x="168" y="62"/>
                  </a:lnTo>
                  <a:lnTo>
                    <a:pt x="172" y="62"/>
                  </a:lnTo>
                  <a:lnTo>
                    <a:pt x="177" y="62"/>
                  </a:lnTo>
                  <a:lnTo>
                    <a:pt x="180" y="62"/>
                  </a:lnTo>
                  <a:lnTo>
                    <a:pt x="184" y="60"/>
                  </a:lnTo>
                  <a:lnTo>
                    <a:pt x="188" y="59"/>
                  </a:lnTo>
                  <a:lnTo>
                    <a:pt x="190" y="57"/>
                  </a:lnTo>
                  <a:lnTo>
                    <a:pt x="195" y="55"/>
                  </a:lnTo>
                </a:path>
              </a:pathLst>
            </a:custGeom>
            <a:solidFill>
              <a:srgbClr val="FF0000"/>
            </a:solidFill>
            <a:ln w="12700" cap="rnd">
              <a:solidFill>
                <a:srgbClr val="FF0000"/>
              </a:solidFill>
              <a:round/>
              <a:headEnd/>
              <a:tailEnd/>
            </a:ln>
          </p:spPr>
          <p:txBody>
            <a:bodyPr/>
            <a:lstStyle/>
            <a:p>
              <a:endParaRPr lang="en-US"/>
            </a:p>
          </p:txBody>
        </p:sp>
        <p:sp>
          <p:nvSpPr>
            <p:cNvPr id="151" name="Freeform 131"/>
            <p:cNvSpPr>
              <a:spLocks/>
            </p:cNvSpPr>
            <p:nvPr/>
          </p:nvSpPr>
          <p:spPr bwMode="auto">
            <a:xfrm>
              <a:off x="3081" y="2019"/>
              <a:ext cx="192" cy="82"/>
            </a:xfrm>
            <a:custGeom>
              <a:avLst/>
              <a:gdLst>
                <a:gd name="T0" fmla="*/ 191 w 192"/>
                <a:gd name="T1" fmla="*/ 57 h 82"/>
                <a:gd name="T2" fmla="*/ 188 w 192"/>
                <a:gd name="T3" fmla="*/ 61 h 82"/>
                <a:gd name="T4" fmla="*/ 183 w 192"/>
                <a:gd name="T5" fmla="*/ 67 h 82"/>
                <a:gd name="T6" fmla="*/ 175 w 192"/>
                <a:gd name="T7" fmla="*/ 73 h 82"/>
                <a:gd name="T8" fmla="*/ 163 w 192"/>
                <a:gd name="T9" fmla="*/ 77 h 82"/>
                <a:gd name="T10" fmla="*/ 153 w 192"/>
                <a:gd name="T11" fmla="*/ 80 h 82"/>
                <a:gd name="T12" fmla="*/ 145 w 192"/>
                <a:gd name="T13" fmla="*/ 81 h 82"/>
                <a:gd name="T14" fmla="*/ 138 w 192"/>
                <a:gd name="T15" fmla="*/ 79 h 82"/>
                <a:gd name="T16" fmla="*/ 130 w 192"/>
                <a:gd name="T17" fmla="*/ 76 h 82"/>
                <a:gd name="T18" fmla="*/ 120 w 192"/>
                <a:gd name="T19" fmla="*/ 70 h 82"/>
                <a:gd name="T20" fmla="*/ 65 w 192"/>
                <a:gd name="T21" fmla="*/ 32 h 82"/>
                <a:gd name="T22" fmla="*/ 54 w 192"/>
                <a:gd name="T23" fmla="*/ 26 h 82"/>
                <a:gd name="T24" fmla="*/ 45 w 192"/>
                <a:gd name="T25" fmla="*/ 22 h 82"/>
                <a:gd name="T26" fmla="*/ 36 w 192"/>
                <a:gd name="T27" fmla="*/ 19 h 82"/>
                <a:gd name="T28" fmla="*/ 28 w 192"/>
                <a:gd name="T29" fmla="*/ 19 h 82"/>
                <a:gd name="T30" fmla="*/ 20 w 192"/>
                <a:gd name="T31" fmla="*/ 19 h 82"/>
                <a:gd name="T32" fmla="*/ 11 w 192"/>
                <a:gd name="T33" fmla="*/ 22 h 82"/>
                <a:gd name="T34" fmla="*/ 5 w 192"/>
                <a:gd name="T35" fmla="*/ 24 h 82"/>
                <a:gd name="T36" fmla="*/ 0 w 192"/>
                <a:gd name="T37" fmla="*/ 28 h 82"/>
                <a:gd name="T38" fmla="*/ 2 w 192"/>
                <a:gd name="T39" fmla="*/ 23 h 82"/>
                <a:gd name="T40" fmla="*/ 4 w 192"/>
                <a:gd name="T41" fmla="*/ 20 h 82"/>
                <a:gd name="T42" fmla="*/ 9 w 192"/>
                <a:gd name="T43" fmla="*/ 17 h 82"/>
                <a:gd name="T44" fmla="*/ 19 w 192"/>
                <a:gd name="T45" fmla="*/ 11 h 82"/>
                <a:gd name="T46" fmla="*/ 34 w 192"/>
                <a:gd name="T47" fmla="*/ 5 h 82"/>
                <a:gd name="T48" fmla="*/ 45 w 192"/>
                <a:gd name="T49" fmla="*/ 1 h 82"/>
                <a:gd name="T50" fmla="*/ 54 w 192"/>
                <a:gd name="T51" fmla="*/ 0 h 82"/>
                <a:gd name="T52" fmla="*/ 62 w 192"/>
                <a:gd name="T53" fmla="*/ 0 h 82"/>
                <a:gd name="T54" fmla="*/ 71 w 192"/>
                <a:gd name="T55" fmla="*/ 3 h 82"/>
                <a:gd name="T56" fmla="*/ 80 w 192"/>
                <a:gd name="T57" fmla="*/ 8 h 82"/>
                <a:gd name="T58" fmla="*/ 113 w 192"/>
                <a:gd name="T59" fmla="*/ 31 h 82"/>
                <a:gd name="T60" fmla="*/ 143 w 192"/>
                <a:gd name="T61" fmla="*/ 51 h 82"/>
                <a:gd name="T62" fmla="*/ 152 w 192"/>
                <a:gd name="T63" fmla="*/ 56 h 82"/>
                <a:gd name="T64" fmla="*/ 161 w 192"/>
                <a:gd name="T65" fmla="*/ 59 h 82"/>
                <a:gd name="T66" fmla="*/ 170 w 192"/>
                <a:gd name="T67" fmla="*/ 60 h 82"/>
                <a:gd name="T68" fmla="*/ 178 w 192"/>
                <a:gd name="T69" fmla="*/ 60 h 82"/>
                <a:gd name="T70" fmla="*/ 185 w 192"/>
                <a:gd name="T71" fmla="*/ 57 h 82"/>
                <a:gd name="T72" fmla="*/ 189 w 192"/>
                <a:gd name="T73" fmla="*/ 52 h 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2"/>
                <a:gd name="T112" fmla="*/ 0 h 82"/>
                <a:gd name="T113" fmla="*/ 192 w 192"/>
                <a:gd name="T114" fmla="*/ 82 h 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2" h="82">
                  <a:moveTo>
                    <a:pt x="189" y="52"/>
                  </a:moveTo>
                  <a:lnTo>
                    <a:pt x="191" y="57"/>
                  </a:lnTo>
                  <a:lnTo>
                    <a:pt x="189" y="59"/>
                  </a:lnTo>
                  <a:lnTo>
                    <a:pt x="188" y="61"/>
                  </a:lnTo>
                  <a:lnTo>
                    <a:pt x="186" y="64"/>
                  </a:lnTo>
                  <a:lnTo>
                    <a:pt x="183" y="67"/>
                  </a:lnTo>
                  <a:lnTo>
                    <a:pt x="177" y="70"/>
                  </a:lnTo>
                  <a:lnTo>
                    <a:pt x="175" y="73"/>
                  </a:lnTo>
                  <a:lnTo>
                    <a:pt x="169" y="75"/>
                  </a:lnTo>
                  <a:lnTo>
                    <a:pt x="163" y="77"/>
                  </a:lnTo>
                  <a:lnTo>
                    <a:pt x="158" y="78"/>
                  </a:lnTo>
                  <a:lnTo>
                    <a:pt x="153" y="80"/>
                  </a:lnTo>
                  <a:lnTo>
                    <a:pt x="150" y="80"/>
                  </a:lnTo>
                  <a:lnTo>
                    <a:pt x="145" y="81"/>
                  </a:lnTo>
                  <a:lnTo>
                    <a:pt x="142" y="79"/>
                  </a:lnTo>
                  <a:lnTo>
                    <a:pt x="138" y="79"/>
                  </a:lnTo>
                  <a:lnTo>
                    <a:pt x="133" y="78"/>
                  </a:lnTo>
                  <a:lnTo>
                    <a:pt x="130" y="76"/>
                  </a:lnTo>
                  <a:lnTo>
                    <a:pt x="125" y="73"/>
                  </a:lnTo>
                  <a:lnTo>
                    <a:pt x="120" y="70"/>
                  </a:lnTo>
                  <a:lnTo>
                    <a:pt x="92" y="51"/>
                  </a:lnTo>
                  <a:lnTo>
                    <a:pt x="65" y="32"/>
                  </a:lnTo>
                  <a:lnTo>
                    <a:pt x="59" y="28"/>
                  </a:lnTo>
                  <a:lnTo>
                    <a:pt x="54" y="26"/>
                  </a:lnTo>
                  <a:lnTo>
                    <a:pt x="50" y="24"/>
                  </a:lnTo>
                  <a:lnTo>
                    <a:pt x="45" y="22"/>
                  </a:lnTo>
                  <a:lnTo>
                    <a:pt x="41" y="20"/>
                  </a:lnTo>
                  <a:lnTo>
                    <a:pt x="36" y="19"/>
                  </a:lnTo>
                  <a:lnTo>
                    <a:pt x="31" y="19"/>
                  </a:lnTo>
                  <a:lnTo>
                    <a:pt x="28" y="19"/>
                  </a:lnTo>
                  <a:lnTo>
                    <a:pt x="24" y="19"/>
                  </a:lnTo>
                  <a:lnTo>
                    <a:pt x="20" y="19"/>
                  </a:lnTo>
                  <a:lnTo>
                    <a:pt x="16" y="21"/>
                  </a:lnTo>
                  <a:lnTo>
                    <a:pt x="11" y="22"/>
                  </a:lnTo>
                  <a:lnTo>
                    <a:pt x="8" y="23"/>
                  </a:lnTo>
                  <a:lnTo>
                    <a:pt x="5" y="24"/>
                  </a:lnTo>
                  <a:lnTo>
                    <a:pt x="2" y="26"/>
                  </a:lnTo>
                  <a:lnTo>
                    <a:pt x="0" y="28"/>
                  </a:lnTo>
                  <a:lnTo>
                    <a:pt x="1" y="26"/>
                  </a:lnTo>
                  <a:lnTo>
                    <a:pt x="2" y="23"/>
                  </a:lnTo>
                  <a:lnTo>
                    <a:pt x="2" y="22"/>
                  </a:lnTo>
                  <a:lnTo>
                    <a:pt x="4" y="20"/>
                  </a:lnTo>
                  <a:lnTo>
                    <a:pt x="7" y="19"/>
                  </a:lnTo>
                  <a:lnTo>
                    <a:pt x="9" y="17"/>
                  </a:lnTo>
                  <a:lnTo>
                    <a:pt x="13" y="14"/>
                  </a:lnTo>
                  <a:lnTo>
                    <a:pt x="19" y="11"/>
                  </a:lnTo>
                  <a:lnTo>
                    <a:pt x="27" y="8"/>
                  </a:lnTo>
                  <a:lnTo>
                    <a:pt x="34" y="5"/>
                  </a:lnTo>
                  <a:lnTo>
                    <a:pt x="41" y="3"/>
                  </a:lnTo>
                  <a:lnTo>
                    <a:pt x="45" y="1"/>
                  </a:lnTo>
                  <a:lnTo>
                    <a:pt x="50" y="0"/>
                  </a:lnTo>
                  <a:lnTo>
                    <a:pt x="54" y="0"/>
                  </a:lnTo>
                  <a:lnTo>
                    <a:pt x="58" y="0"/>
                  </a:lnTo>
                  <a:lnTo>
                    <a:pt x="62" y="0"/>
                  </a:lnTo>
                  <a:lnTo>
                    <a:pt x="66" y="1"/>
                  </a:lnTo>
                  <a:lnTo>
                    <a:pt x="71" y="3"/>
                  </a:lnTo>
                  <a:lnTo>
                    <a:pt x="75" y="5"/>
                  </a:lnTo>
                  <a:lnTo>
                    <a:pt x="80" y="8"/>
                  </a:lnTo>
                  <a:lnTo>
                    <a:pt x="85" y="12"/>
                  </a:lnTo>
                  <a:lnTo>
                    <a:pt x="113" y="31"/>
                  </a:lnTo>
                  <a:lnTo>
                    <a:pt x="136" y="47"/>
                  </a:lnTo>
                  <a:lnTo>
                    <a:pt x="143" y="51"/>
                  </a:lnTo>
                  <a:lnTo>
                    <a:pt x="148" y="54"/>
                  </a:lnTo>
                  <a:lnTo>
                    <a:pt x="152" y="56"/>
                  </a:lnTo>
                  <a:lnTo>
                    <a:pt x="156" y="57"/>
                  </a:lnTo>
                  <a:lnTo>
                    <a:pt x="161" y="59"/>
                  </a:lnTo>
                  <a:lnTo>
                    <a:pt x="165" y="60"/>
                  </a:lnTo>
                  <a:lnTo>
                    <a:pt x="170" y="60"/>
                  </a:lnTo>
                  <a:lnTo>
                    <a:pt x="174" y="60"/>
                  </a:lnTo>
                  <a:lnTo>
                    <a:pt x="178" y="60"/>
                  </a:lnTo>
                  <a:lnTo>
                    <a:pt x="182" y="58"/>
                  </a:lnTo>
                  <a:lnTo>
                    <a:pt x="185" y="57"/>
                  </a:lnTo>
                  <a:lnTo>
                    <a:pt x="188" y="56"/>
                  </a:lnTo>
                  <a:lnTo>
                    <a:pt x="189" y="52"/>
                  </a:lnTo>
                </a:path>
              </a:pathLst>
            </a:custGeom>
            <a:solidFill>
              <a:srgbClr val="FF0000"/>
            </a:solidFill>
            <a:ln w="12700" cap="rnd">
              <a:solidFill>
                <a:srgbClr val="FF0000"/>
              </a:solidFill>
              <a:round/>
              <a:headEnd/>
              <a:tailEnd/>
            </a:ln>
          </p:spPr>
          <p:txBody>
            <a:bodyPr/>
            <a:lstStyle/>
            <a:p>
              <a:endParaRPr lang="en-US"/>
            </a:p>
          </p:txBody>
        </p:sp>
        <p:sp>
          <p:nvSpPr>
            <p:cNvPr id="152" name="Freeform 132"/>
            <p:cNvSpPr>
              <a:spLocks/>
            </p:cNvSpPr>
            <p:nvPr/>
          </p:nvSpPr>
          <p:spPr bwMode="auto">
            <a:xfrm>
              <a:off x="2930" y="2094"/>
              <a:ext cx="194" cy="82"/>
            </a:xfrm>
            <a:custGeom>
              <a:avLst/>
              <a:gdLst>
                <a:gd name="T0" fmla="*/ 191 w 194"/>
                <a:gd name="T1" fmla="*/ 57 h 82"/>
                <a:gd name="T2" fmla="*/ 187 w 194"/>
                <a:gd name="T3" fmla="*/ 62 h 82"/>
                <a:gd name="T4" fmla="*/ 181 w 194"/>
                <a:gd name="T5" fmla="*/ 68 h 82"/>
                <a:gd name="T6" fmla="*/ 174 w 194"/>
                <a:gd name="T7" fmla="*/ 73 h 82"/>
                <a:gd name="T8" fmla="*/ 163 w 194"/>
                <a:gd name="T9" fmla="*/ 78 h 82"/>
                <a:gd name="T10" fmla="*/ 154 w 194"/>
                <a:gd name="T11" fmla="*/ 80 h 82"/>
                <a:gd name="T12" fmla="*/ 146 w 194"/>
                <a:gd name="T13" fmla="*/ 81 h 82"/>
                <a:gd name="T14" fmla="*/ 138 w 194"/>
                <a:gd name="T15" fmla="*/ 79 h 82"/>
                <a:gd name="T16" fmla="*/ 130 w 194"/>
                <a:gd name="T17" fmla="*/ 76 h 82"/>
                <a:gd name="T18" fmla="*/ 119 w 194"/>
                <a:gd name="T19" fmla="*/ 70 h 82"/>
                <a:gd name="T20" fmla="*/ 65 w 194"/>
                <a:gd name="T21" fmla="*/ 33 h 82"/>
                <a:gd name="T22" fmla="*/ 55 w 194"/>
                <a:gd name="T23" fmla="*/ 27 h 82"/>
                <a:gd name="T24" fmla="*/ 46 w 194"/>
                <a:gd name="T25" fmla="*/ 23 h 82"/>
                <a:gd name="T26" fmla="*/ 37 w 194"/>
                <a:gd name="T27" fmla="*/ 19 h 82"/>
                <a:gd name="T28" fmla="*/ 29 w 194"/>
                <a:gd name="T29" fmla="*/ 19 h 82"/>
                <a:gd name="T30" fmla="*/ 21 w 194"/>
                <a:gd name="T31" fmla="*/ 20 h 82"/>
                <a:gd name="T32" fmla="*/ 12 w 194"/>
                <a:gd name="T33" fmla="*/ 23 h 82"/>
                <a:gd name="T34" fmla="*/ 5 w 194"/>
                <a:gd name="T35" fmla="*/ 25 h 82"/>
                <a:gd name="T36" fmla="*/ 0 w 194"/>
                <a:gd name="T37" fmla="*/ 28 h 82"/>
                <a:gd name="T38" fmla="*/ 1 w 194"/>
                <a:gd name="T39" fmla="*/ 25 h 82"/>
                <a:gd name="T40" fmla="*/ 5 w 194"/>
                <a:gd name="T41" fmla="*/ 20 h 82"/>
                <a:gd name="T42" fmla="*/ 9 w 194"/>
                <a:gd name="T43" fmla="*/ 17 h 82"/>
                <a:gd name="T44" fmla="*/ 21 w 194"/>
                <a:gd name="T45" fmla="*/ 12 h 82"/>
                <a:gd name="T46" fmla="*/ 35 w 194"/>
                <a:gd name="T47" fmla="*/ 5 h 82"/>
                <a:gd name="T48" fmla="*/ 47 w 194"/>
                <a:gd name="T49" fmla="*/ 1 h 82"/>
                <a:gd name="T50" fmla="*/ 55 w 194"/>
                <a:gd name="T51" fmla="*/ 0 h 82"/>
                <a:gd name="T52" fmla="*/ 63 w 194"/>
                <a:gd name="T53" fmla="*/ 1 h 82"/>
                <a:gd name="T54" fmla="*/ 71 w 194"/>
                <a:gd name="T55" fmla="*/ 3 h 82"/>
                <a:gd name="T56" fmla="*/ 80 w 194"/>
                <a:gd name="T57" fmla="*/ 9 h 82"/>
                <a:gd name="T58" fmla="*/ 113 w 194"/>
                <a:gd name="T59" fmla="*/ 30 h 82"/>
                <a:gd name="T60" fmla="*/ 143 w 194"/>
                <a:gd name="T61" fmla="*/ 52 h 82"/>
                <a:gd name="T62" fmla="*/ 153 w 194"/>
                <a:gd name="T63" fmla="*/ 57 h 82"/>
                <a:gd name="T64" fmla="*/ 161 w 194"/>
                <a:gd name="T65" fmla="*/ 60 h 82"/>
                <a:gd name="T66" fmla="*/ 170 w 194"/>
                <a:gd name="T67" fmla="*/ 61 h 82"/>
                <a:gd name="T68" fmla="*/ 178 w 194"/>
                <a:gd name="T69" fmla="*/ 60 h 82"/>
                <a:gd name="T70" fmla="*/ 186 w 194"/>
                <a:gd name="T71" fmla="*/ 57 h 82"/>
                <a:gd name="T72" fmla="*/ 193 w 194"/>
                <a:gd name="T73" fmla="*/ 54 h 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4"/>
                <a:gd name="T112" fmla="*/ 0 h 82"/>
                <a:gd name="T113" fmla="*/ 194 w 194"/>
                <a:gd name="T114" fmla="*/ 82 h 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4" h="82">
                  <a:moveTo>
                    <a:pt x="193" y="54"/>
                  </a:moveTo>
                  <a:lnTo>
                    <a:pt x="191" y="57"/>
                  </a:lnTo>
                  <a:lnTo>
                    <a:pt x="189" y="59"/>
                  </a:lnTo>
                  <a:lnTo>
                    <a:pt x="187" y="62"/>
                  </a:lnTo>
                  <a:lnTo>
                    <a:pt x="184" y="65"/>
                  </a:lnTo>
                  <a:lnTo>
                    <a:pt x="181" y="68"/>
                  </a:lnTo>
                  <a:lnTo>
                    <a:pt x="178" y="70"/>
                  </a:lnTo>
                  <a:lnTo>
                    <a:pt x="174" y="73"/>
                  </a:lnTo>
                  <a:lnTo>
                    <a:pt x="168" y="76"/>
                  </a:lnTo>
                  <a:lnTo>
                    <a:pt x="163" y="78"/>
                  </a:lnTo>
                  <a:lnTo>
                    <a:pt x="158" y="79"/>
                  </a:lnTo>
                  <a:lnTo>
                    <a:pt x="154" y="80"/>
                  </a:lnTo>
                  <a:lnTo>
                    <a:pt x="150" y="80"/>
                  </a:lnTo>
                  <a:lnTo>
                    <a:pt x="146" y="81"/>
                  </a:lnTo>
                  <a:lnTo>
                    <a:pt x="142" y="80"/>
                  </a:lnTo>
                  <a:lnTo>
                    <a:pt x="138" y="79"/>
                  </a:lnTo>
                  <a:lnTo>
                    <a:pt x="134" y="78"/>
                  </a:lnTo>
                  <a:lnTo>
                    <a:pt x="130" y="76"/>
                  </a:lnTo>
                  <a:lnTo>
                    <a:pt x="124" y="74"/>
                  </a:lnTo>
                  <a:lnTo>
                    <a:pt x="119" y="70"/>
                  </a:lnTo>
                  <a:lnTo>
                    <a:pt x="93" y="52"/>
                  </a:lnTo>
                  <a:lnTo>
                    <a:pt x="65" y="33"/>
                  </a:lnTo>
                  <a:lnTo>
                    <a:pt x="60" y="29"/>
                  </a:lnTo>
                  <a:lnTo>
                    <a:pt x="55" y="27"/>
                  </a:lnTo>
                  <a:lnTo>
                    <a:pt x="51" y="24"/>
                  </a:lnTo>
                  <a:lnTo>
                    <a:pt x="46" y="23"/>
                  </a:lnTo>
                  <a:lnTo>
                    <a:pt x="41" y="20"/>
                  </a:lnTo>
                  <a:lnTo>
                    <a:pt x="37" y="19"/>
                  </a:lnTo>
                  <a:lnTo>
                    <a:pt x="33" y="19"/>
                  </a:lnTo>
                  <a:lnTo>
                    <a:pt x="29" y="19"/>
                  </a:lnTo>
                  <a:lnTo>
                    <a:pt x="24" y="19"/>
                  </a:lnTo>
                  <a:lnTo>
                    <a:pt x="21" y="20"/>
                  </a:lnTo>
                  <a:lnTo>
                    <a:pt x="17" y="21"/>
                  </a:lnTo>
                  <a:lnTo>
                    <a:pt x="12" y="23"/>
                  </a:lnTo>
                  <a:lnTo>
                    <a:pt x="9" y="23"/>
                  </a:lnTo>
                  <a:lnTo>
                    <a:pt x="5" y="25"/>
                  </a:lnTo>
                  <a:lnTo>
                    <a:pt x="3" y="26"/>
                  </a:lnTo>
                  <a:lnTo>
                    <a:pt x="0" y="28"/>
                  </a:lnTo>
                  <a:lnTo>
                    <a:pt x="1" y="26"/>
                  </a:lnTo>
                  <a:lnTo>
                    <a:pt x="1" y="25"/>
                  </a:lnTo>
                  <a:lnTo>
                    <a:pt x="3" y="23"/>
                  </a:lnTo>
                  <a:lnTo>
                    <a:pt x="5" y="20"/>
                  </a:lnTo>
                  <a:lnTo>
                    <a:pt x="7" y="19"/>
                  </a:lnTo>
                  <a:lnTo>
                    <a:pt x="9" y="17"/>
                  </a:lnTo>
                  <a:lnTo>
                    <a:pt x="14" y="15"/>
                  </a:lnTo>
                  <a:lnTo>
                    <a:pt x="21" y="12"/>
                  </a:lnTo>
                  <a:lnTo>
                    <a:pt x="28" y="9"/>
                  </a:lnTo>
                  <a:lnTo>
                    <a:pt x="35" y="5"/>
                  </a:lnTo>
                  <a:lnTo>
                    <a:pt x="42" y="3"/>
                  </a:lnTo>
                  <a:lnTo>
                    <a:pt x="47" y="1"/>
                  </a:lnTo>
                  <a:lnTo>
                    <a:pt x="51" y="0"/>
                  </a:lnTo>
                  <a:lnTo>
                    <a:pt x="55" y="0"/>
                  </a:lnTo>
                  <a:lnTo>
                    <a:pt x="59" y="0"/>
                  </a:lnTo>
                  <a:lnTo>
                    <a:pt x="63" y="1"/>
                  </a:lnTo>
                  <a:lnTo>
                    <a:pt x="66" y="2"/>
                  </a:lnTo>
                  <a:lnTo>
                    <a:pt x="71" y="3"/>
                  </a:lnTo>
                  <a:lnTo>
                    <a:pt x="76" y="6"/>
                  </a:lnTo>
                  <a:lnTo>
                    <a:pt x="80" y="9"/>
                  </a:lnTo>
                  <a:lnTo>
                    <a:pt x="86" y="12"/>
                  </a:lnTo>
                  <a:lnTo>
                    <a:pt x="113" y="30"/>
                  </a:lnTo>
                  <a:lnTo>
                    <a:pt x="137" y="47"/>
                  </a:lnTo>
                  <a:lnTo>
                    <a:pt x="143" y="52"/>
                  </a:lnTo>
                  <a:lnTo>
                    <a:pt x="148" y="54"/>
                  </a:lnTo>
                  <a:lnTo>
                    <a:pt x="153" y="57"/>
                  </a:lnTo>
                  <a:lnTo>
                    <a:pt x="157" y="58"/>
                  </a:lnTo>
                  <a:lnTo>
                    <a:pt x="161" y="60"/>
                  </a:lnTo>
                  <a:lnTo>
                    <a:pt x="166" y="60"/>
                  </a:lnTo>
                  <a:lnTo>
                    <a:pt x="170" y="61"/>
                  </a:lnTo>
                  <a:lnTo>
                    <a:pt x="175" y="60"/>
                  </a:lnTo>
                  <a:lnTo>
                    <a:pt x="178" y="60"/>
                  </a:lnTo>
                  <a:lnTo>
                    <a:pt x="182" y="58"/>
                  </a:lnTo>
                  <a:lnTo>
                    <a:pt x="186" y="57"/>
                  </a:lnTo>
                  <a:lnTo>
                    <a:pt x="188" y="56"/>
                  </a:lnTo>
                  <a:lnTo>
                    <a:pt x="193" y="54"/>
                  </a:lnTo>
                </a:path>
              </a:pathLst>
            </a:custGeom>
            <a:solidFill>
              <a:srgbClr val="FF0000"/>
            </a:solidFill>
            <a:ln w="12700" cap="rnd">
              <a:solidFill>
                <a:srgbClr val="FF0000"/>
              </a:solidFill>
              <a:round/>
              <a:headEnd/>
              <a:tailEnd/>
            </a:ln>
          </p:spPr>
          <p:txBody>
            <a:bodyPr/>
            <a:lstStyle/>
            <a:p>
              <a:endParaRPr lang="en-US"/>
            </a:p>
          </p:txBody>
        </p:sp>
        <p:sp>
          <p:nvSpPr>
            <p:cNvPr id="153" name="Freeform 133"/>
            <p:cNvSpPr>
              <a:spLocks/>
            </p:cNvSpPr>
            <p:nvPr/>
          </p:nvSpPr>
          <p:spPr bwMode="auto">
            <a:xfrm>
              <a:off x="3382" y="1870"/>
              <a:ext cx="193" cy="83"/>
            </a:xfrm>
            <a:custGeom>
              <a:avLst/>
              <a:gdLst>
                <a:gd name="T0" fmla="*/ 192 w 193"/>
                <a:gd name="T1" fmla="*/ 57 h 83"/>
                <a:gd name="T2" fmla="*/ 189 w 193"/>
                <a:gd name="T3" fmla="*/ 62 h 83"/>
                <a:gd name="T4" fmla="*/ 184 w 193"/>
                <a:gd name="T5" fmla="*/ 68 h 83"/>
                <a:gd name="T6" fmla="*/ 176 w 193"/>
                <a:gd name="T7" fmla="*/ 74 h 83"/>
                <a:gd name="T8" fmla="*/ 164 w 193"/>
                <a:gd name="T9" fmla="*/ 78 h 83"/>
                <a:gd name="T10" fmla="*/ 154 w 193"/>
                <a:gd name="T11" fmla="*/ 81 h 83"/>
                <a:gd name="T12" fmla="*/ 146 w 193"/>
                <a:gd name="T13" fmla="*/ 82 h 83"/>
                <a:gd name="T14" fmla="*/ 138 w 193"/>
                <a:gd name="T15" fmla="*/ 80 h 83"/>
                <a:gd name="T16" fmla="*/ 130 w 193"/>
                <a:gd name="T17" fmla="*/ 77 h 83"/>
                <a:gd name="T18" fmla="*/ 121 w 193"/>
                <a:gd name="T19" fmla="*/ 71 h 83"/>
                <a:gd name="T20" fmla="*/ 65 w 193"/>
                <a:gd name="T21" fmla="*/ 32 h 83"/>
                <a:gd name="T22" fmla="*/ 55 w 193"/>
                <a:gd name="T23" fmla="*/ 27 h 83"/>
                <a:gd name="T24" fmla="*/ 45 w 193"/>
                <a:gd name="T25" fmla="*/ 22 h 83"/>
                <a:gd name="T26" fmla="*/ 36 w 193"/>
                <a:gd name="T27" fmla="*/ 19 h 83"/>
                <a:gd name="T28" fmla="*/ 28 w 193"/>
                <a:gd name="T29" fmla="*/ 19 h 83"/>
                <a:gd name="T30" fmla="*/ 20 w 193"/>
                <a:gd name="T31" fmla="*/ 20 h 83"/>
                <a:gd name="T32" fmla="*/ 11 w 193"/>
                <a:gd name="T33" fmla="*/ 22 h 83"/>
                <a:gd name="T34" fmla="*/ 5 w 193"/>
                <a:gd name="T35" fmla="*/ 24 h 83"/>
                <a:gd name="T36" fmla="*/ 0 w 193"/>
                <a:gd name="T37" fmla="*/ 28 h 83"/>
                <a:gd name="T38" fmla="*/ 2 w 193"/>
                <a:gd name="T39" fmla="*/ 24 h 83"/>
                <a:gd name="T40" fmla="*/ 4 w 193"/>
                <a:gd name="T41" fmla="*/ 20 h 83"/>
                <a:gd name="T42" fmla="*/ 9 w 193"/>
                <a:gd name="T43" fmla="*/ 17 h 83"/>
                <a:gd name="T44" fmla="*/ 19 w 193"/>
                <a:gd name="T45" fmla="*/ 11 h 83"/>
                <a:gd name="T46" fmla="*/ 34 w 193"/>
                <a:gd name="T47" fmla="*/ 5 h 83"/>
                <a:gd name="T48" fmla="*/ 46 w 193"/>
                <a:gd name="T49" fmla="*/ 1 h 83"/>
                <a:gd name="T50" fmla="*/ 55 w 193"/>
                <a:gd name="T51" fmla="*/ 0 h 83"/>
                <a:gd name="T52" fmla="*/ 62 w 193"/>
                <a:gd name="T53" fmla="*/ 0 h 83"/>
                <a:gd name="T54" fmla="*/ 71 w 193"/>
                <a:gd name="T55" fmla="*/ 3 h 83"/>
                <a:gd name="T56" fmla="*/ 80 w 193"/>
                <a:gd name="T57" fmla="*/ 8 h 83"/>
                <a:gd name="T58" fmla="*/ 113 w 193"/>
                <a:gd name="T59" fmla="*/ 31 h 83"/>
                <a:gd name="T60" fmla="*/ 144 w 193"/>
                <a:gd name="T61" fmla="*/ 52 h 83"/>
                <a:gd name="T62" fmla="*/ 153 w 193"/>
                <a:gd name="T63" fmla="*/ 56 h 83"/>
                <a:gd name="T64" fmla="*/ 162 w 193"/>
                <a:gd name="T65" fmla="*/ 60 h 83"/>
                <a:gd name="T66" fmla="*/ 171 w 193"/>
                <a:gd name="T67" fmla="*/ 61 h 83"/>
                <a:gd name="T68" fmla="*/ 179 w 193"/>
                <a:gd name="T69" fmla="*/ 61 h 83"/>
                <a:gd name="T70" fmla="*/ 186 w 193"/>
                <a:gd name="T71" fmla="*/ 58 h 83"/>
                <a:gd name="T72" fmla="*/ 190 w 193"/>
                <a:gd name="T73" fmla="*/ 53 h 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3"/>
                <a:gd name="T112" fmla="*/ 0 h 83"/>
                <a:gd name="T113" fmla="*/ 193 w 193"/>
                <a:gd name="T114" fmla="*/ 83 h 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3" h="83">
                  <a:moveTo>
                    <a:pt x="190" y="53"/>
                  </a:moveTo>
                  <a:lnTo>
                    <a:pt x="192" y="57"/>
                  </a:lnTo>
                  <a:lnTo>
                    <a:pt x="190" y="60"/>
                  </a:lnTo>
                  <a:lnTo>
                    <a:pt x="189" y="62"/>
                  </a:lnTo>
                  <a:lnTo>
                    <a:pt x="187" y="65"/>
                  </a:lnTo>
                  <a:lnTo>
                    <a:pt x="184" y="68"/>
                  </a:lnTo>
                  <a:lnTo>
                    <a:pt x="178" y="71"/>
                  </a:lnTo>
                  <a:lnTo>
                    <a:pt x="176" y="74"/>
                  </a:lnTo>
                  <a:lnTo>
                    <a:pt x="170" y="76"/>
                  </a:lnTo>
                  <a:lnTo>
                    <a:pt x="164" y="78"/>
                  </a:lnTo>
                  <a:lnTo>
                    <a:pt x="159" y="79"/>
                  </a:lnTo>
                  <a:lnTo>
                    <a:pt x="154" y="81"/>
                  </a:lnTo>
                  <a:lnTo>
                    <a:pt x="150" y="81"/>
                  </a:lnTo>
                  <a:lnTo>
                    <a:pt x="146" y="82"/>
                  </a:lnTo>
                  <a:lnTo>
                    <a:pt x="142" y="80"/>
                  </a:lnTo>
                  <a:lnTo>
                    <a:pt x="138" y="80"/>
                  </a:lnTo>
                  <a:lnTo>
                    <a:pt x="134" y="79"/>
                  </a:lnTo>
                  <a:lnTo>
                    <a:pt x="130" y="77"/>
                  </a:lnTo>
                  <a:lnTo>
                    <a:pt x="126" y="74"/>
                  </a:lnTo>
                  <a:lnTo>
                    <a:pt x="121" y="71"/>
                  </a:lnTo>
                  <a:lnTo>
                    <a:pt x="92" y="51"/>
                  </a:lnTo>
                  <a:lnTo>
                    <a:pt x="65" y="32"/>
                  </a:lnTo>
                  <a:lnTo>
                    <a:pt x="60" y="29"/>
                  </a:lnTo>
                  <a:lnTo>
                    <a:pt x="55" y="27"/>
                  </a:lnTo>
                  <a:lnTo>
                    <a:pt x="50" y="24"/>
                  </a:lnTo>
                  <a:lnTo>
                    <a:pt x="45" y="22"/>
                  </a:lnTo>
                  <a:lnTo>
                    <a:pt x="41" y="20"/>
                  </a:lnTo>
                  <a:lnTo>
                    <a:pt x="36" y="19"/>
                  </a:lnTo>
                  <a:lnTo>
                    <a:pt x="31" y="19"/>
                  </a:lnTo>
                  <a:lnTo>
                    <a:pt x="28" y="19"/>
                  </a:lnTo>
                  <a:lnTo>
                    <a:pt x="24" y="19"/>
                  </a:lnTo>
                  <a:lnTo>
                    <a:pt x="20" y="20"/>
                  </a:lnTo>
                  <a:lnTo>
                    <a:pt x="16" y="21"/>
                  </a:lnTo>
                  <a:lnTo>
                    <a:pt x="11" y="22"/>
                  </a:lnTo>
                  <a:lnTo>
                    <a:pt x="8" y="23"/>
                  </a:lnTo>
                  <a:lnTo>
                    <a:pt x="5" y="24"/>
                  </a:lnTo>
                  <a:lnTo>
                    <a:pt x="2" y="27"/>
                  </a:lnTo>
                  <a:lnTo>
                    <a:pt x="0" y="28"/>
                  </a:lnTo>
                  <a:lnTo>
                    <a:pt x="1" y="26"/>
                  </a:lnTo>
                  <a:lnTo>
                    <a:pt x="2" y="24"/>
                  </a:lnTo>
                  <a:lnTo>
                    <a:pt x="2" y="22"/>
                  </a:lnTo>
                  <a:lnTo>
                    <a:pt x="4" y="20"/>
                  </a:lnTo>
                  <a:lnTo>
                    <a:pt x="7" y="19"/>
                  </a:lnTo>
                  <a:lnTo>
                    <a:pt x="9" y="17"/>
                  </a:lnTo>
                  <a:lnTo>
                    <a:pt x="13" y="15"/>
                  </a:lnTo>
                  <a:lnTo>
                    <a:pt x="19" y="11"/>
                  </a:lnTo>
                  <a:lnTo>
                    <a:pt x="27" y="8"/>
                  </a:lnTo>
                  <a:lnTo>
                    <a:pt x="34" y="5"/>
                  </a:lnTo>
                  <a:lnTo>
                    <a:pt x="41" y="3"/>
                  </a:lnTo>
                  <a:lnTo>
                    <a:pt x="46" y="1"/>
                  </a:lnTo>
                  <a:lnTo>
                    <a:pt x="50" y="0"/>
                  </a:lnTo>
                  <a:lnTo>
                    <a:pt x="55" y="0"/>
                  </a:lnTo>
                  <a:lnTo>
                    <a:pt x="59" y="0"/>
                  </a:lnTo>
                  <a:lnTo>
                    <a:pt x="62" y="0"/>
                  </a:lnTo>
                  <a:lnTo>
                    <a:pt x="66" y="1"/>
                  </a:lnTo>
                  <a:lnTo>
                    <a:pt x="71" y="3"/>
                  </a:lnTo>
                  <a:lnTo>
                    <a:pt x="75" y="5"/>
                  </a:lnTo>
                  <a:lnTo>
                    <a:pt x="80" y="8"/>
                  </a:lnTo>
                  <a:lnTo>
                    <a:pt x="85" y="12"/>
                  </a:lnTo>
                  <a:lnTo>
                    <a:pt x="113" y="31"/>
                  </a:lnTo>
                  <a:lnTo>
                    <a:pt x="137" y="48"/>
                  </a:lnTo>
                  <a:lnTo>
                    <a:pt x="144" y="52"/>
                  </a:lnTo>
                  <a:lnTo>
                    <a:pt x="148" y="54"/>
                  </a:lnTo>
                  <a:lnTo>
                    <a:pt x="153" y="56"/>
                  </a:lnTo>
                  <a:lnTo>
                    <a:pt x="157" y="58"/>
                  </a:lnTo>
                  <a:lnTo>
                    <a:pt x="162" y="60"/>
                  </a:lnTo>
                  <a:lnTo>
                    <a:pt x="166" y="60"/>
                  </a:lnTo>
                  <a:lnTo>
                    <a:pt x="171" y="61"/>
                  </a:lnTo>
                  <a:lnTo>
                    <a:pt x="175" y="61"/>
                  </a:lnTo>
                  <a:lnTo>
                    <a:pt x="179" y="61"/>
                  </a:lnTo>
                  <a:lnTo>
                    <a:pt x="183" y="59"/>
                  </a:lnTo>
                  <a:lnTo>
                    <a:pt x="186" y="58"/>
                  </a:lnTo>
                  <a:lnTo>
                    <a:pt x="189" y="56"/>
                  </a:lnTo>
                  <a:lnTo>
                    <a:pt x="190" y="53"/>
                  </a:lnTo>
                </a:path>
              </a:pathLst>
            </a:custGeom>
            <a:solidFill>
              <a:srgbClr val="FF0000"/>
            </a:solidFill>
            <a:ln w="12700" cap="rnd">
              <a:solidFill>
                <a:srgbClr val="FF0000"/>
              </a:solidFill>
              <a:round/>
              <a:headEnd/>
              <a:tailEnd/>
            </a:ln>
          </p:spPr>
          <p:txBody>
            <a:bodyPr/>
            <a:lstStyle/>
            <a:p>
              <a:endParaRPr lang="en-US"/>
            </a:p>
          </p:txBody>
        </p:sp>
        <p:sp>
          <p:nvSpPr>
            <p:cNvPr id="154" name="Freeform 134"/>
            <p:cNvSpPr>
              <a:spLocks/>
            </p:cNvSpPr>
            <p:nvPr/>
          </p:nvSpPr>
          <p:spPr bwMode="auto">
            <a:xfrm>
              <a:off x="3230" y="1943"/>
              <a:ext cx="194" cy="87"/>
            </a:xfrm>
            <a:custGeom>
              <a:avLst/>
              <a:gdLst>
                <a:gd name="T0" fmla="*/ 191 w 194"/>
                <a:gd name="T1" fmla="*/ 60 h 87"/>
                <a:gd name="T2" fmla="*/ 187 w 194"/>
                <a:gd name="T3" fmla="*/ 66 h 87"/>
                <a:gd name="T4" fmla="*/ 181 w 194"/>
                <a:gd name="T5" fmla="*/ 72 h 87"/>
                <a:gd name="T6" fmla="*/ 174 w 194"/>
                <a:gd name="T7" fmla="*/ 77 h 87"/>
                <a:gd name="T8" fmla="*/ 163 w 194"/>
                <a:gd name="T9" fmla="*/ 83 h 87"/>
                <a:gd name="T10" fmla="*/ 154 w 194"/>
                <a:gd name="T11" fmla="*/ 85 h 87"/>
                <a:gd name="T12" fmla="*/ 146 w 194"/>
                <a:gd name="T13" fmla="*/ 86 h 87"/>
                <a:gd name="T14" fmla="*/ 138 w 194"/>
                <a:gd name="T15" fmla="*/ 84 h 87"/>
                <a:gd name="T16" fmla="*/ 130 w 194"/>
                <a:gd name="T17" fmla="*/ 81 h 87"/>
                <a:gd name="T18" fmla="*/ 119 w 194"/>
                <a:gd name="T19" fmla="*/ 74 h 87"/>
                <a:gd name="T20" fmla="*/ 65 w 194"/>
                <a:gd name="T21" fmla="*/ 35 h 87"/>
                <a:gd name="T22" fmla="*/ 55 w 194"/>
                <a:gd name="T23" fmla="*/ 28 h 87"/>
                <a:gd name="T24" fmla="*/ 46 w 194"/>
                <a:gd name="T25" fmla="*/ 24 h 87"/>
                <a:gd name="T26" fmla="*/ 37 w 194"/>
                <a:gd name="T27" fmla="*/ 21 h 87"/>
                <a:gd name="T28" fmla="*/ 29 w 194"/>
                <a:gd name="T29" fmla="*/ 21 h 87"/>
                <a:gd name="T30" fmla="*/ 21 w 194"/>
                <a:gd name="T31" fmla="*/ 21 h 87"/>
                <a:gd name="T32" fmla="*/ 12 w 194"/>
                <a:gd name="T33" fmla="*/ 24 h 87"/>
                <a:gd name="T34" fmla="*/ 5 w 194"/>
                <a:gd name="T35" fmla="*/ 27 h 87"/>
                <a:gd name="T36" fmla="*/ 0 w 194"/>
                <a:gd name="T37" fmla="*/ 30 h 87"/>
                <a:gd name="T38" fmla="*/ 1 w 194"/>
                <a:gd name="T39" fmla="*/ 26 h 87"/>
                <a:gd name="T40" fmla="*/ 5 w 194"/>
                <a:gd name="T41" fmla="*/ 22 h 87"/>
                <a:gd name="T42" fmla="*/ 9 w 194"/>
                <a:gd name="T43" fmla="*/ 18 h 87"/>
                <a:gd name="T44" fmla="*/ 21 w 194"/>
                <a:gd name="T45" fmla="*/ 13 h 87"/>
                <a:gd name="T46" fmla="*/ 35 w 194"/>
                <a:gd name="T47" fmla="*/ 6 h 87"/>
                <a:gd name="T48" fmla="*/ 47 w 194"/>
                <a:gd name="T49" fmla="*/ 1 h 87"/>
                <a:gd name="T50" fmla="*/ 55 w 194"/>
                <a:gd name="T51" fmla="*/ 0 h 87"/>
                <a:gd name="T52" fmla="*/ 63 w 194"/>
                <a:gd name="T53" fmla="*/ 1 h 87"/>
                <a:gd name="T54" fmla="*/ 71 w 194"/>
                <a:gd name="T55" fmla="*/ 3 h 87"/>
                <a:gd name="T56" fmla="*/ 80 w 194"/>
                <a:gd name="T57" fmla="*/ 9 h 87"/>
                <a:gd name="T58" fmla="*/ 113 w 194"/>
                <a:gd name="T59" fmla="*/ 32 h 87"/>
                <a:gd name="T60" fmla="*/ 143 w 194"/>
                <a:gd name="T61" fmla="*/ 55 h 87"/>
                <a:gd name="T62" fmla="*/ 153 w 194"/>
                <a:gd name="T63" fmla="*/ 60 h 87"/>
                <a:gd name="T64" fmla="*/ 161 w 194"/>
                <a:gd name="T65" fmla="*/ 63 h 87"/>
                <a:gd name="T66" fmla="*/ 170 w 194"/>
                <a:gd name="T67" fmla="*/ 64 h 87"/>
                <a:gd name="T68" fmla="*/ 178 w 194"/>
                <a:gd name="T69" fmla="*/ 64 h 87"/>
                <a:gd name="T70" fmla="*/ 186 w 194"/>
                <a:gd name="T71" fmla="*/ 61 h 87"/>
                <a:gd name="T72" fmla="*/ 193 w 194"/>
                <a:gd name="T73" fmla="*/ 57 h 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4"/>
                <a:gd name="T112" fmla="*/ 0 h 87"/>
                <a:gd name="T113" fmla="*/ 194 w 194"/>
                <a:gd name="T114" fmla="*/ 87 h 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4" h="87">
                  <a:moveTo>
                    <a:pt x="193" y="57"/>
                  </a:moveTo>
                  <a:lnTo>
                    <a:pt x="191" y="60"/>
                  </a:lnTo>
                  <a:lnTo>
                    <a:pt x="189" y="63"/>
                  </a:lnTo>
                  <a:lnTo>
                    <a:pt x="187" y="66"/>
                  </a:lnTo>
                  <a:lnTo>
                    <a:pt x="184" y="69"/>
                  </a:lnTo>
                  <a:lnTo>
                    <a:pt x="181" y="72"/>
                  </a:lnTo>
                  <a:lnTo>
                    <a:pt x="178" y="74"/>
                  </a:lnTo>
                  <a:lnTo>
                    <a:pt x="174" y="77"/>
                  </a:lnTo>
                  <a:lnTo>
                    <a:pt x="168" y="80"/>
                  </a:lnTo>
                  <a:lnTo>
                    <a:pt x="163" y="83"/>
                  </a:lnTo>
                  <a:lnTo>
                    <a:pt x="158" y="84"/>
                  </a:lnTo>
                  <a:lnTo>
                    <a:pt x="154" y="85"/>
                  </a:lnTo>
                  <a:lnTo>
                    <a:pt x="150" y="85"/>
                  </a:lnTo>
                  <a:lnTo>
                    <a:pt x="146" y="86"/>
                  </a:lnTo>
                  <a:lnTo>
                    <a:pt x="142" y="85"/>
                  </a:lnTo>
                  <a:lnTo>
                    <a:pt x="138" y="84"/>
                  </a:lnTo>
                  <a:lnTo>
                    <a:pt x="134" y="83"/>
                  </a:lnTo>
                  <a:lnTo>
                    <a:pt x="130" y="81"/>
                  </a:lnTo>
                  <a:lnTo>
                    <a:pt x="124" y="79"/>
                  </a:lnTo>
                  <a:lnTo>
                    <a:pt x="119" y="74"/>
                  </a:lnTo>
                  <a:lnTo>
                    <a:pt x="93" y="55"/>
                  </a:lnTo>
                  <a:lnTo>
                    <a:pt x="65" y="35"/>
                  </a:lnTo>
                  <a:lnTo>
                    <a:pt x="60" y="31"/>
                  </a:lnTo>
                  <a:lnTo>
                    <a:pt x="55" y="28"/>
                  </a:lnTo>
                  <a:lnTo>
                    <a:pt x="51" y="26"/>
                  </a:lnTo>
                  <a:lnTo>
                    <a:pt x="46" y="24"/>
                  </a:lnTo>
                  <a:lnTo>
                    <a:pt x="41" y="22"/>
                  </a:lnTo>
                  <a:lnTo>
                    <a:pt x="37" y="21"/>
                  </a:lnTo>
                  <a:lnTo>
                    <a:pt x="33" y="20"/>
                  </a:lnTo>
                  <a:lnTo>
                    <a:pt x="29" y="21"/>
                  </a:lnTo>
                  <a:lnTo>
                    <a:pt x="24" y="21"/>
                  </a:lnTo>
                  <a:lnTo>
                    <a:pt x="21" y="21"/>
                  </a:lnTo>
                  <a:lnTo>
                    <a:pt x="17" y="23"/>
                  </a:lnTo>
                  <a:lnTo>
                    <a:pt x="12" y="24"/>
                  </a:lnTo>
                  <a:lnTo>
                    <a:pt x="9" y="25"/>
                  </a:lnTo>
                  <a:lnTo>
                    <a:pt x="5" y="27"/>
                  </a:lnTo>
                  <a:lnTo>
                    <a:pt x="3" y="28"/>
                  </a:lnTo>
                  <a:lnTo>
                    <a:pt x="0" y="30"/>
                  </a:lnTo>
                  <a:lnTo>
                    <a:pt x="1" y="28"/>
                  </a:lnTo>
                  <a:lnTo>
                    <a:pt x="1" y="26"/>
                  </a:lnTo>
                  <a:lnTo>
                    <a:pt x="3" y="24"/>
                  </a:lnTo>
                  <a:lnTo>
                    <a:pt x="5" y="22"/>
                  </a:lnTo>
                  <a:lnTo>
                    <a:pt x="7" y="20"/>
                  </a:lnTo>
                  <a:lnTo>
                    <a:pt x="9" y="18"/>
                  </a:lnTo>
                  <a:lnTo>
                    <a:pt x="14" y="16"/>
                  </a:lnTo>
                  <a:lnTo>
                    <a:pt x="21" y="13"/>
                  </a:lnTo>
                  <a:lnTo>
                    <a:pt x="28" y="9"/>
                  </a:lnTo>
                  <a:lnTo>
                    <a:pt x="35" y="6"/>
                  </a:lnTo>
                  <a:lnTo>
                    <a:pt x="42" y="3"/>
                  </a:lnTo>
                  <a:lnTo>
                    <a:pt x="47" y="1"/>
                  </a:lnTo>
                  <a:lnTo>
                    <a:pt x="51" y="0"/>
                  </a:lnTo>
                  <a:lnTo>
                    <a:pt x="55" y="0"/>
                  </a:lnTo>
                  <a:lnTo>
                    <a:pt x="59" y="0"/>
                  </a:lnTo>
                  <a:lnTo>
                    <a:pt x="63" y="1"/>
                  </a:lnTo>
                  <a:lnTo>
                    <a:pt x="66" y="2"/>
                  </a:lnTo>
                  <a:lnTo>
                    <a:pt x="71" y="3"/>
                  </a:lnTo>
                  <a:lnTo>
                    <a:pt x="76" y="6"/>
                  </a:lnTo>
                  <a:lnTo>
                    <a:pt x="80" y="9"/>
                  </a:lnTo>
                  <a:lnTo>
                    <a:pt x="86" y="12"/>
                  </a:lnTo>
                  <a:lnTo>
                    <a:pt x="113" y="32"/>
                  </a:lnTo>
                  <a:lnTo>
                    <a:pt x="137" y="50"/>
                  </a:lnTo>
                  <a:lnTo>
                    <a:pt x="143" y="55"/>
                  </a:lnTo>
                  <a:lnTo>
                    <a:pt x="148" y="58"/>
                  </a:lnTo>
                  <a:lnTo>
                    <a:pt x="153" y="60"/>
                  </a:lnTo>
                  <a:lnTo>
                    <a:pt x="157" y="61"/>
                  </a:lnTo>
                  <a:lnTo>
                    <a:pt x="161" y="63"/>
                  </a:lnTo>
                  <a:lnTo>
                    <a:pt x="166" y="64"/>
                  </a:lnTo>
                  <a:lnTo>
                    <a:pt x="170" y="64"/>
                  </a:lnTo>
                  <a:lnTo>
                    <a:pt x="175" y="64"/>
                  </a:lnTo>
                  <a:lnTo>
                    <a:pt x="178" y="64"/>
                  </a:lnTo>
                  <a:lnTo>
                    <a:pt x="182" y="62"/>
                  </a:lnTo>
                  <a:lnTo>
                    <a:pt x="186" y="61"/>
                  </a:lnTo>
                  <a:lnTo>
                    <a:pt x="188" y="59"/>
                  </a:lnTo>
                  <a:lnTo>
                    <a:pt x="193" y="57"/>
                  </a:lnTo>
                </a:path>
              </a:pathLst>
            </a:custGeom>
            <a:solidFill>
              <a:srgbClr val="FF0000"/>
            </a:solidFill>
            <a:ln w="12700" cap="rnd">
              <a:solidFill>
                <a:srgbClr val="FF0000"/>
              </a:solidFill>
              <a:round/>
              <a:headEnd/>
              <a:tailEnd/>
            </a:ln>
          </p:spPr>
          <p:txBody>
            <a:bodyPr/>
            <a:lstStyle/>
            <a:p>
              <a:endParaRPr lang="en-US"/>
            </a:p>
          </p:txBody>
        </p:sp>
        <p:sp>
          <p:nvSpPr>
            <p:cNvPr id="155" name="Freeform 135"/>
            <p:cNvSpPr>
              <a:spLocks/>
            </p:cNvSpPr>
            <p:nvPr/>
          </p:nvSpPr>
          <p:spPr bwMode="auto">
            <a:xfrm>
              <a:off x="3679" y="1724"/>
              <a:ext cx="193" cy="81"/>
            </a:xfrm>
            <a:custGeom>
              <a:avLst/>
              <a:gdLst>
                <a:gd name="T0" fmla="*/ 192 w 193"/>
                <a:gd name="T1" fmla="*/ 56 h 81"/>
                <a:gd name="T2" fmla="*/ 189 w 193"/>
                <a:gd name="T3" fmla="*/ 61 h 81"/>
                <a:gd name="T4" fmla="*/ 184 w 193"/>
                <a:gd name="T5" fmla="*/ 66 h 81"/>
                <a:gd name="T6" fmla="*/ 176 w 193"/>
                <a:gd name="T7" fmla="*/ 72 h 81"/>
                <a:gd name="T8" fmla="*/ 164 w 193"/>
                <a:gd name="T9" fmla="*/ 76 h 81"/>
                <a:gd name="T10" fmla="*/ 154 w 193"/>
                <a:gd name="T11" fmla="*/ 79 h 81"/>
                <a:gd name="T12" fmla="*/ 146 w 193"/>
                <a:gd name="T13" fmla="*/ 80 h 81"/>
                <a:gd name="T14" fmla="*/ 138 w 193"/>
                <a:gd name="T15" fmla="*/ 78 h 81"/>
                <a:gd name="T16" fmla="*/ 130 w 193"/>
                <a:gd name="T17" fmla="*/ 75 h 81"/>
                <a:gd name="T18" fmla="*/ 121 w 193"/>
                <a:gd name="T19" fmla="*/ 69 h 81"/>
                <a:gd name="T20" fmla="*/ 65 w 193"/>
                <a:gd name="T21" fmla="*/ 31 h 81"/>
                <a:gd name="T22" fmla="*/ 55 w 193"/>
                <a:gd name="T23" fmla="*/ 26 h 81"/>
                <a:gd name="T24" fmla="*/ 45 w 193"/>
                <a:gd name="T25" fmla="*/ 21 h 81"/>
                <a:gd name="T26" fmla="*/ 36 w 193"/>
                <a:gd name="T27" fmla="*/ 19 h 81"/>
                <a:gd name="T28" fmla="*/ 28 w 193"/>
                <a:gd name="T29" fmla="*/ 18 h 81"/>
                <a:gd name="T30" fmla="*/ 20 w 193"/>
                <a:gd name="T31" fmla="*/ 19 h 81"/>
                <a:gd name="T32" fmla="*/ 11 w 193"/>
                <a:gd name="T33" fmla="*/ 22 h 81"/>
                <a:gd name="T34" fmla="*/ 5 w 193"/>
                <a:gd name="T35" fmla="*/ 24 h 81"/>
                <a:gd name="T36" fmla="*/ 0 w 193"/>
                <a:gd name="T37" fmla="*/ 27 h 81"/>
                <a:gd name="T38" fmla="*/ 2 w 193"/>
                <a:gd name="T39" fmla="*/ 23 h 81"/>
                <a:gd name="T40" fmla="*/ 4 w 193"/>
                <a:gd name="T41" fmla="*/ 20 h 81"/>
                <a:gd name="T42" fmla="*/ 9 w 193"/>
                <a:gd name="T43" fmla="*/ 16 h 81"/>
                <a:gd name="T44" fmla="*/ 19 w 193"/>
                <a:gd name="T45" fmla="*/ 11 h 81"/>
                <a:gd name="T46" fmla="*/ 34 w 193"/>
                <a:gd name="T47" fmla="*/ 5 h 81"/>
                <a:gd name="T48" fmla="*/ 46 w 193"/>
                <a:gd name="T49" fmla="*/ 1 h 81"/>
                <a:gd name="T50" fmla="*/ 55 w 193"/>
                <a:gd name="T51" fmla="*/ 0 h 81"/>
                <a:gd name="T52" fmla="*/ 62 w 193"/>
                <a:gd name="T53" fmla="*/ 0 h 81"/>
                <a:gd name="T54" fmla="*/ 71 w 193"/>
                <a:gd name="T55" fmla="*/ 3 h 81"/>
                <a:gd name="T56" fmla="*/ 80 w 193"/>
                <a:gd name="T57" fmla="*/ 8 h 81"/>
                <a:gd name="T58" fmla="*/ 113 w 193"/>
                <a:gd name="T59" fmla="*/ 30 h 81"/>
                <a:gd name="T60" fmla="*/ 144 w 193"/>
                <a:gd name="T61" fmla="*/ 50 h 81"/>
                <a:gd name="T62" fmla="*/ 153 w 193"/>
                <a:gd name="T63" fmla="*/ 55 h 81"/>
                <a:gd name="T64" fmla="*/ 162 w 193"/>
                <a:gd name="T65" fmla="*/ 58 h 81"/>
                <a:gd name="T66" fmla="*/ 171 w 193"/>
                <a:gd name="T67" fmla="*/ 59 h 81"/>
                <a:gd name="T68" fmla="*/ 179 w 193"/>
                <a:gd name="T69" fmla="*/ 59 h 81"/>
                <a:gd name="T70" fmla="*/ 186 w 193"/>
                <a:gd name="T71" fmla="*/ 57 h 81"/>
                <a:gd name="T72" fmla="*/ 190 w 193"/>
                <a:gd name="T73" fmla="*/ 52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3"/>
                <a:gd name="T112" fmla="*/ 0 h 81"/>
                <a:gd name="T113" fmla="*/ 193 w 193"/>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3" h="81">
                  <a:moveTo>
                    <a:pt x="190" y="52"/>
                  </a:moveTo>
                  <a:lnTo>
                    <a:pt x="192" y="56"/>
                  </a:lnTo>
                  <a:lnTo>
                    <a:pt x="190" y="58"/>
                  </a:lnTo>
                  <a:lnTo>
                    <a:pt x="189" y="61"/>
                  </a:lnTo>
                  <a:lnTo>
                    <a:pt x="187" y="63"/>
                  </a:lnTo>
                  <a:lnTo>
                    <a:pt x="184" y="66"/>
                  </a:lnTo>
                  <a:lnTo>
                    <a:pt x="178" y="69"/>
                  </a:lnTo>
                  <a:lnTo>
                    <a:pt x="176" y="72"/>
                  </a:lnTo>
                  <a:lnTo>
                    <a:pt x="170" y="74"/>
                  </a:lnTo>
                  <a:lnTo>
                    <a:pt x="164" y="76"/>
                  </a:lnTo>
                  <a:lnTo>
                    <a:pt x="159" y="77"/>
                  </a:lnTo>
                  <a:lnTo>
                    <a:pt x="154" y="79"/>
                  </a:lnTo>
                  <a:lnTo>
                    <a:pt x="150" y="79"/>
                  </a:lnTo>
                  <a:lnTo>
                    <a:pt x="146" y="80"/>
                  </a:lnTo>
                  <a:lnTo>
                    <a:pt x="142" y="78"/>
                  </a:lnTo>
                  <a:lnTo>
                    <a:pt x="138" y="78"/>
                  </a:lnTo>
                  <a:lnTo>
                    <a:pt x="134" y="77"/>
                  </a:lnTo>
                  <a:lnTo>
                    <a:pt x="130" y="75"/>
                  </a:lnTo>
                  <a:lnTo>
                    <a:pt x="126" y="72"/>
                  </a:lnTo>
                  <a:lnTo>
                    <a:pt x="121" y="69"/>
                  </a:lnTo>
                  <a:lnTo>
                    <a:pt x="92" y="50"/>
                  </a:lnTo>
                  <a:lnTo>
                    <a:pt x="65" y="31"/>
                  </a:lnTo>
                  <a:lnTo>
                    <a:pt x="60" y="28"/>
                  </a:lnTo>
                  <a:lnTo>
                    <a:pt x="55" y="26"/>
                  </a:lnTo>
                  <a:lnTo>
                    <a:pt x="50" y="24"/>
                  </a:lnTo>
                  <a:lnTo>
                    <a:pt x="45" y="21"/>
                  </a:lnTo>
                  <a:lnTo>
                    <a:pt x="41" y="20"/>
                  </a:lnTo>
                  <a:lnTo>
                    <a:pt x="36" y="19"/>
                  </a:lnTo>
                  <a:lnTo>
                    <a:pt x="31" y="18"/>
                  </a:lnTo>
                  <a:lnTo>
                    <a:pt x="28" y="18"/>
                  </a:lnTo>
                  <a:lnTo>
                    <a:pt x="24" y="18"/>
                  </a:lnTo>
                  <a:lnTo>
                    <a:pt x="20" y="19"/>
                  </a:lnTo>
                  <a:lnTo>
                    <a:pt x="16" y="21"/>
                  </a:lnTo>
                  <a:lnTo>
                    <a:pt x="11" y="22"/>
                  </a:lnTo>
                  <a:lnTo>
                    <a:pt x="8" y="23"/>
                  </a:lnTo>
                  <a:lnTo>
                    <a:pt x="5" y="24"/>
                  </a:lnTo>
                  <a:lnTo>
                    <a:pt x="2" y="26"/>
                  </a:lnTo>
                  <a:lnTo>
                    <a:pt x="0" y="27"/>
                  </a:lnTo>
                  <a:lnTo>
                    <a:pt x="1" y="25"/>
                  </a:lnTo>
                  <a:lnTo>
                    <a:pt x="2" y="23"/>
                  </a:lnTo>
                  <a:lnTo>
                    <a:pt x="2" y="22"/>
                  </a:lnTo>
                  <a:lnTo>
                    <a:pt x="4" y="20"/>
                  </a:lnTo>
                  <a:lnTo>
                    <a:pt x="7" y="18"/>
                  </a:lnTo>
                  <a:lnTo>
                    <a:pt x="9" y="16"/>
                  </a:lnTo>
                  <a:lnTo>
                    <a:pt x="13" y="14"/>
                  </a:lnTo>
                  <a:lnTo>
                    <a:pt x="19" y="11"/>
                  </a:lnTo>
                  <a:lnTo>
                    <a:pt x="27" y="8"/>
                  </a:lnTo>
                  <a:lnTo>
                    <a:pt x="34" y="5"/>
                  </a:lnTo>
                  <a:lnTo>
                    <a:pt x="41" y="3"/>
                  </a:lnTo>
                  <a:lnTo>
                    <a:pt x="46" y="1"/>
                  </a:lnTo>
                  <a:lnTo>
                    <a:pt x="50" y="0"/>
                  </a:lnTo>
                  <a:lnTo>
                    <a:pt x="55" y="0"/>
                  </a:lnTo>
                  <a:lnTo>
                    <a:pt x="59" y="0"/>
                  </a:lnTo>
                  <a:lnTo>
                    <a:pt x="62" y="0"/>
                  </a:lnTo>
                  <a:lnTo>
                    <a:pt x="66" y="1"/>
                  </a:lnTo>
                  <a:lnTo>
                    <a:pt x="71" y="3"/>
                  </a:lnTo>
                  <a:lnTo>
                    <a:pt x="75" y="5"/>
                  </a:lnTo>
                  <a:lnTo>
                    <a:pt x="80" y="8"/>
                  </a:lnTo>
                  <a:lnTo>
                    <a:pt x="85" y="12"/>
                  </a:lnTo>
                  <a:lnTo>
                    <a:pt x="113" y="30"/>
                  </a:lnTo>
                  <a:lnTo>
                    <a:pt x="137" y="46"/>
                  </a:lnTo>
                  <a:lnTo>
                    <a:pt x="144" y="50"/>
                  </a:lnTo>
                  <a:lnTo>
                    <a:pt x="148" y="53"/>
                  </a:lnTo>
                  <a:lnTo>
                    <a:pt x="153" y="55"/>
                  </a:lnTo>
                  <a:lnTo>
                    <a:pt x="157" y="57"/>
                  </a:lnTo>
                  <a:lnTo>
                    <a:pt x="162" y="58"/>
                  </a:lnTo>
                  <a:lnTo>
                    <a:pt x="166" y="59"/>
                  </a:lnTo>
                  <a:lnTo>
                    <a:pt x="171" y="59"/>
                  </a:lnTo>
                  <a:lnTo>
                    <a:pt x="175" y="59"/>
                  </a:lnTo>
                  <a:lnTo>
                    <a:pt x="179" y="59"/>
                  </a:lnTo>
                  <a:lnTo>
                    <a:pt x="183" y="58"/>
                  </a:lnTo>
                  <a:lnTo>
                    <a:pt x="186" y="57"/>
                  </a:lnTo>
                  <a:lnTo>
                    <a:pt x="189" y="55"/>
                  </a:lnTo>
                  <a:lnTo>
                    <a:pt x="190" y="52"/>
                  </a:lnTo>
                </a:path>
              </a:pathLst>
            </a:custGeom>
            <a:solidFill>
              <a:srgbClr val="FF0000"/>
            </a:solidFill>
            <a:ln w="12700" cap="rnd">
              <a:solidFill>
                <a:srgbClr val="FF0000"/>
              </a:solidFill>
              <a:round/>
              <a:headEnd/>
              <a:tailEnd/>
            </a:ln>
          </p:spPr>
          <p:txBody>
            <a:bodyPr/>
            <a:lstStyle/>
            <a:p>
              <a:endParaRPr lang="en-US"/>
            </a:p>
          </p:txBody>
        </p:sp>
        <p:sp>
          <p:nvSpPr>
            <p:cNvPr id="156" name="Freeform 136"/>
            <p:cNvSpPr>
              <a:spLocks/>
            </p:cNvSpPr>
            <p:nvPr/>
          </p:nvSpPr>
          <p:spPr bwMode="auto">
            <a:xfrm>
              <a:off x="3527" y="1803"/>
              <a:ext cx="196" cy="80"/>
            </a:xfrm>
            <a:custGeom>
              <a:avLst/>
              <a:gdLst>
                <a:gd name="T0" fmla="*/ 193 w 196"/>
                <a:gd name="T1" fmla="*/ 55 h 80"/>
                <a:gd name="T2" fmla="*/ 189 w 196"/>
                <a:gd name="T3" fmla="*/ 60 h 80"/>
                <a:gd name="T4" fmla="*/ 183 w 196"/>
                <a:gd name="T5" fmla="*/ 66 h 80"/>
                <a:gd name="T6" fmla="*/ 176 w 196"/>
                <a:gd name="T7" fmla="*/ 71 h 80"/>
                <a:gd name="T8" fmla="*/ 165 w 196"/>
                <a:gd name="T9" fmla="*/ 76 h 80"/>
                <a:gd name="T10" fmla="*/ 156 w 196"/>
                <a:gd name="T11" fmla="*/ 78 h 80"/>
                <a:gd name="T12" fmla="*/ 147 w 196"/>
                <a:gd name="T13" fmla="*/ 79 h 80"/>
                <a:gd name="T14" fmla="*/ 139 w 196"/>
                <a:gd name="T15" fmla="*/ 77 h 80"/>
                <a:gd name="T16" fmla="*/ 131 w 196"/>
                <a:gd name="T17" fmla="*/ 75 h 80"/>
                <a:gd name="T18" fmla="*/ 121 w 196"/>
                <a:gd name="T19" fmla="*/ 68 h 80"/>
                <a:gd name="T20" fmla="*/ 66 w 196"/>
                <a:gd name="T21" fmla="*/ 32 h 80"/>
                <a:gd name="T22" fmla="*/ 56 w 196"/>
                <a:gd name="T23" fmla="*/ 26 h 80"/>
                <a:gd name="T24" fmla="*/ 47 w 196"/>
                <a:gd name="T25" fmla="*/ 22 h 80"/>
                <a:gd name="T26" fmla="*/ 37 w 196"/>
                <a:gd name="T27" fmla="*/ 19 h 80"/>
                <a:gd name="T28" fmla="*/ 29 w 196"/>
                <a:gd name="T29" fmla="*/ 19 h 80"/>
                <a:gd name="T30" fmla="*/ 21 w 196"/>
                <a:gd name="T31" fmla="*/ 19 h 80"/>
                <a:gd name="T32" fmla="*/ 12 w 196"/>
                <a:gd name="T33" fmla="*/ 22 h 80"/>
                <a:gd name="T34" fmla="*/ 5 w 196"/>
                <a:gd name="T35" fmla="*/ 25 h 80"/>
                <a:gd name="T36" fmla="*/ 0 w 196"/>
                <a:gd name="T37" fmla="*/ 27 h 80"/>
                <a:gd name="T38" fmla="*/ 1 w 196"/>
                <a:gd name="T39" fmla="*/ 24 h 80"/>
                <a:gd name="T40" fmla="*/ 5 w 196"/>
                <a:gd name="T41" fmla="*/ 20 h 80"/>
                <a:gd name="T42" fmla="*/ 9 w 196"/>
                <a:gd name="T43" fmla="*/ 17 h 80"/>
                <a:gd name="T44" fmla="*/ 21 w 196"/>
                <a:gd name="T45" fmla="*/ 12 h 80"/>
                <a:gd name="T46" fmla="*/ 35 w 196"/>
                <a:gd name="T47" fmla="*/ 5 h 80"/>
                <a:gd name="T48" fmla="*/ 47 w 196"/>
                <a:gd name="T49" fmla="*/ 1 h 80"/>
                <a:gd name="T50" fmla="*/ 55 w 196"/>
                <a:gd name="T51" fmla="*/ 0 h 80"/>
                <a:gd name="T52" fmla="*/ 63 w 196"/>
                <a:gd name="T53" fmla="*/ 1 h 80"/>
                <a:gd name="T54" fmla="*/ 71 w 196"/>
                <a:gd name="T55" fmla="*/ 3 h 80"/>
                <a:gd name="T56" fmla="*/ 81 w 196"/>
                <a:gd name="T57" fmla="*/ 8 h 80"/>
                <a:gd name="T58" fmla="*/ 114 w 196"/>
                <a:gd name="T59" fmla="*/ 30 h 80"/>
                <a:gd name="T60" fmla="*/ 145 w 196"/>
                <a:gd name="T61" fmla="*/ 50 h 80"/>
                <a:gd name="T62" fmla="*/ 154 w 196"/>
                <a:gd name="T63" fmla="*/ 55 h 80"/>
                <a:gd name="T64" fmla="*/ 163 w 196"/>
                <a:gd name="T65" fmla="*/ 58 h 80"/>
                <a:gd name="T66" fmla="*/ 172 w 196"/>
                <a:gd name="T67" fmla="*/ 59 h 80"/>
                <a:gd name="T68" fmla="*/ 180 w 196"/>
                <a:gd name="T69" fmla="*/ 59 h 80"/>
                <a:gd name="T70" fmla="*/ 188 w 196"/>
                <a:gd name="T71" fmla="*/ 56 h 80"/>
                <a:gd name="T72" fmla="*/ 195 w 196"/>
                <a:gd name="T73" fmla="*/ 52 h 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6"/>
                <a:gd name="T112" fmla="*/ 0 h 80"/>
                <a:gd name="T113" fmla="*/ 196 w 196"/>
                <a:gd name="T114" fmla="*/ 80 h 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6" h="80">
                  <a:moveTo>
                    <a:pt x="195" y="52"/>
                  </a:moveTo>
                  <a:lnTo>
                    <a:pt x="193" y="55"/>
                  </a:lnTo>
                  <a:lnTo>
                    <a:pt x="191" y="58"/>
                  </a:lnTo>
                  <a:lnTo>
                    <a:pt x="189" y="60"/>
                  </a:lnTo>
                  <a:lnTo>
                    <a:pt x="186" y="63"/>
                  </a:lnTo>
                  <a:lnTo>
                    <a:pt x="183" y="66"/>
                  </a:lnTo>
                  <a:lnTo>
                    <a:pt x="180" y="68"/>
                  </a:lnTo>
                  <a:lnTo>
                    <a:pt x="176" y="71"/>
                  </a:lnTo>
                  <a:lnTo>
                    <a:pt x="170" y="74"/>
                  </a:lnTo>
                  <a:lnTo>
                    <a:pt x="165" y="76"/>
                  </a:lnTo>
                  <a:lnTo>
                    <a:pt x="160" y="77"/>
                  </a:lnTo>
                  <a:lnTo>
                    <a:pt x="156" y="78"/>
                  </a:lnTo>
                  <a:lnTo>
                    <a:pt x="152" y="78"/>
                  </a:lnTo>
                  <a:lnTo>
                    <a:pt x="147" y="79"/>
                  </a:lnTo>
                  <a:lnTo>
                    <a:pt x="144" y="78"/>
                  </a:lnTo>
                  <a:lnTo>
                    <a:pt x="139" y="77"/>
                  </a:lnTo>
                  <a:lnTo>
                    <a:pt x="136" y="76"/>
                  </a:lnTo>
                  <a:lnTo>
                    <a:pt x="131" y="75"/>
                  </a:lnTo>
                  <a:lnTo>
                    <a:pt x="126" y="72"/>
                  </a:lnTo>
                  <a:lnTo>
                    <a:pt x="121" y="68"/>
                  </a:lnTo>
                  <a:lnTo>
                    <a:pt x="94" y="50"/>
                  </a:lnTo>
                  <a:lnTo>
                    <a:pt x="66" y="32"/>
                  </a:lnTo>
                  <a:lnTo>
                    <a:pt x="60" y="29"/>
                  </a:lnTo>
                  <a:lnTo>
                    <a:pt x="56" y="26"/>
                  </a:lnTo>
                  <a:lnTo>
                    <a:pt x="51" y="24"/>
                  </a:lnTo>
                  <a:lnTo>
                    <a:pt x="47" y="22"/>
                  </a:lnTo>
                  <a:lnTo>
                    <a:pt x="41" y="20"/>
                  </a:lnTo>
                  <a:lnTo>
                    <a:pt x="37" y="19"/>
                  </a:lnTo>
                  <a:lnTo>
                    <a:pt x="33" y="18"/>
                  </a:lnTo>
                  <a:lnTo>
                    <a:pt x="29" y="19"/>
                  </a:lnTo>
                  <a:lnTo>
                    <a:pt x="24" y="19"/>
                  </a:lnTo>
                  <a:lnTo>
                    <a:pt x="21" y="19"/>
                  </a:lnTo>
                  <a:lnTo>
                    <a:pt x="17" y="21"/>
                  </a:lnTo>
                  <a:lnTo>
                    <a:pt x="12" y="22"/>
                  </a:lnTo>
                  <a:lnTo>
                    <a:pt x="9" y="23"/>
                  </a:lnTo>
                  <a:lnTo>
                    <a:pt x="5" y="25"/>
                  </a:lnTo>
                  <a:lnTo>
                    <a:pt x="3" y="26"/>
                  </a:lnTo>
                  <a:lnTo>
                    <a:pt x="0" y="27"/>
                  </a:lnTo>
                  <a:lnTo>
                    <a:pt x="1" y="26"/>
                  </a:lnTo>
                  <a:lnTo>
                    <a:pt x="1" y="24"/>
                  </a:lnTo>
                  <a:lnTo>
                    <a:pt x="3" y="22"/>
                  </a:lnTo>
                  <a:lnTo>
                    <a:pt x="5" y="20"/>
                  </a:lnTo>
                  <a:lnTo>
                    <a:pt x="7" y="18"/>
                  </a:lnTo>
                  <a:lnTo>
                    <a:pt x="9" y="17"/>
                  </a:lnTo>
                  <a:lnTo>
                    <a:pt x="14" y="15"/>
                  </a:lnTo>
                  <a:lnTo>
                    <a:pt x="21" y="12"/>
                  </a:lnTo>
                  <a:lnTo>
                    <a:pt x="28" y="8"/>
                  </a:lnTo>
                  <a:lnTo>
                    <a:pt x="35" y="5"/>
                  </a:lnTo>
                  <a:lnTo>
                    <a:pt x="42" y="3"/>
                  </a:lnTo>
                  <a:lnTo>
                    <a:pt x="47" y="1"/>
                  </a:lnTo>
                  <a:lnTo>
                    <a:pt x="51" y="0"/>
                  </a:lnTo>
                  <a:lnTo>
                    <a:pt x="55" y="0"/>
                  </a:lnTo>
                  <a:lnTo>
                    <a:pt x="60" y="0"/>
                  </a:lnTo>
                  <a:lnTo>
                    <a:pt x="63" y="1"/>
                  </a:lnTo>
                  <a:lnTo>
                    <a:pt x="67" y="2"/>
                  </a:lnTo>
                  <a:lnTo>
                    <a:pt x="71" y="3"/>
                  </a:lnTo>
                  <a:lnTo>
                    <a:pt x="76" y="6"/>
                  </a:lnTo>
                  <a:lnTo>
                    <a:pt x="81" y="8"/>
                  </a:lnTo>
                  <a:lnTo>
                    <a:pt x="87" y="11"/>
                  </a:lnTo>
                  <a:lnTo>
                    <a:pt x="114" y="30"/>
                  </a:lnTo>
                  <a:lnTo>
                    <a:pt x="138" y="46"/>
                  </a:lnTo>
                  <a:lnTo>
                    <a:pt x="145" y="50"/>
                  </a:lnTo>
                  <a:lnTo>
                    <a:pt x="150" y="53"/>
                  </a:lnTo>
                  <a:lnTo>
                    <a:pt x="154" y="55"/>
                  </a:lnTo>
                  <a:lnTo>
                    <a:pt x="159" y="56"/>
                  </a:lnTo>
                  <a:lnTo>
                    <a:pt x="163" y="58"/>
                  </a:lnTo>
                  <a:lnTo>
                    <a:pt x="168" y="59"/>
                  </a:lnTo>
                  <a:lnTo>
                    <a:pt x="172" y="59"/>
                  </a:lnTo>
                  <a:lnTo>
                    <a:pt x="177" y="59"/>
                  </a:lnTo>
                  <a:lnTo>
                    <a:pt x="180" y="59"/>
                  </a:lnTo>
                  <a:lnTo>
                    <a:pt x="184" y="57"/>
                  </a:lnTo>
                  <a:lnTo>
                    <a:pt x="188" y="56"/>
                  </a:lnTo>
                  <a:lnTo>
                    <a:pt x="190" y="54"/>
                  </a:lnTo>
                  <a:lnTo>
                    <a:pt x="195" y="52"/>
                  </a:lnTo>
                </a:path>
              </a:pathLst>
            </a:custGeom>
            <a:solidFill>
              <a:srgbClr val="FF0000"/>
            </a:solidFill>
            <a:ln w="12700" cap="rnd">
              <a:solidFill>
                <a:srgbClr val="FF0000"/>
              </a:solidFill>
              <a:round/>
              <a:headEnd/>
              <a:tailEnd/>
            </a:ln>
          </p:spPr>
          <p:txBody>
            <a:bodyPr/>
            <a:lstStyle/>
            <a:p>
              <a:endParaRPr lang="en-US"/>
            </a:p>
          </p:txBody>
        </p:sp>
        <p:sp>
          <p:nvSpPr>
            <p:cNvPr id="157" name="Freeform 137"/>
            <p:cNvSpPr>
              <a:spLocks/>
            </p:cNvSpPr>
            <p:nvPr/>
          </p:nvSpPr>
          <p:spPr bwMode="auto">
            <a:xfrm>
              <a:off x="3978" y="1575"/>
              <a:ext cx="192" cy="86"/>
            </a:xfrm>
            <a:custGeom>
              <a:avLst/>
              <a:gdLst>
                <a:gd name="T0" fmla="*/ 191 w 192"/>
                <a:gd name="T1" fmla="*/ 59 h 86"/>
                <a:gd name="T2" fmla="*/ 188 w 192"/>
                <a:gd name="T3" fmla="*/ 65 h 86"/>
                <a:gd name="T4" fmla="*/ 183 w 192"/>
                <a:gd name="T5" fmla="*/ 70 h 86"/>
                <a:gd name="T6" fmla="*/ 175 w 192"/>
                <a:gd name="T7" fmla="*/ 76 h 86"/>
                <a:gd name="T8" fmla="*/ 163 w 192"/>
                <a:gd name="T9" fmla="*/ 81 h 86"/>
                <a:gd name="T10" fmla="*/ 153 w 192"/>
                <a:gd name="T11" fmla="*/ 84 h 86"/>
                <a:gd name="T12" fmla="*/ 145 w 192"/>
                <a:gd name="T13" fmla="*/ 85 h 86"/>
                <a:gd name="T14" fmla="*/ 138 w 192"/>
                <a:gd name="T15" fmla="*/ 83 h 86"/>
                <a:gd name="T16" fmla="*/ 130 w 192"/>
                <a:gd name="T17" fmla="*/ 80 h 86"/>
                <a:gd name="T18" fmla="*/ 120 w 192"/>
                <a:gd name="T19" fmla="*/ 73 h 86"/>
                <a:gd name="T20" fmla="*/ 65 w 192"/>
                <a:gd name="T21" fmla="*/ 33 h 86"/>
                <a:gd name="T22" fmla="*/ 54 w 192"/>
                <a:gd name="T23" fmla="*/ 28 h 86"/>
                <a:gd name="T24" fmla="*/ 45 w 192"/>
                <a:gd name="T25" fmla="*/ 23 h 86"/>
                <a:gd name="T26" fmla="*/ 36 w 192"/>
                <a:gd name="T27" fmla="*/ 20 h 86"/>
                <a:gd name="T28" fmla="*/ 28 w 192"/>
                <a:gd name="T29" fmla="*/ 19 h 86"/>
                <a:gd name="T30" fmla="*/ 20 w 192"/>
                <a:gd name="T31" fmla="*/ 20 h 86"/>
                <a:gd name="T32" fmla="*/ 11 w 192"/>
                <a:gd name="T33" fmla="*/ 23 h 86"/>
                <a:gd name="T34" fmla="*/ 5 w 192"/>
                <a:gd name="T35" fmla="*/ 25 h 86"/>
                <a:gd name="T36" fmla="*/ 0 w 192"/>
                <a:gd name="T37" fmla="*/ 29 h 86"/>
                <a:gd name="T38" fmla="*/ 2 w 192"/>
                <a:gd name="T39" fmla="*/ 25 h 86"/>
                <a:gd name="T40" fmla="*/ 4 w 192"/>
                <a:gd name="T41" fmla="*/ 21 h 86"/>
                <a:gd name="T42" fmla="*/ 9 w 192"/>
                <a:gd name="T43" fmla="*/ 18 h 86"/>
                <a:gd name="T44" fmla="*/ 19 w 192"/>
                <a:gd name="T45" fmla="*/ 12 h 86"/>
                <a:gd name="T46" fmla="*/ 34 w 192"/>
                <a:gd name="T47" fmla="*/ 6 h 86"/>
                <a:gd name="T48" fmla="*/ 45 w 192"/>
                <a:gd name="T49" fmla="*/ 1 h 86"/>
                <a:gd name="T50" fmla="*/ 54 w 192"/>
                <a:gd name="T51" fmla="*/ 0 h 86"/>
                <a:gd name="T52" fmla="*/ 62 w 192"/>
                <a:gd name="T53" fmla="*/ 0 h 86"/>
                <a:gd name="T54" fmla="*/ 71 w 192"/>
                <a:gd name="T55" fmla="*/ 3 h 86"/>
                <a:gd name="T56" fmla="*/ 80 w 192"/>
                <a:gd name="T57" fmla="*/ 9 h 86"/>
                <a:gd name="T58" fmla="*/ 113 w 192"/>
                <a:gd name="T59" fmla="*/ 32 h 86"/>
                <a:gd name="T60" fmla="*/ 143 w 192"/>
                <a:gd name="T61" fmla="*/ 54 h 86"/>
                <a:gd name="T62" fmla="*/ 152 w 192"/>
                <a:gd name="T63" fmla="*/ 58 h 86"/>
                <a:gd name="T64" fmla="*/ 161 w 192"/>
                <a:gd name="T65" fmla="*/ 62 h 86"/>
                <a:gd name="T66" fmla="*/ 170 w 192"/>
                <a:gd name="T67" fmla="*/ 63 h 86"/>
                <a:gd name="T68" fmla="*/ 178 w 192"/>
                <a:gd name="T69" fmla="*/ 63 h 86"/>
                <a:gd name="T70" fmla="*/ 185 w 192"/>
                <a:gd name="T71" fmla="*/ 60 h 86"/>
                <a:gd name="T72" fmla="*/ 189 w 192"/>
                <a:gd name="T73" fmla="*/ 55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2"/>
                <a:gd name="T112" fmla="*/ 0 h 86"/>
                <a:gd name="T113" fmla="*/ 192 w 192"/>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2" h="86">
                  <a:moveTo>
                    <a:pt x="189" y="55"/>
                  </a:moveTo>
                  <a:lnTo>
                    <a:pt x="191" y="59"/>
                  </a:lnTo>
                  <a:lnTo>
                    <a:pt x="189" y="62"/>
                  </a:lnTo>
                  <a:lnTo>
                    <a:pt x="188" y="65"/>
                  </a:lnTo>
                  <a:lnTo>
                    <a:pt x="186" y="67"/>
                  </a:lnTo>
                  <a:lnTo>
                    <a:pt x="183" y="70"/>
                  </a:lnTo>
                  <a:lnTo>
                    <a:pt x="177" y="74"/>
                  </a:lnTo>
                  <a:lnTo>
                    <a:pt x="175" y="76"/>
                  </a:lnTo>
                  <a:lnTo>
                    <a:pt x="169" y="78"/>
                  </a:lnTo>
                  <a:lnTo>
                    <a:pt x="163" y="81"/>
                  </a:lnTo>
                  <a:lnTo>
                    <a:pt x="158" y="82"/>
                  </a:lnTo>
                  <a:lnTo>
                    <a:pt x="153" y="84"/>
                  </a:lnTo>
                  <a:lnTo>
                    <a:pt x="150" y="84"/>
                  </a:lnTo>
                  <a:lnTo>
                    <a:pt x="145" y="85"/>
                  </a:lnTo>
                  <a:lnTo>
                    <a:pt x="142" y="83"/>
                  </a:lnTo>
                  <a:lnTo>
                    <a:pt x="138" y="83"/>
                  </a:lnTo>
                  <a:lnTo>
                    <a:pt x="133" y="82"/>
                  </a:lnTo>
                  <a:lnTo>
                    <a:pt x="130" y="80"/>
                  </a:lnTo>
                  <a:lnTo>
                    <a:pt x="125" y="77"/>
                  </a:lnTo>
                  <a:lnTo>
                    <a:pt x="120" y="73"/>
                  </a:lnTo>
                  <a:lnTo>
                    <a:pt x="92" y="53"/>
                  </a:lnTo>
                  <a:lnTo>
                    <a:pt x="65" y="33"/>
                  </a:lnTo>
                  <a:lnTo>
                    <a:pt x="59" y="30"/>
                  </a:lnTo>
                  <a:lnTo>
                    <a:pt x="54" y="28"/>
                  </a:lnTo>
                  <a:lnTo>
                    <a:pt x="50" y="25"/>
                  </a:lnTo>
                  <a:lnTo>
                    <a:pt x="45" y="23"/>
                  </a:lnTo>
                  <a:lnTo>
                    <a:pt x="41" y="21"/>
                  </a:lnTo>
                  <a:lnTo>
                    <a:pt x="36" y="20"/>
                  </a:lnTo>
                  <a:lnTo>
                    <a:pt x="31" y="19"/>
                  </a:lnTo>
                  <a:lnTo>
                    <a:pt x="28" y="19"/>
                  </a:lnTo>
                  <a:lnTo>
                    <a:pt x="24" y="19"/>
                  </a:lnTo>
                  <a:lnTo>
                    <a:pt x="20" y="20"/>
                  </a:lnTo>
                  <a:lnTo>
                    <a:pt x="16" y="22"/>
                  </a:lnTo>
                  <a:lnTo>
                    <a:pt x="11" y="23"/>
                  </a:lnTo>
                  <a:lnTo>
                    <a:pt x="8" y="24"/>
                  </a:lnTo>
                  <a:lnTo>
                    <a:pt x="5" y="25"/>
                  </a:lnTo>
                  <a:lnTo>
                    <a:pt x="2" y="28"/>
                  </a:lnTo>
                  <a:lnTo>
                    <a:pt x="0" y="29"/>
                  </a:lnTo>
                  <a:lnTo>
                    <a:pt x="1" y="27"/>
                  </a:lnTo>
                  <a:lnTo>
                    <a:pt x="2" y="25"/>
                  </a:lnTo>
                  <a:lnTo>
                    <a:pt x="2" y="23"/>
                  </a:lnTo>
                  <a:lnTo>
                    <a:pt x="4" y="21"/>
                  </a:lnTo>
                  <a:lnTo>
                    <a:pt x="7" y="19"/>
                  </a:lnTo>
                  <a:lnTo>
                    <a:pt x="9" y="18"/>
                  </a:lnTo>
                  <a:lnTo>
                    <a:pt x="13" y="15"/>
                  </a:lnTo>
                  <a:lnTo>
                    <a:pt x="19" y="12"/>
                  </a:lnTo>
                  <a:lnTo>
                    <a:pt x="27" y="9"/>
                  </a:lnTo>
                  <a:lnTo>
                    <a:pt x="34" y="6"/>
                  </a:lnTo>
                  <a:lnTo>
                    <a:pt x="41" y="3"/>
                  </a:lnTo>
                  <a:lnTo>
                    <a:pt x="45" y="1"/>
                  </a:lnTo>
                  <a:lnTo>
                    <a:pt x="50" y="0"/>
                  </a:lnTo>
                  <a:lnTo>
                    <a:pt x="54" y="0"/>
                  </a:lnTo>
                  <a:lnTo>
                    <a:pt x="58" y="0"/>
                  </a:lnTo>
                  <a:lnTo>
                    <a:pt x="62" y="0"/>
                  </a:lnTo>
                  <a:lnTo>
                    <a:pt x="66" y="1"/>
                  </a:lnTo>
                  <a:lnTo>
                    <a:pt x="71" y="3"/>
                  </a:lnTo>
                  <a:lnTo>
                    <a:pt x="75" y="6"/>
                  </a:lnTo>
                  <a:lnTo>
                    <a:pt x="80" y="9"/>
                  </a:lnTo>
                  <a:lnTo>
                    <a:pt x="85" y="12"/>
                  </a:lnTo>
                  <a:lnTo>
                    <a:pt x="113" y="32"/>
                  </a:lnTo>
                  <a:lnTo>
                    <a:pt x="136" y="49"/>
                  </a:lnTo>
                  <a:lnTo>
                    <a:pt x="143" y="54"/>
                  </a:lnTo>
                  <a:lnTo>
                    <a:pt x="148" y="56"/>
                  </a:lnTo>
                  <a:lnTo>
                    <a:pt x="152" y="58"/>
                  </a:lnTo>
                  <a:lnTo>
                    <a:pt x="156" y="60"/>
                  </a:lnTo>
                  <a:lnTo>
                    <a:pt x="161" y="62"/>
                  </a:lnTo>
                  <a:lnTo>
                    <a:pt x="165" y="63"/>
                  </a:lnTo>
                  <a:lnTo>
                    <a:pt x="170" y="63"/>
                  </a:lnTo>
                  <a:lnTo>
                    <a:pt x="174" y="63"/>
                  </a:lnTo>
                  <a:lnTo>
                    <a:pt x="178" y="63"/>
                  </a:lnTo>
                  <a:lnTo>
                    <a:pt x="182" y="61"/>
                  </a:lnTo>
                  <a:lnTo>
                    <a:pt x="185" y="60"/>
                  </a:lnTo>
                  <a:lnTo>
                    <a:pt x="188" y="58"/>
                  </a:lnTo>
                  <a:lnTo>
                    <a:pt x="189" y="55"/>
                  </a:lnTo>
                </a:path>
              </a:pathLst>
            </a:custGeom>
            <a:solidFill>
              <a:srgbClr val="FF0000"/>
            </a:solidFill>
            <a:ln w="12700" cap="rnd">
              <a:solidFill>
                <a:srgbClr val="FF0000"/>
              </a:solidFill>
              <a:round/>
              <a:headEnd/>
              <a:tailEnd/>
            </a:ln>
          </p:spPr>
          <p:txBody>
            <a:bodyPr/>
            <a:lstStyle/>
            <a:p>
              <a:endParaRPr lang="en-US"/>
            </a:p>
          </p:txBody>
        </p:sp>
        <p:sp>
          <p:nvSpPr>
            <p:cNvPr id="158" name="Freeform 138"/>
            <p:cNvSpPr>
              <a:spLocks/>
            </p:cNvSpPr>
            <p:nvPr/>
          </p:nvSpPr>
          <p:spPr bwMode="auto">
            <a:xfrm>
              <a:off x="3825" y="1650"/>
              <a:ext cx="197" cy="86"/>
            </a:xfrm>
            <a:custGeom>
              <a:avLst/>
              <a:gdLst>
                <a:gd name="T0" fmla="*/ 194 w 197"/>
                <a:gd name="T1" fmla="*/ 59 h 86"/>
                <a:gd name="T2" fmla="*/ 190 w 197"/>
                <a:gd name="T3" fmla="*/ 65 h 86"/>
                <a:gd name="T4" fmla="*/ 184 w 197"/>
                <a:gd name="T5" fmla="*/ 71 h 86"/>
                <a:gd name="T6" fmla="*/ 177 w 197"/>
                <a:gd name="T7" fmla="*/ 76 h 86"/>
                <a:gd name="T8" fmla="*/ 165 w 197"/>
                <a:gd name="T9" fmla="*/ 82 h 86"/>
                <a:gd name="T10" fmla="*/ 157 w 197"/>
                <a:gd name="T11" fmla="*/ 84 h 86"/>
                <a:gd name="T12" fmla="*/ 148 w 197"/>
                <a:gd name="T13" fmla="*/ 85 h 86"/>
                <a:gd name="T14" fmla="*/ 140 w 197"/>
                <a:gd name="T15" fmla="*/ 83 h 86"/>
                <a:gd name="T16" fmla="*/ 132 w 197"/>
                <a:gd name="T17" fmla="*/ 80 h 86"/>
                <a:gd name="T18" fmla="*/ 121 w 197"/>
                <a:gd name="T19" fmla="*/ 74 h 86"/>
                <a:gd name="T20" fmla="*/ 66 w 197"/>
                <a:gd name="T21" fmla="*/ 34 h 86"/>
                <a:gd name="T22" fmla="*/ 56 w 197"/>
                <a:gd name="T23" fmla="*/ 28 h 86"/>
                <a:gd name="T24" fmla="*/ 47 w 197"/>
                <a:gd name="T25" fmla="*/ 24 h 86"/>
                <a:gd name="T26" fmla="*/ 37 w 197"/>
                <a:gd name="T27" fmla="*/ 20 h 86"/>
                <a:gd name="T28" fmla="*/ 29 w 197"/>
                <a:gd name="T29" fmla="*/ 20 h 86"/>
                <a:gd name="T30" fmla="*/ 21 w 197"/>
                <a:gd name="T31" fmla="*/ 21 h 86"/>
                <a:gd name="T32" fmla="*/ 12 w 197"/>
                <a:gd name="T33" fmla="*/ 24 h 86"/>
                <a:gd name="T34" fmla="*/ 5 w 197"/>
                <a:gd name="T35" fmla="*/ 27 h 86"/>
                <a:gd name="T36" fmla="*/ 0 w 197"/>
                <a:gd name="T37" fmla="*/ 29 h 86"/>
                <a:gd name="T38" fmla="*/ 1 w 197"/>
                <a:gd name="T39" fmla="*/ 26 h 86"/>
                <a:gd name="T40" fmla="*/ 5 w 197"/>
                <a:gd name="T41" fmla="*/ 21 h 86"/>
                <a:gd name="T42" fmla="*/ 9 w 197"/>
                <a:gd name="T43" fmla="*/ 18 h 86"/>
                <a:gd name="T44" fmla="*/ 21 w 197"/>
                <a:gd name="T45" fmla="*/ 13 h 86"/>
                <a:gd name="T46" fmla="*/ 35 w 197"/>
                <a:gd name="T47" fmla="*/ 6 h 86"/>
                <a:gd name="T48" fmla="*/ 47 w 197"/>
                <a:gd name="T49" fmla="*/ 1 h 86"/>
                <a:gd name="T50" fmla="*/ 56 w 197"/>
                <a:gd name="T51" fmla="*/ 0 h 86"/>
                <a:gd name="T52" fmla="*/ 64 w 197"/>
                <a:gd name="T53" fmla="*/ 1 h 86"/>
                <a:gd name="T54" fmla="*/ 72 w 197"/>
                <a:gd name="T55" fmla="*/ 3 h 86"/>
                <a:gd name="T56" fmla="*/ 81 w 197"/>
                <a:gd name="T57" fmla="*/ 9 h 86"/>
                <a:gd name="T58" fmla="*/ 115 w 197"/>
                <a:gd name="T59" fmla="*/ 32 h 86"/>
                <a:gd name="T60" fmla="*/ 146 w 197"/>
                <a:gd name="T61" fmla="*/ 54 h 86"/>
                <a:gd name="T62" fmla="*/ 155 w 197"/>
                <a:gd name="T63" fmla="*/ 59 h 86"/>
                <a:gd name="T64" fmla="*/ 164 w 197"/>
                <a:gd name="T65" fmla="*/ 63 h 86"/>
                <a:gd name="T66" fmla="*/ 173 w 197"/>
                <a:gd name="T67" fmla="*/ 64 h 86"/>
                <a:gd name="T68" fmla="*/ 181 w 197"/>
                <a:gd name="T69" fmla="*/ 63 h 86"/>
                <a:gd name="T70" fmla="*/ 189 w 197"/>
                <a:gd name="T71" fmla="*/ 60 h 86"/>
                <a:gd name="T72" fmla="*/ 196 w 197"/>
                <a:gd name="T73" fmla="*/ 56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7"/>
                <a:gd name="T112" fmla="*/ 0 h 86"/>
                <a:gd name="T113" fmla="*/ 197 w 197"/>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7" h="86">
                  <a:moveTo>
                    <a:pt x="196" y="56"/>
                  </a:moveTo>
                  <a:lnTo>
                    <a:pt x="194" y="59"/>
                  </a:lnTo>
                  <a:lnTo>
                    <a:pt x="192" y="62"/>
                  </a:lnTo>
                  <a:lnTo>
                    <a:pt x="190" y="65"/>
                  </a:lnTo>
                  <a:lnTo>
                    <a:pt x="187" y="68"/>
                  </a:lnTo>
                  <a:lnTo>
                    <a:pt x="184" y="71"/>
                  </a:lnTo>
                  <a:lnTo>
                    <a:pt x="181" y="74"/>
                  </a:lnTo>
                  <a:lnTo>
                    <a:pt x="177" y="76"/>
                  </a:lnTo>
                  <a:lnTo>
                    <a:pt x="171" y="79"/>
                  </a:lnTo>
                  <a:lnTo>
                    <a:pt x="165" y="82"/>
                  </a:lnTo>
                  <a:lnTo>
                    <a:pt x="161" y="83"/>
                  </a:lnTo>
                  <a:lnTo>
                    <a:pt x="157" y="84"/>
                  </a:lnTo>
                  <a:lnTo>
                    <a:pt x="153" y="84"/>
                  </a:lnTo>
                  <a:lnTo>
                    <a:pt x="148" y="85"/>
                  </a:lnTo>
                  <a:lnTo>
                    <a:pt x="145" y="84"/>
                  </a:lnTo>
                  <a:lnTo>
                    <a:pt x="140" y="83"/>
                  </a:lnTo>
                  <a:lnTo>
                    <a:pt x="136" y="82"/>
                  </a:lnTo>
                  <a:lnTo>
                    <a:pt x="132" y="80"/>
                  </a:lnTo>
                  <a:lnTo>
                    <a:pt x="126" y="78"/>
                  </a:lnTo>
                  <a:lnTo>
                    <a:pt x="121" y="74"/>
                  </a:lnTo>
                  <a:lnTo>
                    <a:pt x="94" y="54"/>
                  </a:lnTo>
                  <a:lnTo>
                    <a:pt x="66" y="34"/>
                  </a:lnTo>
                  <a:lnTo>
                    <a:pt x="61" y="31"/>
                  </a:lnTo>
                  <a:lnTo>
                    <a:pt x="56" y="28"/>
                  </a:lnTo>
                  <a:lnTo>
                    <a:pt x="51" y="26"/>
                  </a:lnTo>
                  <a:lnTo>
                    <a:pt x="47" y="24"/>
                  </a:lnTo>
                  <a:lnTo>
                    <a:pt x="41" y="21"/>
                  </a:lnTo>
                  <a:lnTo>
                    <a:pt x="37" y="20"/>
                  </a:lnTo>
                  <a:lnTo>
                    <a:pt x="33" y="20"/>
                  </a:lnTo>
                  <a:lnTo>
                    <a:pt x="29" y="20"/>
                  </a:lnTo>
                  <a:lnTo>
                    <a:pt x="24" y="20"/>
                  </a:lnTo>
                  <a:lnTo>
                    <a:pt x="21" y="21"/>
                  </a:lnTo>
                  <a:lnTo>
                    <a:pt x="17" y="22"/>
                  </a:lnTo>
                  <a:lnTo>
                    <a:pt x="12" y="24"/>
                  </a:lnTo>
                  <a:lnTo>
                    <a:pt x="9" y="25"/>
                  </a:lnTo>
                  <a:lnTo>
                    <a:pt x="5" y="27"/>
                  </a:lnTo>
                  <a:lnTo>
                    <a:pt x="3" y="28"/>
                  </a:lnTo>
                  <a:lnTo>
                    <a:pt x="0" y="29"/>
                  </a:lnTo>
                  <a:lnTo>
                    <a:pt x="1" y="28"/>
                  </a:lnTo>
                  <a:lnTo>
                    <a:pt x="1" y="26"/>
                  </a:lnTo>
                  <a:lnTo>
                    <a:pt x="3" y="24"/>
                  </a:lnTo>
                  <a:lnTo>
                    <a:pt x="5" y="21"/>
                  </a:lnTo>
                  <a:lnTo>
                    <a:pt x="7" y="20"/>
                  </a:lnTo>
                  <a:lnTo>
                    <a:pt x="9" y="18"/>
                  </a:lnTo>
                  <a:lnTo>
                    <a:pt x="14" y="16"/>
                  </a:lnTo>
                  <a:lnTo>
                    <a:pt x="21" y="13"/>
                  </a:lnTo>
                  <a:lnTo>
                    <a:pt x="29" y="9"/>
                  </a:lnTo>
                  <a:lnTo>
                    <a:pt x="35" y="6"/>
                  </a:lnTo>
                  <a:lnTo>
                    <a:pt x="42" y="3"/>
                  </a:lnTo>
                  <a:lnTo>
                    <a:pt x="47" y="1"/>
                  </a:lnTo>
                  <a:lnTo>
                    <a:pt x="51" y="0"/>
                  </a:lnTo>
                  <a:lnTo>
                    <a:pt x="56" y="0"/>
                  </a:lnTo>
                  <a:lnTo>
                    <a:pt x="60" y="0"/>
                  </a:lnTo>
                  <a:lnTo>
                    <a:pt x="64" y="1"/>
                  </a:lnTo>
                  <a:lnTo>
                    <a:pt x="67" y="2"/>
                  </a:lnTo>
                  <a:lnTo>
                    <a:pt x="72" y="3"/>
                  </a:lnTo>
                  <a:lnTo>
                    <a:pt x="77" y="6"/>
                  </a:lnTo>
                  <a:lnTo>
                    <a:pt x="81" y="9"/>
                  </a:lnTo>
                  <a:lnTo>
                    <a:pt x="87" y="12"/>
                  </a:lnTo>
                  <a:lnTo>
                    <a:pt x="115" y="32"/>
                  </a:lnTo>
                  <a:lnTo>
                    <a:pt x="139" y="50"/>
                  </a:lnTo>
                  <a:lnTo>
                    <a:pt x="146" y="54"/>
                  </a:lnTo>
                  <a:lnTo>
                    <a:pt x="151" y="57"/>
                  </a:lnTo>
                  <a:lnTo>
                    <a:pt x="155" y="59"/>
                  </a:lnTo>
                  <a:lnTo>
                    <a:pt x="159" y="61"/>
                  </a:lnTo>
                  <a:lnTo>
                    <a:pt x="164" y="63"/>
                  </a:lnTo>
                  <a:lnTo>
                    <a:pt x="169" y="63"/>
                  </a:lnTo>
                  <a:lnTo>
                    <a:pt x="173" y="64"/>
                  </a:lnTo>
                  <a:lnTo>
                    <a:pt x="178" y="63"/>
                  </a:lnTo>
                  <a:lnTo>
                    <a:pt x="181" y="63"/>
                  </a:lnTo>
                  <a:lnTo>
                    <a:pt x="185" y="61"/>
                  </a:lnTo>
                  <a:lnTo>
                    <a:pt x="189" y="60"/>
                  </a:lnTo>
                  <a:lnTo>
                    <a:pt x="191" y="58"/>
                  </a:lnTo>
                  <a:lnTo>
                    <a:pt x="196" y="56"/>
                  </a:lnTo>
                </a:path>
              </a:pathLst>
            </a:custGeom>
            <a:solidFill>
              <a:srgbClr val="FF0000"/>
            </a:solidFill>
            <a:ln w="12700" cap="rnd">
              <a:solidFill>
                <a:srgbClr val="FF0000"/>
              </a:solidFill>
              <a:round/>
              <a:headEnd/>
              <a:tailEnd/>
            </a:ln>
          </p:spPr>
          <p:txBody>
            <a:bodyPr/>
            <a:lstStyle/>
            <a:p>
              <a:endParaRPr lang="en-US"/>
            </a:p>
          </p:txBody>
        </p:sp>
        <p:sp>
          <p:nvSpPr>
            <p:cNvPr id="159" name="Freeform 139"/>
            <p:cNvSpPr>
              <a:spLocks/>
            </p:cNvSpPr>
            <p:nvPr/>
          </p:nvSpPr>
          <p:spPr bwMode="auto">
            <a:xfrm>
              <a:off x="4278" y="1428"/>
              <a:ext cx="193" cy="86"/>
            </a:xfrm>
            <a:custGeom>
              <a:avLst/>
              <a:gdLst>
                <a:gd name="T0" fmla="*/ 192 w 193"/>
                <a:gd name="T1" fmla="*/ 59 h 86"/>
                <a:gd name="T2" fmla="*/ 189 w 193"/>
                <a:gd name="T3" fmla="*/ 65 h 86"/>
                <a:gd name="T4" fmla="*/ 184 w 193"/>
                <a:gd name="T5" fmla="*/ 70 h 86"/>
                <a:gd name="T6" fmla="*/ 176 w 193"/>
                <a:gd name="T7" fmla="*/ 76 h 86"/>
                <a:gd name="T8" fmla="*/ 164 w 193"/>
                <a:gd name="T9" fmla="*/ 81 h 86"/>
                <a:gd name="T10" fmla="*/ 154 w 193"/>
                <a:gd name="T11" fmla="*/ 84 h 86"/>
                <a:gd name="T12" fmla="*/ 146 w 193"/>
                <a:gd name="T13" fmla="*/ 85 h 86"/>
                <a:gd name="T14" fmla="*/ 138 w 193"/>
                <a:gd name="T15" fmla="*/ 83 h 86"/>
                <a:gd name="T16" fmla="*/ 130 w 193"/>
                <a:gd name="T17" fmla="*/ 80 h 86"/>
                <a:gd name="T18" fmla="*/ 121 w 193"/>
                <a:gd name="T19" fmla="*/ 73 h 86"/>
                <a:gd name="T20" fmla="*/ 65 w 193"/>
                <a:gd name="T21" fmla="*/ 33 h 86"/>
                <a:gd name="T22" fmla="*/ 55 w 193"/>
                <a:gd name="T23" fmla="*/ 28 h 86"/>
                <a:gd name="T24" fmla="*/ 45 w 193"/>
                <a:gd name="T25" fmla="*/ 23 h 86"/>
                <a:gd name="T26" fmla="*/ 36 w 193"/>
                <a:gd name="T27" fmla="*/ 20 h 86"/>
                <a:gd name="T28" fmla="*/ 28 w 193"/>
                <a:gd name="T29" fmla="*/ 19 h 86"/>
                <a:gd name="T30" fmla="*/ 20 w 193"/>
                <a:gd name="T31" fmla="*/ 20 h 86"/>
                <a:gd name="T32" fmla="*/ 11 w 193"/>
                <a:gd name="T33" fmla="*/ 23 h 86"/>
                <a:gd name="T34" fmla="*/ 5 w 193"/>
                <a:gd name="T35" fmla="*/ 25 h 86"/>
                <a:gd name="T36" fmla="*/ 0 w 193"/>
                <a:gd name="T37" fmla="*/ 29 h 86"/>
                <a:gd name="T38" fmla="*/ 2 w 193"/>
                <a:gd name="T39" fmla="*/ 25 h 86"/>
                <a:gd name="T40" fmla="*/ 4 w 193"/>
                <a:gd name="T41" fmla="*/ 21 h 86"/>
                <a:gd name="T42" fmla="*/ 9 w 193"/>
                <a:gd name="T43" fmla="*/ 18 h 86"/>
                <a:gd name="T44" fmla="*/ 19 w 193"/>
                <a:gd name="T45" fmla="*/ 12 h 86"/>
                <a:gd name="T46" fmla="*/ 34 w 193"/>
                <a:gd name="T47" fmla="*/ 6 h 86"/>
                <a:gd name="T48" fmla="*/ 46 w 193"/>
                <a:gd name="T49" fmla="*/ 1 h 86"/>
                <a:gd name="T50" fmla="*/ 55 w 193"/>
                <a:gd name="T51" fmla="*/ 0 h 86"/>
                <a:gd name="T52" fmla="*/ 62 w 193"/>
                <a:gd name="T53" fmla="*/ 0 h 86"/>
                <a:gd name="T54" fmla="*/ 71 w 193"/>
                <a:gd name="T55" fmla="*/ 3 h 86"/>
                <a:gd name="T56" fmla="*/ 80 w 193"/>
                <a:gd name="T57" fmla="*/ 9 h 86"/>
                <a:gd name="T58" fmla="*/ 113 w 193"/>
                <a:gd name="T59" fmla="*/ 32 h 86"/>
                <a:gd name="T60" fmla="*/ 144 w 193"/>
                <a:gd name="T61" fmla="*/ 54 h 86"/>
                <a:gd name="T62" fmla="*/ 153 w 193"/>
                <a:gd name="T63" fmla="*/ 58 h 86"/>
                <a:gd name="T64" fmla="*/ 162 w 193"/>
                <a:gd name="T65" fmla="*/ 62 h 86"/>
                <a:gd name="T66" fmla="*/ 171 w 193"/>
                <a:gd name="T67" fmla="*/ 63 h 86"/>
                <a:gd name="T68" fmla="*/ 179 w 193"/>
                <a:gd name="T69" fmla="*/ 63 h 86"/>
                <a:gd name="T70" fmla="*/ 186 w 193"/>
                <a:gd name="T71" fmla="*/ 60 h 86"/>
                <a:gd name="T72" fmla="*/ 190 w 193"/>
                <a:gd name="T73" fmla="*/ 55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3"/>
                <a:gd name="T112" fmla="*/ 0 h 86"/>
                <a:gd name="T113" fmla="*/ 193 w 193"/>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3" h="86">
                  <a:moveTo>
                    <a:pt x="190" y="55"/>
                  </a:moveTo>
                  <a:lnTo>
                    <a:pt x="192" y="59"/>
                  </a:lnTo>
                  <a:lnTo>
                    <a:pt x="190" y="62"/>
                  </a:lnTo>
                  <a:lnTo>
                    <a:pt x="189" y="65"/>
                  </a:lnTo>
                  <a:lnTo>
                    <a:pt x="187" y="67"/>
                  </a:lnTo>
                  <a:lnTo>
                    <a:pt x="184" y="70"/>
                  </a:lnTo>
                  <a:lnTo>
                    <a:pt x="178" y="74"/>
                  </a:lnTo>
                  <a:lnTo>
                    <a:pt x="176" y="76"/>
                  </a:lnTo>
                  <a:lnTo>
                    <a:pt x="170" y="78"/>
                  </a:lnTo>
                  <a:lnTo>
                    <a:pt x="164" y="81"/>
                  </a:lnTo>
                  <a:lnTo>
                    <a:pt x="159" y="82"/>
                  </a:lnTo>
                  <a:lnTo>
                    <a:pt x="154" y="84"/>
                  </a:lnTo>
                  <a:lnTo>
                    <a:pt x="150" y="84"/>
                  </a:lnTo>
                  <a:lnTo>
                    <a:pt x="146" y="85"/>
                  </a:lnTo>
                  <a:lnTo>
                    <a:pt x="142" y="83"/>
                  </a:lnTo>
                  <a:lnTo>
                    <a:pt x="138" y="83"/>
                  </a:lnTo>
                  <a:lnTo>
                    <a:pt x="134" y="82"/>
                  </a:lnTo>
                  <a:lnTo>
                    <a:pt x="130" y="80"/>
                  </a:lnTo>
                  <a:lnTo>
                    <a:pt x="126" y="77"/>
                  </a:lnTo>
                  <a:lnTo>
                    <a:pt x="121" y="73"/>
                  </a:lnTo>
                  <a:lnTo>
                    <a:pt x="92" y="53"/>
                  </a:lnTo>
                  <a:lnTo>
                    <a:pt x="65" y="33"/>
                  </a:lnTo>
                  <a:lnTo>
                    <a:pt x="60" y="30"/>
                  </a:lnTo>
                  <a:lnTo>
                    <a:pt x="55" y="28"/>
                  </a:lnTo>
                  <a:lnTo>
                    <a:pt x="50" y="25"/>
                  </a:lnTo>
                  <a:lnTo>
                    <a:pt x="45" y="23"/>
                  </a:lnTo>
                  <a:lnTo>
                    <a:pt x="41" y="21"/>
                  </a:lnTo>
                  <a:lnTo>
                    <a:pt x="36" y="20"/>
                  </a:lnTo>
                  <a:lnTo>
                    <a:pt x="31" y="19"/>
                  </a:lnTo>
                  <a:lnTo>
                    <a:pt x="28" y="19"/>
                  </a:lnTo>
                  <a:lnTo>
                    <a:pt x="24" y="19"/>
                  </a:lnTo>
                  <a:lnTo>
                    <a:pt x="20" y="20"/>
                  </a:lnTo>
                  <a:lnTo>
                    <a:pt x="16" y="22"/>
                  </a:lnTo>
                  <a:lnTo>
                    <a:pt x="11" y="23"/>
                  </a:lnTo>
                  <a:lnTo>
                    <a:pt x="8" y="24"/>
                  </a:lnTo>
                  <a:lnTo>
                    <a:pt x="5" y="25"/>
                  </a:lnTo>
                  <a:lnTo>
                    <a:pt x="2" y="28"/>
                  </a:lnTo>
                  <a:lnTo>
                    <a:pt x="0" y="29"/>
                  </a:lnTo>
                  <a:lnTo>
                    <a:pt x="1" y="27"/>
                  </a:lnTo>
                  <a:lnTo>
                    <a:pt x="2" y="25"/>
                  </a:lnTo>
                  <a:lnTo>
                    <a:pt x="2" y="23"/>
                  </a:lnTo>
                  <a:lnTo>
                    <a:pt x="4" y="21"/>
                  </a:lnTo>
                  <a:lnTo>
                    <a:pt x="7" y="19"/>
                  </a:lnTo>
                  <a:lnTo>
                    <a:pt x="9" y="18"/>
                  </a:lnTo>
                  <a:lnTo>
                    <a:pt x="13" y="15"/>
                  </a:lnTo>
                  <a:lnTo>
                    <a:pt x="19" y="12"/>
                  </a:lnTo>
                  <a:lnTo>
                    <a:pt x="27" y="9"/>
                  </a:lnTo>
                  <a:lnTo>
                    <a:pt x="34" y="6"/>
                  </a:lnTo>
                  <a:lnTo>
                    <a:pt x="41" y="3"/>
                  </a:lnTo>
                  <a:lnTo>
                    <a:pt x="46" y="1"/>
                  </a:lnTo>
                  <a:lnTo>
                    <a:pt x="50" y="0"/>
                  </a:lnTo>
                  <a:lnTo>
                    <a:pt x="55" y="0"/>
                  </a:lnTo>
                  <a:lnTo>
                    <a:pt x="59" y="0"/>
                  </a:lnTo>
                  <a:lnTo>
                    <a:pt x="62" y="0"/>
                  </a:lnTo>
                  <a:lnTo>
                    <a:pt x="66" y="1"/>
                  </a:lnTo>
                  <a:lnTo>
                    <a:pt x="71" y="3"/>
                  </a:lnTo>
                  <a:lnTo>
                    <a:pt x="75" y="6"/>
                  </a:lnTo>
                  <a:lnTo>
                    <a:pt x="80" y="9"/>
                  </a:lnTo>
                  <a:lnTo>
                    <a:pt x="85" y="12"/>
                  </a:lnTo>
                  <a:lnTo>
                    <a:pt x="113" y="32"/>
                  </a:lnTo>
                  <a:lnTo>
                    <a:pt x="137" y="49"/>
                  </a:lnTo>
                  <a:lnTo>
                    <a:pt x="144" y="54"/>
                  </a:lnTo>
                  <a:lnTo>
                    <a:pt x="148" y="56"/>
                  </a:lnTo>
                  <a:lnTo>
                    <a:pt x="153" y="58"/>
                  </a:lnTo>
                  <a:lnTo>
                    <a:pt x="157" y="60"/>
                  </a:lnTo>
                  <a:lnTo>
                    <a:pt x="162" y="62"/>
                  </a:lnTo>
                  <a:lnTo>
                    <a:pt x="166" y="63"/>
                  </a:lnTo>
                  <a:lnTo>
                    <a:pt x="171" y="63"/>
                  </a:lnTo>
                  <a:lnTo>
                    <a:pt x="175" y="63"/>
                  </a:lnTo>
                  <a:lnTo>
                    <a:pt x="179" y="63"/>
                  </a:lnTo>
                  <a:lnTo>
                    <a:pt x="183" y="61"/>
                  </a:lnTo>
                  <a:lnTo>
                    <a:pt x="186" y="60"/>
                  </a:lnTo>
                  <a:lnTo>
                    <a:pt x="189" y="58"/>
                  </a:lnTo>
                  <a:lnTo>
                    <a:pt x="190" y="55"/>
                  </a:lnTo>
                </a:path>
              </a:pathLst>
            </a:custGeom>
            <a:solidFill>
              <a:srgbClr val="FF0000"/>
            </a:solidFill>
            <a:ln w="12700" cap="rnd">
              <a:solidFill>
                <a:srgbClr val="FF0000"/>
              </a:solidFill>
              <a:round/>
              <a:headEnd/>
              <a:tailEnd/>
            </a:ln>
          </p:spPr>
          <p:txBody>
            <a:bodyPr/>
            <a:lstStyle/>
            <a:p>
              <a:endParaRPr lang="en-US"/>
            </a:p>
          </p:txBody>
        </p:sp>
        <p:sp>
          <p:nvSpPr>
            <p:cNvPr id="160" name="Freeform 140"/>
            <p:cNvSpPr>
              <a:spLocks/>
            </p:cNvSpPr>
            <p:nvPr/>
          </p:nvSpPr>
          <p:spPr bwMode="auto">
            <a:xfrm>
              <a:off x="4125" y="1503"/>
              <a:ext cx="197" cy="87"/>
            </a:xfrm>
            <a:custGeom>
              <a:avLst/>
              <a:gdLst>
                <a:gd name="T0" fmla="*/ 194 w 197"/>
                <a:gd name="T1" fmla="*/ 60 h 87"/>
                <a:gd name="T2" fmla="*/ 190 w 197"/>
                <a:gd name="T3" fmla="*/ 66 h 87"/>
                <a:gd name="T4" fmla="*/ 184 w 197"/>
                <a:gd name="T5" fmla="*/ 72 h 87"/>
                <a:gd name="T6" fmla="*/ 177 w 197"/>
                <a:gd name="T7" fmla="*/ 77 h 87"/>
                <a:gd name="T8" fmla="*/ 165 w 197"/>
                <a:gd name="T9" fmla="*/ 83 h 87"/>
                <a:gd name="T10" fmla="*/ 157 w 197"/>
                <a:gd name="T11" fmla="*/ 85 h 87"/>
                <a:gd name="T12" fmla="*/ 148 w 197"/>
                <a:gd name="T13" fmla="*/ 86 h 87"/>
                <a:gd name="T14" fmla="*/ 140 w 197"/>
                <a:gd name="T15" fmla="*/ 84 h 87"/>
                <a:gd name="T16" fmla="*/ 132 w 197"/>
                <a:gd name="T17" fmla="*/ 81 h 87"/>
                <a:gd name="T18" fmla="*/ 121 w 197"/>
                <a:gd name="T19" fmla="*/ 74 h 87"/>
                <a:gd name="T20" fmla="*/ 66 w 197"/>
                <a:gd name="T21" fmla="*/ 35 h 87"/>
                <a:gd name="T22" fmla="*/ 56 w 197"/>
                <a:gd name="T23" fmla="*/ 28 h 87"/>
                <a:gd name="T24" fmla="*/ 47 w 197"/>
                <a:gd name="T25" fmla="*/ 24 h 87"/>
                <a:gd name="T26" fmla="*/ 37 w 197"/>
                <a:gd name="T27" fmla="*/ 21 h 87"/>
                <a:gd name="T28" fmla="*/ 29 w 197"/>
                <a:gd name="T29" fmla="*/ 21 h 87"/>
                <a:gd name="T30" fmla="*/ 21 w 197"/>
                <a:gd name="T31" fmla="*/ 21 h 87"/>
                <a:gd name="T32" fmla="*/ 12 w 197"/>
                <a:gd name="T33" fmla="*/ 24 h 87"/>
                <a:gd name="T34" fmla="*/ 5 w 197"/>
                <a:gd name="T35" fmla="*/ 27 h 87"/>
                <a:gd name="T36" fmla="*/ 0 w 197"/>
                <a:gd name="T37" fmla="*/ 30 h 87"/>
                <a:gd name="T38" fmla="*/ 1 w 197"/>
                <a:gd name="T39" fmla="*/ 26 h 87"/>
                <a:gd name="T40" fmla="*/ 5 w 197"/>
                <a:gd name="T41" fmla="*/ 22 h 87"/>
                <a:gd name="T42" fmla="*/ 9 w 197"/>
                <a:gd name="T43" fmla="*/ 18 h 87"/>
                <a:gd name="T44" fmla="*/ 21 w 197"/>
                <a:gd name="T45" fmla="*/ 13 h 87"/>
                <a:gd name="T46" fmla="*/ 35 w 197"/>
                <a:gd name="T47" fmla="*/ 6 h 87"/>
                <a:gd name="T48" fmla="*/ 47 w 197"/>
                <a:gd name="T49" fmla="*/ 1 h 87"/>
                <a:gd name="T50" fmla="*/ 56 w 197"/>
                <a:gd name="T51" fmla="*/ 0 h 87"/>
                <a:gd name="T52" fmla="*/ 64 w 197"/>
                <a:gd name="T53" fmla="*/ 1 h 87"/>
                <a:gd name="T54" fmla="*/ 72 w 197"/>
                <a:gd name="T55" fmla="*/ 3 h 87"/>
                <a:gd name="T56" fmla="*/ 81 w 197"/>
                <a:gd name="T57" fmla="*/ 9 h 87"/>
                <a:gd name="T58" fmla="*/ 115 w 197"/>
                <a:gd name="T59" fmla="*/ 32 h 87"/>
                <a:gd name="T60" fmla="*/ 146 w 197"/>
                <a:gd name="T61" fmla="*/ 55 h 87"/>
                <a:gd name="T62" fmla="*/ 155 w 197"/>
                <a:gd name="T63" fmla="*/ 60 h 87"/>
                <a:gd name="T64" fmla="*/ 164 w 197"/>
                <a:gd name="T65" fmla="*/ 63 h 87"/>
                <a:gd name="T66" fmla="*/ 173 w 197"/>
                <a:gd name="T67" fmla="*/ 64 h 87"/>
                <a:gd name="T68" fmla="*/ 181 w 197"/>
                <a:gd name="T69" fmla="*/ 64 h 87"/>
                <a:gd name="T70" fmla="*/ 189 w 197"/>
                <a:gd name="T71" fmla="*/ 61 h 87"/>
                <a:gd name="T72" fmla="*/ 196 w 197"/>
                <a:gd name="T73" fmla="*/ 57 h 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7"/>
                <a:gd name="T112" fmla="*/ 0 h 87"/>
                <a:gd name="T113" fmla="*/ 197 w 197"/>
                <a:gd name="T114" fmla="*/ 87 h 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7" h="87">
                  <a:moveTo>
                    <a:pt x="196" y="57"/>
                  </a:moveTo>
                  <a:lnTo>
                    <a:pt x="194" y="60"/>
                  </a:lnTo>
                  <a:lnTo>
                    <a:pt x="192" y="63"/>
                  </a:lnTo>
                  <a:lnTo>
                    <a:pt x="190" y="66"/>
                  </a:lnTo>
                  <a:lnTo>
                    <a:pt x="187" y="69"/>
                  </a:lnTo>
                  <a:lnTo>
                    <a:pt x="184" y="72"/>
                  </a:lnTo>
                  <a:lnTo>
                    <a:pt x="181" y="74"/>
                  </a:lnTo>
                  <a:lnTo>
                    <a:pt x="177" y="77"/>
                  </a:lnTo>
                  <a:lnTo>
                    <a:pt x="171" y="80"/>
                  </a:lnTo>
                  <a:lnTo>
                    <a:pt x="165" y="83"/>
                  </a:lnTo>
                  <a:lnTo>
                    <a:pt x="161" y="84"/>
                  </a:lnTo>
                  <a:lnTo>
                    <a:pt x="157" y="85"/>
                  </a:lnTo>
                  <a:lnTo>
                    <a:pt x="153" y="85"/>
                  </a:lnTo>
                  <a:lnTo>
                    <a:pt x="148" y="86"/>
                  </a:lnTo>
                  <a:lnTo>
                    <a:pt x="145" y="85"/>
                  </a:lnTo>
                  <a:lnTo>
                    <a:pt x="140" y="84"/>
                  </a:lnTo>
                  <a:lnTo>
                    <a:pt x="136" y="83"/>
                  </a:lnTo>
                  <a:lnTo>
                    <a:pt x="132" y="81"/>
                  </a:lnTo>
                  <a:lnTo>
                    <a:pt x="126" y="79"/>
                  </a:lnTo>
                  <a:lnTo>
                    <a:pt x="121" y="74"/>
                  </a:lnTo>
                  <a:lnTo>
                    <a:pt x="94" y="55"/>
                  </a:lnTo>
                  <a:lnTo>
                    <a:pt x="66" y="35"/>
                  </a:lnTo>
                  <a:lnTo>
                    <a:pt x="61" y="31"/>
                  </a:lnTo>
                  <a:lnTo>
                    <a:pt x="56" y="28"/>
                  </a:lnTo>
                  <a:lnTo>
                    <a:pt x="51" y="26"/>
                  </a:lnTo>
                  <a:lnTo>
                    <a:pt x="47" y="24"/>
                  </a:lnTo>
                  <a:lnTo>
                    <a:pt x="41" y="22"/>
                  </a:lnTo>
                  <a:lnTo>
                    <a:pt x="37" y="21"/>
                  </a:lnTo>
                  <a:lnTo>
                    <a:pt x="33" y="20"/>
                  </a:lnTo>
                  <a:lnTo>
                    <a:pt x="29" y="21"/>
                  </a:lnTo>
                  <a:lnTo>
                    <a:pt x="24" y="21"/>
                  </a:lnTo>
                  <a:lnTo>
                    <a:pt x="21" y="21"/>
                  </a:lnTo>
                  <a:lnTo>
                    <a:pt x="17" y="23"/>
                  </a:lnTo>
                  <a:lnTo>
                    <a:pt x="12" y="24"/>
                  </a:lnTo>
                  <a:lnTo>
                    <a:pt x="9" y="25"/>
                  </a:lnTo>
                  <a:lnTo>
                    <a:pt x="5" y="27"/>
                  </a:lnTo>
                  <a:lnTo>
                    <a:pt x="3" y="28"/>
                  </a:lnTo>
                  <a:lnTo>
                    <a:pt x="0" y="30"/>
                  </a:lnTo>
                  <a:lnTo>
                    <a:pt x="1" y="28"/>
                  </a:lnTo>
                  <a:lnTo>
                    <a:pt x="1" y="26"/>
                  </a:lnTo>
                  <a:lnTo>
                    <a:pt x="3" y="24"/>
                  </a:lnTo>
                  <a:lnTo>
                    <a:pt x="5" y="22"/>
                  </a:lnTo>
                  <a:lnTo>
                    <a:pt x="7" y="20"/>
                  </a:lnTo>
                  <a:lnTo>
                    <a:pt x="9" y="18"/>
                  </a:lnTo>
                  <a:lnTo>
                    <a:pt x="14" y="16"/>
                  </a:lnTo>
                  <a:lnTo>
                    <a:pt x="21" y="13"/>
                  </a:lnTo>
                  <a:lnTo>
                    <a:pt x="29" y="9"/>
                  </a:lnTo>
                  <a:lnTo>
                    <a:pt x="35" y="6"/>
                  </a:lnTo>
                  <a:lnTo>
                    <a:pt x="42" y="3"/>
                  </a:lnTo>
                  <a:lnTo>
                    <a:pt x="47" y="1"/>
                  </a:lnTo>
                  <a:lnTo>
                    <a:pt x="51" y="0"/>
                  </a:lnTo>
                  <a:lnTo>
                    <a:pt x="56" y="0"/>
                  </a:lnTo>
                  <a:lnTo>
                    <a:pt x="60" y="0"/>
                  </a:lnTo>
                  <a:lnTo>
                    <a:pt x="64" y="1"/>
                  </a:lnTo>
                  <a:lnTo>
                    <a:pt x="67" y="2"/>
                  </a:lnTo>
                  <a:lnTo>
                    <a:pt x="72" y="3"/>
                  </a:lnTo>
                  <a:lnTo>
                    <a:pt x="77" y="6"/>
                  </a:lnTo>
                  <a:lnTo>
                    <a:pt x="81" y="9"/>
                  </a:lnTo>
                  <a:lnTo>
                    <a:pt x="87" y="12"/>
                  </a:lnTo>
                  <a:lnTo>
                    <a:pt x="115" y="32"/>
                  </a:lnTo>
                  <a:lnTo>
                    <a:pt x="139" y="50"/>
                  </a:lnTo>
                  <a:lnTo>
                    <a:pt x="146" y="55"/>
                  </a:lnTo>
                  <a:lnTo>
                    <a:pt x="151" y="58"/>
                  </a:lnTo>
                  <a:lnTo>
                    <a:pt x="155" y="60"/>
                  </a:lnTo>
                  <a:lnTo>
                    <a:pt x="159" y="61"/>
                  </a:lnTo>
                  <a:lnTo>
                    <a:pt x="164" y="63"/>
                  </a:lnTo>
                  <a:lnTo>
                    <a:pt x="169" y="64"/>
                  </a:lnTo>
                  <a:lnTo>
                    <a:pt x="173" y="64"/>
                  </a:lnTo>
                  <a:lnTo>
                    <a:pt x="178" y="64"/>
                  </a:lnTo>
                  <a:lnTo>
                    <a:pt x="181" y="64"/>
                  </a:lnTo>
                  <a:lnTo>
                    <a:pt x="185" y="62"/>
                  </a:lnTo>
                  <a:lnTo>
                    <a:pt x="189" y="61"/>
                  </a:lnTo>
                  <a:lnTo>
                    <a:pt x="191" y="59"/>
                  </a:lnTo>
                  <a:lnTo>
                    <a:pt x="196" y="57"/>
                  </a:lnTo>
                </a:path>
              </a:pathLst>
            </a:custGeom>
            <a:solidFill>
              <a:srgbClr val="FF0000"/>
            </a:solidFill>
            <a:ln w="12700" cap="rnd">
              <a:solidFill>
                <a:srgbClr val="FF0000"/>
              </a:solidFill>
              <a:round/>
              <a:headEnd/>
              <a:tailEnd/>
            </a:ln>
          </p:spPr>
          <p:txBody>
            <a:bodyPr/>
            <a:lstStyle/>
            <a:p>
              <a:endParaRPr lang="en-US"/>
            </a:p>
          </p:txBody>
        </p:sp>
        <p:sp>
          <p:nvSpPr>
            <p:cNvPr id="161" name="Freeform 141"/>
            <p:cNvSpPr>
              <a:spLocks/>
            </p:cNvSpPr>
            <p:nvPr/>
          </p:nvSpPr>
          <p:spPr bwMode="auto">
            <a:xfrm>
              <a:off x="4575" y="1284"/>
              <a:ext cx="195" cy="82"/>
            </a:xfrm>
            <a:custGeom>
              <a:avLst/>
              <a:gdLst>
                <a:gd name="T0" fmla="*/ 194 w 195"/>
                <a:gd name="T1" fmla="*/ 57 h 82"/>
                <a:gd name="T2" fmla="*/ 191 w 195"/>
                <a:gd name="T3" fmla="*/ 61 h 82"/>
                <a:gd name="T4" fmla="*/ 186 w 195"/>
                <a:gd name="T5" fmla="*/ 67 h 82"/>
                <a:gd name="T6" fmla="*/ 178 w 195"/>
                <a:gd name="T7" fmla="*/ 73 h 82"/>
                <a:gd name="T8" fmla="*/ 165 w 195"/>
                <a:gd name="T9" fmla="*/ 77 h 82"/>
                <a:gd name="T10" fmla="*/ 156 w 195"/>
                <a:gd name="T11" fmla="*/ 80 h 82"/>
                <a:gd name="T12" fmla="*/ 147 w 195"/>
                <a:gd name="T13" fmla="*/ 81 h 82"/>
                <a:gd name="T14" fmla="*/ 140 w 195"/>
                <a:gd name="T15" fmla="*/ 79 h 82"/>
                <a:gd name="T16" fmla="*/ 132 w 195"/>
                <a:gd name="T17" fmla="*/ 76 h 82"/>
                <a:gd name="T18" fmla="*/ 122 w 195"/>
                <a:gd name="T19" fmla="*/ 70 h 82"/>
                <a:gd name="T20" fmla="*/ 66 w 195"/>
                <a:gd name="T21" fmla="*/ 32 h 82"/>
                <a:gd name="T22" fmla="*/ 55 w 195"/>
                <a:gd name="T23" fmla="*/ 26 h 82"/>
                <a:gd name="T24" fmla="*/ 46 w 195"/>
                <a:gd name="T25" fmla="*/ 22 h 82"/>
                <a:gd name="T26" fmla="*/ 36 w 195"/>
                <a:gd name="T27" fmla="*/ 19 h 82"/>
                <a:gd name="T28" fmla="*/ 29 w 195"/>
                <a:gd name="T29" fmla="*/ 19 h 82"/>
                <a:gd name="T30" fmla="*/ 20 w 195"/>
                <a:gd name="T31" fmla="*/ 19 h 82"/>
                <a:gd name="T32" fmla="*/ 11 w 195"/>
                <a:gd name="T33" fmla="*/ 22 h 82"/>
                <a:gd name="T34" fmla="*/ 5 w 195"/>
                <a:gd name="T35" fmla="*/ 24 h 82"/>
                <a:gd name="T36" fmla="*/ 0 w 195"/>
                <a:gd name="T37" fmla="*/ 28 h 82"/>
                <a:gd name="T38" fmla="*/ 2 w 195"/>
                <a:gd name="T39" fmla="*/ 23 h 82"/>
                <a:gd name="T40" fmla="*/ 4 w 195"/>
                <a:gd name="T41" fmla="*/ 20 h 82"/>
                <a:gd name="T42" fmla="*/ 9 w 195"/>
                <a:gd name="T43" fmla="*/ 17 h 82"/>
                <a:gd name="T44" fmla="*/ 19 w 195"/>
                <a:gd name="T45" fmla="*/ 11 h 82"/>
                <a:gd name="T46" fmla="*/ 34 w 195"/>
                <a:gd name="T47" fmla="*/ 5 h 82"/>
                <a:gd name="T48" fmla="*/ 46 w 195"/>
                <a:gd name="T49" fmla="*/ 1 h 82"/>
                <a:gd name="T50" fmla="*/ 55 w 195"/>
                <a:gd name="T51" fmla="*/ 0 h 82"/>
                <a:gd name="T52" fmla="*/ 63 w 195"/>
                <a:gd name="T53" fmla="*/ 0 h 82"/>
                <a:gd name="T54" fmla="*/ 72 w 195"/>
                <a:gd name="T55" fmla="*/ 3 h 82"/>
                <a:gd name="T56" fmla="*/ 81 w 195"/>
                <a:gd name="T57" fmla="*/ 8 h 82"/>
                <a:gd name="T58" fmla="*/ 115 w 195"/>
                <a:gd name="T59" fmla="*/ 31 h 82"/>
                <a:gd name="T60" fmla="*/ 145 w 195"/>
                <a:gd name="T61" fmla="*/ 51 h 82"/>
                <a:gd name="T62" fmla="*/ 155 w 195"/>
                <a:gd name="T63" fmla="*/ 56 h 82"/>
                <a:gd name="T64" fmla="*/ 164 w 195"/>
                <a:gd name="T65" fmla="*/ 59 h 82"/>
                <a:gd name="T66" fmla="*/ 173 w 195"/>
                <a:gd name="T67" fmla="*/ 60 h 82"/>
                <a:gd name="T68" fmla="*/ 181 w 195"/>
                <a:gd name="T69" fmla="*/ 60 h 82"/>
                <a:gd name="T70" fmla="*/ 188 w 195"/>
                <a:gd name="T71" fmla="*/ 57 h 82"/>
                <a:gd name="T72" fmla="*/ 192 w 195"/>
                <a:gd name="T73" fmla="*/ 52 h 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5"/>
                <a:gd name="T112" fmla="*/ 0 h 82"/>
                <a:gd name="T113" fmla="*/ 195 w 195"/>
                <a:gd name="T114" fmla="*/ 82 h 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5" h="82">
                  <a:moveTo>
                    <a:pt x="192" y="52"/>
                  </a:moveTo>
                  <a:lnTo>
                    <a:pt x="194" y="57"/>
                  </a:lnTo>
                  <a:lnTo>
                    <a:pt x="192" y="59"/>
                  </a:lnTo>
                  <a:lnTo>
                    <a:pt x="191" y="61"/>
                  </a:lnTo>
                  <a:lnTo>
                    <a:pt x="189" y="64"/>
                  </a:lnTo>
                  <a:lnTo>
                    <a:pt x="186" y="67"/>
                  </a:lnTo>
                  <a:lnTo>
                    <a:pt x="180" y="70"/>
                  </a:lnTo>
                  <a:lnTo>
                    <a:pt x="178" y="73"/>
                  </a:lnTo>
                  <a:lnTo>
                    <a:pt x="171" y="75"/>
                  </a:lnTo>
                  <a:lnTo>
                    <a:pt x="165" y="77"/>
                  </a:lnTo>
                  <a:lnTo>
                    <a:pt x="161" y="78"/>
                  </a:lnTo>
                  <a:lnTo>
                    <a:pt x="156" y="80"/>
                  </a:lnTo>
                  <a:lnTo>
                    <a:pt x="152" y="80"/>
                  </a:lnTo>
                  <a:lnTo>
                    <a:pt x="147" y="81"/>
                  </a:lnTo>
                  <a:lnTo>
                    <a:pt x="144" y="79"/>
                  </a:lnTo>
                  <a:lnTo>
                    <a:pt x="140" y="79"/>
                  </a:lnTo>
                  <a:lnTo>
                    <a:pt x="135" y="78"/>
                  </a:lnTo>
                  <a:lnTo>
                    <a:pt x="132" y="76"/>
                  </a:lnTo>
                  <a:lnTo>
                    <a:pt x="127" y="73"/>
                  </a:lnTo>
                  <a:lnTo>
                    <a:pt x="122" y="70"/>
                  </a:lnTo>
                  <a:lnTo>
                    <a:pt x="93" y="51"/>
                  </a:lnTo>
                  <a:lnTo>
                    <a:pt x="66" y="32"/>
                  </a:lnTo>
                  <a:lnTo>
                    <a:pt x="60" y="28"/>
                  </a:lnTo>
                  <a:lnTo>
                    <a:pt x="55" y="26"/>
                  </a:lnTo>
                  <a:lnTo>
                    <a:pt x="51" y="24"/>
                  </a:lnTo>
                  <a:lnTo>
                    <a:pt x="46" y="22"/>
                  </a:lnTo>
                  <a:lnTo>
                    <a:pt x="41" y="20"/>
                  </a:lnTo>
                  <a:lnTo>
                    <a:pt x="36" y="19"/>
                  </a:lnTo>
                  <a:lnTo>
                    <a:pt x="32" y="19"/>
                  </a:lnTo>
                  <a:lnTo>
                    <a:pt x="29" y="19"/>
                  </a:lnTo>
                  <a:lnTo>
                    <a:pt x="25" y="19"/>
                  </a:lnTo>
                  <a:lnTo>
                    <a:pt x="20" y="19"/>
                  </a:lnTo>
                  <a:lnTo>
                    <a:pt x="16" y="21"/>
                  </a:lnTo>
                  <a:lnTo>
                    <a:pt x="11" y="22"/>
                  </a:lnTo>
                  <a:lnTo>
                    <a:pt x="8" y="23"/>
                  </a:lnTo>
                  <a:lnTo>
                    <a:pt x="5" y="24"/>
                  </a:lnTo>
                  <a:lnTo>
                    <a:pt x="2" y="26"/>
                  </a:lnTo>
                  <a:lnTo>
                    <a:pt x="0" y="28"/>
                  </a:lnTo>
                  <a:lnTo>
                    <a:pt x="1" y="26"/>
                  </a:lnTo>
                  <a:lnTo>
                    <a:pt x="2" y="23"/>
                  </a:lnTo>
                  <a:lnTo>
                    <a:pt x="2" y="22"/>
                  </a:lnTo>
                  <a:lnTo>
                    <a:pt x="4" y="20"/>
                  </a:lnTo>
                  <a:lnTo>
                    <a:pt x="7" y="19"/>
                  </a:lnTo>
                  <a:lnTo>
                    <a:pt x="9" y="17"/>
                  </a:lnTo>
                  <a:lnTo>
                    <a:pt x="13" y="14"/>
                  </a:lnTo>
                  <a:lnTo>
                    <a:pt x="19" y="11"/>
                  </a:lnTo>
                  <a:lnTo>
                    <a:pt x="28" y="8"/>
                  </a:lnTo>
                  <a:lnTo>
                    <a:pt x="34" y="5"/>
                  </a:lnTo>
                  <a:lnTo>
                    <a:pt x="41" y="3"/>
                  </a:lnTo>
                  <a:lnTo>
                    <a:pt x="46" y="1"/>
                  </a:lnTo>
                  <a:lnTo>
                    <a:pt x="51" y="0"/>
                  </a:lnTo>
                  <a:lnTo>
                    <a:pt x="55" y="0"/>
                  </a:lnTo>
                  <a:lnTo>
                    <a:pt x="59" y="0"/>
                  </a:lnTo>
                  <a:lnTo>
                    <a:pt x="63" y="0"/>
                  </a:lnTo>
                  <a:lnTo>
                    <a:pt x="67" y="1"/>
                  </a:lnTo>
                  <a:lnTo>
                    <a:pt x="72" y="3"/>
                  </a:lnTo>
                  <a:lnTo>
                    <a:pt x="76" y="5"/>
                  </a:lnTo>
                  <a:lnTo>
                    <a:pt x="81" y="8"/>
                  </a:lnTo>
                  <a:lnTo>
                    <a:pt x="86" y="12"/>
                  </a:lnTo>
                  <a:lnTo>
                    <a:pt x="115" y="31"/>
                  </a:lnTo>
                  <a:lnTo>
                    <a:pt x="138" y="47"/>
                  </a:lnTo>
                  <a:lnTo>
                    <a:pt x="145" y="51"/>
                  </a:lnTo>
                  <a:lnTo>
                    <a:pt x="150" y="54"/>
                  </a:lnTo>
                  <a:lnTo>
                    <a:pt x="155" y="56"/>
                  </a:lnTo>
                  <a:lnTo>
                    <a:pt x="159" y="57"/>
                  </a:lnTo>
                  <a:lnTo>
                    <a:pt x="164" y="59"/>
                  </a:lnTo>
                  <a:lnTo>
                    <a:pt x="168" y="60"/>
                  </a:lnTo>
                  <a:lnTo>
                    <a:pt x="173" y="60"/>
                  </a:lnTo>
                  <a:lnTo>
                    <a:pt x="177" y="60"/>
                  </a:lnTo>
                  <a:lnTo>
                    <a:pt x="181" y="60"/>
                  </a:lnTo>
                  <a:lnTo>
                    <a:pt x="185" y="58"/>
                  </a:lnTo>
                  <a:lnTo>
                    <a:pt x="188" y="57"/>
                  </a:lnTo>
                  <a:lnTo>
                    <a:pt x="191" y="56"/>
                  </a:lnTo>
                  <a:lnTo>
                    <a:pt x="192" y="52"/>
                  </a:lnTo>
                </a:path>
              </a:pathLst>
            </a:custGeom>
            <a:solidFill>
              <a:srgbClr val="FF0000"/>
            </a:solidFill>
            <a:ln w="12700" cap="rnd">
              <a:solidFill>
                <a:srgbClr val="FF0000"/>
              </a:solidFill>
              <a:round/>
              <a:headEnd/>
              <a:tailEnd/>
            </a:ln>
          </p:spPr>
          <p:txBody>
            <a:bodyPr/>
            <a:lstStyle/>
            <a:p>
              <a:endParaRPr lang="en-US"/>
            </a:p>
          </p:txBody>
        </p:sp>
        <p:sp>
          <p:nvSpPr>
            <p:cNvPr id="162" name="Freeform 142"/>
            <p:cNvSpPr>
              <a:spLocks/>
            </p:cNvSpPr>
            <p:nvPr/>
          </p:nvSpPr>
          <p:spPr bwMode="auto">
            <a:xfrm>
              <a:off x="4423" y="1358"/>
              <a:ext cx="195" cy="83"/>
            </a:xfrm>
            <a:custGeom>
              <a:avLst/>
              <a:gdLst>
                <a:gd name="T0" fmla="*/ 192 w 195"/>
                <a:gd name="T1" fmla="*/ 57 h 83"/>
                <a:gd name="T2" fmla="*/ 188 w 195"/>
                <a:gd name="T3" fmla="*/ 63 h 83"/>
                <a:gd name="T4" fmla="*/ 182 w 195"/>
                <a:gd name="T5" fmla="*/ 69 h 83"/>
                <a:gd name="T6" fmla="*/ 175 w 195"/>
                <a:gd name="T7" fmla="*/ 74 h 83"/>
                <a:gd name="T8" fmla="*/ 164 w 195"/>
                <a:gd name="T9" fmla="*/ 79 h 83"/>
                <a:gd name="T10" fmla="*/ 155 w 195"/>
                <a:gd name="T11" fmla="*/ 81 h 83"/>
                <a:gd name="T12" fmla="*/ 147 w 195"/>
                <a:gd name="T13" fmla="*/ 82 h 83"/>
                <a:gd name="T14" fmla="*/ 139 w 195"/>
                <a:gd name="T15" fmla="*/ 80 h 83"/>
                <a:gd name="T16" fmla="*/ 131 w 195"/>
                <a:gd name="T17" fmla="*/ 77 h 83"/>
                <a:gd name="T18" fmla="*/ 120 w 195"/>
                <a:gd name="T19" fmla="*/ 71 h 83"/>
                <a:gd name="T20" fmla="*/ 66 w 195"/>
                <a:gd name="T21" fmla="*/ 33 h 83"/>
                <a:gd name="T22" fmla="*/ 55 w 195"/>
                <a:gd name="T23" fmla="*/ 27 h 83"/>
                <a:gd name="T24" fmla="*/ 46 w 195"/>
                <a:gd name="T25" fmla="*/ 23 h 83"/>
                <a:gd name="T26" fmla="*/ 37 w 195"/>
                <a:gd name="T27" fmla="*/ 20 h 83"/>
                <a:gd name="T28" fmla="*/ 29 w 195"/>
                <a:gd name="T29" fmla="*/ 20 h 83"/>
                <a:gd name="T30" fmla="*/ 21 w 195"/>
                <a:gd name="T31" fmla="*/ 20 h 83"/>
                <a:gd name="T32" fmla="*/ 12 w 195"/>
                <a:gd name="T33" fmla="*/ 23 h 83"/>
                <a:gd name="T34" fmla="*/ 5 w 195"/>
                <a:gd name="T35" fmla="*/ 26 h 83"/>
                <a:gd name="T36" fmla="*/ 0 w 195"/>
                <a:gd name="T37" fmla="*/ 28 h 83"/>
                <a:gd name="T38" fmla="*/ 1 w 195"/>
                <a:gd name="T39" fmla="*/ 25 h 83"/>
                <a:gd name="T40" fmla="*/ 5 w 195"/>
                <a:gd name="T41" fmla="*/ 21 h 83"/>
                <a:gd name="T42" fmla="*/ 9 w 195"/>
                <a:gd name="T43" fmla="*/ 17 h 83"/>
                <a:gd name="T44" fmla="*/ 21 w 195"/>
                <a:gd name="T45" fmla="*/ 12 h 83"/>
                <a:gd name="T46" fmla="*/ 35 w 195"/>
                <a:gd name="T47" fmla="*/ 5 h 83"/>
                <a:gd name="T48" fmla="*/ 47 w 195"/>
                <a:gd name="T49" fmla="*/ 1 h 83"/>
                <a:gd name="T50" fmla="*/ 55 w 195"/>
                <a:gd name="T51" fmla="*/ 0 h 83"/>
                <a:gd name="T52" fmla="*/ 63 w 195"/>
                <a:gd name="T53" fmla="*/ 1 h 83"/>
                <a:gd name="T54" fmla="*/ 71 w 195"/>
                <a:gd name="T55" fmla="*/ 3 h 83"/>
                <a:gd name="T56" fmla="*/ 80 w 195"/>
                <a:gd name="T57" fmla="*/ 9 h 83"/>
                <a:gd name="T58" fmla="*/ 114 w 195"/>
                <a:gd name="T59" fmla="*/ 31 h 83"/>
                <a:gd name="T60" fmla="*/ 144 w 195"/>
                <a:gd name="T61" fmla="*/ 52 h 83"/>
                <a:gd name="T62" fmla="*/ 154 w 195"/>
                <a:gd name="T63" fmla="*/ 57 h 83"/>
                <a:gd name="T64" fmla="*/ 162 w 195"/>
                <a:gd name="T65" fmla="*/ 60 h 83"/>
                <a:gd name="T66" fmla="*/ 171 w 195"/>
                <a:gd name="T67" fmla="*/ 61 h 83"/>
                <a:gd name="T68" fmla="*/ 179 w 195"/>
                <a:gd name="T69" fmla="*/ 61 h 83"/>
                <a:gd name="T70" fmla="*/ 187 w 195"/>
                <a:gd name="T71" fmla="*/ 58 h 83"/>
                <a:gd name="T72" fmla="*/ 194 w 195"/>
                <a:gd name="T73" fmla="*/ 54 h 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5"/>
                <a:gd name="T112" fmla="*/ 0 h 83"/>
                <a:gd name="T113" fmla="*/ 195 w 195"/>
                <a:gd name="T114" fmla="*/ 83 h 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5" h="83">
                  <a:moveTo>
                    <a:pt x="194" y="54"/>
                  </a:moveTo>
                  <a:lnTo>
                    <a:pt x="192" y="57"/>
                  </a:lnTo>
                  <a:lnTo>
                    <a:pt x="190" y="60"/>
                  </a:lnTo>
                  <a:lnTo>
                    <a:pt x="188" y="63"/>
                  </a:lnTo>
                  <a:lnTo>
                    <a:pt x="185" y="65"/>
                  </a:lnTo>
                  <a:lnTo>
                    <a:pt x="182" y="69"/>
                  </a:lnTo>
                  <a:lnTo>
                    <a:pt x="179" y="71"/>
                  </a:lnTo>
                  <a:lnTo>
                    <a:pt x="175" y="74"/>
                  </a:lnTo>
                  <a:lnTo>
                    <a:pt x="169" y="76"/>
                  </a:lnTo>
                  <a:lnTo>
                    <a:pt x="164" y="79"/>
                  </a:lnTo>
                  <a:lnTo>
                    <a:pt x="159" y="80"/>
                  </a:lnTo>
                  <a:lnTo>
                    <a:pt x="155" y="81"/>
                  </a:lnTo>
                  <a:lnTo>
                    <a:pt x="151" y="81"/>
                  </a:lnTo>
                  <a:lnTo>
                    <a:pt x="147" y="82"/>
                  </a:lnTo>
                  <a:lnTo>
                    <a:pt x="143" y="81"/>
                  </a:lnTo>
                  <a:lnTo>
                    <a:pt x="139" y="80"/>
                  </a:lnTo>
                  <a:lnTo>
                    <a:pt x="135" y="79"/>
                  </a:lnTo>
                  <a:lnTo>
                    <a:pt x="131" y="77"/>
                  </a:lnTo>
                  <a:lnTo>
                    <a:pt x="125" y="75"/>
                  </a:lnTo>
                  <a:lnTo>
                    <a:pt x="120" y="71"/>
                  </a:lnTo>
                  <a:lnTo>
                    <a:pt x="93" y="52"/>
                  </a:lnTo>
                  <a:lnTo>
                    <a:pt x="66" y="33"/>
                  </a:lnTo>
                  <a:lnTo>
                    <a:pt x="60" y="30"/>
                  </a:lnTo>
                  <a:lnTo>
                    <a:pt x="55" y="27"/>
                  </a:lnTo>
                  <a:lnTo>
                    <a:pt x="51" y="25"/>
                  </a:lnTo>
                  <a:lnTo>
                    <a:pt x="46" y="23"/>
                  </a:lnTo>
                  <a:lnTo>
                    <a:pt x="41" y="21"/>
                  </a:lnTo>
                  <a:lnTo>
                    <a:pt x="37" y="20"/>
                  </a:lnTo>
                  <a:lnTo>
                    <a:pt x="33" y="19"/>
                  </a:lnTo>
                  <a:lnTo>
                    <a:pt x="29" y="20"/>
                  </a:lnTo>
                  <a:lnTo>
                    <a:pt x="24" y="20"/>
                  </a:lnTo>
                  <a:lnTo>
                    <a:pt x="21" y="20"/>
                  </a:lnTo>
                  <a:lnTo>
                    <a:pt x="17" y="21"/>
                  </a:lnTo>
                  <a:lnTo>
                    <a:pt x="12" y="23"/>
                  </a:lnTo>
                  <a:lnTo>
                    <a:pt x="9" y="24"/>
                  </a:lnTo>
                  <a:lnTo>
                    <a:pt x="5" y="26"/>
                  </a:lnTo>
                  <a:lnTo>
                    <a:pt x="3" y="27"/>
                  </a:lnTo>
                  <a:lnTo>
                    <a:pt x="0" y="28"/>
                  </a:lnTo>
                  <a:lnTo>
                    <a:pt x="1" y="27"/>
                  </a:lnTo>
                  <a:lnTo>
                    <a:pt x="1" y="25"/>
                  </a:lnTo>
                  <a:lnTo>
                    <a:pt x="3" y="23"/>
                  </a:lnTo>
                  <a:lnTo>
                    <a:pt x="5" y="21"/>
                  </a:lnTo>
                  <a:lnTo>
                    <a:pt x="7" y="19"/>
                  </a:lnTo>
                  <a:lnTo>
                    <a:pt x="9" y="17"/>
                  </a:lnTo>
                  <a:lnTo>
                    <a:pt x="14" y="15"/>
                  </a:lnTo>
                  <a:lnTo>
                    <a:pt x="21" y="12"/>
                  </a:lnTo>
                  <a:lnTo>
                    <a:pt x="28" y="9"/>
                  </a:lnTo>
                  <a:lnTo>
                    <a:pt x="35" y="5"/>
                  </a:lnTo>
                  <a:lnTo>
                    <a:pt x="42" y="3"/>
                  </a:lnTo>
                  <a:lnTo>
                    <a:pt x="47" y="1"/>
                  </a:lnTo>
                  <a:lnTo>
                    <a:pt x="51" y="0"/>
                  </a:lnTo>
                  <a:lnTo>
                    <a:pt x="55" y="0"/>
                  </a:lnTo>
                  <a:lnTo>
                    <a:pt x="59" y="0"/>
                  </a:lnTo>
                  <a:lnTo>
                    <a:pt x="63" y="1"/>
                  </a:lnTo>
                  <a:lnTo>
                    <a:pt x="67" y="2"/>
                  </a:lnTo>
                  <a:lnTo>
                    <a:pt x="71" y="3"/>
                  </a:lnTo>
                  <a:lnTo>
                    <a:pt x="76" y="6"/>
                  </a:lnTo>
                  <a:lnTo>
                    <a:pt x="80" y="9"/>
                  </a:lnTo>
                  <a:lnTo>
                    <a:pt x="86" y="12"/>
                  </a:lnTo>
                  <a:lnTo>
                    <a:pt x="114" y="31"/>
                  </a:lnTo>
                  <a:lnTo>
                    <a:pt x="138" y="48"/>
                  </a:lnTo>
                  <a:lnTo>
                    <a:pt x="144" y="52"/>
                  </a:lnTo>
                  <a:lnTo>
                    <a:pt x="149" y="55"/>
                  </a:lnTo>
                  <a:lnTo>
                    <a:pt x="154" y="57"/>
                  </a:lnTo>
                  <a:lnTo>
                    <a:pt x="158" y="59"/>
                  </a:lnTo>
                  <a:lnTo>
                    <a:pt x="162" y="60"/>
                  </a:lnTo>
                  <a:lnTo>
                    <a:pt x="167" y="61"/>
                  </a:lnTo>
                  <a:lnTo>
                    <a:pt x="171" y="61"/>
                  </a:lnTo>
                  <a:lnTo>
                    <a:pt x="176" y="61"/>
                  </a:lnTo>
                  <a:lnTo>
                    <a:pt x="179" y="61"/>
                  </a:lnTo>
                  <a:lnTo>
                    <a:pt x="183" y="59"/>
                  </a:lnTo>
                  <a:lnTo>
                    <a:pt x="187" y="58"/>
                  </a:lnTo>
                  <a:lnTo>
                    <a:pt x="189" y="56"/>
                  </a:lnTo>
                  <a:lnTo>
                    <a:pt x="194" y="54"/>
                  </a:lnTo>
                </a:path>
              </a:pathLst>
            </a:custGeom>
            <a:solidFill>
              <a:srgbClr val="FF0000"/>
            </a:solidFill>
            <a:ln w="12700" cap="rnd">
              <a:solidFill>
                <a:srgbClr val="FF0000"/>
              </a:solidFill>
              <a:round/>
              <a:headEnd/>
              <a:tailEnd/>
            </a:ln>
          </p:spPr>
          <p:txBody>
            <a:bodyPr/>
            <a:lstStyle/>
            <a:p>
              <a:endParaRPr lang="en-US"/>
            </a:p>
          </p:txBody>
        </p:sp>
        <p:sp>
          <p:nvSpPr>
            <p:cNvPr id="163" name="Freeform 143"/>
            <p:cNvSpPr>
              <a:spLocks/>
            </p:cNvSpPr>
            <p:nvPr/>
          </p:nvSpPr>
          <p:spPr bwMode="auto">
            <a:xfrm>
              <a:off x="5021" y="1060"/>
              <a:ext cx="196" cy="87"/>
            </a:xfrm>
            <a:custGeom>
              <a:avLst/>
              <a:gdLst>
                <a:gd name="T0" fmla="*/ 192 w 196"/>
                <a:gd name="T1" fmla="*/ 60 h 87"/>
                <a:gd name="T2" fmla="*/ 189 w 196"/>
                <a:gd name="T3" fmla="*/ 65 h 87"/>
                <a:gd name="T4" fmla="*/ 183 w 196"/>
                <a:gd name="T5" fmla="*/ 72 h 87"/>
                <a:gd name="T6" fmla="*/ 177 w 196"/>
                <a:gd name="T7" fmla="*/ 77 h 87"/>
                <a:gd name="T8" fmla="*/ 165 w 196"/>
                <a:gd name="T9" fmla="*/ 82 h 87"/>
                <a:gd name="T10" fmla="*/ 156 w 196"/>
                <a:gd name="T11" fmla="*/ 85 h 87"/>
                <a:gd name="T12" fmla="*/ 147 w 196"/>
                <a:gd name="T13" fmla="*/ 86 h 87"/>
                <a:gd name="T14" fmla="*/ 140 w 196"/>
                <a:gd name="T15" fmla="*/ 84 h 87"/>
                <a:gd name="T16" fmla="*/ 132 w 196"/>
                <a:gd name="T17" fmla="*/ 81 h 87"/>
                <a:gd name="T18" fmla="*/ 121 w 196"/>
                <a:gd name="T19" fmla="*/ 74 h 87"/>
                <a:gd name="T20" fmla="*/ 65 w 196"/>
                <a:gd name="T21" fmla="*/ 34 h 87"/>
                <a:gd name="T22" fmla="*/ 56 w 196"/>
                <a:gd name="T23" fmla="*/ 28 h 87"/>
                <a:gd name="T24" fmla="*/ 47 w 196"/>
                <a:gd name="T25" fmla="*/ 24 h 87"/>
                <a:gd name="T26" fmla="*/ 37 w 196"/>
                <a:gd name="T27" fmla="*/ 21 h 87"/>
                <a:gd name="T28" fmla="*/ 29 w 196"/>
                <a:gd name="T29" fmla="*/ 20 h 87"/>
                <a:gd name="T30" fmla="*/ 21 w 196"/>
                <a:gd name="T31" fmla="*/ 21 h 87"/>
                <a:gd name="T32" fmla="*/ 12 w 196"/>
                <a:gd name="T33" fmla="*/ 24 h 87"/>
                <a:gd name="T34" fmla="*/ 5 w 196"/>
                <a:gd name="T35" fmla="*/ 26 h 87"/>
                <a:gd name="T36" fmla="*/ 0 w 196"/>
                <a:gd name="T37" fmla="*/ 29 h 87"/>
                <a:gd name="T38" fmla="*/ 1 w 196"/>
                <a:gd name="T39" fmla="*/ 25 h 87"/>
                <a:gd name="T40" fmla="*/ 5 w 196"/>
                <a:gd name="T41" fmla="*/ 21 h 87"/>
                <a:gd name="T42" fmla="*/ 9 w 196"/>
                <a:gd name="T43" fmla="*/ 18 h 87"/>
                <a:gd name="T44" fmla="*/ 20 w 196"/>
                <a:gd name="T45" fmla="*/ 13 h 87"/>
                <a:gd name="T46" fmla="*/ 35 w 196"/>
                <a:gd name="T47" fmla="*/ 6 h 87"/>
                <a:gd name="T48" fmla="*/ 47 w 196"/>
                <a:gd name="T49" fmla="*/ 1 h 87"/>
                <a:gd name="T50" fmla="*/ 55 w 196"/>
                <a:gd name="T51" fmla="*/ 0 h 87"/>
                <a:gd name="T52" fmla="*/ 63 w 196"/>
                <a:gd name="T53" fmla="*/ 0 h 87"/>
                <a:gd name="T54" fmla="*/ 71 w 196"/>
                <a:gd name="T55" fmla="*/ 3 h 87"/>
                <a:gd name="T56" fmla="*/ 81 w 196"/>
                <a:gd name="T57" fmla="*/ 9 h 87"/>
                <a:gd name="T58" fmla="*/ 114 w 196"/>
                <a:gd name="T59" fmla="*/ 32 h 87"/>
                <a:gd name="T60" fmla="*/ 145 w 196"/>
                <a:gd name="T61" fmla="*/ 55 h 87"/>
                <a:gd name="T62" fmla="*/ 154 w 196"/>
                <a:gd name="T63" fmla="*/ 60 h 87"/>
                <a:gd name="T64" fmla="*/ 163 w 196"/>
                <a:gd name="T65" fmla="*/ 63 h 87"/>
                <a:gd name="T66" fmla="*/ 172 w 196"/>
                <a:gd name="T67" fmla="*/ 65 h 87"/>
                <a:gd name="T68" fmla="*/ 180 w 196"/>
                <a:gd name="T69" fmla="*/ 63 h 87"/>
                <a:gd name="T70" fmla="*/ 187 w 196"/>
                <a:gd name="T71" fmla="*/ 61 h 87"/>
                <a:gd name="T72" fmla="*/ 195 w 196"/>
                <a:gd name="T73" fmla="*/ 57 h 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6"/>
                <a:gd name="T112" fmla="*/ 0 h 87"/>
                <a:gd name="T113" fmla="*/ 196 w 196"/>
                <a:gd name="T114" fmla="*/ 87 h 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6" h="87">
                  <a:moveTo>
                    <a:pt x="195" y="57"/>
                  </a:moveTo>
                  <a:lnTo>
                    <a:pt x="192" y="60"/>
                  </a:lnTo>
                  <a:lnTo>
                    <a:pt x="191" y="63"/>
                  </a:lnTo>
                  <a:lnTo>
                    <a:pt x="189" y="65"/>
                  </a:lnTo>
                  <a:lnTo>
                    <a:pt x="186" y="68"/>
                  </a:lnTo>
                  <a:lnTo>
                    <a:pt x="183" y="72"/>
                  </a:lnTo>
                  <a:lnTo>
                    <a:pt x="180" y="74"/>
                  </a:lnTo>
                  <a:lnTo>
                    <a:pt x="177" y="77"/>
                  </a:lnTo>
                  <a:lnTo>
                    <a:pt x="171" y="80"/>
                  </a:lnTo>
                  <a:lnTo>
                    <a:pt x="165" y="82"/>
                  </a:lnTo>
                  <a:lnTo>
                    <a:pt x="161" y="85"/>
                  </a:lnTo>
                  <a:lnTo>
                    <a:pt x="156" y="85"/>
                  </a:lnTo>
                  <a:lnTo>
                    <a:pt x="152" y="85"/>
                  </a:lnTo>
                  <a:lnTo>
                    <a:pt x="147" y="86"/>
                  </a:lnTo>
                  <a:lnTo>
                    <a:pt x="143" y="85"/>
                  </a:lnTo>
                  <a:lnTo>
                    <a:pt x="140" y="84"/>
                  </a:lnTo>
                  <a:lnTo>
                    <a:pt x="136" y="83"/>
                  </a:lnTo>
                  <a:lnTo>
                    <a:pt x="132" y="81"/>
                  </a:lnTo>
                  <a:lnTo>
                    <a:pt x="126" y="78"/>
                  </a:lnTo>
                  <a:lnTo>
                    <a:pt x="121" y="74"/>
                  </a:lnTo>
                  <a:lnTo>
                    <a:pt x="94" y="54"/>
                  </a:lnTo>
                  <a:lnTo>
                    <a:pt x="65" y="34"/>
                  </a:lnTo>
                  <a:lnTo>
                    <a:pt x="60" y="31"/>
                  </a:lnTo>
                  <a:lnTo>
                    <a:pt x="56" y="28"/>
                  </a:lnTo>
                  <a:lnTo>
                    <a:pt x="52" y="25"/>
                  </a:lnTo>
                  <a:lnTo>
                    <a:pt x="47" y="24"/>
                  </a:lnTo>
                  <a:lnTo>
                    <a:pt x="42" y="21"/>
                  </a:lnTo>
                  <a:lnTo>
                    <a:pt x="37" y="21"/>
                  </a:lnTo>
                  <a:lnTo>
                    <a:pt x="33" y="20"/>
                  </a:lnTo>
                  <a:lnTo>
                    <a:pt x="29" y="20"/>
                  </a:lnTo>
                  <a:lnTo>
                    <a:pt x="24" y="20"/>
                  </a:lnTo>
                  <a:lnTo>
                    <a:pt x="21" y="21"/>
                  </a:lnTo>
                  <a:lnTo>
                    <a:pt x="17" y="23"/>
                  </a:lnTo>
                  <a:lnTo>
                    <a:pt x="12" y="24"/>
                  </a:lnTo>
                  <a:lnTo>
                    <a:pt x="9" y="24"/>
                  </a:lnTo>
                  <a:lnTo>
                    <a:pt x="5" y="26"/>
                  </a:lnTo>
                  <a:lnTo>
                    <a:pt x="3" y="28"/>
                  </a:lnTo>
                  <a:lnTo>
                    <a:pt x="0" y="29"/>
                  </a:lnTo>
                  <a:lnTo>
                    <a:pt x="1" y="27"/>
                  </a:lnTo>
                  <a:lnTo>
                    <a:pt x="1" y="25"/>
                  </a:lnTo>
                  <a:lnTo>
                    <a:pt x="3" y="24"/>
                  </a:lnTo>
                  <a:lnTo>
                    <a:pt x="5" y="21"/>
                  </a:lnTo>
                  <a:lnTo>
                    <a:pt x="7" y="20"/>
                  </a:lnTo>
                  <a:lnTo>
                    <a:pt x="9" y="18"/>
                  </a:lnTo>
                  <a:lnTo>
                    <a:pt x="14" y="16"/>
                  </a:lnTo>
                  <a:lnTo>
                    <a:pt x="20" y="13"/>
                  </a:lnTo>
                  <a:lnTo>
                    <a:pt x="29" y="9"/>
                  </a:lnTo>
                  <a:lnTo>
                    <a:pt x="35" y="6"/>
                  </a:lnTo>
                  <a:lnTo>
                    <a:pt x="43" y="3"/>
                  </a:lnTo>
                  <a:lnTo>
                    <a:pt x="47" y="1"/>
                  </a:lnTo>
                  <a:lnTo>
                    <a:pt x="51" y="1"/>
                  </a:lnTo>
                  <a:lnTo>
                    <a:pt x="55" y="0"/>
                  </a:lnTo>
                  <a:lnTo>
                    <a:pt x="59" y="0"/>
                  </a:lnTo>
                  <a:lnTo>
                    <a:pt x="63" y="0"/>
                  </a:lnTo>
                  <a:lnTo>
                    <a:pt x="67" y="2"/>
                  </a:lnTo>
                  <a:lnTo>
                    <a:pt x="71" y="3"/>
                  </a:lnTo>
                  <a:lnTo>
                    <a:pt x="76" y="6"/>
                  </a:lnTo>
                  <a:lnTo>
                    <a:pt x="81" y="9"/>
                  </a:lnTo>
                  <a:lnTo>
                    <a:pt x="87" y="12"/>
                  </a:lnTo>
                  <a:lnTo>
                    <a:pt x="114" y="32"/>
                  </a:lnTo>
                  <a:lnTo>
                    <a:pt x="139" y="50"/>
                  </a:lnTo>
                  <a:lnTo>
                    <a:pt x="145" y="55"/>
                  </a:lnTo>
                  <a:lnTo>
                    <a:pt x="150" y="57"/>
                  </a:lnTo>
                  <a:lnTo>
                    <a:pt x="154" y="60"/>
                  </a:lnTo>
                  <a:lnTo>
                    <a:pt x="159" y="61"/>
                  </a:lnTo>
                  <a:lnTo>
                    <a:pt x="163" y="63"/>
                  </a:lnTo>
                  <a:lnTo>
                    <a:pt x="168" y="64"/>
                  </a:lnTo>
                  <a:lnTo>
                    <a:pt x="172" y="65"/>
                  </a:lnTo>
                  <a:lnTo>
                    <a:pt x="176" y="64"/>
                  </a:lnTo>
                  <a:lnTo>
                    <a:pt x="180" y="63"/>
                  </a:lnTo>
                  <a:lnTo>
                    <a:pt x="185" y="62"/>
                  </a:lnTo>
                  <a:lnTo>
                    <a:pt x="187" y="61"/>
                  </a:lnTo>
                  <a:lnTo>
                    <a:pt x="191" y="59"/>
                  </a:lnTo>
                  <a:lnTo>
                    <a:pt x="195" y="57"/>
                  </a:lnTo>
                </a:path>
              </a:pathLst>
            </a:custGeom>
            <a:solidFill>
              <a:srgbClr val="FF0000"/>
            </a:solidFill>
            <a:ln w="12700" cap="rnd">
              <a:solidFill>
                <a:srgbClr val="FF0000"/>
              </a:solidFill>
              <a:round/>
              <a:headEnd/>
              <a:tailEnd/>
            </a:ln>
          </p:spPr>
          <p:txBody>
            <a:bodyPr/>
            <a:lstStyle/>
            <a:p>
              <a:endParaRPr lang="en-US"/>
            </a:p>
          </p:txBody>
        </p:sp>
        <p:sp>
          <p:nvSpPr>
            <p:cNvPr id="164" name="Freeform 144"/>
            <p:cNvSpPr>
              <a:spLocks/>
            </p:cNvSpPr>
            <p:nvPr/>
          </p:nvSpPr>
          <p:spPr bwMode="auto">
            <a:xfrm>
              <a:off x="4874" y="1136"/>
              <a:ext cx="192" cy="82"/>
            </a:xfrm>
            <a:custGeom>
              <a:avLst/>
              <a:gdLst>
                <a:gd name="T0" fmla="*/ 191 w 192"/>
                <a:gd name="T1" fmla="*/ 57 h 82"/>
                <a:gd name="T2" fmla="*/ 188 w 192"/>
                <a:gd name="T3" fmla="*/ 61 h 82"/>
                <a:gd name="T4" fmla="*/ 183 w 192"/>
                <a:gd name="T5" fmla="*/ 67 h 82"/>
                <a:gd name="T6" fmla="*/ 175 w 192"/>
                <a:gd name="T7" fmla="*/ 73 h 82"/>
                <a:gd name="T8" fmla="*/ 163 w 192"/>
                <a:gd name="T9" fmla="*/ 77 h 82"/>
                <a:gd name="T10" fmla="*/ 153 w 192"/>
                <a:gd name="T11" fmla="*/ 80 h 82"/>
                <a:gd name="T12" fmla="*/ 145 w 192"/>
                <a:gd name="T13" fmla="*/ 81 h 82"/>
                <a:gd name="T14" fmla="*/ 138 w 192"/>
                <a:gd name="T15" fmla="*/ 79 h 82"/>
                <a:gd name="T16" fmla="*/ 130 w 192"/>
                <a:gd name="T17" fmla="*/ 76 h 82"/>
                <a:gd name="T18" fmla="*/ 120 w 192"/>
                <a:gd name="T19" fmla="*/ 70 h 82"/>
                <a:gd name="T20" fmla="*/ 65 w 192"/>
                <a:gd name="T21" fmla="*/ 32 h 82"/>
                <a:gd name="T22" fmla="*/ 54 w 192"/>
                <a:gd name="T23" fmla="*/ 26 h 82"/>
                <a:gd name="T24" fmla="*/ 45 w 192"/>
                <a:gd name="T25" fmla="*/ 22 h 82"/>
                <a:gd name="T26" fmla="*/ 36 w 192"/>
                <a:gd name="T27" fmla="*/ 19 h 82"/>
                <a:gd name="T28" fmla="*/ 28 w 192"/>
                <a:gd name="T29" fmla="*/ 19 h 82"/>
                <a:gd name="T30" fmla="*/ 20 w 192"/>
                <a:gd name="T31" fmla="*/ 19 h 82"/>
                <a:gd name="T32" fmla="*/ 11 w 192"/>
                <a:gd name="T33" fmla="*/ 22 h 82"/>
                <a:gd name="T34" fmla="*/ 5 w 192"/>
                <a:gd name="T35" fmla="*/ 24 h 82"/>
                <a:gd name="T36" fmla="*/ 0 w 192"/>
                <a:gd name="T37" fmla="*/ 28 h 82"/>
                <a:gd name="T38" fmla="*/ 2 w 192"/>
                <a:gd name="T39" fmla="*/ 23 h 82"/>
                <a:gd name="T40" fmla="*/ 4 w 192"/>
                <a:gd name="T41" fmla="*/ 20 h 82"/>
                <a:gd name="T42" fmla="*/ 9 w 192"/>
                <a:gd name="T43" fmla="*/ 17 h 82"/>
                <a:gd name="T44" fmla="*/ 19 w 192"/>
                <a:gd name="T45" fmla="*/ 11 h 82"/>
                <a:gd name="T46" fmla="*/ 34 w 192"/>
                <a:gd name="T47" fmla="*/ 5 h 82"/>
                <a:gd name="T48" fmla="*/ 45 w 192"/>
                <a:gd name="T49" fmla="*/ 1 h 82"/>
                <a:gd name="T50" fmla="*/ 54 w 192"/>
                <a:gd name="T51" fmla="*/ 0 h 82"/>
                <a:gd name="T52" fmla="*/ 62 w 192"/>
                <a:gd name="T53" fmla="*/ 0 h 82"/>
                <a:gd name="T54" fmla="*/ 71 w 192"/>
                <a:gd name="T55" fmla="*/ 3 h 82"/>
                <a:gd name="T56" fmla="*/ 80 w 192"/>
                <a:gd name="T57" fmla="*/ 8 h 82"/>
                <a:gd name="T58" fmla="*/ 113 w 192"/>
                <a:gd name="T59" fmla="*/ 31 h 82"/>
                <a:gd name="T60" fmla="*/ 143 w 192"/>
                <a:gd name="T61" fmla="*/ 51 h 82"/>
                <a:gd name="T62" fmla="*/ 152 w 192"/>
                <a:gd name="T63" fmla="*/ 56 h 82"/>
                <a:gd name="T64" fmla="*/ 161 w 192"/>
                <a:gd name="T65" fmla="*/ 59 h 82"/>
                <a:gd name="T66" fmla="*/ 170 w 192"/>
                <a:gd name="T67" fmla="*/ 60 h 82"/>
                <a:gd name="T68" fmla="*/ 178 w 192"/>
                <a:gd name="T69" fmla="*/ 60 h 82"/>
                <a:gd name="T70" fmla="*/ 185 w 192"/>
                <a:gd name="T71" fmla="*/ 57 h 82"/>
                <a:gd name="T72" fmla="*/ 189 w 192"/>
                <a:gd name="T73" fmla="*/ 52 h 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2"/>
                <a:gd name="T112" fmla="*/ 0 h 82"/>
                <a:gd name="T113" fmla="*/ 192 w 192"/>
                <a:gd name="T114" fmla="*/ 82 h 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2" h="82">
                  <a:moveTo>
                    <a:pt x="189" y="52"/>
                  </a:moveTo>
                  <a:lnTo>
                    <a:pt x="191" y="57"/>
                  </a:lnTo>
                  <a:lnTo>
                    <a:pt x="189" y="59"/>
                  </a:lnTo>
                  <a:lnTo>
                    <a:pt x="188" y="61"/>
                  </a:lnTo>
                  <a:lnTo>
                    <a:pt x="186" y="64"/>
                  </a:lnTo>
                  <a:lnTo>
                    <a:pt x="183" y="67"/>
                  </a:lnTo>
                  <a:lnTo>
                    <a:pt x="177" y="70"/>
                  </a:lnTo>
                  <a:lnTo>
                    <a:pt x="175" y="73"/>
                  </a:lnTo>
                  <a:lnTo>
                    <a:pt x="169" y="75"/>
                  </a:lnTo>
                  <a:lnTo>
                    <a:pt x="163" y="77"/>
                  </a:lnTo>
                  <a:lnTo>
                    <a:pt x="158" y="78"/>
                  </a:lnTo>
                  <a:lnTo>
                    <a:pt x="153" y="80"/>
                  </a:lnTo>
                  <a:lnTo>
                    <a:pt x="150" y="80"/>
                  </a:lnTo>
                  <a:lnTo>
                    <a:pt x="145" y="81"/>
                  </a:lnTo>
                  <a:lnTo>
                    <a:pt x="142" y="79"/>
                  </a:lnTo>
                  <a:lnTo>
                    <a:pt x="138" y="79"/>
                  </a:lnTo>
                  <a:lnTo>
                    <a:pt x="133" y="78"/>
                  </a:lnTo>
                  <a:lnTo>
                    <a:pt x="130" y="76"/>
                  </a:lnTo>
                  <a:lnTo>
                    <a:pt x="125" y="73"/>
                  </a:lnTo>
                  <a:lnTo>
                    <a:pt x="120" y="70"/>
                  </a:lnTo>
                  <a:lnTo>
                    <a:pt x="92" y="51"/>
                  </a:lnTo>
                  <a:lnTo>
                    <a:pt x="65" y="32"/>
                  </a:lnTo>
                  <a:lnTo>
                    <a:pt x="59" y="28"/>
                  </a:lnTo>
                  <a:lnTo>
                    <a:pt x="54" y="26"/>
                  </a:lnTo>
                  <a:lnTo>
                    <a:pt x="50" y="24"/>
                  </a:lnTo>
                  <a:lnTo>
                    <a:pt x="45" y="22"/>
                  </a:lnTo>
                  <a:lnTo>
                    <a:pt x="41" y="20"/>
                  </a:lnTo>
                  <a:lnTo>
                    <a:pt x="36" y="19"/>
                  </a:lnTo>
                  <a:lnTo>
                    <a:pt x="31" y="19"/>
                  </a:lnTo>
                  <a:lnTo>
                    <a:pt x="28" y="19"/>
                  </a:lnTo>
                  <a:lnTo>
                    <a:pt x="24" y="19"/>
                  </a:lnTo>
                  <a:lnTo>
                    <a:pt x="20" y="19"/>
                  </a:lnTo>
                  <a:lnTo>
                    <a:pt x="16" y="21"/>
                  </a:lnTo>
                  <a:lnTo>
                    <a:pt x="11" y="22"/>
                  </a:lnTo>
                  <a:lnTo>
                    <a:pt x="8" y="23"/>
                  </a:lnTo>
                  <a:lnTo>
                    <a:pt x="5" y="24"/>
                  </a:lnTo>
                  <a:lnTo>
                    <a:pt x="2" y="26"/>
                  </a:lnTo>
                  <a:lnTo>
                    <a:pt x="0" y="28"/>
                  </a:lnTo>
                  <a:lnTo>
                    <a:pt x="1" y="26"/>
                  </a:lnTo>
                  <a:lnTo>
                    <a:pt x="2" y="23"/>
                  </a:lnTo>
                  <a:lnTo>
                    <a:pt x="2" y="22"/>
                  </a:lnTo>
                  <a:lnTo>
                    <a:pt x="4" y="20"/>
                  </a:lnTo>
                  <a:lnTo>
                    <a:pt x="7" y="19"/>
                  </a:lnTo>
                  <a:lnTo>
                    <a:pt x="9" y="17"/>
                  </a:lnTo>
                  <a:lnTo>
                    <a:pt x="13" y="14"/>
                  </a:lnTo>
                  <a:lnTo>
                    <a:pt x="19" y="11"/>
                  </a:lnTo>
                  <a:lnTo>
                    <a:pt x="27" y="8"/>
                  </a:lnTo>
                  <a:lnTo>
                    <a:pt x="34" y="5"/>
                  </a:lnTo>
                  <a:lnTo>
                    <a:pt x="41" y="3"/>
                  </a:lnTo>
                  <a:lnTo>
                    <a:pt x="45" y="1"/>
                  </a:lnTo>
                  <a:lnTo>
                    <a:pt x="50" y="0"/>
                  </a:lnTo>
                  <a:lnTo>
                    <a:pt x="54" y="0"/>
                  </a:lnTo>
                  <a:lnTo>
                    <a:pt x="58" y="0"/>
                  </a:lnTo>
                  <a:lnTo>
                    <a:pt x="62" y="0"/>
                  </a:lnTo>
                  <a:lnTo>
                    <a:pt x="66" y="1"/>
                  </a:lnTo>
                  <a:lnTo>
                    <a:pt x="71" y="3"/>
                  </a:lnTo>
                  <a:lnTo>
                    <a:pt x="75" y="5"/>
                  </a:lnTo>
                  <a:lnTo>
                    <a:pt x="80" y="8"/>
                  </a:lnTo>
                  <a:lnTo>
                    <a:pt x="85" y="12"/>
                  </a:lnTo>
                  <a:lnTo>
                    <a:pt x="113" y="31"/>
                  </a:lnTo>
                  <a:lnTo>
                    <a:pt x="136" y="47"/>
                  </a:lnTo>
                  <a:lnTo>
                    <a:pt x="143" y="51"/>
                  </a:lnTo>
                  <a:lnTo>
                    <a:pt x="148" y="54"/>
                  </a:lnTo>
                  <a:lnTo>
                    <a:pt x="152" y="56"/>
                  </a:lnTo>
                  <a:lnTo>
                    <a:pt x="156" y="57"/>
                  </a:lnTo>
                  <a:lnTo>
                    <a:pt x="161" y="59"/>
                  </a:lnTo>
                  <a:lnTo>
                    <a:pt x="165" y="60"/>
                  </a:lnTo>
                  <a:lnTo>
                    <a:pt x="170" y="60"/>
                  </a:lnTo>
                  <a:lnTo>
                    <a:pt x="174" y="60"/>
                  </a:lnTo>
                  <a:lnTo>
                    <a:pt x="178" y="60"/>
                  </a:lnTo>
                  <a:lnTo>
                    <a:pt x="182" y="58"/>
                  </a:lnTo>
                  <a:lnTo>
                    <a:pt x="185" y="57"/>
                  </a:lnTo>
                  <a:lnTo>
                    <a:pt x="188" y="56"/>
                  </a:lnTo>
                  <a:lnTo>
                    <a:pt x="189" y="52"/>
                  </a:lnTo>
                </a:path>
              </a:pathLst>
            </a:custGeom>
            <a:solidFill>
              <a:srgbClr val="FF0000"/>
            </a:solidFill>
            <a:ln w="12700" cap="rnd">
              <a:solidFill>
                <a:srgbClr val="FF0000"/>
              </a:solidFill>
              <a:round/>
              <a:headEnd/>
              <a:tailEnd/>
            </a:ln>
          </p:spPr>
          <p:txBody>
            <a:bodyPr/>
            <a:lstStyle/>
            <a:p>
              <a:endParaRPr lang="en-US"/>
            </a:p>
          </p:txBody>
        </p:sp>
        <p:sp>
          <p:nvSpPr>
            <p:cNvPr id="165" name="Freeform 145"/>
            <p:cNvSpPr>
              <a:spLocks/>
            </p:cNvSpPr>
            <p:nvPr/>
          </p:nvSpPr>
          <p:spPr bwMode="auto">
            <a:xfrm>
              <a:off x="4724" y="1210"/>
              <a:ext cx="193" cy="84"/>
            </a:xfrm>
            <a:custGeom>
              <a:avLst/>
              <a:gdLst>
                <a:gd name="T0" fmla="*/ 190 w 193"/>
                <a:gd name="T1" fmla="*/ 58 h 84"/>
                <a:gd name="T2" fmla="*/ 187 w 193"/>
                <a:gd name="T3" fmla="*/ 63 h 84"/>
                <a:gd name="T4" fmla="*/ 181 w 193"/>
                <a:gd name="T5" fmla="*/ 70 h 84"/>
                <a:gd name="T6" fmla="*/ 174 w 193"/>
                <a:gd name="T7" fmla="*/ 75 h 84"/>
                <a:gd name="T8" fmla="*/ 162 w 193"/>
                <a:gd name="T9" fmla="*/ 80 h 84"/>
                <a:gd name="T10" fmla="*/ 154 w 193"/>
                <a:gd name="T11" fmla="*/ 82 h 84"/>
                <a:gd name="T12" fmla="*/ 145 w 193"/>
                <a:gd name="T13" fmla="*/ 83 h 84"/>
                <a:gd name="T14" fmla="*/ 137 w 193"/>
                <a:gd name="T15" fmla="*/ 81 h 84"/>
                <a:gd name="T16" fmla="*/ 129 w 193"/>
                <a:gd name="T17" fmla="*/ 78 h 84"/>
                <a:gd name="T18" fmla="*/ 119 w 193"/>
                <a:gd name="T19" fmla="*/ 72 h 84"/>
                <a:gd name="T20" fmla="*/ 65 w 193"/>
                <a:gd name="T21" fmla="*/ 33 h 84"/>
                <a:gd name="T22" fmla="*/ 55 w 193"/>
                <a:gd name="T23" fmla="*/ 27 h 84"/>
                <a:gd name="T24" fmla="*/ 46 w 193"/>
                <a:gd name="T25" fmla="*/ 23 h 84"/>
                <a:gd name="T26" fmla="*/ 36 w 193"/>
                <a:gd name="T27" fmla="*/ 20 h 84"/>
                <a:gd name="T28" fmla="*/ 28 w 193"/>
                <a:gd name="T29" fmla="*/ 20 h 84"/>
                <a:gd name="T30" fmla="*/ 21 w 193"/>
                <a:gd name="T31" fmla="*/ 20 h 84"/>
                <a:gd name="T32" fmla="*/ 11 w 193"/>
                <a:gd name="T33" fmla="*/ 23 h 84"/>
                <a:gd name="T34" fmla="*/ 5 w 193"/>
                <a:gd name="T35" fmla="*/ 26 h 84"/>
                <a:gd name="T36" fmla="*/ 0 w 193"/>
                <a:gd name="T37" fmla="*/ 29 h 84"/>
                <a:gd name="T38" fmla="*/ 1 w 193"/>
                <a:gd name="T39" fmla="*/ 25 h 84"/>
                <a:gd name="T40" fmla="*/ 5 w 193"/>
                <a:gd name="T41" fmla="*/ 21 h 84"/>
                <a:gd name="T42" fmla="*/ 9 w 193"/>
                <a:gd name="T43" fmla="*/ 18 h 84"/>
                <a:gd name="T44" fmla="*/ 20 w 193"/>
                <a:gd name="T45" fmla="*/ 12 h 84"/>
                <a:gd name="T46" fmla="*/ 34 w 193"/>
                <a:gd name="T47" fmla="*/ 6 h 84"/>
                <a:gd name="T48" fmla="*/ 46 w 193"/>
                <a:gd name="T49" fmla="*/ 1 h 84"/>
                <a:gd name="T50" fmla="*/ 54 w 193"/>
                <a:gd name="T51" fmla="*/ 0 h 84"/>
                <a:gd name="T52" fmla="*/ 62 w 193"/>
                <a:gd name="T53" fmla="*/ 1 h 84"/>
                <a:gd name="T54" fmla="*/ 70 w 193"/>
                <a:gd name="T55" fmla="*/ 3 h 84"/>
                <a:gd name="T56" fmla="*/ 79 w 193"/>
                <a:gd name="T57" fmla="*/ 9 h 84"/>
                <a:gd name="T58" fmla="*/ 113 w 193"/>
                <a:gd name="T59" fmla="*/ 31 h 84"/>
                <a:gd name="T60" fmla="*/ 143 w 193"/>
                <a:gd name="T61" fmla="*/ 53 h 84"/>
                <a:gd name="T62" fmla="*/ 152 w 193"/>
                <a:gd name="T63" fmla="*/ 58 h 84"/>
                <a:gd name="T64" fmla="*/ 161 w 193"/>
                <a:gd name="T65" fmla="*/ 61 h 84"/>
                <a:gd name="T66" fmla="*/ 170 w 193"/>
                <a:gd name="T67" fmla="*/ 62 h 84"/>
                <a:gd name="T68" fmla="*/ 178 w 193"/>
                <a:gd name="T69" fmla="*/ 62 h 84"/>
                <a:gd name="T70" fmla="*/ 185 w 193"/>
                <a:gd name="T71" fmla="*/ 59 h 84"/>
                <a:gd name="T72" fmla="*/ 192 w 193"/>
                <a:gd name="T73" fmla="*/ 55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3"/>
                <a:gd name="T112" fmla="*/ 0 h 84"/>
                <a:gd name="T113" fmla="*/ 193 w 193"/>
                <a:gd name="T114" fmla="*/ 84 h 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3" h="84">
                  <a:moveTo>
                    <a:pt x="192" y="55"/>
                  </a:moveTo>
                  <a:lnTo>
                    <a:pt x="190" y="58"/>
                  </a:lnTo>
                  <a:lnTo>
                    <a:pt x="189" y="61"/>
                  </a:lnTo>
                  <a:lnTo>
                    <a:pt x="187" y="63"/>
                  </a:lnTo>
                  <a:lnTo>
                    <a:pt x="184" y="66"/>
                  </a:lnTo>
                  <a:lnTo>
                    <a:pt x="181" y="70"/>
                  </a:lnTo>
                  <a:lnTo>
                    <a:pt x="177" y="72"/>
                  </a:lnTo>
                  <a:lnTo>
                    <a:pt x="174" y="75"/>
                  </a:lnTo>
                  <a:lnTo>
                    <a:pt x="168" y="77"/>
                  </a:lnTo>
                  <a:lnTo>
                    <a:pt x="162" y="80"/>
                  </a:lnTo>
                  <a:lnTo>
                    <a:pt x="158" y="81"/>
                  </a:lnTo>
                  <a:lnTo>
                    <a:pt x="154" y="82"/>
                  </a:lnTo>
                  <a:lnTo>
                    <a:pt x="150" y="82"/>
                  </a:lnTo>
                  <a:lnTo>
                    <a:pt x="145" y="83"/>
                  </a:lnTo>
                  <a:lnTo>
                    <a:pt x="142" y="82"/>
                  </a:lnTo>
                  <a:lnTo>
                    <a:pt x="137" y="81"/>
                  </a:lnTo>
                  <a:lnTo>
                    <a:pt x="134" y="80"/>
                  </a:lnTo>
                  <a:lnTo>
                    <a:pt x="129" y="78"/>
                  </a:lnTo>
                  <a:lnTo>
                    <a:pt x="124" y="76"/>
                  </a:lnTo>
                  <a:lnTo>
                    <a:pt x="119" y="72"/>
                  </a:lnTo>
                  <a:lnTo>
                    <a:pt x="92" y="53"/>
                  </a:lnTo>
                  <a:lnTo>
                    <a:pt x="65" y="33"/>
                  </a:lnTo>
                  <a:lnTo>
                    <a:pt x="59" y="30"/>
                  </a:lnTo>
                  <a:lnTo>
                    <a:pt x="55" y="27"/>
                  </a:lnTo>
                  <a:lnTo>
                    <a:pt x="50" y="25"/>
                  </a:lnTo>
                  <a:lnTo>
                    <a:pt x="46" y="23"/>
                  </a:lnTo>
                  <a:lnTo>
                    <a:pt x="40" y="21"/>
                  </a:lnTo>
                  <a:lnTo>
                    <a:pt x="36" y="20"/>
                  </a:lnTo>
                  <a:lnTo>
                    <a:pt x="32" y="19"/>
                  </a:lnTo>
                  <a:lnTo>
                    <a:pt x="28" y="20"/>
                  </a:lnTo>
                  <a:lnTo>
                    <a:pt x="24" y="20"/>
                  </a:lnTo>
                  <a:lnTo>
                    <a:pt x="21" y="20"/>
                  </a:lnTo>
                  <a:lnTo>
                    <a:pt x="16" y="22"/>
                  </a:lnTo>
                  <a:lnTo>
                    <a:pt x="11" y="23"/>
                  </a:lnTo>
                  <a:lnTo>
                    <a:pt x="8" y="24"/>
                  </a:lnTo>
                  <a:lnTo>
                    <a:pt x="5" y="26"/>
                  </a:lnTo>
                  <a:lnTo>
                    <a:pt x="2" y="27"/>
                  </a:lnTo>
                  <a:lnTo>
                    <a:pt x="0" y="29"/>
                  </a:lnTo>
                  <a:lnTo>
                    <a:pt x="0" y="27"/>
                  </a:lnTo>
                  <a:lnTo>
                    <a:pt x="1" y="25"/>
                  </a:lnTo>
                  <a:lnTo>
                    <a:pt x="3" y="23"/>
                  </a:lnTo>
                  <a:lnTo>
                    <a:pt x="5" y="21"/>
                  </a:lnTo>
                  <a:lnTo>
                    <a:pt x="6" y="19"/>
                  </a:lnTo>
                  <a:lnTo>
                    <a:pt x="9" y="18"/>
                  </a:lnTo>
                  <a:lnTo>
                    <a:pt x="14" y="15"/>
                  </a:lnTo>
                  <a:lnTo>
                    <a:pt x="20" y="12"/>
                  </a:lnTo>
                  <a:lnTo>
                    <a:pt x="28" y="9"/>
                  </a:lnTo>
                  <a:lnTo>
                    <a:pt x="34" y="6"/>
                  </a:lnTo>
                  <a:lnTo>
                    <a:pt x="41" y="3"/>
                  </a:lnTo>
                  <a:lnTo>
                    <a:pt x="46" y="1"/>
                  </a:lnTo>
                  <a:lnTo>
                    <a:pt x="50" y="0"/>
                  </a:lnTo>
                  <a:lnTo>
                    <a:pt x="54" y="0"/>
                  </a:lnTo>
                  <a:lnTo>
                    <a:pt x="59" y="0"/>
                  </a:lnTo>
                  <a:lnTo>
                    <a:pt x="62" y="1"/>
                  </a:lnTo>
                  <a:lnTo>
                    <a:pt x="66" y="2"/>
                  </a:lnTo>
                  <a:lnTo>
                    <a:pt x="70" y="3"/>
                  </a:lnTo>
                  <a:lnTo>
                    <a:pt x="75" y="6"/>
                  </a:lnTo>
                  <a:lnTo>
                    <a:pt x="79" y="9"/>
                  </a:lnTo>
                  <a:lnTo>
                    <a:pt x="85" y="12"/>
                  </a:lnTo>
                  <a:lnTo>
                    <a:pt x="113" y="31"/>
                  </a:lnTo>
                  <a:lnTo>
                    <a:pt x="136" y="49"/>
                  </a:lnTo>
                  <a:lnTo>
                    <a:pt x="143" y="53"/>
                  </a:lnTo>
                  <a:lnTo>
                    <a:pt x="148" y="56"/>
                  </a:lnTo>
                  <a:lnTo>
                    <a:pt x="152" y="58"/>
                  </a:lnTo>
                  <a:lnTo>
                    <a:pt x="156" y="59"/>
                  </a:lnTo>
                  <a:lnTo>
                    <a:pt x="161" y="61"/>
                  </a:lnTo>
                  <a:lnTo>
                    <a:pt x="166" y="62"/>
                  </a:lnTo>
                  <a:lnTo>
                    <a:pt x="170" y="62"/>
                  </a:lnTo>
                  <a:lnTo>
                    <a:pt x="174" y="62"/>
                  </a:lnTo>
                  <a:lnTo>
                    <a:pt x="178" y="62"/>
                  </a:lnTo>
                  <a:lnTo>
                    <a:pt x="182" y="60"/>
                  </a:lnTo>
                  <a:lnTo>
                    <a:pt x="185" y="59"/>
                  </a:lnTo>
                  <a:lnTo>
                    <a:pt x="188" y="57"/>
                  </a:lnTo>
                  <a:lnTo>
                    <a:pt x="192" y="55"/>
                  </a:lnTo>
                </a:path>
              </a:pathLst>
            </a:custGeom>
            <a:solidFill>
              <a:srgbClr val="FF0000"/>
            </a:solidFill>
            <a:ln w="12700" cap="rnd">
              <a:solidFill>
                <a:srgbClr val="FF0000"/>
              </a:solidFill>
              <a:round/>
              <a:headEnd/>
              <a:tailEnd/>
            </a:ln>
          </p:spPr>
          <p:txBody>
            <a:bodyPr/>
            <a:lstStyle/>
            <a:p>
              <a:endParaRPr lang="en-US"/>
            </a:p>
          </p:txBody>
        </p:sp>
      </p:grpSp>
      <p:grpSp>
        <p:nvGrpSpPr>
          <p:cNvPr id="166" name="Group 4"/>
          <p:cNvGrpSpPr>
            <a:grpSpLocks/>
          </p:cNvGrpSpPr>
          <p:nvPr/>
        </p:nvGrpSpPr>
        <p:grpSpPr bwMode="auto">
          <a:xfrm>
            <a:off x="6153064" y="731953"/>
            <a:ext cx="682625" cy="690563"/>
            <a:chOff x="5138" y="768"/>
            <a:chExt cx="430" cy="435"/>
          </a:xfrm>
        </p:grpSpPr>
        <p:sp>
          <p:nvSpPr>
            <p:cNvPr id="167" name="Freeform 5"/>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lstStyle/>
            <a:p>
              <a:endParaRPr lang="en-US"/>
            </a:p>
          </p:txBody>
        </p:sp>
        <p:sp>
          <p:nvSpPr>
            <p:cNvPr id="168" name="Freeform 6"/>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lstStyle/>
            <a:p>
              <a:endParaRPr lang="en-US"/>
            </a:p>
          </p:txBody>
        </p:sp>
        <p:sp>
          <p:nvSpPr>
            <p:cNvPr id="169" name="Freeform 7"/>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lstStyle/>
            <a:p>
              <a:endParaRPr lang="en-US"/>
            </a:p>
          </p:txBody>
        </p:sp>
        <p:sp>
          <p:nvSpPr>
            <p:cNvPr id="170" name="Freeform 8"/>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9"/>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Line 10"/>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3" name="Line 11"/>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74" name="Group 18"/>
          <p:cNvGrpSpPr>
            <a:grpSpLocks/>
          </p:cNvGrpSpPr>
          <p:nvPr/>
        </p:nvGrpSpPr>
        <p:grpSpPr bwMode="auto">
          <a:xfrm rot="188043">
            <a:off x="1878798" y="1252263"/>
            <a:ext cx="4660900" cy="3194050"/>
            <a:chOff x="1430" y="1060"/>
            <a:chExt cx="3787" cy="1857"/>
          </a:xfrm>
        </p:grpSpPr>
        <p:sp>
          <p:nvSpPr>
            <p:cNvPr id="175" name="Freeform 19"/>
            <p:cNvSpPr>
              <a:spLocks/>
            </p:cNvSpPr>
            <p:nvPr/>
          </p:nvSpPr>
          <p:spPr bwMode="auto">
            <a:xfrm>
              <a:off x="1732" y="2696"/>
              <a:ext cx="51" cy="123"/>
            </a:xfrm>
            <a:custGeom>
              <a:avLst/>
              <a:gdLst>
                <a:gd name="T0" fmla="*/ 37 w 51"/>
                <a:gd name="T1" fmla="*/ 45 h 123"/>
                <a:gd name="T2" fmla="*/ 35 w 51"/>
                <a:gd name="T3" fmla="*/ 37 h 123"/>
                <a:gd name="T4" fmla="*/ 34 w 51"/>
                <a:gd name="T5" fmla="*/ 29 h 123"/>
                <a:gd name="T6" fmla="*/ 36 w 51"/>
                <a:gd name="T7" fmla="*/ 22 h 123"/>
                <a:gd name="T8" fmla="*/ 36 w 51"/>
                <a:gd name="T9" fmla="*/ 17 h 123"/>
                <a:gd name="T10" fmla="*/ 38 w 51"/>
                <a:gd name="T11" fmla="*/ 13 h 123"/>
                <a:gd name="T12" fmla="*/ 42 w 51"/>
                <a:gd name="T13" fmla="*/ 9 h 123"/>
                <a:gd name="T14" fmla="*/ 45 w 51"/>
                <a:gd name="T15" fmla="*/ 6 h 123"/>
                <a:gd name="T16" fmla="*/ 50 w 51"/>
                <a:gd name="T17" fmla="*/ 3 h 123"/>
                <a:gd name="T18" fmla="*/ 45 w 51"/>
                <a:gd name="T19" fmla="*/ 1 h 123"/>
                <a:gd name="T20" fmla="*/ 41 w 51"/>
                <a:gd name="T21" fmla="*/ 0 h 123"/>
                <a:gd name="T22" fmla="*/ 33 w 51"/>
                <a:gd name="T23" fmla="*/ 0 h 123"/>
                <a:gd name="T24" fmla="*/ 28 w 51"/>
                <a:gd name="T25" fmla="*/ 0 h 123"/>
                <a:gd name="T26" fmla="*/ 23 w 51"/>
                <a:gd name="T27" fmla="*/ 1 h 123"/>
                <a:gd name="T28" fmla="*/ 18 w 51"/>
                <a:gd name="T29" fmla="*/ 3 h 123"/>
                <a:gd name="T30" fmla="*/ 13 w 51"/>
                <a:gd name="T31" fmla="*/ 4 h 123"/>
                <a:gd name="T32" fmla="*/ 7 w 51"/>
                <a:gd name="T33" fmla="*/ 6 h 123"/>
                <a:gd name="T34" fmla="*/ 4 w 51"/>
                <a:gd name="T35" fmla="*/ 8 h 123"/>
                <a:gd name="T36" fmla="*/ 1 w 51"/>
                <a:gd name="T37" fmla="*/ 11 h 123"/>
                <a:gd name="T38" fmla="*/ 0 w 51"/>
                <a:gd name="T39" fmla="*/ 15 h 123"/>
                <a:gd name="T40" fmla="*/ 0 w 51"/>
                <a:gd name="T41" fmla="*/ 19 h 123"/>
                <a:gd name="T42" fmla="*/ 0 w 51"/>
                <a:gd name="T43" fmla="*/ 22 h 123"/>
                <a:gd name="T44" fmla="*/ 4 w 51"/>
                <a:gd name="T45" fmla="*/ 63 h 123"/>
                <a:gd name="T46" fmla="*/ 10 w 51"/>
                <a:gd name="T47" fmla="*/ 99 h 123"/>
                <a:gd name="T48" fmla="*/ 11 w 51"/>
                <a:gd name="T49" fmla="*/ 103 h 123"/>
                <a:gd name="T50" fmla="*/ 11 w 51"/>
                <a:gd name="T51" fmla="*/ 106 h 123"/>
                <a:gd name="T52" fmla="*/ 10 w 51"/>
                <a:gd name="T53" fmla="*/ 108 h 123"/>
                <a:gd name="T54" fmla="*/ 7 w 51"/>
                <a:gd name="T55" fmla="*/ 111 h 123"/>
                <a:gd name="T56" fmla="*/ 4 w 51"/>
                <a:gd name="T57" fmla="*/ 114 h 123"/>
                <a:gd name="T58" fmla="*/ 14 w 51"/>
                <a:gd name="T59" fmla="*/ 119 h 123"/>
                <a:gd name="T60" fmla="*/ 25 w 51"/>
                <a:gd name="T61" fmla="*/ 122 h 123"/>
                <a:gd name="T62" fmla="*/ 32 w 51"/>
                <a:gd name="T63" fmla="*/ 121 h 123"/>
                <a:gd name="T64" fmla="*/ 37 w 51"/>
                <a:gd name="T65" fmla="*/ 121 h 123"/>
                <a:gd name="T66" fmla="*/ 41 w 51"/>
                <a:gd name="T67" fmla="*/ 118 h 123"/>
                <a:gd name="T68" fmla="*/ 45 w 51"/>
                <a:gd name="T69" fmla="*/ 116 h 123"/>
                <a:gd name="T70" fmla="*/ 47 w 51"/>
                <a:gd name="T71" fmla="*/ 112 h 123"/>
                <a:gd name="T72" fmla="*/ 47 w 51"/>
                <a:gd name="T73" fmla="*/ 109 h 123"/>
                <a:gd name="T74" fmla="*/ 47 w 51"/>
                <a:gd name="T75" fmla="*/ 105 h 123"/>
                <a:gd name="T76" fmla="*/ 47 w 51"/>
                <a:gd name="T77" fmla="*/ 100 h 123"/>
                <a:gd name="T78" fmla="*/ 46 w 51"/>
                <a:gd name="T79" fmla="*/ 94 h 123"/>
                <a:gd name="T80" fmla="*/ 44 w 51"/>
                <a:gd name="T81" fmla="*/ 86 h 123"/>
                <a:gd name="T82" fmla="*/ 37 w 51"/>
                <a:gd name="T83" fmla="*/ 45 h 1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
                <a:gd name="T127" fmla="*/ 0 h 123"/>
                <a:gd name="T128" fmla="*/ 51 w 51"/>
                <a:gd name="T129" fmla="*/ 123 h 1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 h="123">
                  <a:moveTo>
                    <a:pt x="37" y="45"/>
                  </a:moveTo>
                  <a:lnTo>
                    <a:pt x="35" y="37"/>
                  </a:lnTo>
                  <a:lnTo>
                    <a:pt x="34" y="29"/>
                  </a:lnTo>
                  <a:lnTo>
                    <a:pt x="36" y="22"/>
                  </a:lnTo>
                  <a:lnTo>
                    <a:pt x="36" y="17"/>
                  </a:lnTo>
                  <a:lnTo>
                    <a:pt x="38" y="13"/>
                  </a:lnTo>
                  <a:lnTo>
                    <a:pt x="42" y="9"/>
                  </a:lnTo>
                  <a:lnTo>
                    <a:pt x="45" y="6"/>
                  </a:lnTo>
                  <a:lnTo>
                    <a:pt x="50" y="3"/>
                  </a:lnTo>
                  <a:lnTo>
                    <a:pt x="45" y="1"/>
                  </a:lnTo>
                  <a:lnTo>
                    <a:pt x="41" y="0"/>
                  </a:lnTo>
                  <a:lnTo>
                    <a:pt x="33" y="0"/>
                  </a:lnTo>
                  <a:lnTo>
                    <a:pt x="28" y="0"/>
                  </a:lnTo>
                  <a:lnTo>
                    <a:pt x="23" y="1"/>
                  </a:lnTo>
                  <a:lnTo>
                    <a:pt x="18" y="3"/>
                  </a:lnTo>
                  <a:lnTo>
                    <a:pt x="13" y="4"/>
                  </a:lnTo>
                  <a:lnTo>
                    <a:pt x="7" y="6"/>
                  </a:lnTo>
                  <a:lnTo>
                    <a:pt x="4" y="8"/>
                  </a:lnTo>
                  <a:lnTo>
                    <a:pt x="1" y="11"/>
                  </a:lnTo>
                  <a:lnTo>
                    <a:pt x="0" y="15"/>
                  </a:lnTo>
                  <a:lnTo>
                    <a:pt x="0" y="19"/>
                  </a:lnTo>
                  <a:lnTo>
                    <a:pt x="0" y="22"/>
                  </a:lnTo>
                  <a:lnTo>
                    <a:pt x="4" y="63"/>
                  </a:lnTo>
                  <a:lnTo>
                    <a:pt x="10" y="99"/>
                  </a:lnTo>
                  <a:lnTo>
                    <a:pt x="11" y="103"/>
                  </a:lnTo>
                  <a:lnTo>
                    <a:pt x="11" y="106"/>
                  </a:lnTo>
                  <a:lnTo>
                    <a:pt x="10" y="108"/>
                  </a:lnTo>
                  <a:lnTo>
                    <a:pt x="7" y="111"/>
                  </a:lnTo>
                  <a:lnTo>
                    <a:pt x="4" y="114"/>
                  </a:lnTo>
                  <a:lnTo>
                    <a:pt x="14" y="119"/>
                  </a:lnTo>
                  <a:lnTo>
                    <a:pt x="25" y="122"/>
                  </a:lnTo>
                  <a:lnTo>
                    <a:pt x="32" y="121"/>
                  </a:lnTo>
                  <a:lnTo>
                    <a:pt x="37" y="121"/>
                  </a:lnTo>
                  <a:lnTo>
                    <a:pt x="41" y="118"/>
                  </a:lnTo>
                  <a:lnTo>
                    <a:pt x="45" y="116"/>
                  </a:lnTo>
                  <a:lnTo>
                    <a:pt x="47" y="112"/>
                  </a:lnTo>
                  <a:lnTo>
                    <a:pt x="47" y="109"/>
                  </a:lnTo>
                  <a:lnTo>
                    <a:pt x="47" y="105"/>
                  </a:lnTo>
                  <a:lnTo>
                    <a:pt x="47" y="100"/>
                  </a:lnTo>
                  <a:lnTo>
                    <a:pt x="46" y="94"/>
                  </a:lnTo>
                  <a:lnTo>
                    <a:pt x="44" y="86"/>
                  </a:lnTo>
                  <a:lnTo>
                    <a:pt x="37" y="45"/>
                  </a:lnTo>
                </a:path>
              </a:pathLst>
            </a:custGeom>
            <a:solidFill>
              <a:srgbClr val="800000"/>
            </a:solidFill>
            <a:ln w="12700" cap="rnd">
              <a:solidFill>
                <a:srgbClr val="800000"/>
              </a:solidFill>
              <a:round/>
              <a:headEnd/>
              <a:tailEnd/>
            </a:ln>
          </p:spPr>
          <p:txBody>
            <a:bodyPr/>
            <a:lstStyle/>
            <a:p>
              <a:endParaRPr lang="en-US"/>
            </a:p>
          </p:txBody>
        </p:sp>
        <p:sp>
          <p:nvSpPr>
            <p:cNvPr id="176" name="Freeform 20"/>
            <p:cNvSpPr>
              <a:spLocks/>
            </p:cNvSpPr>
            <p:nvPr/>
          </p:nvSpPr>
          <p:spPr bwMode="auto">
            <a:xfrm>
              <a:off x="1583" y="2773"/>
              <a:ext cx="50" cy="119"/>
            </a:xfrm>
            <a:custGeom>
              <a:avLst/>
              <a:gdLst>
                <a:gd name="T0" fmla="*/ 34 w 50"/>
                <a:gd name="T1" fmla="*/ 43 h 119"/>
                <a:gd name="T2" fmla="*/ 33 w 50"/>
                <a:gd name="T3" fmla="*/ 37 h 119"/>
                <a:gd name="T4" fmla="*/ 34 w 50"/>
                <a:gd name="T5" fmla="*/ 29 h 119"/>
                <a:gd name="T6" fmla="*/ 34 w 50"/>
                <a:gd name="T7" fmla="*/ 22 h 119"/>
                <a:gd name="T8" fmla="*/ 35 w 50"/>
                <a:gd name="T9" fmla="*/ 17 h 119"/>
                <a:gd name="T10" fmla="*/ 37 w 50"/>
                <a:gd name="T11" fmla="*/ 12 h 119"/>
                <a:gd name="T12" fmla="*/ 39 w 50"/>
                <a:gd name="T13" fmla="*/ 9 h 119"/>
                <a:gd name="T14" fmla="*/ 42 w 50"/>
                <a:gd name="T15" fmla="*/ 6 h 119"/>
                <a:gd name="T16" fmla="*/ 49 w 50"/>
                <a:gd name="T17" fmla="*/ 3 h 119"/>
                <a:gd name="T18" fmla="*/ 44 w 50"/>
                <a:gd name="T19" fmla="*/ 1 h 119"/>
                <a:gd name="T20" fmla="*/ 39 w 50"/>
                <a:gd name="T21" fmla="*/ 0 h 119"/>
                <a:gd name="T22" fmla="*/ 32 w 50"/>
                <a:gd name="T23" fmla="*/ 0 h 119"/>
                <a:gd name="T24" fmla="*/ 26 w 50"/>
                <a:gd name="T25" fmla="*/ 0 h 119"/>
                <a:gd name="T26" fmla="*/ 21 w 50"/>
                <a:gd name="T27" fmla="*/ 2 h 119"/>
                <a:gd name="T28" fmla="*/ 17 w 50"/>
                <a:gd name="T29" fmla="*/ 3 h 119"/>
                <a:gd name="T30" fmla="*/ 12 w 50"/>
                <a:gd name="T31" fmla="*/ 4 h 119"/>
                <a:gd name="T32" fmla="*/ 7 w 50"/>
                <a:gd name="T33" fmla="*/ 6 h 119"/>
                <a:gd name="T34" fmla="*/ 3 w 50"/>
                <a:gd name="T35" fmla="*/ 8 h 119"/>
                <a:gd name="T36" fmla="*/ 2 w 50"/>
                <a:gd name="T37" fmla="*/ 12 h 119"/>
                <a:gd name="T38" fmla="*/ 1 w 50"/>
                <a:gd name="T39" fmla="*/ 15 h 119"/>
                <a:gd name="T40" fmla="*/ 0 w 50"/>
                <a:gd name="T41" fmla="*/ 18 h 119"/>
                <a:gd name="T42" fmla="*/ 1 w 50"/>
                <a:gd name="T43" fmla="*/ 22 h 119"/>
                <a:gd name="T44" fmla="*/ 3 w 50"/>
                <a:gd name="T45" fmla="*/ 62 h 119"/>
                <a:gd name="T46" fmla="*/ 10 w 50"/>
                <a:gd name="T47" fmla="*/ 98 h 119"/>
                <a:gd name="T48" fmla="*/ 10 w 50"/>
                <a:gd name="T49" fmla="*/ 103 h 119"/>
                <a:gd name="T50" fmla="*/ 11 w 50"/>
                <a:gd name="T51" fmla="*/ 105 h 119"/>
                <a:gd name="T52" fmla="*/ 11 w 50"/>
                <a:gd name="T53" fmla="*/ 107 h 119"/>
                <a:gd name="T54" fmla="*/ 9 w 50"/>
                <a:gd name="T55" fmla="*/ 110 h 119"/>
                <a:gd name="T56" fmla="*/ 6 w 50"/>
                <a:gd name="T57" fmla="*/ 111 h 119"/>
                <a:gd name="T58" fmla="*/ 16 w 50"/>
                <a:gd name="T59" fmla="*/ 115 h 119"/>
                <a:gd name="T60" fmla="*/ 25 w 50"/>
                <a:gd name="T61" fmla="*/ 118 h 119"/>
                <a:gd name="T62" fmla="*/ 30 w 50"/>
                <a:gd name="T63" fmla="*/ 118 h 119"/>
                <a:gd name="T64" fmla="*/ 34 w 50"/>
                <a:gd name="T65" fmla="*/ 117 h 119"/>
                <a:gd name="T66" fmla="*/ 38 w 50"/>
                <a:gd name="T67" fmla="*/ 116 h 119"/>
                <a:gd name="T68" fmla="*/ 42 w 50"/>
                <a:gd name="T69" fmla="*/ 114 h 119"/>
                <a:gd name="T70" fmla="*/ 44 w 50"/>
                <a:gd name="T71" fmla="*/ 112 h 119"/>
                <a:gd name="T72" fmla="*/ 45 w 50"/>
                <a:gd name="T73" fmla="*/ 110 h 119"/>
                <a:gd name="T74" fmla="*/ 45 w 50"/>
                <a:gd name="T75" fmla="*/ 107 h 119"/>
                <a:gd name="T76" fmla="*/ 44 w 50"/>
                <a:gd name="T77" fmla="*/ 104 h 119"/>
                <a:gd name="T78" fmla="*/ 43 w 50"/>
                <a:gd name="T79" fmla="*/ 99 h 119"/>
                <a:gd name="T80" fmla="*/ 41 w 50"/>
                <a:gd name="T81" fmla="*/ 92 h 119"/>
                <a:gd name="T82" fmla="*/ 40 w 50"/>
                <a:gd name="T83" fmla="*/ 85 h 119"/>
                <a:gd name="T84" fmla="*/ 34 w 50"/>
                <a:gd name="T85" fmla="*/ 43 h 1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
                <a:gd name="T130" fmla="*/ 0 h 119"/>
                <a:gd name="T131" fmla="*/ 50 w 50"/>
                <a:gd name="T132" fmla="*/ 119 h 1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 h="119">
                  <a:moveTo>
                    <a:pt x="34" y="43"/>
                  </a:moveTo>
                  <a:lnTo>
                    <a:pt x="33" y="37"/>
                  </a:lnTo>
                  <a:lnTo>
                    <a:pt x="34" y="29"/>
                  </a:lnTo>
                  <a:lnTo>
                    <a:pt x="34" y="22"/>
                  </a:lnTo>
                  <a:lnTo>
                    <a:pt x="35" y="17"/>
                  </a:lnTo>
                  <a:lnTo>
                    <a:pt x="37" y="12"/>
                  </a:lnTo>
                  <a:lnTo>
                    <a:pt x="39" y="9"/>
                  </a:lnTo>
                  <a:lnTo>
                    <a:pt x="42" y="6"/>
                  </a:lnTo>
                  <a:lnTo>
                    <a:pt x="49" y="3"/>
                  </a:lnTo>
                  <a:lnTo>
                    <a:pt x="44" y="1"/>
                  </a:lnTo>
                  <a:lnTo>
                    <a:pt x="39" y="0"/>
                  </a:lnTo>
                  <a:lnTo>
                    <a:pt x="32" y="0"/>
                  </a:lnTo>
                  <a:lnTo>
                    <a:pt x="26" y="0"/>
                  </a:lnTo>
                  <a:lnTo>
                    <a:pt x="21" y="2"/>
                  </a:lnTo>
                  <a:lnTo>
                    <a:pt x="17" y="3"/>
                  </a:lnTo>
                  <a:lnTo>
                    <a:pt x="12" y="4"/>
                  </a:lnTo>
                  <a:lnTo>
                    <a:pt x="7" y="6"/>
                  </a:lnTo>
                  <a:lnTo>
                    <a:pt x="3" y="8"/>
                  </a:lnTo>
                  <a:lnTo>
                    <a:pt x="2" y="12"/>
                  </a:lnTo>
                  <a:lnTo>
                    <a:pt x="1" y="15"/>
                  </a:lnTo>
                  <a:lnTo>
                    <a:pt x="0" y="18"/>
                  </a:lnTo>
                  <a:lnTo>
                    <a:pt x="1" y="22"/>
                  </a:lnTo>
                  <a:lnTo>
                    <a:pt x="3" y="62"/>
                  </a:lnTo>
                  <a:lnTo>
                    <a:pt x="10" y="98"/>
                  </a:lnTo>
                  <a:lnTo>
                    <a:pt x="10" y="103"/>
                  </a:lnTo>
                  <a:lnTo>
                    <a:pt x="11" y="105"/>
                  </a:lnTo>
                  <a:lnTo>
                    <a:pt x="11" y="107"/>
                  </a:lnTo>
                  <a:lnTo>
                    <a:pt x="9" y="110"/>
                  </a:lnTo>
                  <a:lnTo>
                    <a:pt x="6" y="111"/>
                  </a:lnTo>
                  <a:lnTo>
                    <a:pt x="16" y="115"/>
                  </a:lnTo>
                  <a:lnTo>
                    <a:pt x="25" y="118"/>
                  </a:lnTo>
                  <a:lnTo>
                    <a:pt x="30" y="118"/>
                  </a:lnTo>
                  <a:lnTo>
                    <a:pt x="34" y="117"/>
                  </a:lnTo>
                  <a:lnTo>
                    <a:pt x="38" y="116"/>
                  </a:lnTo>
                  <a:lnTo>
                    <a:pt x="42" y="114"/>
                  </a:lnTo>
                  <a:lnTo>
                    <a:pt x="44" y="112"/>
                  </a:lnTo>
                  <a:lnTo>
                    <a:pt x="45" y="110"/>
                  </a:lnTo>
                  <a:lnTo>
                    <a:pt x="45" y="107"/>
                  </a:lnTo>
                  <a:lnTo>
                    <a:pt x="44" y="104"/>
                  </a:lnTo>
                  <a:lnTo>
                    <a:pt x="43" y="99"/>
                  </a:lnTo>
                  <a:lnTo>
                    <a:pt x="41" y="92"/>
                  </a:lnTo>
                  <a:lnTo>
                    <a:pt x="40" y="85"/>
                  </a:lnTo>
                  <a:lnTo>
                    <a:pt x="34" y="43"/>
                  </a:lnTo>
                </a:path>
              </a:pathLst>
            </a:custGeom>
            <a:solidFill>
              <a:srgbClr val="800000"/>
            </a:solidFill>
            <a:ln w="12700" cap="rnd">
              <a:solidFill>
                <a:srgbClr val="800000"/>
              </a:solidFill>
              <a:round/>
              <a:headEnd/>
              <a:tailEnd/>
            </a:ln>
          </p:spPr>
          <p:txBody>
            <a:bodyPr/>
            <a:lstStyle/>
            <a:p>
              <a:endParaRPr lang="en-US"/>
            </a:p>
          </p:txBody>
        </p:sp>
        <p:sp>
          <p:nvSpPr>
            <p:cNvPr id="177" name="Freeform 21"/>
            <p:cNvSpPr>
              <a:spLocks/>
            </p:cNvSpPr>
            <p:nvPr/>
          </p:nvSpPr>
          <p:spPr bwMode="auto">
            <a:xfrm>
              <a:off x="2029" y="2551"/>
              <a:ext cx="49" cy="123"/>
            </a:xfrm>
            <a:custGeom>
              <a:avLst/>
              <a:gdLst>
                <a:gd name="T0" fmla="*/ 35 w 49"/>
                <a:gd name="T1" fmla="*/ 45 h 123"/>
                <a:gd name="T2" fmla="*/ 34 w 49"/>
                <a:gd name="T3" fmla="*/ 37 h 123"/>
                <a:gd name="T4" fmla="*/ 32 w 49"/>
                <a:gd name="T5" fmla="*/ 29 h 123"/>
                <a:gd name="T6" fmla="*/ 34 w 49"/>
                <a:gd name="T7" fmla="*/ 22 h 123"/>
                <a:gd name="T8" fmla="*/ 35 w 49"/>
                <a:gd name="T9" fmla="*/ 17 h 123"/>
                <a:gd name="T10" fmla="*/ 37 w 49"/>
                <a:gd name="T11" fmla="*/ 13 h 123"/>
                <a:gd name="T12" fmla="*/ 40 w 49"/>
                <a:gd name="T13" fmla="*/ 9 h 123"/>
                <a:gd name="T14" fmla="*/ 43 w 49"/>
                <a:gd name="T15" fmla="*/ 6 h 123"/>
                <a:gd name="T16" fmla="*/ 48 w 49"/>
                <a:gd name="T17" fmla="*/ 3 h 123"/>
                <a:gd name="T18" fmla="*/ 43 w 49"/>
                <a:gd name="T19" fmla="*/ 1 h 123"/>
                <a:gd name="T20" fmla="*/ 39 w 49"/>
                <a:gd name="T21" fmla="*/ 0 h 123"/>
                <a:gd name="T22" fmla="*/ 32 w 49"/>
                <a:gd name="T23" fmla="*/ 0 h 123"/>
                <a:gd name="T24" fmla="*/ 27 w 49"/>
                <a:gd name="T25" fmla="*/ 0 h 123"/>
                <a:gd name="T26" fmla="*/ 22 w 49"/>
                <a:gd name="T27" fmla="*/ 1 h 123"/>
                <a:gd name="T28" fmla="*/ 17 w 49"/>
                <a:gd name="T29" fmla="*/ 3 h 123"/>
                <a:gd name="T30" fmla="*/ 13 w 49"/>
                <a:gd name="T31" fmla="*/ 4 h 123"/>
                <a:gd name="T32" fmla="*/ 7 w 49"/>
                <a:gd name="T33" fmla="*/ 6 h 123"/>
                <a:gd name="T34" fmla="*/ 4 w 49"/>
                <a:gd name="T35" fmla="*/ 8 h 123"/>
                <a:gd name="T36" fmla="*/ 1 w 49"/>
                <a:gd name="T37" fmla="*/ 11 h 123"/>
                <a:gd name="T38" fmla="*/ 0 w 49"/>
                <a:gd name="T39" fmla="*/ 15 h 123"/>
                <a:gd name="T40" fmla="*/ 0 w 49"/>
                <a:gd name="T41" fmla="*/ 19 h 123"/>
                <a:gd name="T42" fmla="*/ 0 w 49"/>
                <a:gd name="T43" fmla="*/ 22 h 123"/>
                <a:gd name="T44" fmla="*/ 4 w 49"/>
                <a:gd name="T45" fmla="*/ 63 h 123"/>
                <a:gd name="T46" fmla="*/ 9 w 49"/>
                <a:gd name="T47" fmla="*/ 99 h 123"/>
                <a:gd name="T48" fmla="*/ 11 w 49"/>
                <a:gd name="T49" fmla="*/ 103 h 123"/>
                <a:gd name="T50" fmla="*/ 10 w 49"/>
                <a:gd name="T51" fmla="*/ 106 h 123"/>
                <a:gd name="T52" fmla="*/ 9 w 49"/>
                <a:gd name="T53" fmla="*/ 108 h 123"/>
                <a:gd name="T54" fmla="*/ 7 w 49"/>
                <a:gd name="T55" fmla="*/ 111 h 123"/>
                <a:gd name="T56" fmla="*/ 4 w 49"/>
                <a:gd name="T57" fmla="*/ 114 h 123"/>
                <a:gd name="T58" fmla="*/ 14 w 49"/>
                <a:gd name="T59" fmla="*/ 119 h 123"/>
                <a:gd name="T60" fmla="*/ 24 w 49"/>
                <a:gd name="T61" fmla="*/ 122 h 123"/>
                <a:gd name="T62" fmla="*/ 31 w 49"/>
                <a:gd name="T63" fmla="*/ 121 h 123"/>
                <a:gd name="T64" fmla="*/ 35 w 49"/>
                <a:gd name="T65" fmla="*/ 121 h 123"/>
                <a:gd name="T66" fmla="*/ 39 w 49"/>
                <a:gd name="T67" fmla="*/ 118 h 123"/>
                <a:gd name="T68" fmla="*/ 43 w 49"/>
                <a:gd name="T69" fmla="*/ 116 h 123"/>
                <a:gd name="T70" fmla="*/ 45 w 49"/>
                <a:gd name="T71" fmla="*/ 112 h 123"/>
                <a:gd name="T72" fmla="*/ 45 w 49"/>
                <a:gd name="T73" fmla="*/ 109 h 123"/>
                <a:gd name="T74" fmla="*/ 45 w 49"/>
                <a:gd name="T75" fmla="*/ 105 h 123"/>
                <a:gd name="T76" fmla="*/ 45 w 49"/>
                <a:gd name="T77" fmla="*/ 100 h 123"/>
                <a:gd name="T78" fmla="*/ 44 w 49"/>
                <a:gd name="T79" fmla="*/ 94 h 123"/>
                <a:gd name="T80" fmla="*/ 42 w 49"/>
                <a:gd name="T81" fmla="*/ 86 h 123"/>
                <a:gd name="T82" fmla="*/ 35 w 49"/>
                <a:gd name="T83" fmla="*/ 45 h 1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
                <a:gd name="T127" fmla="*/ 0 h 123"/>
                <a:gd name="T128" fmla="*/ 49 w 49"/>
                <a:gd name="T129" fmla="*/ 123 h 1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 h="123">
                  <a:moveTo>
                    <a:pt x="35" y="45"/>
                  </a:moveTo>
                  <a:lnTo>
                    <a:pt x="34" y="37"/>
                  </a:lnTo>
                  <a:lnTo>
                    <a:pt x="32" y="29"/>
                  </a:lnTo>
                  <a:lnTo>
                    <a:pt x="34" y="22"/>
                  </a:lnTo>
                  <a:lnTo>
                    <a:pt x="35" y="17"/>
                  </a:lnTo>
                  <a:lnTo>
                    <a:pt x="37" y="13"/>
                  </a:lnTo>
                  <a:lnTo>
                    <a:pt x="40" y="9"/>
                  </a:lnTo>
                  <a:lnTo>
                    <a:pt x="43" y="6"/>
                  </a:lnTo>
                  <a:lnTo>
                    <a:pt x="48" y="3"/>
                  </a:lnTo>
                  <a:lnTo>
                    <a:pt x="43" y="1"/>
                  </a:lnTo>
                  <a:lnTo>
                    <a:pt x="39" y="0"/>
                  </a:lnTo>
                  <a:lnTo>
                    <a:pt x="32" y="0"/>
                  </a:lnTo>
                  <a:lnTo>
                    <a:pt x="27" y="0"/>
                  </a:lnTo>
                  <a:lnTo>
                    <a:pt x="22" y="1"/>
                  </a:lnTo>
                  <a:lnTo>
                    <a:pt x="17" y="3"/>
                  </a:lnTo>
                  <a:lnTo>
                    <a:pt x="13" y="4"/>
                  </a:lnTo>
                  <a:lnTo>
                    <a:pt x="7" y="6"/>
                  </a:lnTo>
                  <a:lnTo>
                    <a:pt x="4" y="8"/>
                  </a:lnTo>
                  <a:lnTo>
                    <a:pt x="1" y="11"/>
                  </a:lnTo>
                  <a:lnTo>
                    <a:pt x="0" y="15"/>
                  </a:lnTo>
                  <a:lnTo>
                    <a:pt x="0" y="19"/>
                  </a:lnTo>
                  <a:lnTo>
                    <a:pt x="0" y="22"/>
                  </a:lnTo>
                  <a:lnTo>
                    <a:pt x="4" y="63"/>
                  </a:lnTo>
                  <a:lnTo>
                    <a:pt x="9" y="99"/>
                  </a:lnTo>
                  <a:lnTo>
                    <a:pt x="11" y="103"/>
                  </a:lnTo>
                  <a:lnTo>
                    <a:pt x="10" y="106"/>
                  </a:lnTo>
                  <a:lnTo>
                    <a:pt x="9" y="108"/>
                  </a:lnTo>
                  <a:lnTo>
                    <a:pt x="7" y="111"/>
                  </a:lnTo>
                  <a:lnTo>
                    <a:pt x="4" y="114"/>
                  </a:lnTo>
                  <a:lnTo>
                    <a:pt x="14" y="119"/>
                  </a:lnTo>
                  <a:lnTo>
                    <a:pt x="24" y="122"/>
                  </a:lnTo>
                  <a:lnTo>
                    <a:pt x="31" y="121"/>
                  </a:lnTo>
                  <a:lnTo>
                    <a:pt x="35" y="121"/>
                  </a:lnTo>
                  <a:lnTo>
                    <a:pt x="39" y="118"/>
                  </a:lnTo>
                  <a:lnTo>
                    <a:pt x="43" y="116"/>
                  </a:lnTo>
                  <a:lnTo>
                    <a:pt x="45" y="112"/>
                  </a:lnTo>
                  <a:lnTo>
                    <a:pt x="45" y="109"/>
                  </a:lnTo>
                  <a:lnTo>
                    <a:pt x="45" y="105"/>
                  </a:lnTo>
                  <a:lnTo>
                    <a:pt x="45" y="100"/>
                  </a:lnTo>
                  <a:lnTo>
                    <a:pt x="44" y="94"/>
                  </a:lnTo>
                  <a:lnTo>
                    <a:pt x="42" y="86"/>
                  </a:lnTo>
                  <a:lnTo>
                    <a:pt x="35" y="45"/>
                  </a:lnTo>
                </a:path>
              </a:pathLst>
            </a:custGeom>
            <a:solidFill>
              <a:srgbClr val="800000"/>
            </a:solidFill>
            <a:ln w="12700" cap="rnd">
              <a:solidFill>
                <a:srgbClr val="800000"/>
              </a:solidFill>
              <a:round/>
              <a:headEnd/>
              <a:tailEnd/>
            </a:ln>
          </p:spPr>
          <p:txBody>
            <a:bodyPr/>
            <a:lstStyle/>
            <a:p>
              <a:endParaRPr lang="en-US"/>
            </a:p>
          </p:txBody>
        </p:sp>
        <p:sp>
          <p:nvSpPr>
            <p:cNvPr id="178" name="Freeform 22"/>
            <p:cNvSpPr>
              <a:spLocks/>
            </p:cNvSpPr>
            <p:nvPr/>
          </p:nvSpPr>
          <p:spPr bwMode="auto">
            <a:xfrm>
              <a:off x="1880" y="2622"/>
              <a:ext cx="51" cy="121"/>
            </a:xfrm>
            <a:custGeom>
              <a:avLst/>
              <a:gdLst>
                <a:gd name="T0" fmla="*/ 35 w 51"/>
                <a:gd name="T1" fmla="*/ 44 h 121"/>
                <a:gd name="T2" fmla="*/ 34 w 51"/>
                <a:gd name="T3" fmla="*/ 38 h 121"/>
                <a:gd name="T4" fmla="*/ 35 w 51"/>
                <a:gd name="T5" fmla="*/ 30 h 121"/>
                <a:gd name="T6" fmla="*/ 35 w 51"/>
                <a:gd name="T7" fmla="*/ 22 h 121"/>
                <a:gd name="T8" fmla="*/ 36 w 51"/>
                <a:gd name="T9" fmla="*/ 17 h 121"/>
                <a:gd name="T10" fmla="*/ 38 w 51"/>
                <a:gd name="T11" fmla="*/ 13 h 121"/>
                <a:gd name="T12" fmla="*/ 40 w 51"/>
                <a:gd name="T13" fmla="*/ 9 h 121"/>
                <a:gd name="T14" fmla="*/ 43 w 51"/>
                <a:gd name="T15" fmla="*/ 6 h 121"/>
                <a:gd name="T16" fmla="*/ 50 w 51"/>
                <a:gd name="T17" fmla="*/ 3 h 121"/>
                <a:gd name="T18" fmla="*/ 45 w 51"/>
                <a:gd name="T19" fmla="*/ 1 h 121"/>
                <a:gd name="T20" fmla="*/ 40 w 51"/>
                <a:gd name="T21" fmla="*/ 0 h 121"/>
                <a:gd name="T22" fmla="*/ 33 w 51"/>
                <a:gd name="T23" fmla="*/ 0 h 121"/>
                <a:gd name="T24" fmla="*/ 27 w 51"/>
                <a:gd name="T25" fmla="*/ 0 h 121"/>
                <a:gd name="T26" fmla="*/ 22 w 51"/>
                <a:gd name="T27" fmla="*/ 2 h 121"/>
                <a:gd name="T28" fmla="*/ 17 w 51"/>
                <a:gd name="T29" fmla="*/ 3 h 121"/>
                <a:gd name="T30" fmla="*/ 12 w 51"/>
                <a:gd name="T31" fmla="*/ 4 h 121"/>
                <a:gd name="T32" fmla="*/ 7 w 51"/>
                <a:gd name="T33" fmla="*/ 7 h 121"/>
                <a:gd name="T34" fmla="*/ 3 w 51"/>
                <a:gd name="T35" fmla="*/ 8 h 121"/>
                <a:gd name="T36" fmla="*/ 2 w 51"/>
                <a:gd name="T37" fmla="*/ 12 h 121"/>
                <a:gd name="T38" fmla="*/ 1 w 51"/>
                <a:gd name="T39" fmla="*/ 15 h 121"/>
                <a:gd name="T40" fmla="*/ 0 w 51"/>
                <a:gd name="T41" fmla="*/ 18 h 121"/>
                <a:gd name="T42" fmla="*/ 1 w 51"/>
                <a:gd name="T43" fmla="*/ 23 h 121"/>
                <a:gd name="T44" fmla="*/ 3 w 51"/>
                <a:gd name="T45" fmla="*/ 64 h 121"/>
                <a:gd name="T46" fmla="*/ 10 w 51"/>
                <a:gd name="T47" fmla="*/ 99 h 121"/>
                <a:gd name="T48" fmla="*/ 10 w 51"/>
                <a:gd name="T49" fmla="*/ 104 h 121"/>
                <a:gd name="T50" fmla="*/ 11 w 51"/>
                <a:gd name="T51" fmla="*/ 106 h 121"/>
                <a:gd name="T52" fmla="*/ 11 w 51"/>
                <a:gd name="T53" fmla="*/ 109 h 121"/>
                <a:gd name="T54" fmla="*/ 9 w 51"/>
                <a:gd name="T55" fmla="*/ 112 h 121"/>
                <a:gd name="T56" fmla="*/ 6 w 51"/>
                <a:gd name="T57" fmla="*/ 113 h 121"/>
                <a:gd name="T58" fmla="*/ 17 w 51"/>
                <a:gd name="T59" fmla="*/ 117 h 121"/>
                <a:gd name="T60" fmla="*/ 26 w 51"/>
                <a:gd name="T61" fmla="*/ 120 h 121"/>
                <a:gd name="T62" fmla="*/ 31 w 51"/>
                <a:gd name="T63" fmla="*/ 120 h 121"/>
                <a:gd name="T64" fmla="*/ 35 w 51"/>
                <a:gd name="T65" fmla="*/ 119 h 121"/>
                <a:gd name="T66" fmla="*/ 39 w 51"/>
                <a:gd name="T67" fmla="*/ 118 h 121"/>
                <a:gd name="T68" fmla="*/ 43 w 51"/>
                <a:gd name="T69" fmla="*/ 116 h 121"/>
                <a:gd name="T70" fmla="*/ 45 w 51"/>
                <a:gd name="T71" fmla="*/ 114 h 121"/>
                <a:gd name="T72" fmla="*/ 46 w 51"/>
                <a:gd name="T73" fmla="*/ 112 h 121"/>
                <a:gd name="T74" fmla="*/ 46 w 51"/>
                <a:gd name="T75" fmla="*/ 109 h 121"/>
                <a:gd name="T76" fmla="*/ 45 w 51"/>
                <a:gd name="T77" fmla="*/ 106 h 121"/>
                <a:gd name="T78" fmla="*/ 44 w 51"/>
                <a:gd name="T79" fmla="*/ 101 h 121"/>
                <a:gd name="T80" fmla="*/ 42 w 51"/>
                <a:gd name="T81" fmla="*/ 94 h 121"/>
                <a:gd name="T82" fmla="*/ 41 w 51"/>
                <a:gd name="T83" fmla="*/ 86 h 121"/>
                <a:gd name="T84" fmla="*/ 35 w 51"/>
                <a:gd name="T85" fmla="*/ 44 h 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
                <a:gd name="T130" fmla="*/ 0 h 121"/>
                <a:gd name="T131" fmla="*/ 51 w 51"/>
                <a:gd name="T132" fmla="*/ 121 h 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 h="121">
                  <a:moveTo>
                    <a:pt x="35" y="44"/>
                  </a:moveTo>
                  <a:lnTo>
                    <a:pt x="34" y="38"/>
                  </a:lnTo>
                  <a:lnTo>
                    <a:pt x="35" y="30"/>
                  </a:lnTo>
                  <a:lnTo>
                    <a:pt x="35" y="22"/>
                  </a:lnTo>
                  <a:lnTo>
                    <a:pt x="36" y="17"/>
                  </a:lnTo>
                  <a:lnTo>
                    <a:pt x="38" y="13"/>
                  </a:lnTo>
                  <a:lnTo>
                    <a:pt x="40" y="9"/>
                  </a:lnTo>
                  <a:lnTo>
                    <a:pt x="43" y="6"/>
                  </a:lnTo>
                  <a:lnTo>
                    <a:pt x="50" y="3"/>
                  </a:lnTo>
                  <a:lnTo>
                    <a:pt x="45" y="1"/>
                  </a:lnTo>
                  <a:lnTo>
                    <a:pt x="40" y="0"/>
                  </a:lnTo>
                  <a:lnTo>
                    <a:pt x="33" y="0"/>
                  </a:lnTo>
                  <a:lnTo>
                    <a:pt x="27" y="0"/>
                  </a:lnTo>
                  <a:lnTo>
                    <a:pt x="22" y="2"/>
                  </a:lnTo>
                  <a:lnTo>
                    <a:pt x="17" y="3"/>
                  </a:lnTo>
                  <a:lnTo>
                    <a:pt x="12" y="4"/>
                  </a:lnTo>
                  <a:lnTo>
                    <a:pt x="7" y="7"/>
                  </a:lnTo>
                  <a:lnTo>
                    <a:pt x="3" y="8"/>
                  </a:lnTo>
                  <a:lnTo>
                    <a:pt x="2" y="12"/>
                  </a:lnTo>
                  <a:lnTo>
                    <a:pt x="1" y="15"/>
                  </a:lnTo>
                  <a:lnTo>
                    <a:pt x="0" y="18"/>
                  </a:lnTo>
                  <a:lnTo>
                    <a:pt x="1" y="23"/>
                  </a:lnTo>
                  <a:lnTo>
                    <a:pt x="3" y="64"/>
                  </a:lnTo>
                  <a:lnTo>
                    <a:pt x="10" y="99"/>
                  </a:lnTo>
                  <a:lnTo>
                    <a:pt x="10" y="104"/>
                  </a:lnTo>
                  <a:lnTo>
                    <a:pt x="11" y="106"/>
                  </a:lnTo>
                  <a:lnTo>
                    <a:pt x="11" y="109"/>
                  </a:lnTo>
                  <a:lnTo>
                    <a:pt x="9" y="112"/>
                  </a:lnTo>
                  <a:lnTo>
                    <a:pt x="6" y="113"/>
                  </a:lnTo>
                  <a:lnTo>
                    <a:pt x="17" y="117"/>
                  </a:lnTo>
                  <a:lnTo>
                    <a:pt x="26" y="120"/>
                  </a:lnTo>
                  <a:lnTo>
                    <a:pt x="31" y="120"/>
                  </a:lnTo>
                  <a:lnTo>
                    <a:pt x="35" y="119"/>
                  </a:lnTo>
                  <a:lnTo>
                    <a:pt x="39" y="118"/>
                  </a:lnTo>
                  <a:lnTo>
                    <a:pt x="43" y="116"/>
                  </a:lnTo>
                  <a:lnTo>
                    <a:pt x="45" y="114"/>
                  </a:lnTo>
                  <a:lnTo>
                    <a:pt x="46" y="112"/>
                  </a:lnTo>
                  <a:lnTo>
                    <a:pt x="46" y="109"/>
                  </a:lnTo>
                  <a:lnTo>
                    <a:pt x="45" y="106"/>
                  </a:lnTo>
                  <a:lnTo>
                    <a:pt x="44" y="101"/>
                  </a:lnTo>
                  <a:lnTo>
                    <a:pt x="42" y="94"/>
                  </a:lnTo>
                  <a:lnTo>
                    <a:pt x="41" y="86"/>
                  </a:lnTo>
                  <a:lnTo>
                    <a:pt x="35" y="44"/>
                  </a:lnTo>
                </a:path>
              </a:pathLst>
            </a:custGeom>
            <a:solidFill>
              <a:srgbClr val="800000"/>
            </a:solidFill>
            <a:ln w="12700" cap="rnd">
              <a:solidFill>
                <a:srgbClr val="800000"/>
              </a:solidFill>
              <a:round/>
              <a:headEnd/>
              <a:tailEnd/>
            </a:ln>
          </p:spPr>
          <p:txBody>
            <a:bodyPr/>
            <a:lstStyle/>
            <a:p>
              <a:endParaRPr lang="en-US"/>
            </a:p>
          </p:txBody>
        </p:sp>
        <p:sp>
          <p:nvSpPr>
            <p:cNvPr id="179" name="Freeform 23"/>
            <p:cNvSpPr>
              <a:spLocks/>
            </p:cNvSpPr>
            <p:nvPr/>
          </p:nvSpPr>
          <p:spPr bwMode="auto">
            <a:xfrm>
              <a:off x="2328" y="2404"/>
              <a:ext cx="49" cy="121"/>
            </a:xfrm>
            <a:custGeom>
              <a:avLst/>
              <a:gdLst>
                <a:gd name="T0" fmla="*/ 35 w 49"/>
                <a:gd name="T1" fmla="*/ 45 h 121"/>
                <a:gd name="T2" fmla="*/ 34 w 49"/>
                <a:gd name="T3" fmla="*/ 37 h 121"/>
                <a:gd name="T4" fmla="*/ 32 w 49"/>
                <a:gd name="T5" fmla="*/ 29 h 121"/>
                <a:gd name="T6" fmla="*/ 34 w 49"/>
                <a:gd name="T7" fmla="*/ 22 h 121"/>
                <a:gd name="T8" fmla="*/ 35 w 49"/>
                <a:gd name="T9" fmla="*/ 17 h 121"/>
                <a:gd name="T10" fmla="*/ 37 w 49"/>
                <a:gd name="T11" fmla="*/ 13 h 121"/>
                <a:gd name="T12" fmla="*/ 40 w 49"/>
                <a:gd name="T13" fmla="*/ 9 h 121"/>
                <a:gd name="T14" fmla="*/ 43 w 49"/>
                <a:gd name="T15" fmla="*/ 5 h 121"/>
                <a:gd name="T16" fmla="*/ 48 w 49"/>
                <a:gd name="T17" fmla="*/ 3 h 121"/>
                <a:gd name="T18" fmla="*/ 43 w 49"/>
                <a:gd name="T19" fmla="*/ 1 h 121"/>
                <a:gd name="T20" fmla="*/ 39 w 49"/>
                <a:gd name="T21" fmla="*/ 0 h 121"/>
                <a:gd name="T22" fmla="*/ 32 w 49"/>
                <a:gd name="T23" fmla="*/ 0 h 121"/>
                <a:gd name="T24" fmla="*/ 27 w 49"/>
                <a:gd name="T25" fmla="*/ 0 h 121"/>
                <a:gd name="T26" fmla="*/ 22 w 49"/>
                <a:gd name="T27" fmla="*/ 1 h 121"/>
                <a:gd name="T28" fmla="*/ 17 w 49"/>
                <a:gd name="T29" fmla="*/ 3 h 121"/>
                <a:gd name="T30" fmla="*/ 13 w 49"/>
                <a:gd name="T31" fmla="*/ 4 h 121"/>
                <a:gd name="T32" fmla="*/ 7 w 49"/>
                <a:gd name="T33" fmla="*/ 6 h 121"/>
                <a:gd name="T34" fmla="*/ 4 w 49"/>
                <a:gd name="T35" fmla="*/ 8 h 121"/>
                <a:gd name="T36" fmla="*/ 1 w 49"/>
                <a:gd name="T37" fmla="*/ 11 h 121"/>
                <a:gd name="T38" fmla="*/ 0 w 49"/>
                <a:gd name="T39" fmla="*/ 15 h 121"/>
                <a:gd name="T40" fmla="*/ 0 w 49"/>
                <a:gd name="T41" fmla="*/ 18 h 121"/>
                <a:gd name="T42" fmla="*/ 0 w 49"/>
                <a:gd name="T43" fmla="*/ 22 h 121"/>
                <a:gd name="T44" fmla="*/ 4 w 49"/>
                <a:gd name="T45" fmla="*/ 62 h 121"/>
                <a:gd name="T46" fmla="*/ 9 w 49"/>
                <a:gd name="T47" fmla="*/ 97 h 121"/>
                <a:gd name="T48" fmla="*/ 11 w 49"/>
                <a:gd name="T49" fmla="*/ 102 h 121"/>
                <a:gd name="T50" fmla="*/ 10 w 49"/>
                <a:gd name="T51" fmla="*/ 104 h 121"/>
                <a:gd name="T52" fmla="*/ 9 w 49"/>
                <a:gd name="T53" fmla="*/ 106 h 121"/>
                <a:gd name="T54" fmla="*/ 7 w 49"/>
                <a:gd name="T55" fmla="*/ 109 h 121"/>
                <a:gd name="T56" fmla="*/ 4 w 49"/>
                <a:gd name="T57" fmla="*/ 112 h 121"/>
                <a:gd name="T58" fmla="*/ 14 w 49"/>
                <a:gd name="T59" fmla="*/ 117 h 121"/>
                <a:gd name="T60" fmla="*/ 24 w 49"/>
                <a:gd name="T61" fmla="*/ 120 h 121"/>
                <a:gd name="T62" fmla="*/ 31 w 49"/>
                <a:gd name="T63" fmla="*/ 119 h 121"/>
                <a:gd name="T64" fmla="*/ 35 w 49"/>
                <a:gd name="T65" fmla="*/ 119 h 121"/>
                <a:gd name="T66" fmla="*/ 39 w 49"/>
                <a:gd name="T67" fmla="*/ 116 h 121"/>
                <a:gd name="T68" fmla="*/ 43 w 49"/>
                <a:gd name="T69" fmla="*/ 114 h 121"/>
                <a:gd name="T70" fmla="*/ 45 w 49"/>
                <a:gd name="T71" fmla="*/ 110 h 121"/>
                <a:gd name="T72" fmla="*/ 45 w 49"/>
                <a:gd name="T73" fmla="*/ 107 h 121"/>
                <a:gd name="T74" fmla="*/ 45 w 49"/>
                <a:gd name="T75" fmla="*/ 103 h 121"/>
                <a:gd name="T76" fmla="*/ 45 w 49"/>
                <a:gd name="T77" fmla="*/ 99 h 121"/>
                <a:gd name="T78" fmla="*/ 44 w 49"/>
                <a:gd name="T79" fmla="*/ 93 h 121"/>
                <a:gd name="T80" fmla="*/ 42 w 49"/>
                <a:gd name="T81" fmla="*/ 84 h 121"/>
                <a:gd name="T82" fmla="*/ 35 w 49"/>
                <a:gd name="T83" fmla="*/ 45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
                <a:gd name="T127" fmla="*/ 0 h 121"/>
                <a:gd name="T128" fmla="*/ 49 w 49"/>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 h="121">
                  <a:moveTo>
                    <a:pt x="35" y="45"/>
                  </a:moveTo>
                  <a:lnTo>
                    <a:pt x="34" y="37"/>
                  </a:lnTo>
                  <a:lnTo>
                    <a:pt x="32" y="29"/>
                  </a:lnTo>
                  <a:lnTo>
                    <a:pt x="34" y="22"/>
                  </a:lnTo>
                  <a:lnTo>
                    <a:pt x="35" y="17"/>
                  </a:lnTo>
                  <a:lnTo>
                    <a:pt x="37" y="13"/>
                  </a:lnTo>
                  <a:lnTo>
                    <a:pt x="40" y="9"/>
                  </a:lnTo>
                  <a:lnTo>
                    <a:pt x="43" y="5"/>
                  </a:lnTo>
                  <a:lnTo>
                    <a:pt x="48" y="3"/>
                  </a:lnTo>
                  <a:lnTo>
                    <a:pt x="43" y="1"/>
                  </a:lnTo>
                  <a:lnTo>
                    <a:pt x="39" y="0"/>
                  </a:lnTo>
                  <a:lnTo>
                    <a:pt x="32" y="0"/>
                  </a:lnTo>
                  <a:lnTo>
                    <a:pt x="27" y="0"/>
                  </a:lnTo>
                  <a:lnTo>
                    <a:pt x="22" y="1"/>
                  </a:lnTo>
                  <a:lnTo>
                    <a:pt x="17" y="3"/>
                  </a:lnTo>
                  <a:lnTo>
                    <a:pt x="13" y="4"/>
                  </a:lnTo>
                  <a:lnTo>
                    <a:pt x="7" y="6"/>
                  </a:lnTo>
                  <a:lnTo>
                    <a:pt x="4" y="8"/>
                  </a:lnTo>
                  <a:lnTo>
                    <a:pt x="1" y="11"/>
                  </a:lnTo>
                  <a:lnTo>
                    <a:pt x="0" y="15"/>
                  </a:lnTo>
                  <a:lnTo>
                    <a:pt x="0" y="18"/>
                  </a:lnTo>
                  <a:lnTo>
                    <a:pt x="0" y="22"/>
                  </a:lnTo>
                  <a:lnTo>
                    <a:pt x="4" y="62"/>
                  </a:lnTo>
                  <a:lnTo>
                    <a:pt x="9" y="97"/>
                  </a:lnTo>
                  <a:lnTo>
                    <a:pt x="11" y="102"/>
                  </a:lnTo>
                  <a:lnTo>
                    <a:pt x="10" y="104"/>
                  </a:lnTo>
                  <a:lnTo>
                    <a:pt x="9" y="106"/>
                  </a:lnTo>
                  <a:lnTo>
                    <a:pt x="7" y="109"/>
                  </a:lnTo>
                  <a:lnTo>
                    <a:pt x="4" y="112"/>
                  </a:lnTo>
                  <a:lnTo>
                    <a:pt x="14" y="117"/>
                  </a:lnTo>
                  <a:lnTo>
                    <a:pt x="24" y="120"/>
                  </a:lnTo>
                  <a:lnTo>
                    <a:pt x="31" y="119"/>
                  </a:lnTo>
                  <a:lnTo>
                    <a:pt x="35" y="119"/>
                  </a:lnTo>
                  <a:lnTo>
                    <a:pt x="39" y="116"/>
                  </a:lnTo>
                  <a:lnTo>
                    <a:pt x="43" y="114"/>
                  </a:lnTo>
                  <a:lnTo>
                    <a:pt x="45" y="110"/>
                  </a:lnTo>
                  <a:lnTo>
                    <a:pt x="45" y="107"/>
                  </a:lnTo>
                  <a:lnTo>
                    <a:pt x="45" y="103"/>
                  </a:lnTo>
                  <a:lnTo>
                    <a:pt x="45" y="99"/>
                  </a:lnTo>
                  <a:lnTo>
                    <a:pt x="44" y="93"/>
                  </a:lnTo>
                  <a:lnTo>
                    <a:pt x="42" y="84"/>
                  </a:lnTo>
                  <a:lnTo>
                    <a:pt x="35" y="45"/>
                  </a:lnTo>
                </a:path>
              </a:pathLst>
            </a:custGeom>
            <a:solidFill>
              <a:srgbClr val="800000"/>
            </a:solidFill>
            <a:ln w="12700" cap="rnd">
              <a:solidFill>
                <a:srgbClr val="800000"/>
              </a:solidFill>
              <a:round/>
              <a:headEnd/>
              <a:tailEnd/>
            </a:ln>
          </p:spPr>
          <p:txBody>
            <a:bodyPr/>
            <a:lstStyle/>
            <a:p>
              <a:endParaRPr lang="en-US"/>
            </a:p>
          </p:txBody>
        </p:sp>
        <p:sp>
          <p:nvSpPr>
            <p:cNvPr id="180" name="Freeform 24"/>
            <p:cNvSpPr>
              <a:spLocks/>
            </p:cNvSpPr>
            <p:nvPr/>
          </p:nvSpPr>
          <p:spPr bwMode="auto">
            <a:xfrm>
              <a:off x="2183" y="2478"/>
              <a:ext cx="48" cy="121"/>
            </a:xfrm>
            <a:custGeom>
              <a:avLst/>
              <a:gdLst>
                <a:gd name="T0" fmla="*/ 33 w 48"/>
                <a:gd name="T1" fmla="*/ 44 h 121"/>
                <a:gd name="T2" fmla="*/ 32 w 48"/>
                <a:gd name="T3" fmla="*/ 38 h 121"/>
                <a:gd name="T4" fmla="*/ 32 w 48"/>
                <a:gd name="T5" fmla="*/ 30 h 121"/>
                <a:gd name="T6" fmla="*/ 32 w 48"/>
                <a:gd name="T7" fmla="*/ 22 h 121"/>
                <a:gd name="T8" fmla="*/ 33 w 48"/>
                <a:gd name="T9" fmla="*/ 17 h 121"/>
                <a:gd name="T10" fmla="*/ 36 w 48"/>
                <a:gd name="T11" fmla="*/ 13 h 121"/>
                <a:gd name="T12" fmla="*/ 38 w 48"/>
                <a:gd name="T13" fmla="*/ 9 h 121"/>
                <a:gd name="T14" fmla="*/ 41 w 48"/>
                <a:gd name="T15" fmla="*/ 6 h 121"/>
                <a:gd name="T16" fmla="*/ 47 w 48"/>
                <a:gd name="T17" fmla="*/ 3 h 121"/>
                <a:gd name="T18" fmla="*/ 42 w 48"/>
                <a:gd name="T19" fmla="*/ 1 h 121"/>
                <a:gd name="T20" fmla="*/ 37 w 48"/>
                <a:gd name="T21" fmla="*/ 0 h 121"/>
                <a:gd name="T22" fmla="*/ 31 w 48"/>
                <a:gd name="T23" fmla="*/ 0 h 121"/>
                <a:gd name="T24" fmla="*/ 25 w 48"/>
                <a:gd name="T25" fmla="*/ 0 h 121"/>
                <a:gd name="T26" fmla="*/ 20 w 48"/>
                <a:gd name="T27" fmla="*/ 2 h 121"/>
                <a:gd name="T28" fmla="*/ 16 w 48"/>
                <a:gd name="T29" fmla="*/ 3 h 121"/>
                <a:gd name="T30" fmla="*/ 11 w 48"/>
                <a:gd name="T31" fmla="*/ 4 h 121"/>
                <a:gd name="T32" fmla="*/ 7 w 48"/>
                <a:gd name="T33" fmla="*/ 7 h 121"/>
                <a:gd name="T34" fmla="*/ 2 w 48"/>
                <a:gd name="T35" fmla="*/ 8 h 121"/>
                <a:gd name="T36" fmla="*/ 1 w 48"/>
                <a:gd name="T37" fmla="*/ 12 h 121"/>
                <a:gd name="T38" fmla="*/ 0 w 48"/>
                <a:gd name="T39" fmla="*/ 15 h 121"/>
                <a:gd name="T40" fmla="*/ 0 w 48"/>
                <a:gd name="T41" fmla="*/ 18 h 121"/>
                <a:gd name="T42" fmla="*/ 0 w 48"/>
                <a:gd name="T43" fmla="*/ 23 h 121"/>
                <a:gd name="T44" fmla="*/ 3 w 48"/>
                <a:gd name="T45" fmla="*/ 64 h 121"/>
                <a:gd name="T46" fmla="*/ 10 w 48"/>
                <a:gd name="T47" fmla="*/ 99 h 121"/>
                <a:gd name="T48" fmla="*/ 9 w 48"/>
                <a:gd name="T49" fmla="*/ 104 h 121"/>
                <a:gd name="T50" fmla="*/ 10 w 48"/>
                <a:gd name="T51" fmla="*/ 106 h 121"/>
                <a:gd name="T52" fmla="*/ 10 w 48"/>
                <a:gd name="T53" fmla="*/ 109 h 121"/>
                <a:gd name="T54" fmla="*/ 8 w 48"/>
                <a:gd name="T55" fmla="*/ 112 h 121"/>
                <a:gd name="T56" fmla="*/ 5 w 48"/>
                <a:gd name="T57" fmla="*/ 113 h 121"/>
                <a:gd name="T58" fmla="*/ 15 w 48"/>
                <a:gd name="T59" fmla="*/ 117 h 121"/>
                <a:gd name="T60" fmla="*/ 24 w 48"/>
                <a:gd name="T61" fmla="*/ 120 h 121"/>
                <a:gd name="T62" fmla="*/ 29 w 48"/>
                <a:gd name="T63" fmla="*/ 120 h 121"/>
                <a:gd name="T64" fmla="*/ 33 w 48"/>
                <a:gd name="T65" fmla="*/ 119 h 121"/>
                <a:gd name="T66" fmla="*/ 36 w 48"/>
                <a:gd name="T67" fmla="*/ 118 h 121"/>
                <a:gd name="T68" fmla="*/ 40 w 48"/>
                <a:gd name="T69" fmla="*/ 116 h 121"/>
                <a:gd name="T70" fmla="*/ 43 w 48"/>
                <a:gd name="T71" fmla="*/ 114 h 121"/>
                <a:gd name="T72" fmla="*/ 43 w 48"/>
                <a:gd name="T73" fmla="*/ 112 h 121"/>
                <a:gd name="T74" fmla="*/ 43 w 48"/>
                <a:gd name="T75" fmla="*/ 109 h 121"/>
                <a:gd name="T76" fmla="*/ 43 w 48"/>
                <a:gd name="T77" fmla="*/ 106 h 121"/>
                <a:gd name="T78" fmla="*/ 42 w 48"/>
                <a:gd name="T79" fmla="*/ 101 h 121"/>
                <a:gd name="T80" fmla="*/ 40 w 48"/>
                <a:gd name="T81" fmla="*/ 94 h 121"/>
                <a:gd name="T82" fmla="*/ 38 w 48"/>
                <a:gd name="T83" fmla="*/ 86 h 121"/>
                <a:gd name="T84" fmla="*/ 33 w 48"/>
                <a:gd name="T85" fmla="*/ 44 h 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
                <a:gd name="T130" fmla="*/ 0 h 121"/>
                <a:gd name="T131" fmla="*/ 48 w 48"/>
                <a:gd name="T132" fmla="*/ 121 h 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 h="121">
                  <a:moveTo>
                    <a:pt x="33" y="44"/>
                  </a:moveTo>
                  <a:lnTo>
                    <a:pt x="32" y="38"/>
                  </a:lnTo>
                  <a:lnTo>
                    <a:pt x="32" y="30"/>
                  </a:lnTo>
                  <a:lnTo>
                    <a:pt x="32" y="22"/>
                  </a:lnTo>
                  <a:lnTo>
                    <a:pt x="33" y="17"/>
                  </a:lnTo>
                  <a:lnTo>
                    <a:pt x="36" y="13"/>
                  </a:lnTo>
                  <a:lnTo>
                    <a:pt x="38" y="9"/>
                  </a:lnTo>
                  <a:lnTo>
                    <a:pt x="41" y="6"/>
                  </a:lnTo>
                  <a:lnTo>
                    <a:pt x="47" y="3"/>
                  </a:lnTo>
                  <a:lnTo>
                    <a:pt x="42" y="1"/>
                  </a:lnTo>
                  <a:lnTo>
                    <a:pt x="37" y="0"/>
                  </a:lnTo>
                  <a:lnTo>
                    <a:pt x="31" y="0"/>
                  </a:lnTo>
                  <a:lnTo>
                    <a:pt x="25" y="0"/>
                  </a:lnTo>
                  <a:lnTo>
                    <a:pt x="20" y="2"/>
                  </a:lnTo>
                  <a:lnTo>
                    <a:pt x="16" y="3"/>
                  </a:lnTo>
                  <a:lnTo>
                    <a:pt x="11" y="4"/>
                  </a:lnTo>
                  <a:lnTo>
                    <a:pt x="7" y="7"/>
                  </a:lnTo>
                  <a:lnTo>
                    <a:pt x="2" y="8"/>
                  </a:lnTo>
                  <a:lnTo>
                    <a:pt x="1" y="12"/>
                  </a:lnTo>
                  <a:lnTo>
                    <a:pt x="0" y="15"/>
                  </a:lnTo>
                  <a:lnTo>
                    <a:pt x="0" y="18"/>
                  </a:lnTo>
                  <a:lnTo>
                    <a:pt x="0" y="23"/>
                  </a:lnTo>
                  <a:lnTo>
                    <a:pt x="3" y="64"/>
                  </a:lnTo>
                  <a:lnTo>
                    <a:pt x="10" y="99"/>
                  </a:lnTo>
                  <a:lnTo>
                    <a:pt x="9" y="104"/>
                  </a:lnTo>
                  <a:lnTo>
                    <a:pt x="10" y="106"/>
                  </a:lnTo>
                  <a:lnTo>
                    <a:pt x="10" y="109"/>
                  </a:lnTo>
                  <a:lnTo>
                    <a:pt x="8" y="112"/>
                  </a:lnTo>
                  <a:lnTo>
                    <a:pt x="5" y="113"/>
                  </a:lnTo>
                  <a:lnTo>
                    <a:pt x="15" y="117"/>
                  </a:lnTo>
                  <a:lnTo>
                    <a:pt x="24" y="120"/>
                  </a:lnTo>
                  <a:lnTo>
                    <a:pt x="29" y="120"/>
                  </a:lnTo>
                  <a:lnTo>
                    <a:pt x="33" y="119"/>
                  </a:lnTo>
                  <a:lnTo>
                    <a:pt x="36" y="118"/>
                  </a:lnTo>
                  <a:lnTo>
                    <a:pt x="40" y="116"/>
                  </a:lnTo>
                  <a:lnTo>
                    <a:pt x="43" y="114"/>
                  </a:lnTo>
                  <a:lnTo>
                    <a:pt x="43" y="112"/>
                  </a:lnTo>
                  <a:lnTo>
                    <a:pt x="43" y="109"/>
                  </a:lnTo>
                  <a:lnTo>
                    <a:pt x="43" y="106"/>
                  </a:lnTo>
                  <a:lnTo>
                    <a:pt x="42" y="101"/>
                  </a:lnTo>
                  <a:lnTo>
                    <a:pt x="40" y="94"/>
                  </a:lnTo>
                  <a:lnTo>
                    <a:pt x="38" y="86"/>
                  </a:lnTo>
                  <a:lnTo>
                    <a:pt x="33" y="44"/>
                  </a:lnTo>
                </a:path>
              </a:pathLst>
            </a:custGeom>
            <a:solidFill>
              <a:srgbClr val="800000"/>
            </a:solidFill>
            <a:ln w="12700" cap="rnd">
              <a:solidFill>
                <a:srgbClr val="800000"/>
              </a:solidFill>
              <a:round/>
              <a:headEnd/>
              <a:tailEnd/>
            </a:ln>
          </p:spPr>
          <p:txBody>
            <a:bodyPr/>
            <a:lstStyle/>
            <a:p>
              <a:endParaRPr lang="en-US"/>
            </a:p>
          </p:txBody>
        </p:sp>
        <p:sp>
          <p:nvSpPr>
            <p:cNvPr id="181" name="Freeform 25"/>
            <p:cNvSpPr>
              <a:spLocks/>
            </p:cNvSpPr>
            <p:nvPr/>
          </p:nvSpPr>
          <p:spPr bwMode="auto">
            <a:xfrm>
              <a:off x="2628" y="2256"/>
              <a:ext cx="49" cy="121"/>
            </a:xfrm>
            <a:custGeom>
              <a:avLst/>
              <a:gdLst>
                <a:gd name="T0" fmla="*/ 35 w 49"/>
                <a:gd name="T1" fmla="*/ 45 h 121"/>
                <a:gd name="T2" fmla="*/ 34 w 49"/>
                <a:gd name="T3" fmla="*/ 37 h 121"/>
                <a:gd name="T4" fmla="*/ 32 w 49"/>
                <a:gd name="T5" fmla="*/ 29 h 121"/>
                <a:gd name="T6" fmla="*/ 34 w 49"/>
                <a:gd name="T7" fmla="*/ 22 h 121"/>
                <a:gd name="T8" fmla="*/ 35 w 49"/>
                <a:gd name="T9" fmla="*/ 17 h 121"/>
                <a:gd name="T10" fmla="*/ 37 w 49"/>
                <a:gd name="T11" fmla="*/ 13 h 121"/>
                <a:gd name="T12" fmla="*/ 40 w 49"/>
                <a:gd name="T13" fmla="*/ 9 h 121"/>
                <a:gd name="T14" fmla="*/ 43 w 49"/>
                <a:gd name="T15" fmla="*/ 5 h 121"/>
                <a:gd name="T16" fmla="*/ 48 w 49"/>
                <a:gd name="T17" fmla="*/ 3 h 121"/>
                <a:gd name="T18" fmla="*/ 43 w 49"/>
                <a:gd name="T19" fmla="*/ 1 h 121"/>
                <a:gd name="T20" fmla="*/ 39 w 49"/>
                <a:gd name="T21" fmla="*/ 0 h 121"/>
                <a:gd name="T22" fmla="*/ 32 w 49"/>
                <a:gd name="T23" fmla="*/ 0 h 121"/>
                <a:gd name="T24" fmla="*/ 27 w 49"/>
                <a:gd name="T25" fmla="*/ 0 h 121"/>
                <a:gd name="T26" fmla="*/ 22 w 49"/>
                <a:gd name="T27" fmla="*/ 1 h 121"/>
                <a:gd name="T28" fmla="*/ 17 w 49"/>
                <a:gd name="T29" fmla="*/ 3 h 121"/>
                <a:gd name="T30" fmla="*/ 13 w 49"/>
                <a:gd name="T31" fmla="*/ 4 h 121"/>
                <a:gd name="T32" fmla="*/ 7 w 49"/>
                <a:gd name="T33" fmla="*/ 6 h 121"/>
                <a:gd name="T34" fmla="*/ 4 w 49"/>
                <a:gd name="T35" fmla="*/ 8 h 121"/>
                <a:gd name="T36" fmla="*/ 1 w 49"/>
                <a:gd name="T37" fmla="*/ 11 h 121"/>
                <a:gd name="T38" fmla="*/ 0 w 49"/>
                <a:gd name="T39" fmla="*/ 15 h 121"/>
                <a:gd name="T40" fmla="*/ 0 w 49"/>
                <a:gd name="T41" fmla="*/ 18 h 121"/>
                <a:gd name="T42" fmla="*/ 0 w 49"/>
                <a:gd name="T43" fmla="*/ 22 h 121"/>
                <a:gd name="T44" fmla="*/ 4 w 49"/>
                <a:gd name="T45" fmla="*/ 62 h 121"/>
                <a:gd name="T46" fmla="*/ 9 w 49"/>
                <a:gd name="T47" fmla="*/ 97 h 121"/>
                <a:gd name="T48" fmla="*/ 11 w 49"/>
                <a:gd name="T49" fmla="*/ 102 h 121"/>
                <a:gd name="T50" fmla="*/ 10 w 49"/>
                <a:gd name="T51" fmla="*/ 104 h 121"/>
                <a:gd name="T52" fmla="*/ 9 w 49"/>
                <a:gd name="T53" fmla="*/ 106 h 121"/>
                <a:gd name="T54" fmla="*/ 7 w 49"/>
                <a:gd name="T55" fmla="*/ 109 h 121"/>
                <a:gd name="T56" fmla="*/ 4 w 49"/>
                <a:gd name="T57" fmla="*/ 112 h 121"/>
                <a:gd name="T58" fmla="*/ 14 w 49"/>
                <a:gd name="T59" fmla="*/ 117 h 121"/>
                <a:gd name="T60" fmla="*/ 24 w 49"/>
                <a:gd name="T61" fmla="*/ 120 h 121"/>
                <a:gd name="T62" fmla="*/ 31 w 49"/>
                <a:gd name="T63" fmla="*/ 119 h 121"/>
                <a:gd name="T64" fmla="*/ 35 w 49"/>
                <a:gd name="T65" fmla="*/ 119 h 121"/>
                <a:gd name="T66" fmla="*/ 39 w 49"/>
                <a:gd name="T67" fmla="*/ 116 h 121"/>
                <a:gd name="T68" fmla="*/ 43 w 49"/>
                <a:gd name="T69" fmla="*/ 114 h 121"/>
                <a:gd name="T70" fmla="*/ 45 w 49"/>
                <a:gd name="T71" fmla="*/ 110 h 121"/>
                <a:gd name="T72" fmla="*/ 45 w 49"/>
                <a:gd name="T73" fmla="*/ 107 h 121"/>
                <a:gd name="T74" fmla="*/ 45 w 49"/>
                <a:gd name="T75" fmla="*/ 103 h 121"/>
                <a:gd name="T76" fmla="*/ 45 w 49"/>
                <a:gd name="T77" fmla="*/ 99 h 121"/>
                <a:gd name="T78" fmla="*/ 44 w 49"/>
                <a:gd name="T79" fmla="*/ 93 h 121"/>
                <a:gd name="T80" fmla="*/ 42 w 49"/>
                <a:gd name="T81" fmla="*/ 84 h 121"/>
                <a:gd name="T82" fmla="*/ 35 w 49"/>
                <a:gd name="T83" fmla="*/ 45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
                <a:gd name="T127" fmla="*/ 0 h 121"/>
                <a:gd name="T128" fmla="*/ 49 w 49"/>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 h="121">
                  <a:moveTo>
                    <a:pt x="35" y="45"/>
                  </a:moveTo>
                  <a:lnTo>
                    <a:pt x="34" y="37"/>
                  </a:lnTo>
                  <a:lnTo>
                    <a:pt x="32" y="29"/>
                  </a:lnTo>
                  <a:lnTo>
                    <a:pt x="34" y="22"/>
                  </a:lnTo>
                  <a:lnTo>
                    <a:pt x="35" y="17"/>
                  </a:lnTo>
                  <a:lnTo>
                    <a:pt x="37" y="13"/>
                  </a:lnTo>
                  <a:lnTo>
                    <a:pt x="40" y="9"/>
                  </a:lnTo>
                  <a:lnTo>
                    <a:pt x="43" y="5"/>
                  </a:lnTo>
                  <a:lnTo>
                    <a:pt x="48" y="3"/>
                  </a:lnTo>
                  <a:lnTo>
                    <a:pt x="43" y="1"/>
                  </a:lnTo>
                  <a:lnTo>
                    <a:pt x="39" y="0"/>
                  </a:lnTo>
                  <a:lnTo>
                    <a:pt x="32" y="0"/>
                  </a:lnTo>
                  <a:lnTo>
                    <a:pt x="27" y="0"/>
                  </a:lnTo>
                  <a:lnTo>
                    <a:pt x="22" y="1"/>
                  </a:lnTo>
                  <a:lnTo>
                    <a:pt x="17" y="3"/>
                  </a:lnTo>
                  <a:lnTo>
                    <a:pt x="13" y="4"/>
                  </a:lnTo>
                  <a:lnTo>
                    <a:pt x="7" y="6"/>
                  </a:lnTo>
                  <a:lnTo>
                    <a:pt x="4" y="8"/>
                  </a:lnTo>
                  <a:lnTo>
                    <a:pt x="1" y="11"/>
                  </a:lnTo>
                  <a:lnTo>
                    <a:pt x="0" y="15"/>
                  </a:lnTo>
                  <a:lnTo>
                    <a:pt x="0" y="18"/>
                  </a:lnTo>
                  <a:lnTo>
                    <a:pt x="0" y="22"/>
                  </a:lnTo>
                  <a:lnTo>
                    <a:pt x="4" y="62"/>
                  </a:lnTo>
                  <a:lnTo>
                    <a:pt x="9" y="97"/>
                  </a:lnTo>
                  <a:lnTo>
                    <a:pt x="11" y="102"/>
                  </a:lnTo>
                  <a:lnTo>
                    <a:pt x="10" y="104"/>
                  </a:lnTo>
                  <a:lnTo>
                    <a:pt x="9" y="106"/>
                  </a:lnTo>
                  <a:lnTo>
                    <a:pt x="7" y="109"/>
                  </a:lnTo>
                  <a:lnTo>
                    <a:pt x="4" y="112"/>
                  </a:lnTo>
                  <a:lnTo>
                    <a:pt x="14" y="117"/>
                  </a:lnTo>
                  <a:lnTo>
                    <a:pt x="24" y="120"/>
                  </a:lnTo>
                  <a:lnTo>
                    <a:pt x="31" y="119"/>
                  </a:lnTo>
                  <a:lnTo>
                    <a:pt x="35" y="119"/>
                  </a:lnTo>
                  <a:lnTo>
                    <a:pt x="39" y="116"/>
                  </a:lnTo>
                  <a:lnTo>
                    <a:pt x="43" y="114"/>
                  </a:lnTo>
                  <a:lnTo>
                    <a:pt x="45" y="110"/>
                  </a:lnTo>
                  <a:lnTo>
                    <a:pt x="45" y="107"/>
                  </a:lnTo>
                  <a:lnTo>
                    <a:pt x="45" y="103"/>
                  </a:lnTo>
                  <a:lnTo>
                    <a:pt x="45" y="99"/>
                  </a:lnTo>
                  <a:lnTo>
                    <a:pt x="44" y="93"/>
                  </a:lnTo>
                  <a:lnTo>
                    <a:pt x="42" y="84"/>
                  </a:lnTo>
                  <a:lnTo>
                    <a:pt x="35" y="45"/>
                  </a:lnTo>
                </a:path>
              </a:pathLst>
            </a:custGeom>
            <a:solidFill>
              <a:srgbClr val="800000"/>
            </a:solidFill>
            <a:ln w="12700" cap="rnd">
              <a:solidFill>
                <a:srgbClr val="800000"/>
              </a:solidFill>
              <a:round/>
              <a:headEnd/>
              <a:tailEnd/>
            </a:ln>
          </p:spPr>
          <p:txBody>
            <a:bodyPr/>
            <a:lstStyle/>
            <a:p>
              <a:endParaRPr lang="en-US"/>
            </a:p>
          </p:txBody>
        </p:sp>
        <p:sp>
          <p:nvSpPr>
            <p:cNvPr id="182" name="Freeform 26"/>
            <p:cNvSpPr>
              <a:spLocks/>
            </p:cNvSpPr>
            <p:nvPr/>
          </p:nvSpPr>
          <p:spPr bwMode="auto">
            <a:xfrm>
              <a:off x="2480" y="2329"/>
              <a:ext cx="51" cy="121"/>
            </a:xfrm>
            <a:custGeom>
              <a:avLst/>
              <a:gdLst>
                <a:gd name="T0" fmla="*/ 35 w 51"/>
                <a:gd name="T1" fmla="*/ 44 h 121"/>
                <a:gd name="T2" fmla="*/ 34 w 51"/>
                <a:gd name="T3" fmla="*/ 38 h 121"/>
                <a:gd name="T4" fmla="*/ 35 w 51"/>
                <a:gd name="T5" fmla="*/ 30 h 121"/>
                <a:gd name="T6" fmla="*/ 35 w 51"/>
                <a:gd name="T7" fmla="*/ 22 h 121"/>
                <a:gd name="T8" fmla="*/ 36 w 51"/>
                <a:gd name="T9" fmla="*/ 17 h 121"/>
                <a:gd name="T10" fmla="*/ 38 w 51"/>
                <a:gd name="T11" fmla="*/ 13 h 121"/>
                <a:gd name="T12" fmla="*/ 40 w 51"/>
                <a:gd name="T13" fmla="*/ 9 h 121"/>
                <a:gd name="T14" fmla="*/ 43 w 51"/>
                <a:gd name="T15" fmla="*/ 6 h 121"/>
                <a:gd name="T16" fmla="*/ 50 w 51"/>
                <a:gd name="T17" fmla="*/ 3 h 121"/>
                <a:gd name="T18" fmla="*/ 45 w 51"/>
                <a:gd name="T19" fmla="*/ 1 h 121"/>
                <a:gd name="T20" fmla="*/ 40 w 51"/>
                <a:gd name="T21" fmla="*/ 0 h 121"/>
                <a:gd name="T22" fmla="*/ 33 w 51"/>
                <a:gd name="T23" fmla="*/ 0 h 121"/>
                <a:gd name="T24" fmla="*/ 27 w 51"/>
                <a:gd name="T25" fmla="*/ 0 h 121"/>
                <a:gd name="T26" fmla="*/ 22 w 51"/>
                <a:gd name="T27" fmla="*/ 2 h 121"/>
                <a:gd name="T28" fmla="*/ 17 w 51"/>
                <a:gd name="T29" fmla="*/ 3 h 121"/>
                <a:gd name="T30" fmla="*/ 12 w 51"/>
                <a:gd name="T31" fmla="*/ 4 h 121"/>
                <a:gd name="T32" fmla="*/ 7 w 51"/>
                <a:gd name="T33" fmla="*/ 7 h 121"/>
                <a:gd name="T34" fmla="*/ 3 w 51"/>
                <a:gd name="T35" fmla="*/ 8 h 121"/>
                <a:gd name="T36" fmla="*/ 2 w 51"/>
                <a:gd name="T37" fmla="*/ 12 h 121"/>
                <a:gd name="T38" fmla="*/ 1 w 51"/>
                <a:gd name="T39" fmla="*/ 15 h 121"/>
                <a:gd name="T40" fmla="*/ 0 w 51"/>
                <a:gd name="T41" fmla="*/ 18 h 121"/>
                <a:gd name="T42" fmla="*/ 1 w 51"/>
                <a:gd name="T43" fmla="*/ 23 h 121"/>
                <a:gd name="T44" fmla="*/ 3 w 51"/>
                <a:gd name="T45" fmla="*/ 64 h 121"/>
                <a:gd name="T46" fmla="*/ 10 w 51"/>
                <a:gd name="T47" fmla="*/ 99 h 121"/>
                <a:gd name="T48" fmla="*/ 10 w 51"/>
                <a:gd name="T49" fmla="*/ 104 h 121"/>
                <a:gd name="T50" fmla="*/ 11 w 51"/>
                <a:gd name="T51" fmla="*/ 106 h 121"/>
                <a:gd name="T52" fmla="*/ 11 w 51"/>
                <a:gd name="T53" fmla="*/ 109 h 121"/>
                <a:gd name="T54" fmla="*/ 9 w 51"/>
                <a:gd name="T55" fmla="*/ 112 h 121"/>
                <a:gd name="T56" fmla="*/ 6 w 51"/>
                <a:gd name="T57" fmla="*/ 113 h 121"/>
                <a:gd name="T58" fmla="*/ 17 w 51"/>
                <a:gd name="T59" fmla="*/ 117 h 121"/>
                <a:gd name="T60" fmla="*/ 26 w 51"/>
                <a:gd name="T61" fmla="*/ 120 h 121"/>
                <a:gd name="T62" fmla="*/ 31 w 51"/>
                <a:gd name="T63" fmla="*/ 120 h 121"/>
                <a:gd name="T64" fmla="*/ 35 w 51"/>
                <a:gd name="T65" fmla="*/ 119 h 121"/>
                <a:gd name="T66" fmla="*/ 39 w 51"/>
                <a:gd name="T67" fmla="*/ 118 h 121"/>
                <a:gd name="T68" fmla="*/ 43 w 51"/>
                <a:gd name="T69" fmla="*/ 116 h 121"/>
                <a:gd name="T70" fmla="*/ 45 w 51"/>
                <a:gd name="T71" fmla="*/ 114 h 121"/>
                <a:gd name="T72" fmla="*/ 46 w 51"/>
                <a:gd name="T73" fmla="*/ 112 h 121"/>
                <a:gd name="T74" fmla="*/ 46 w 51"/>
                <a:gd name="T75" fmla="*/ 109 h 121"/>
                <a:gd name="T76" fmla="*/ 45 w 51"/>
                <a:gd name="T77" fmla="*/ 106 h 121"/>
                <a:gd name="T78" fmla="*/ 44 w 51"/>
                <a:gd name="T79" fmla="*/ 101 h 121"/>
                <a:gd name="T80" fmla="*/ 42 w 51"/>
                <a:gd name="T81" fmla="*/ 94 h 121"/>
                <a:gd name="T82" fmla="*/ 41 w 51"/>
                <a:gd name="T83" fmla="*/ 86 h 121"/>
                <a:gd name="T84" fmla="*/ 35 w 51"/>
                <a:gd name="T85" fmla="*/ 44 h 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
                <a:gd name="T130" fmla="*/ 0 h 121"/>
                <a:gd name="T131" fmla="*/ 51 w 51"/>
                <a:gd name="T132" fmla="*/ 121 h 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 h="121">
                  <a:moveTo>
                    <a:pt x="35" y="44"/>
                  </a:moveTo>
                  <a:lnTo>
                    <a:pt x="34" y="38"/>
                  </a:lnTo>
                  <a:lnTo>
                    <a:pt x="35" y="30"/>
                  </a:lnTo>
                  <a:lnTo>
                    <a:pt x="35" y="22"/>
                  </a:lnTo>
                  <a:lnTo>
                    <a:pt x="36" y="17"/>
                  </a:lnTo>
                  <a:lnTo>
                    <a:pt x="38" y="13"/>
                  </a:lnTo>
                  <a:lnTo>
                    <a:pt x="40" y="9"/>
                  </a:lnTo>
                  <a:lnTo>
                    <a:pt x="43" y="6"/>
                  </a:lnTo>
                  <a:lnTo>
                    <a:pt x="50" y="3"/>
                  </a:lnTo>
                  <a:lnTo>
                    <a:pt x="45" y="1"/>
                  </a:lnTo>
                  <a:lnTo>
                    <a:pt x="40" y="0"/>
                  </a:lnTo>
                  <a:lnTo>
                    <a:pt x="33" y="0"/>
                  </a:lnTo>
                  <a:lnTo>
                    <a:pt x="27" y="0"/>
                  </a:lnTo>
                  <a:lnTo>
                    <a:pt x="22" y="2"/>
                  </a:lnTo>
                  <a:lnTo>
                    <a:pt x="17" y="3"/>
                  </a:lnTo>
                  <a:lnTo>
                    <a:pt x="12" y="4"/>
                  </a:lnTo>
                  <a:lnTo>
                    <a:pt x="7" y="7"/>
                  </a:lnTo>
                  <a:lnTo>
                    <a:pt x="3" y="8"/>
                  </a:lnTo>
                  <a:lnTo>
                    <a:pt x="2" y="12"/>
                  </a:lnTo>
                  <a:lnTo>
                    <a:pt x="1" y="15"/>
                  </a:lnTo>
                  <a:lnTo>
                    <a:pt x="0" y="18"/>
                  </a:lnTo>
                  <a:lnTo>
                    <a:pt x="1" y="23"/>
                  </a:lnTo>
                  <a:lnTo>
                    <a:pt x="3" y="64"/>
                  </a:lnTo>
                  <a:lnTo>
                    <a:pt x="10" y="99"/>
                  </a:lnTo>
                  <a:lnTo>
                    <a:pt x="10" y="104"/>
                  </a:lnTo>
                  <a:lnTo>
                    <a:pt x="11" y="106"/>
                  </a:lnTo>
                  <a:lnTo>
                    <a:pt x="11" y="109"/>
                  </a:lnTo>
                  <a:lnTo>
                    <a:pt x="9" y="112"/>
                  </a:lnTo>
                  <a:lnTo>
                    <a:pt x="6" y="113"/>
                  </a:lnTo>
                  <a:lnTo>
                    <a:pt x="17" y="117"/>
                  </a:lnTo>
                  <a:lnTo>
                    <a:pt x="26" y="120"/>
                  </a:lnTo>
                  <a:lnTo>
                    <a:pt x="31" y="120"/>
                  </a:lnTo>
                  <a:lnTo>
                    <a:pt x="35" y="119"/>
                  </a:lnTo>
                  <a:lnTo>
                    <a:pt x="39" y="118"/>
                  </a:lnTo>
                  <a:lnTo>
                    <a:pt x="43" y="116"/>
                  </a:lnTo>
                  <a:lnTo>
                    <a:pt x="45" y="114"/>
                  </a:lnTo>
                  <a:lnTo>
                    <a:pt x="46" y="112"/>
                  </a:lnTo>
                  <a:lnTo>
                    <a:pt x="46" y="109"/>
                  </a:lnTo>
                  <a:lnTo>
                    <a:pt x="45" y="106"/>
                  </a:lnTo>
                  <a:lnTo>
                    <a:pt x="44" y="101"/>
                  </a:lnTo>
                  <a:lnTo>
                    <a:pt x="42" y="94"/>
                  </a:lnTo>
                  <a:lnTo>
                    <a:pt x="41" y="86"/>
                  </a:lnTo>
                  <a:lnTo>
                    <a:pt x="35" y="44"/>
                  </a:lnTo>
                </a:path>
              </a:pathLst>
            </a:custGeom>
            <a:solidFill>
              <a:srgbClr val="800000"/>
            </a:solidFill>
            <a:ln w="12700" cap="rnd">
              <a:solidFill>
                <a:srgbClr val="800000"/>
              </a:solidFill>
              <a:round/>
              <a:headEnd/>
              <a:tailEnd/>
            </a:ln>
          </p:spPr>
          <p:txBody>
            <a:bodyPr/>
            <a:lstStyle/>
            <a:p>
              <a:endParaRPr lang="en-US"/>
            </a:p>
          </p:txBody>
        </p:sp>
        <p:sp>
          <p:nvSpPr>
            <p:cNvPr id="183" name="Freeform 27"/>
            <p:cNvSpPr>
              <a:spLocks/>
            </p:cNvSpPr>
            <p:nvPr/>
          </p:nvSpPr>
          <p:spPr bwMode="auto">
            <a:xfrm>
              <a:off x="2929" y="2108"/>
              <a:ext cx="48" cy="123"/>
            </a:xfrm>
            <a:custGeom>
              <a:avLst/>
              <a:gdLst>
                <a:gd name="T0" fmla="*/ 35 w 48"/>
                <a:gd name="T1" fmla="*/ 45 h 123"/>
                <a:gd name="T2" fmla="*/ 33 w 48"/>
                <a:gd name="T3" fmla="*/ 37 h 123"/>
                <a:gd name="T4" fmla="*/ 32 w 48"/>
                <a:gd name="T5" fmla="*/ 29 h 123"/>
                <a:gd name="T6" fmla="*/ 34 w 48"/>
                <a:gd name="T7" fmla="*/ 22 h 123"/>
                <a:gd name="T8" fmla="*/ 34 w 48"/>
                <a:gd name="T9" fmla="*/ 17 h 123"/>
                <a:gd name="T10" fmla="*/ 36 w 48"/>
                <a:gd name="T11" fmla="*/ 13 h 123"/>
                <a:gd name="T12" fmla="*/ 39 w 48"/>
                <a:gd name="T13" fmla="*/ 9 h 123"/>
                <a:gd name="T14" fmla="*/ 43 w 48"/>
                <a:gd name="T15" fmla="*/ 6 h 123"/>
                <a:gd name="T16" fmla="*/ 47 w 48"/>
                <a:gd name="T17" fmla="*/ 3 h 123"/>
                <a:gd name="T18" fmla="*/ 43 w 48"/>
                <a:gd name="T19" fmla="*/ 1 h 123"/>
                <a:gd name="T20" fmla="*/ 39 w 48"/>
                <a:gd name="T21" fmla="*/ 0 h 123"/>
                <a:gd name="T22" fmla="*/ 31 w 48"/>
                <a:gd name="T23" fmla="*/ 0 h 123"/>
                <a:gd name="T24" fmla="*/ 26 w 48"/>
                <a:gd name="T25" fmla="*/ 0 h 123"/>
                <a:gd name="T26" fmla="*/ 21 w 48"/>
                <a:gd name="T27" fmla="*/ 1 h 123"/>
                <a:gd name="T28" fmla="*/ 17 w 48"/>
                <a:gd name="T29" fmla="*/ 3 h 123"/>
                <a:gd name="T30" fmla="*/ 12 w 48"/>
                <a:gd name="T31" fmla="*/ 4 h 123"/>
                <a:gd name="T32" fmla="*/ 7 w 48"/>
                <a:gd name="T33" fmla="*/ 6 h 123"/>
                <a:gd name="T34" fmla="*/ 3 w 48"/>
                <a:gd name="T35" fmla="*/ 8 h 123"/>
                <a:gd name="T36" fmla="*/ 1 w 48"/>
                <a:gd name="T37" fmla="*/ 11 h 123"/>
                <a:gd name="T38" fmla="*/ 0 w 48"/>
                <a:gd name="T39" fmla="*/ 15 h 123"/>
                <a:gd name="T40" fmla="*/ 0 w 48"/>
                <a:gd name="T41" fmla="*/ 19 h 123"/>
                <a:gd name="T42" fmla="*/ 0 w 48"/>
                <a:gd name="T43" fmla="*/ 22 h 123"/>
                <a:gd name="T44" fmla="*/ 3 w 48"/>
                <a:gd name="T45" fmla="*/ 63 h 123"/>
                <a:gd name="T46" fmla="*/ 9 w 48"/>
                <a:gd name="T47" fmla="*/ 99 h 123"/>
                <a:gd name="T48" fmla="*/ 10 w 48"/>
                <a:gd name="T49" fmla="*/ 103 h 123"/>
                <a:gd name="T50" fmla="*/ 10 w 48"/>
                <a:gd name="T51" fmla="*/ 106 h 123"/>
                <a:gd name="T52" fmla="*/ 9 w 48"/>
                <a:gd name="T53" fmla="*/ 108 h 123"/>
                <a:gd name="T54" fmla="*/ 7 w 48"/>
                <a:gd name="T55" fmla="*/ 111 h 123"/>
                <a:gd name="T56" fmla="*/ 3 w 48"/>
                <a:gd name="T57" fmla="*/ 114 h 123"/>
                <a:gd name="T58" fmla="*/ 13 w 48"/>
                <a:gd name="T59" fmla="*/ 119 h 123"/>
                <a:gd name="T60" fmla="*/ 24 w 48"/>
                <a:gd name="T61" fmla="*/ 122 h 123"/>
                <a:gd name="T62" fmla="*/ 30 w 48"/>
                <a:gd name="T63" fmla="*/ 121 h 123"/>
                <a:gd name="T64" fmla="*/ 35 w 48"/>
                <a:gd name="T65" fmla="*/ 121 h 123"/>
                <a:gd name="T66" fmla="*/ 38 w 48"/>
                <a:gd name="T67" fmla="*/ 118 h 123"/>
                <a:gd name="T68" fmla="*/ 42 w 48"/>
                <a:gd name="T69" fmla="*/ 116 h 123"/>
                <a:gd name="T70" fmla="*/ 44 w 48"/>
                <a:gd name="T71" fmla="*/ 112 h 123"/>
                <a:gd name="T72" fmla="*/ 45 w 48"/>
                <a:gd name="T73" fmla="*/ 109 h 123"/>
                <a:gd name="T74" fmla="*/ 45 w 48"/>
                <a:gd name="T75" fmla="*/ 105 h 123"/>
                <a:gd name="T76" fmla="*/ 44 w 48"/>
                <a:gd name="T77" fmla="*/ 100 h 123"/>
                <a:gd name="T78" fmla="*/ 44 w 48"/>
                <a:gd name="T79" fmla="*/ 94 h 123"/>
                <a:gd name="T80" fmla="*/ 42 w 48"/>
                <a:gd name="T81" fmla="*/ 86 h 123"/>
                <a:gd name="T82" fmla="*/ 35 w 48"/>
                <a:gd name="T83" fmla="*/ 45 h 1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
                <a:gd name="T127" fmla="*/ 0 h 123"/>
                <a:gd name="T128" fmla="*/ 48 w 48"/>
                <a:gd name="T129" fmla="*/ 123 h 1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 h="123">
                  <a:moveTo>
                    <a:pt x="35" y="45"/>
                  </a:moveTo>
                  <a:lnTo>
                    <a:pt x="33" y="37"/>
                  </a:lnTo>
                  <a:lnTo>
                    <a:pt x="32" y="29"/>
                  </a:lnTo>
                  <a:lnTo>
                    <a:pt x="34" y="22"/>
                  </a:lnTo>
                  <a:lnTo>
                    <a:pt x="34" y="17"/>
                  </a:lnTo>
                  <a:lnTo>
                    <a:pt x="36" y="13"/>
                  </a:lnTo>
                  <a:lnTo>
                    <a:pt x="39" y="9"/>
                  </a:lnTo>
                  <a:lnTo>
                    <a:pt x="43" y="6"/>
                  </a:lnTo>
                  <a:lnTo>
                    <a:pt x="47" y="3"/>
                  </a:lnTo>
                  <a:lnTo>
                    <a:pt x="43" y="1"/>
                  </a:lnTo>
                  <a:lnTo>
                    <a:pt x="39" y="0"/>
                  </a:lnTo>
                  <a:lnTo>
                    <a:pt x="31" y="0"/>
                  </a:lnTo>
                  <a:lnTo>
                    <a:pt x="26" y="0"/>
                  </a:lnTo>
                  <a:lnTo>
                    <a:pt x="21" y="1"/>
                  </a:lnTo>
                  <a:lnTo>
                    <a:pt x="17" y="3"/>
                  </a:lnTo>
                  <a:lnTo>
                    <a:pt x="12" y="4"/>
                  </a:lnTo>
                  <a:lnTo>
                    <a:pt x="7" y="6"/>
                  </a:lnTo>
                  <a:lnTo>
                    <a:pt x="3" y="8"/>
                  </a:lnTo>
                  <a:lnTo>
                    <a:pt x="1" y="11"/>
                  </a:lnTo>
                  <a:lnTo>
                    <a:pt x="0" y="15"/>
                  </a:lnTo>
                  <a:lnTo>
                    <a:pt x="0" y="19"/>
                  </a:lnTo>
                  <a:lnTo>
                    <a:pt x="0" y="22"/>
                  </a:lnTo>
                  <a:lnTo>
                    <a:pt x="3" y="63"/>
                  </a:lnTo>
                  <a:lnTo>
                    <a:pt x="9" y="99"/>
                  </a:lnTo>
                  <a:lnTo>
                    <a:pt x="10" y="103"/>
                  </a:lnTo>
                  <a:lnTo>
                    <a:pt x="10" y="106"/>
                  </a:lnTo>
                  <a:lnTo>
                    <a:pt x="9" y="108"/>
                  </a:lnTo>
                  <a:lnTo>
                    <a:pt x="7" y="111"/>
                  </a:lnTo>
                  <a:lnTo>
                    <a:pt x="3" y="114"/>
                  </a:lnTo>
                  <a:lnTo>
                    <a:pt x="13" y="119"/>
                  </a:lnTo>
                  <a:lnTo>
                    <a:pt x="24" y="122"/>
                  </a:lnTo>
                  <a:lnTo>
                    <a:pt x="30" y="121"/>
                  </a:lnTo>
                  <a:lnTo>
                    <a:pt x="35" y="121"/>
                  </a:lnTo>
                  <a:lnTo>
                    <a:pt x="38" y="118"/>
                  </a:lnTo>
                  <a:lnTo>
                    <a:pt x="42" y="116"/>
                  </a:lnTo>
                  <a:lnTo>
                    <a:pt x="44" y="112"/>
                  </a:lnTo>
                  <a:lnTo>
                    <a:pt x="45" y="109"/>
                  </a:lnTo>
                  <a:lnTo>
                    <a:pt x="45" y="105"/>
                  </a:lnTo>
                  <a:lnTo>
                    <a:pt x="44" y="100"/>
                  </a:lnTo>
                  <a:lnTo>
                    <a:pt x="44" y="94"/>
                  </a:lnTo>
                  <a:lnTo>
                    <a:pt x="42" y="86"/>
                  </a:lnTo>
                  <a:lnTo>
                    <a:pt x="35" y="45"/>
                  </a:lnTo>
                </a:path>
              </a:pathLst>
            </a:custGeom>
            <a:solidFill>
              <a:srgbClr val="800000"/>
            </a:solidFill>
            <a:ln w="12700" cap="rnd">
              <a:solidFill>
                <a:srgbClr val="800000"/>
              </a:solidFill>
              <a:round/>
              <a:headEnd/>
              <a:tailEnd/>
            </a:ln>
          </p:spPr>
          <p:txBody>
            <a:bodyPr/>
            <a:lstStyle/>
            <a:p>
              <a:endParaRPr lang="en-US"/>
            </a:p>
          </p:txBody>
        </p:sp>
        <p:sp>
          <p:nvSpPr>
            <p:cNvPr id="184" name="Freeform 28"/>
            <p:cNvSpPr>
              <a:spLocks/>
            </p:cNvSpPr>
            <p:nvPr/>
          </p:nvSpPr>
          <p:spPr bwMode="auto">
            <a:xfrm>
              <a:off x="2777" y="2181"/>
              <a:ext cx="53" cy="120"/>
            </a:xfrm>
            <a:custGeom>
              <a:avLst/>
              <a:gdLst>
                <a:gd name="T0" fmla="*/ 36 w 53"/>
                <a:gd name="T1" fmla="*/ 44 h 120"/>
                <a:gd name="T2" fmla="*/ 35 w 53"/>
                <a:gd name="T3" fmla="*/ 37 h 120"/>
                <a:gd name="T4" fmla="*/ 36 w 53"/>
                <a:gd name="T5" fmla="*/ 29 h 120"/>
                <a:gd name="T6" fmla="*/ 36 w 53"/>
                <a:gd name="T7" fmla="*/ 22 h 120"/>
                <a:gd name="T8" fmla="*/ 37 w 53"/>
                <a:gd name="T9" fmla="*/ 17 h 120"/>
                <a:gd name="T10" fmla="*/ 40 w 53"/>
                <a:gd name="T11" fmla="*/ 13 h 120"/>
                <a:gd name="T12" fmla="*/ 42 w 53"/>
                <a:gd name="T13" fmla="*/ 9 h 120"/>
                <a:gd name="T14" fmla="*/ 45 w 53"/>
                <a:gd name="T15" fmla="*/ 6 h 120"/>
                <a:gd name="T16" fmla="*/ 52 w 53"/>
                <a:gd name="T17" fmla="*/ 3 h 120"/>
                <a:gd name="T18" fmla="*/ 47 w 53"/>
                <a:gd name="T19" fmla="*/ 1 h 120"/>
                <a:gd name="T20" fmla="*/ 41 w 53"/>
                <a:gd name="T21" fmla="*/ 0 h 120"/>
                <a:gd name="T22" fmla="*/ 34 w 53"/>
                <a:gd name="T23" fmla="*/ 0 h 120"/>
                <a:gd name="T24" fmla="*/ 28 w 53"/>
                <a:gd name="T25" fmla="*/ 0 h 120"/>
                <a:gd name="T26" fmla="*/ 23 w 53"/>
                <a:gd name="T27" fmla="*/ 2 h 120"/>
                <a:gd name="T28" fmla="*/ 18 w 53"/>
                <a:gd name="T29" fmla="*/ 3 h 120"/>
                <a:gd name="T30" fmla="*/ 12 w 53"/>
                <a:gd name="T31" fmla="*/ 4 h 120"/>
                <a:gd name="T32" fmla="*/ 8 w 53"/>
                <a:gd name="T33" fmla="*/ 7 h 120"/>
                <a:gd name="T34" fmla="*/ 3 w 53"/>
                <a:gd name="T35" fmla="*/ 8 h 120"/>
                <a:gd name="T36" fmla="*/ 2 w 53"/>
                <a:gd name="T37" fmla="*/ 12 h 120"/>
                <a:gd name="T38" fmla="*/ 1 w 53"/>
                <a:gd name="T39" fmla="*/ 15 h 120"/>
                <a:gd name="T40" fmla="*/ 0 w 53"/>
                <a:gd name="T41" fmla="*/ 18 h 120"/>
                <a:gd name="T42" fmla="*/ 1 w 53"/>
                <a:gd name="T43" fmla="*/ 22 h 120"/>
                <a:gd name="T44" fmla="*/ 3 w 53"/>
                <a:gd name="T45" fmla="*/ 63 h 120"/>
                <a:gd name="T46" fmla="*/ 11 w 53"/>
                <a:gd name="T47" fmla="*/ 98 h 120"/>
                <a:gd name="T48" fmla="*/ 10 w 53"/>
                <a:gd name="T49" fmla="*/ 104 h 120"/>
                <a:gd name="T50" fmla="*/ 11 w 53"/>
                <a:gd name="T51" fmla="*/ 105 h 120"/>
                <a:gd name="T52" fmla="*/ 11 w 53"/>
                <a:gd name="T53" fmla="*/ 108 h 120"/>
                <a:gd name="T54" fmla="*/ 9 w 53"/>
                <a:gd name="T55" fmla="*/ 111 h 120"/>
                <a:gd name="T56" fmla="*/ 6 w 53"/>
                <a:gd name="T57" fmla="*/ 112 h 120"/>
                <a:gd name="T58" fmla="*/ 17 w 53"/>
                <a:gd name="T59" fmla="*/ 116 h 120"/>
                <a:gd name="T60" fmla="*/ 27 w 53"/>
                <a:gd name="T61" fmla="*/ 119 h 120"/>
                <a:gd name="T62" fmla="*/ 32 w 53"/>
                <a:gd name="T63" fmla="*/ 119 h 120"/>
                <a:gd name="T64" fmla="*/ 36 w 53"/>
                <a:gd name="T65" fmla="*/ 118 h 120"/>
                <a:gd name="T66" fmla="*/ 40 w 53"/>
                <a:gd name="T67" fmla="*/ 117 h 120"/>
                <a:gd name="T68" fmla="*/ 45 w 53"/>
                <a:gd name="T69" fmla="*/ 115 h 120"/>
                <a:gd name="T70" fmla="*/ 47 w 53"/>
                <a:gd name="T71" fmla="*/ 113 h 120"/>
                <a:gd name="T72" fmla="*/ 48 w 53"/>
                <a:gd name="T73" fmla="*/ 111 h 120"/>
                <a:gd name="T74" fmla="*/ 48 w 53"/>
                <a:gd name="T75" fmla="*/ 108 h 120"/>
                <a:gd name="T76" fmla="*/ 47 w 53"/>
                <a:gd name="T77" fmla="*/ 105 h 120"/>
                <a:gd name="T78" fmla="*/ 46 w 53"/>
                <a:gd name="T79" fmla="*/ 100 h 120"/>
                <a:gd name="T80" fmla="*/ 44 w 53"/>
                <a:gd name="T81" fmla="*/ 93 h 120"/>
                <a:gd name="T82" fmla="*/ 42 w 53"/>
                <a:gd name="T83" fmla="*/ 85 h 120"/>
                <a:gd name="T84" fmla="*/ 36 w 53"/>
                <a:gd name="T85" fmla="*/ 44 h 1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
                <a:gd name="T130" fmla="*/ 0 h 120"/>
                <a:gd name="T131" fmla="*/ 53 w 53"/>
                <a:gd name="T132" fmla="*/ 120 h 1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 h="120">
                  <a:moveTo>
                    <a:pt x="36" y="44"/>
                  </a:moveTo>
                  <a:lnTo>
                    <a:pt x="35" y="37"/>
                  </a:lnTo>
                  <a:lnTo>
                    <a:pt x="36" y="29"/>
                  </a:lnTo>
                  <a:lnTo>
                    <a:pt x="36" y="22"/>
                  </a:lnTo>
                  <a:lnTo>
                    <a:pt x="37" y="17"/>
                  </a:lnTo>
                  <a:lnTo>
                    <a:pt x="40" y="13"/>
                  </a:lnTo>
                  <a:lnTo>
                    <a:pt x="42" y="9"/>
                  </a:lnTo>
                  <a:lnTo>
                    <a:pt x="45" y="6"/>
                  </a:lnTo>
                  <a:lnTo>
                    <a:pt x="52" y="3"/>
                  </a:lnTo>
                  <a:lnTo>
                    <a:pt x="47" y="1"/>
                  </a:lnTo>
                  <a:lnTo>
                    <a:pt x="41" y="0"/>
                  </a:lnTo>
                  <a:lnTo>
                    <a:pt x="34" y="0"/>
                  </a:lnTo>
                  <a:lnTo>
                    <a:pt x="28" y="0"/>
                  </a:lnTo>
                  <a:lnTo>
                    <a:pt x="23" y="2"/>
                  </a:lnTo>
                  <a:lnTo>
                    <a:pt x="18" y="3"/>
                  </a:lnTo>
                  <a:lnTo>
                    <a:pt x="12" y="4"/>
                  </a:lnTo>
                  <a:lnTo>
                    <a:pt x="8" y="7"/>
                  </a:lnTo>
                  <a:lnTo>
                    <a:pt x="3" y="8"/>
                  </a:lnTo>
                  <a:lnTo>
                    <a:pt x="2" y="12"/>
                  </a:lnTo>
                  <a:lnTo>
                    <a:pt x="1" y="15"/>
                  </a:lnTo>
                  <a:lnTo>
                    <a:pt x="0" y="18"/>
                  </a:lnTo>
                  <a:lnTo>
                    <a:pt x="1" y="22"/>
                  </a:lnTo>
                  <a:lnTo>
                    <a:pt x="3" y="63"/>
                  </a:lnTo>
                  <a:lnTo>
                    <a:pt x="11" y="98"/>
                  </a:lnTo>
                  <a:lnTo>
                    <a:pt x="10" y="104"/>
                  </a:lnTo>
                  <a:lnTo>
                    <a:pt x="11" y="105"/>
                  </a:lnTo>
                  <a:lnTo>
                    <a:pt x="11" y="108"/>
                  </a:lnTo>
                  <a:lnTo>
                    <a:pt x="9" y="111"/>
                  </a:lnTo>
                  <a:lnTo>
                    <a:pt x="6" y="112"/>
                  </a:lnTo>
                  <a:lnTo>
                    <a:pt x="17" y="116"/>
                  </a:lnTo>
                  <a:lnTo>
                    <a:pt x="27" y="119"/>
                  </a:lnTo>
                  <a:lnTo>
                    <a:pt x="32" y="119"/>
                  </a:lnTo>
                  <a:lnTo>
                    <a:pt x="36" y="118"/>
                  </a:lnTo>
                  <a:lnTo>
                    <a:pt x="40" y="117"/>
                  </a:lnTo>
                  <a:lnTo>
                    <a:pt x="45" y="115"/>
                  </a:lnTo>
                  <a:lnTo>
                    <a:pt x="47" y="113"/>
                  </a:lnTo>
                  <a:lnTo>
                    <a:pt x="48" y="111"/>
                  </a:lnTo>
                  <a:lnTo>
                    <a:pt x="48" y="108"/>
                  </a:lnTo>
                  <a:lnTo>
                    <a:pt x="47" y="105"/>
                  </a:lnTo>
                  <a:lnTo>
                    <a:pt x="46" y="100"/>
                  </a:lnTo>
                  <a:lnTo>
                    <a:pt x="44" y="93"/>
                  </a:lnTo>
                  <a:lnTo>
                    <a:pt x="42" y="85"/>
                  </a:lnTo>
                  <a:lnTo>
                    <a:pt x="36" y="44"/>
                  </a:lnTo>
                </a:path>
              </a:pathLst>
            </a:custGeom>
            <a:solidFill>
              <a:srgbClr val="800000"/>
            </a:solidFill>
            <a:ln w="12700" cap="rnd">
              <a:solidFill>
                <a:srgbClr val="800000"/>
              </a:solidFill>
              <a:round/>
              <a:headEnd/>
              <a:tailEnd/>
            </a:ln>
          </p:spPr>
          <p:txBody>
            <a:bodyPr/>
            <a:lstStyle/>
            <a:p>
              <a:endParaRPr lang="en-US"/>
            </a:p>
          </p:txBody>
        </p:sp>
        <p:sp>
          <p:nvSpPr>
            <p:cNvPr id="185" name="Freeform 29"/>
            <p:cNvSpPr>
              <a:spLocks/>
            </p:cNvSpPr>
            <p:nvPr/>
          </p:nvSpPr>
          <p:spPr bwMode="auto">
            <a:xfrm>
              <a:off x="3227" y="1959"/>
              <a:ext cx="49" cy="124"/>
            </a:xfrm>
            <a:custGeom>
              <a:avLst/>
              <a:gdLst>
                <a:gd name="T0" fmla="*/ 35 w 49"/>
                <a:gd name="T1" fmla="*/ 46 h 124"/>
                <a:gd name="T2" fmla="*/ 34 w 49"/>
                <a:gd name="T3" fmla="*/ 38 h 124"/>
                <a:gd name="T4" fmla="*/ 32 w 49"/>
                <a:gd name="T5" fmla="*/ 30 h 124"/>
                <a:gd name="T6" fmla="*/ 34 w 49"/>
                <a:gd name="T7" fmla="*/ 23 h 124"/>
                <a:gd name="T8" fmla="*/ 35 w 49"/>
                <a:gd name="T9" fmla="*/ 17 h 124"/>
                <a:gd name="T10" fmla="*/ 37 w 49"/>
                <a:gd name="T11" fmla="*/ 13 h 124"/>
                <a:gd name="T12" fmla="*/ 40 w 49"/>
                <a:gd name="T13" fmla="*/ 9 h 124"/>
                <a:gd name="T14" fmla="*/ 43 w 49"/>
                <a:gd name="T15" fmla="*/ 6 h 124"/>
                <a:gd name="T16" fmla="*/ 48 w 49"/>
                <a:gd name="T17" fmla="*/ 3 h 124"/>
                <a:gd name="T18" fmla="*/ 43 w 49"/>
                <a:gd name="T19" fmla="*/ 1 h 124"/>
                <a:gd name="T20" fmla="*/ 39 w 49"/>
                <a:gd name="T21" fmla="*/ 0 h 124"/>
                <a:gd name="T22" fmla="*/ 32 w 49"/>
                <a:gd name="T23" fmla="*/ 0 h 124"/>
                <a:gd name="T24" fmla="*/ 27 w 49"/>
                <a:gd name="T25" fmla="*/ 0 h 124"/>
                <a:gd name="T26" fmla="*/ 22 w 49"/>
                <a:gd name="T27" fmla="*/ 1 h 124"/>
                <a:gd name="T28" fmla="*/ 17 w 49"/>
                <a:gd name="T29" fmla="*/ 3 h 124"/>
                <a:gd name="T30" fmla="*/ 13 w 49"/>
                <a:gd name="T31" fmla="*/ 4 h 124"/>
                <a:gd name="T32" fmla="*/ 7 w 49"/>
                <a:gd name="T33" fmla="*/ 6 h 124"/>
                <a:gd name="T34" fmla="*/ 4 w 49"/>
                <a:gd name="T35" fmla="*/ 8 h 124"/>
                <a:gd name="T36" fmla="*/ 1 w 49"/>
                <a:gd name="T37" fmla="*/ 11 h 124"/>
                <a:gd name="T38" fmla="*/ 0 w 49"/>
                <a:gd name="T39" fmla="*/ 16 h 124"/>
                <a:gd name="T40" fmla="*/ 0 w 49"/>
                <a:gd name="T41" fmla="*/ 19 h 124"/>
                <a:gd name="T42" fmla="*/ 0 w 49"/>
                <a:gd name="T43" fmla="*/ 22 h 124"/>
                <a:gd name="T44" fmla="*/ 4 w 49"/>
                <a:gd name="T45" fmla="*/ 64 h 124"/>
                <a:gd name="T46" fmla="*/ 9 w 49"/>
                <a:gd name="T47" fmla="*/ 99 h 124"/>
                <a:gd name="T48" fmla="*/ 11 w 49"/>
                <a:gd name="T49" fmla="*/ 104 h 124"/>
                <a:gd name="T50" fmla="*/ 10 w 49"/>
                <a:gd name="T51" fmla="*/ 106 h 124"/>
                <a:gd name="T52" fmla="*/ 9 w 49"/>
                <a:gd name="T53" fmla="*/ 109 h 124"/>
                <a:gd name="T54" fmla="*/ 7 w 49"/>
                <a:gd name="T55" fmla="*/ 112 h 124"/>
                <a:gd name="T56" fmla="*/ 4 w 49"/>
                <a:gd name="T57" fmla="*/ 115 h 124"/>
                <a:gd name="T58" fmla="*/ 14 w 49"/>
                <a:gd name="T59" fmla="*/ 120 h 124"/>
                <a:gd name="T60" fmla="*/ 24 w 49"/>
                <a:gd name="T61" fmla="*/ 123 h 124"/>
                <a:gd name="T62" fmla="*/ 31 w 49"/>
                <a:gd name="T63" fmla="*/ 122 h 124"/>
                <a:gd name="T64" fmla="*/ 35 w 49"/>
                <a:gd name="T65" fmla="*/ 122 h 124"/>
                <a:gd name="T66" fmla="*/ 39 w 49"/>
                <a:gd name="T67" fmla="*/ 119 h 124"/>
                <a:gd name="T68" fmla="*/ 43 w 49"/>
                <a:gd name="T69" fmla="*/ 117 h 124"/>
                <a:gd name="T70" fmla="*/ 45 w 49"/>
                <a:gd name="T71" fmla="*/ 113 h 124"/>
                <a:gd name="T72" fmla="*/ 45 w 49"/>
                <a:gd name="T73" fmla="*/ 110 h 124"/>
                <a:gd name="T74" fmla="*/ 45 w 49"/>
                <a:gd name="T75" fmla="*/ 106 h 124"/>
                <a:gd name="T76" fmla="*/ 45 w 49"/>
                <a:gd name="T77" fmla="*/ 101 h 124"/>
                <a:gd name="T78" fmla="*/ 44 w 49"/>
                <a:gd name="T79" fmla="*/ 95 h 124"/>
                <a:gd name="T80" fmla="*/ 42 w 49"/>
                <a:gd name="T81" fmla="*/ 86 h 124"/>
                <a:gd name="T82" fmla="*/ 35 w 49"/>
                <a:gd name="T83" fmla="*/ 46 h 1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
                <a:gd name="T127" fmla="*/ 0 h 124"/>
                <a:gd name="T128" fmla="*/ 49 w 49"/>
                <a:gd name="T129" fmla="*/ 124 h 1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 h="124">
                  <a:moveTo>
                    <a:pt x="35" y="46"/>
                  </a:moveTo>
                  <a:lnTo>
                    <a:pt x="34" y="38"/>
                  </a:lnTo>
                  <a:lnTo>
                    <a:pt x="32" y="30"/>
                  </a:lnTo>
                  <a:lnTo>
                    <a:pt x="34" y="23"/>
                  </a:lnTo>
                  <a:lnTo>
                    <a:pt x="35" y="17"/>
                  </a:lnTo>
                  <a:lnTo>
                    <a:pt x="37" y="13"/>
                  </a:lnTo>
                  <a:lnTo>
                    <a:pt x="40" y="9"/>
                  </a:lnTo>
                  <a:lnTo>
                    <a:pt x="43" y="6"/>
                  </a:lnTo>
                  <a:lnTo>
                    <a:pt x="48" y="3"/>
                  </a:lnTo>
                  <a:lnTo>
                    <a:pt x="43" y="1"/>
                  </a:lnTo>
                  <a:lnTo>
                    <a:pt x="39" y="0"/>
                  </a:lnTo>
                  <a:lnTo>
                    <a:pt x="32" y="0"/>
                  </a:lnTo>
                  <a:lnTo>
                    <a:pt x="27" y="0"/>
                  </a:lnTo>
                  <a:lnTo>
                    <a:pt x="22" y="1"/>
                  </a:lnTo>
                  <a:lnTo>
                    <a:pt x="17" y="3"/>
                  </a:lnTo>
                  <a:lnTo>
                    <a:pt x="13" y="4"/>
                  </a:lnTo>
                  <a:lnTo>
                    <a:pt x="7" y="6"/>
                  </a:lnTo>
                  <a:lnTo>
                    <a:pt x="4" y="8"/>
                  </a:lnTo>
                  <a:lnTo>
                    <a:pt x="1" y="11"/>
                  </a:lnTo>
                  <a:lnTo>
                    <a:pt x="0" y="16"/>
                  </a:lnTo>
                  <a:lnTo>
                    <a:pt x="0" y="19"/>
                  </a:lnTo>
                  <a:lnTo>
                    <a:pt x="0" y="22"/>
                  </a:lnTo>
                  <a:lnTo>
                    <a:pt x="4" y="64"/>
                  </a:lnTo>
                  <a:lnTo>
                    <a:pt x="9" y="99"/>
                  </a:lnTo>
                  <a:lnTo>
                    <a:pt x="11" y="104"/>
                  </a:lnTo>
                  <a:lnTo>
                    <a:pt x="10" y="106"/>
                  </a:lnTo>
                  <a:lnTo>
                    <a:pt x="9" y="109"/>
                  </a:lnTo>
                  <a:lnTo>
                    <a:pt x="7" y="112"/>
                  </a:lnTo>
                  <a:lnTo>
                    <a:pt x="4" y="115"/>
                  </a:lnTo>
                  <a:lnTo>
                    <a:pt x="14" y="120"/>
                  </a:lnTo>
                  <a:lnTo>
                    <a:pt x="24" y="123"/>
                  </a:lnTo>
                  <a:lnTo>
                    <a:pt x="31" y="122"/>
                  </a:lnTo>
                  <a:lnTo>
                    <a:pt x="35" y="122"/>
                  </a:lnTo>
                  <a:lnTo>
                    <a:pt x="39" y="119"/>
                  </a:lnTo>
                  <a:lnTo>
                    <a:pt x="43" y="117"/>
                  </a:lnTo>
                  <a:lnTo>
                    <a:pt x="45" y="113"/>
                  </a:lnTo>
                  <a:lnTo>
                    <a:pt x="45" y="110"/>
                  </a:lnTo>
                  <a:lnTo>
                    <a:pt x="45" y="106"/>
                  </a:lnTo>
                  <a:lnTo>
                    <a:pt x="45" y="101"/>
                  </a:lnTo>
                  <a:lnTo>
                    <a:pt x="44" y="95"/>
                  </a:lnTo>
                  <a:lnTo>
                    <a:pt x="42" y="86"/>
                  </a:lnTo>
                  <a:lnTo>
                    <a:pt x="35" y="46"/>
                  </a:lnTo>
                </a:path>
              </a:pathLst>
            </a:custGeom>
            <a:solidFill>
              <a:srgbClr val="800000"/>
            </a:solidFill>
            <a:ln w="12700" cap="rnd">
              <a:solidFill>
                <a:srgbClr val="800000"/>
              </a:solidFill>
              <a:round/>
              <a:headEnd/>
              <a:tailEnd/>
            </a:ln>
          </p:spPr>
          <p:txBody>
            <a:bodyPr/>
            <a:lstStyle/>
            <a:p>
              <a:endParaRPr lang="en-US"/>
            </a:p>
          </p:txBody>
        </p:sp>
        <p:sp>
          <p:nvSpPr>
            <p:cNvPr id="186" name="Freeform 30"/>
            <p:cNvSpPr>
              <a:spLocks/>
            </p:cNvSpPr>
            <p:nvPr/>
          </p:nvSpPr>
          <p:spPr bwMode="auto">
            <a:xfrm>
              <a:off x="3076" y="2035"/>
              <a:ext cx="51" cy="119"/>
            </a:xfrm>
            <a:custGeom>
              <a:avLst/>
              <a:gdLst>
                <a:gd name="T0" fmla="*/ 35 w 51"/>
                <a:gd name="T1" fmla="*/ 43 h 119"/>
                <a:gd name="T2" fmla="*/ 34 w 51"/>
                <a:gd name="T3" fmla="*/ 37 h 119"/>
                <a:gd name="T4" fmla="*/ 35 w 51"/>
                <a:gd name="T5" fmla="*/ 29 h 119"/>
                <a:gd name="T6" fmla="*/ 35 w 51"/>
                <a:gd name="T7" fmla="*/ 22 h 119"/>
                <a:gd name="T8" fmla="*/ 36 w 51"/>
                <a:gd name="T9" fmla="*/ 17 h 119"/>
                <a:gd name="T10" fmla="*/ 38 w 51"/>
                <a:gd name="T11" fmla="*/ 12 h 119"/>
                <a:gd name="T12" fmla="*/ 40 w 51"/>
                <a:gd name="T13" fmla="*/ 9 h 119"/>
                <a:gd name="T14" fmla="*/ 43 w 51"/>
                <a:gd name="T15" fmla="*/ 6 h 119"/>
                <a:gd name="T16" fmla="*/ 50 w 51"/>
                <a:gd name="T17" fmla="*/ 3 h 119"/>
                <a:gd name="T18" fmla="*/ 45 w 51"/>
                <a:gd name="T19" fmla="*/ 1 h 119"/>
                <a:gd name="T20" fmla="*/ 40 w 51"/>
                <a:gd name="T21" fmla="*/ 0 h 119"/>
                <a:gd name="T22" fmla="*/ 33 w 51"/>
                <a:gd name="T23" fmla="*/ 0 h 119"/>
                <a:gd name="T24" fmla="*/ 27 w 51"/>
                <a:gd name="T25" fmla="*/ 0 h 119"/>
                <a:gd name="T26" fmla="*/ 22 w 51"/>
                <a:gd name="T27" fmla="*/ 2 h 119"/>
                <a:gd name="T28" fmla="*/ 17 w 51"/>
                <a:gd name="T29" fmla="*/ 3 h 119"/>
                <a:gd name="T30" fmla="*/ 12 w 51"/>
                <a:gd name="T31" fmla="*/ 4 h 119"/>
                <a:gd name="T32" fmla="*/ 7 w 51"/>
                <a:gd name="T33" fmla="*/ 6 h 119"/>
                <a:gd name="T34" fmla="*/ 3 w 51"/>
                <a:gd name="T35" fmla="*/ 8 h 119"/>
                <a:gd name="T36" fmla="*/ 2 w 51"/>
                <a:gd name="T37" fmla="*/ 12 h 119"/>
                <a:gd name="T38" fmla="*/ 1 w 51"/>
                <a:gd name="T39" fmla="*/ 15 h 119"/>
                <a:gd name="T40" fmla="*/ 0 w 51"/>
                <a:gd name="T41" fmla="*/ 18 h 119"/>
                <a:gd name="T42" fmla="*/ 1 w 51"/>
                <a:gd name="T43" fmla="*/ 22 h 119"/>
                <a:gd name="T44" fmla="*/ 3 w 51"/>
                <a:gd name="T45" fmla="*/ 62 h 119"/>
                <a:gd name="T46" fmla="*/ 10 w 51"/>
                <a:gd name="T47" fmla="*/ 98 h 119"/>
                <a:gd name="T48" fmla="*/ 10 w 51"/>
                <a:gd name="T49" fmla="*/ 103 h 119"/>
                <a:gd name="T50" fmla="*/ 11 w 51"/>
                <a:gd name="T51" fmla="*/ 105 h 119"/>
                <a:gd name="T52" fmla="*/ 11 w 51"/>
                <a:gd name="T53" fmla="*/ 107 h 119"/>
                <a:gd name="T54" fmla="*/ 9 w 51"/>
                <a:gd name="T55" fmla="*/ 110 h 119"/>
                <a:gd name="T56" fmla="*/ 6 w 51"/>
                <a:gd name="T57" fmla="*/ 111 h 119"/>
                <a:gd name="T58" fmla="*/ 17 w 51"/>
                <a:gd name="T59" fmla="*/ 115 h 119"/>
                <a:gd name="T60" fmla="*/ 26 w 51"/>
                <a:gd name="T61" fmla="*/ 118 h 119"/>
                <a:gd name="T62" fmla="*/ 31 w 51"/>
                <a:gd name="T63" fmla="*/ 118 h 119"/>
                <a:gd name="T64" fmla="*/ 35 w 51"/>
                <a:gd name="T65" fmla="*/ 117 h 119"/>
                <a:gd name="T66" fmla="*/ 39 w 51"/>
                <a:gd name="T67" fmla="*/ 116 h 119"/>
                <a:gd name="T68" fmla="*/ 43 w 51"/>
                <a:gd name="T69" fmla="*/ 114 h 119"/>
                <a:gd name="T70" fmla="*/ 45 w 51"/>
                <a:gd name="T71" fmla="*/ 112 h 119"/>
                <a:gd name="T72" fmla="*/ 46 w 51"/>
                <a:gd name="T73" fmla="*/ 110 h 119"/>
                <a:gd name="T74" fmla="*/ 46 w 51"/>
                <a:gd name="T75" fmla="*/ 107 h 119"/>
                <a:gd name="T76" fmla="*/ 45 w 51"/>
                <a:gd name="T77" fmla="*/ 104 h 119"/>
                <a:gd name="T78" fmla="*/ 44 w 51"/>
                <a:gd name="T79" fmla="*/ 99 h 119"/>
                <a:gd name="T80" fmla="*/ 42 w 51"/>
                <a:gd name="T81" fmla="*/ 92 h 119"/>
                <a:gd name="T82" fmla="*/ 41 w 51"/>
                <a:gd name="T83" fmla="*/ 85 h 119"/>
                <a:gd name="T84" fmla="*/ 35 w 51"/>
                <a:gd name="T85" fmla="*/ 43 h 1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
                <a:gd name="T130" fmla="*/ 0 h 119"/>
                <a:gd name="T131" fmla="*/ 51 w 51"/>
                <a:gd name="T132" fmla="*/ 119 h 1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 h="119">
                  <a:moveTo>
                    <a:pt x="35" y="43"/>
                  </a:moveTo>
                  <a:lnTo>
                    <a:pt x="34" y="37"/>
                  </a:lnTo>
                  <a:lnTo>
                    <a:pt x="35" y="29"/>
                  </a:lnTo>
                  <a:lnTo>
                    <a:pt x="35" y="22"/>
                  </a:lnTo>
                  <a:lnTo>
                    <a:pt x="36" y="17"/>
                  </a:lnTo>
                  <a:lnTo>
                    <a:pt x="38" y="12"/>
                  </a:lnTo>
                  <a:lnTo>
                    <a:pt x="40" y="9"/>
                  </a:lnTo>
                  <a:lnTo>
                    <a:pt x="43" y="6"/>
                  </a:lnTo>
                  <a:lnTo>
                    <a:pt x="50" y="3"/>
                  </a:lnTo>
                  <a:lnTo>
                    <a:pt x="45" y="1"/>
                  </a:lnTo>
                  <a:lnTo>
                    <a:pt x="40" y="0"/>
                  </a:lnTo>
                  <a:lnTo>
                    <a:pt x="33" y="0"/>
                  </a:lnTo>
                  <a:lnTo>
                    <a:pt x="27" y="0"/>
                  </a:lnTo>
                  <a:lnTo>
                    <a:pt x="22" y="2"/>
                  </a:lnTo>
                  <a:lnTo>
                    <a:pt x="17" y="3"/>
                  </a:lnTo>
                  <a:lnTo>
                    <a:pt x="12" y="4"/>
                  </a:lnTo>
                  <a:lnTo>
                    <a:pt x="7" y="6"/>
                  </a:lnTo>
                  <a:lnTo>
                    <a:pt x="3" y="8"/>
                  </a:lnTo>
                  <a:lnTo>
                    <a:pt x="2" y="12"/>
                  </a:lnTo>
                  <a:lnTo>
                    <a:pt x="1" y="15"/>
                  </a:lnTo>
                  <a:lnTo>
                    <a:pt x="0" y="18"/>
                  </a:lnTo>
                  <a:lnTo>
                    <a:pt x="1" y="22"/>
                  </a:lnTo>
                  <a:lnTo>
                    <a:pt x="3" y="62"/>
                  </a:lnTo>
                  <a:lnTo>
                    <a:pt x="10" y="98"/>
                  </a:lnTo>
                  <a:lnTo>
                    <a:pt x="10" y="103"/>
                  </a:lnTo>
                  <a:lnTo>
                    <a:pt x="11" y="105"/>
                  </a:lnTo>
                  <a:lnTo>
                    <a:pt x="11" y="107"/>
                  </a:lnTo>
                  <a:lnTo>
                    <a:pt x="9" y="110"/>
                  </a:lnTo>
                  <a:lnTo>
                    <a:pt x="6" y="111"/>
                  </a:lnTo>
                  <a:lnTo>
                    <a:pt x="17" y="115"/>
                  </a:lnTo>
                  <a:lnTo>
                    <a:pt x="26" y="118"/>
                  </a:lnTo>
                  <a:lnTo>
                    <a:pt x="31" y="118"/>
                  </a:lnTo>
                  <a:lnTo>
                    <a:pt x="35" y="117"/>
                  </a:lnTo>
                  <a:lnTo>
                    <a:pt x="39" y="116"/>
                  </a:lnTo>
                  <a:lnTo>
                    <a:pt x="43" y="114"/>
                  </a:lnTo>
                  <a:lnTo>
                    <a:pt x="45" y="112"/>
                  </a:lnTo>
                  <a:lnTo>
                    <a:pt x="46" y="110"/>
                  </a:lnTo>
                  <a:lnTo>
                    <a:pt x="46" y="107"/>
                  </a:lnTo>
                  <a:lnTo>
                    <a:pt x="45" y="104"/>
                  </a:lnTo>
                  <a:lnTo>
                    <a:pt x="44" y="99"/>
                  </a:lnTo>
                  <a:lnTo>
                    <a:pt x="42" y="92"/>
                  </a:lnTo>
                  <a:lnTo>
                    <a:pt x="41" y="85"/>
                  </a:lnTo>
                  <a:lnTo>
                    <a:pt x="35" y="43"/>
                  </a:lnTo>
                </a:path>
              </a:pathLst>
            </a:custGeom>
            <a:solidFill>
              <a:srgbClr val="800000"/>
            </a:solidFill>
            <a:ln w="12700" cap="rnd">
              <a:solidFill>
                <a:srgbClr val="800000"/>
              </a:solidFill>
              <a:round/>
              <a:headEnd/>
              <a:tailEnd/>
            </a:ln>
          </p:spPr>
          <p:txBody>
            <a:bodyPr/>
            <a:lstStyle/>
            <a:p>
              <a:endParaRPr lang="en-US"/>
            </a:p>
          </p:txBody>
        </p:sp>
        <p:sp>
          <p:nvSpPr>
            <p:cNvPr id="187" name="Freeform 31"/>
            <p:cNvSpPr>
              <a:spLocks/>
            </p:cNvSpPr>
            <p:nvPr/>
          </p:nvSpPr>
          <p:spPr bwMode="auto">
            <a:xfrm>
              <a:off x="3526" y="1813"/>
              <a:ext cx="50" cy="123"/>
            </a:xfrm>
            <a:custGeom>
              <a:avLst/>
              <a:gdLst>
                <a:gd name="T0" fmla="*/ 36 w 50"/>
                <a:gd name="T1" fmla="*/ 45 h 123"/>
                <a:gd name="T2" fmla="*/ 35 w 50"/>
                <a:gd name="T3" fmla="*/ 37 h 123"/>
                <a:gd name="T4" fmla="*/ 33 w 50"/>
                <a:gd name="T5" fmla="*/ 29 h 123"/>
                <a:gd name="T6" fmla="*/ 35 w 50"/>
                <a:gd name="T7" fmla="*/ 22 h 123"/>
                <a:gd name="T8" fmla="*/ 36 w 50"/>
                <a:gd name="T9" fmla="*/ 17 h 123"/>
                <a:gd name="T10" fmla="*/ 38 w 50"/>
                <a:gd name="T11" fmla="*/ 13 h 123"/>
                <a:gd name="T12" fmla="*/ 41 w 50"/>
                <a:gd name="T13" fmla="*/ 9 h 123"/>
                <a:gd name="T14" fmla="*/ 44 w 50"/>
                <a:gd name="T15" fmla="*/ 6 h 123"/>
                <a:gd name="T16" fmla="*/ 49 w 50"/>
                <a:gd name="T17" fmla="*/ 3 h 123"/>
                <a:gd name="T18" fmla="*/ 44 w 50"/>
                <a:gd name="T19" fmla="*/ 1 h 123"/>
                <a:gd name="T20" fmla="*/ 40 w 50"/>
                <a:gd name="T21" fmla="*/ 0 h 123"/>
                <a:gd name="T22" fmla="*/ 33 w 50"/>
                <a:gd name="T23" fmla="*/ 0 h 123"/>
                <a:gd name="T24" fmla="*/ 27 w 50"/>
                <a:gd name="T25" fmla="*/ 0 h 123"/>
                <a:gd name="T26" fmla="*/ 22 w 50"/>
                <a:gd name="T27" fmla="*/ 1 h 123"/>
                <a:gd name="T28" fmla="*/ 18 w 50"/>
                <a:gd name="T29" fmla="*/ 3 h 123"/>
                <a:gd name="T30" fmla="*/ 13 w 50"/>
                <a:gd name="T31" fmla="*/ 4 h 123"/>
                <a:gd name="T32" fmla="*/ 7 w 50"/>
                <a:gd name="T33" fmla="*/ 6 h 123"/>
                <a:gd name="T34" fmla="*/ 4 w 50"/>
                <a:gd name="T35" fmla="*/ 8 h 123"/>
                <a:gd name="T36" fmla="*/ 1 w 50"/>
                <a:gd name="T37" fmla="*/ 11 h 123"/>
                <a:gd name="T38" fmla="*/ 0 w 50"/>
                <a:gd name="T39" fmla="*/ 15 h 123"/>
                <a:gd name="T40" fmla="*/ 0 w 50"/>
                <a:gd name="T41" fmla="*/ 19 h 123"/>
                <a:gd name="T42" fmla="*/ 0 w 50"/>
                <a:gd name="T43" fmla="*/ 22 h 123"/>
                <a:gd name="T44" fmla="*/ 4 w 50"/>
                <a:gd name="T45" fmla="*/ 63 h 123"/>
                <a:gd name="T46" fmla="*/ 9 w 50"/>
                <a:gd name="T47" fmla="*/ 99 h 123"/>
                <a:gd name="T48" fmla="*/ 11 w 50"/>
                <a:gd name="T49" fmla="*/ 103 h 123"/>
                <a:gd name="T50" fmla="*/ 10 w 50"/>
                <a:gd name="T51" fmla="*/ 106 h 123"/>
                <a:gd name="T52" fmla="*/ 9 w 50"/>
                <a:gd name="T53" fmla="*/ 108 h 123"/>
                <a:gd name="T54" fmla="*/ 7 w 50"/>
                <a:gd name="T55" fmla="*/ 111 h 123"/>
                <a:gd name="T56" fmla="*/ 4 w 50"/>
                <a:gd name="T57" fmla="*/ 114 h 123"/>
                <a:gd name="T58" fmla="*/ 14 w 50"/>
                <a:gd name="T59" fmla="*/ 119 h 123"/>
                <a:gd name="T60" fmla="*/ 25 w 50"/>
                <a:gd name="T61" fmla="*/ 122 h 123"/>
                <a:gd name="T62" fmla="*/ 31 w 50"/>
                <a:gd name="T63" fmla="*/ 121 h 123"/>
                <a:gd name="T64" fmla="*/ 36 w 50"/>
                <a:gd name="T65" fmla="*/ 121 h 123"/>
                <a:gd name="T66" fmla="*/ 40 w 50"/>
                <a:gd name="T67" fmla="*/ 118 h 123"/>
                <a:gd name="T68" fmla="*/ 44 w 50"/>
                <a:gd name="T69" fmla="*/ 116 h 123"/>
                <a:gd name="T70" fmla="*/ 46 w 50"/>
                <a:gd name="T71" fmla="*/ 112 h 123"/>
                <a:gd name="T72" fmla="*/ 46 w 50"/>
                <a:gd name="T73" fmla="*/ 109 h 123"/>
                <a:gd name="T74" fmla="*/ 46 w 50"/>
                <a:gd name="T75" fmla="*/ 105 h 123"/>
                <a:gd name="T76" fmla="*/ 46 w 50"/>
                <a:gd name="T77" fmla="*/ 100 h 123"/>
                <a:gd name="T78" fmla="*/ 45 w 50"/>
                <a:gd name="T79" fmla="*/ 94 h 123"/>
                <a:gd name="T80" fmla="*/ 43 w 50"/>
                <a:gd name="T81" fmla="*/ 86 h 123"/>
                <a:gd name="T82" fmla="*/ 36 w 50"/>
                <a:gd name="T83" fmla="*/ 45 h 1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123"/>
                <a:gd name="T128" fmla="*/ 50 w 50"/>
                <a:gd name="T129" fmla="*/ 123 h 1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123">
                  <a:moveTo>
                    <a:pt x="36" y="45"/>
                  </a:moveTo>
                  <a:lnTo>
                    <a:pt x="35" y="37"/>
                  </a:lnTo>
                  <a:lnTo>
                    <a:pt x="33" y="29"/>
                  </a:lnTo>
                  <a:lnTo>
                    <a:pt x="35" y="22"/>
                  </a:lnTo>
                  <a:lnTo>
                    <a:pt x="36" y="17"/>
                  </a:lnTo>
                  <a:lnTo>
                    <a:pt x="38" y="13"/>
                  </a:lnTo>
                  <a:lnTo>
                    <a:pt x="41" y="9"/>
                  </a:lnTo>
                  <a:lnTo>
                    <a:pt x="44" y="6"/>
                  </a:lnTo>
                  <a:lnTo>
                    <a:pt x="49" y="3"/>
                  </a:lnTo>
                  <a:lnTo>
                    <a:pt x="44" y="1"/>
                  </a:lnTo>
                  <a:lnTo>
                    <a:pt x="40" y="0"/>
                  </a:lnTo>
                  <a:lnTo>
                    <a:pt x="33" y="0"/>
                  </a:lnTo>
                  <a:lnTo>
                    <a:pt x="27" y="0"/>
                  </a:lnTo>
                  <a:lnTo>
                    <a:pt x="22" y="1"/>
                  </a:lnTo>
                  <a:lnTo>
                    <a:pt x="18" y="3"/>
                  </a:lnTo>
                  <a:lnTo>
                    <a:pt x="13" y="4"/>
                  </a:lnTo>
                  <a:lnTo>
                    <a:pt x="7" y="6"/>
                  </a:lnTo>
                  <a:lnTo>
                    <a:pt x="4" y="8"/>
                  </a:lnTo>
                  <a:lnTo>
                    <a:pt x="1" y="11"/>
                  </a:lnTo>
                  <a:lnTo>
                    <a:pt x="0" y="15"/>
                  </a:lnTo>
                  <a:lnTo>
                    <a:pt x="0" y="19"/>
                  </a:lnTo>
                  <a:lnTo>
                    <a:pt x="0" y="22"/>
                  </a:lnTo>
                  <a:lnTo>
                    <a:pt x="4" y="63"/>
                  </a:lnTo>
                  <a:lnTo>
                    <a:pt x="9" y="99"/>
                  </a:lnTo>
                  <a:lnTo>
                    <a:pt x="11" y="103"/>
                  </a:lnTo>
                  <a:lnTo>
                    <a:pt x="10" y="106"/>
                  </a:lnTo>
                  <a:lnTo>
                    <a:pt x="9" y="108"/>
                  </a:lnTo>
                  <a:lnTo>
                    <a:pt x="7" y="111"/>
                  </a:lnTo>
                  <a:lnTo>
                    <a:pt x="4" y="114"/>
                  </a:lnTo>
                  <a:lnTo>
                    <a:pt x="14" y="119"/>
                  </a:lnTo>
                  <a:lnTo>
                    <a:pt x="25" y="122"/>
                  </a:lnTo>
                  <a:lnTo>
                    <a:pt x="31" y="121"/>
                  </a:lnTo>
                  <a:lnTo>
                    <a:pt x="36" y="121"/>
                  </a:lnTo>
                  <a:lnTo>
                    <a:pt x="40" y="118"/>
                  </a:lnTo>
                  <a:lnTo>
                    <a:pt x="44" y="116"/>
                  </a:lnTo>
                  <a:lnTo>
                    <a:pt x="46" y="112"/>
                  </a:lnTo>
                  <a:lnTo>
                    <a:pt x="46" y="109"/>
                  </a:lnTo>
                  <a:lnTo>
                    <a:pt x="46" y="105"/>
                  </a:lnTo>
                  <a:lnTo>
                    <a:pt x="46" y="100"/>
                  </a:lnTo>
                  <a:lnTo>
                    <a:pt x="45" y="94"/>
                  </a:lnTo>
                  <a:lnTo>
                    <a:pt x="43" y="86"/>
                  </a:lnTo>
                  <a:lnTo>
                    <a:pt x="36" y="45"/>
                  </a:lnTo>
                </a:path>
              </a:pathLst>
            </a:custGeom>
            <a:solidFill>
              <a:srgbClr val="800000"/>
            </a:solidFill>
            <a:ln w="12700" cap="rnd">
              <a:solidFill>
                <a:srgbClr val="800000"/>
              </a:solidFill>
              <a:round/>
              <a:headEnd/>
              <a:tailEnd/>
            </a:ln>
          </p:spPr>
          <p:txBody>
            <a:bodyPr/>
            <a:lstStyle/>
            <a:p>
              <a:endParaRPr lang="en-US"/>
            </a:p>
          </p:txBody>
        </p:sp>
        <p:sp>
          <p:nvSpPr>
            <p:cNvPr id="188" name="Freeform 32"/>
            <p:cNvSpPr>
              <a:spLocks/>
            </p:cNvSpPr>
            <p:nvPr/>
          </p:nvSpPr>
          <p:spPr bwMode="auto">
            <a:xfrm>
              <a:off x="3377" y="1890"/>
              <a:ext cx="49" cy="119"/>
            </a:xfrm>
            <a:custGeom>
              <a:avLst/>
              <a:gdLst>
                <a:gd name="T0" fmla="*/ 34 w 49"/>
                <a:gd name="T1" fmla="*/ 43 h 119"/>
                <a:gd name="T2" fmla="*/ 33 w 49"/>
                <a:gd name="T3" fmla="*/ 37 h 119"/>
                <a:gd name="T4" fmla="*/ 33 w 49"/>
                <a:gd name="T5" fmla="*/ 29 h 119"/>
                <a:gd name="T6" fmla="*/ 33 w 49"/>
                <a:gd name="T7" fmla="*/ 22 h 119"/>
                <a:gd name="T8" fmla="*/ 34 w 49"/>
                <a:gd name="T9" fmla="*/ 17 h 119"/>
                <a:gd name="T10" fmla="*/ 37 w 49"/>
                <a:gd name="T11" fmla="*/ 12 h 119"/>
                <a:gd name="T12" fmla="*/ 39 w 49"/>
                <a:gd name="T13" fmla="*/ 9 h 119"/>
                <a:gd name="T14" fmla="*/ 42 w 49"/>
                <a:gd name="T15" fmla="*/ 6 h 119"/>
                <a:gd name="T16" fmla="*/ 48 w 49"/>
                <a:gd name="T17" fmla="*/ 3 h 119"/>
                <a:gd name="T18" fmla="*/ 43 w 49"/>
                <a:gd name="T19" fmla="*/ 1 h 119"/>
                <a:gd name="T20" fmla="*/ 38 w 49"/>
                <a:gd name="T21" fmla="*/ 0 h 119"/>
                <a:gd name="T22" fmla="*/ 32 w 49"/>
                <a:gd name="T23" fmla="*/ 0 h 119"/>
                <a:gd name="T24" fmla="*/ 26 w 49"/>
                <a:gd name="T25" fmla="*/ 0 h 119"/>
                <a:gd name="T26" fmla="*/ 21 w 49"/>
                <a:gd name="T27" fmla="*/ 2 h 119"/>
                <a:gd name="T28" fmla="*/ 16 w 49"/>
                <a:gd name="T29" fmla="*/ 3 h 119"/>
                <a:gd name="T30" fmla="*/ 11 w 49"/>
                <a:gd name="T31" fmla="*/ 4 h 119"/>
                <a:gd name="T32" fmla="*/ 7 w 49"/>
                <a:gd name="T33" fmla="*/ 6 h 119"/>
                <a:gd name="T34" fmla="*/ 2 w 49"/>
                <a:gd name="T35" fmla="*/ 8 h 119"/>
                <a:gd name="T36" fmla="*/ 1 w 49"/>
                <a:gd name="T37" fmla="*/ 12 h 119"/>
                <a:gd name="T38" fmla="*/ 0 w 49"/>
                <a:gd name="T39" fmla="*/ 15 h 119"/>
                <a:gd name="T40" fmla="*/ 0 w 49"/>
                <a:gd name="T41" fmla="*/ 18 h 119"/>
                <a:gd name="T42" fmla="*/ 0 w 49"/>
                <a:gd name="T43" fmla="*/ 22 h 119"/>
                <a:gd name="T44" fmla="*/ 3 w 49"/>
                <a:gd name="T45" fmla="*/ 62 h 119"/>
                <a:gd name="T46" fmla="*/ 10 w 49"/>
                <a:gd name="T47" fmla="*/ 98 h 119"/>
                <a:gd name="T48" fmla="*/ 9 w 49"/>
                <a:gd name="T49" fmla="*/ 103 h 119"/>
                <a:gd name="T50" fmla="*/ 10 w 49"/>
                <a:gd name="T51" fmla="*/ 105 h 119"/>
                <a:gd name="T52" fmla="*/ 10 w 49"/>
                <a:gd name="T53" fmla="*/ 107 h 119"/>
                <a:gd name="T54" fmla="*/ 8 w 49"/>
                <a:gd name="T55" fmla="*/ 110 h 119"/>
                <a:gd name="T56" fmla="*/ 5 w 49"/>
                <a:gd name="T57" fmla="*/ 111 h 119"/>
                <a:gd name="T58" fmla="*/ 16 w 49"/>
                <a:gd name="T59" fmla="*/ 115 h 119"/>
                <a:gd name="T60" fmla="*/ 25 w 49"/>
                <a:gd name="T61" fmla="*/ 118 h 119"/>
                <a:gd name="T62" fmla="*/ 30 w 49"/>
                <a:gd name="T63" fmla="*/ 118 h 119"/>
                <a:gd name="T64" fmla="*/ 34 w 49"/>
                <a:gd name="T65" fmla="*/ 117 h 119"/>
                <a:gd name="T66" fmla="*/ 37 w 49"/>
                <a:gd name="T67" fmla="*/ 116 h 119"/>
                <a:gd name="T68" fmla="*/ 41 w 49"/>
                <a:gd name="T69" fmla="*/ 114 h 119"/>
                <a:gd name="T70" fmla="*/ 44 w 49"/>
                <a:gd name="T71" fmla="*/ 112 h 119"/>
                <a:gd name="T72" fmla="*/ 44 w 49"/>
                <a:gd name="T73" fmla="*/ 110 h 119"/>
                <a:gd name="T74" fmla="*/ 44 w 49"/>
                <a:gd name="T75" fmla="*/ 107 h 119"/>
                <a:gd name="T76" fmla="*/ 44 w 49"/>
                <a:gd name="T77" fmla="*/ 104 h 119"/>
                <a:gd name="T78" fmla="*/ 43 w 49"/>
                <a:gd name="T79" fmla="*/ 99 h 119"/>
                <a:gd name="T80" fmla="*/ 41 w 49"/>
                <a:gd name="T81" fmla="*/ 92 h 119"/>
                <a:gd name="T82" fmla="*/ 39 w 49"/>
                <a:gd name="T83" fmla="*/ 85 h 119"/>
                <a:gd name="T84" fmla="*/ 34 w 49"/>
                <a:gd name="T85" fmla="*/ 43 h 1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
                <a:gd name="T130" fmla="*/ 0 h 119"/>
                <a:gd name="T131" fmla="*/ 49 w 49"/>
                <a:gd name="T132" fmla="*/ 119 h 1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 h="119">
                  <a:moveTo>
                    <a:pt x="34" y="43"/>
                  </a:moveTo>
                  <a:lnTo>
                    <a:pt x="33" y="37"/>
                  </a:lnTo>
                  <a:lnTo>
                    <a:pt x="33" y="29"/>
                  </a:lnTo>
                  <a:lnTo>
                    <a:pt x="33" y="22"/>
                  </a:lnTo>
                  <a:lnTo>
                    <a:pt x="34" y="17"/>
                  </a:lnTo>
                  <a:lnTo>
                    <a:pt x="37" y="12"/>
                  </a:lnTo>
                  <a:lnTo>
                    <a:pt x="39" y="9"/>
                  </a:lnTo>
                  <a:lnTo>
                    <a:pt x="42" y="6"/>
                  </a:lnTo>
                  <a:lnTo>
                    <a:pt x="48" y="3"/>
                  </a:lnTo>
                  <a:lnTo>
                    <a:pt x="43" y="1"/>
                  </a:lnTo>
                  <a:lnTo>
                    <a:pt x="38" y="0"/>
                  </a:lnTo>
                  <a:lnTo>
                    <a:pt x="32" y="0"/>
                  </a:lnTo>
                  <a:lnTo>
                    <a:pt x="26" y="0"/>
                  </a:lnTo>
                  <a:lnTo>
                    <a:pt x="21" y="2"/>
                  </a:lnTo>
                  <a:lnTo>
                    <a:pt x="16" y="3"/>
                  </a:lnTo>
                  <a:lnTo>
                    <a:pt x="11" y="4"/>
                  </a:lnTo>
                  <a:lnTo>
                    <a:pt x="7" y="6"/>
                  </a:lnTo>
                  <a:lnTo>
                    <a:pt x="2" y="8"/>
                  </a:lnTo>
                  <a:lnTo>
                    <a:pt x="1" y="12"/>
                  </a:lnTo>
                  <a:lnTo>
                    <a:pt x="0" y="15"/>
                  </a:lnTo>
                  <a:lnTo>
                    <a:pt x="0" y="18"/>
                  </a:lnTo>
                  <a:lnTo>
                    <a:pt x="0" y="22"/>
                  </a:lnTo>
                  <a:lnTo>
                    <a:pt x="3" y="62"/>
                  </a:lnTo>
                  <a:lnTo>
                    <a:pt x="10" y="98"/>
                  </a:lnTo>
                  <a:lnTo>
                    <a:pt x="9" y="103"/>
                  </a:lnTo>
                  <a:lnTo>
                    <a:pt x="10" y="105"/>
                  </a:lnTo>
                  <a:lnTo>
                    <a:pt x="10" y="107"/>
                  </a:lnTo>
                  <a:lnTo>
                    <a:pt x="8" y="110"/>
                  </a:lnTo>
                  <a:lnTo>
                    <a:pt x="5" y="111"/>
                  </a:lnTo>
                  <a:lnTo>
                    <a:pt x="16" y="115"/>
                  </a:lnTo>
                  <a:lnTo>
                    <a:pt x="25" y="118"/>
                  </a:lnTo>
                  <a:lnTo>
                    <a:pt x="30" y="118"/>
                  </a:lnTo>
                  <a:lnTo>
                    <a:pt x="34" y="117"/>
                  </a:lnTo>
                  <a:lnTo>
                    <a:pt x="37" y="116"/>
                  </a:lnTo>
                  <a:lnTo>
                    <a:pt x="41" y="114"/>
                  </a:lnTo>
                  <a:lnTo>
                    <a:pt x="44" y="112"/>
                  </a:lnTo>
                  <a:lnTo>
                    <a:pt x="44" y="110"/>
                  </a:lnTo>
                  <a:lnTo>
                    <a:pt x="44" y="107"/>
                  </a:lnTo>
                  <a:lnTo>
                    <a:pt x="44" y="104"/>
                  </a:lnTo>
                  <a:lnTo>
                    <a:pt x="43" y="99"/>
                  </a:lnTo>
                  <a:lnTo>
                    <a:pt x="41" y="92"/>
                  </a:lnTo>
                  <a:lnTo>
                    <a:pt x="39" y="85"/>
                  </a:lnTo>
                  <a:lnTo>
                    <a:pt x="34" y="43"/>
                  </a:lnTo>
                </a:path>
              </a:pathLst>
            </a:custGeom>
            <a:solidFill>
              <a:srgbClr val="800000"/>
            </a:solidFill>
            <a:ln w="12700" cap="rnd">
              <a:solidFill>
                <a:srgbClr val="800000"/>
              </a:solidFill>
              <a:round/>
              <a:headEnd/>
              <a:tailEnd/>
            </a:ln>
          </p:spPr>
          <p:txBody>
            <a:bodyPr/>
            <a:lstStyle/>
            <a:p>
              <a:endParaRPr lang="en-US"/>
            </a:p>
          </p:txBody>
        </p:sp>
        <p:sp>
          <p:nvSpPr>
            <p:cNvPr id="189" name="Freeform 33"/>
            <p:cNvSpPr>
              <a:spLocks/>
            </p:cNvSpPr>
            <p:nvPr/>
          </p:nvSpPr>
          <p:spPr bwMode="auto">
            <a:xfrm>
              <a:off x="3822" y="1668"/>
              <a:ext cx="50" cy="123"/>
            </a:xfrm>
            <a:custGeom>
              <a:avLst/>
              <a:gdLst>
                <a:gd name="T0" fmla="*/ 36 w 50"/>
                <a:gd name="T1" fmla="*/ 45 h 123"/>
                <a:gd name="T2" fmla="*/ 35 w 50"/>
                <a:gd name="T3" fmla="*/ 37 h 123"/>
                <a:gd name="T4" fmla="*/ 33 w 50"/>
                <a:gd name="T5" fmla="*/ 29 h 123"/>
                <a:gd name="T6" fmla="*/ 35 w 50"/>
                <a:gd name="T7" fmla="*/ 22 h 123"/>
                <a:gd name="T8" fmla="*/ 36 w 50"/>
                <a:gd name="T9" fmla="*/ 17 h 123"/>
                <a:gd name="T10" fmla="*/ 38 w 50"/>
                <a:gd name="T11" fmla="*/ 13 h 123"/>
                <a:gd name="T12" fmla="*/ 41 w 50"/>
                <a:gd name="T13" fmla="*/ 9 h 123"/>
                <a:gd name="T14" fmla="*/ 44 w 50"/>
                <a:gd name="T15" fmla="*/ 6 h 123"/>
                <a:gd name="T16" fmla="*/ 49 w 50"/>
                <a:gd name="T17" fmla="*/ 3 h 123"/>
                <a:gd name="T18" fmla="*/ 44 w 50"/>
                <a:gd name="T19" fmla="*/ 1 h 123"/>
                <a:gd name="T20" fmla="*/ 40 w 50"/>
                <a:gd name="T21" fmla="*/ 0 h 123"/>
                <a:gd name="T22" fmla="*/ 33 w 50"/>
                <a:gd name="T23" fmla="*/ 0 h 123"/>
                <a:gd name="T24" fmla="*/ 27 w 50"/>
                <a:gd name="T25" fmla="*/ 0 h 123"/>
                <a:gd name="T26" fmla="*/ 22 w 50"/>
                <a:gd name="T27" fmla="*/ 1 h 123"/>
                <a:gd name="T28" fmla="*/ 18 w 50"/>
                <a:gd name="T29" fmla="*/ 3 h 123"/>
                <a:gd name="T30" fmla="*/ 13 w 50"/>
                <a:gd name="T31" fmla="*/ 4 h 123"/>
                <a:gd name="T32" fmla="*/ 7 w 50"/>
                <a:gd name="T33" fmla="*/ 6 h 123"/>
                <a:gd name="T34" fmla="*/ 4 w 50"/>
                <a:gd name="T35" fmla="*/ 8 h 123"/>
                <a:gd name="T36" fmla="*/ 1 w 50"/>
                <a:gd name="T37" fmla="*/ 11 h 123"/>
                <a:gd name="T38" fmla="*/ 0 w 50"/>
                <a:gd name="T39" fmla="*/ 15 h 123"/>
                <a:gd name="T40" fmla="*/ 0 w 50"/>
                <a:gd name="T41" fmla="*/ 19 h 123"/>
                <a:gd name="T42" fmla="*/ 0 w 50"/>
                <a:gd name="T43" fmla="*/ 22 h 123"/>
                <a:gd name="T44" fmla="*/ 4 w 50"/>
                <a:gd name="T45" fmla="*/ 63 h 123"/>
                <a:gd name="T46" fmla="*/ 9 w 50"/>
                <a:gd name="T47" fmla="*/ 99 h 123"/>
                <a:gd name="T48" fmla="*/ 11 w 50"/>
                <a:gd name="T49" fmla="*/ 103 h 123"/>
                <a:gd name="T50" fmla="*/ 10 w 50"/>
                <a:gd name="T51" fmla="*/ 106 h 123"/>
                <a:gd name="T52" fmla="*/ 9 w 50"/>
                <a:gd name="T53" fmla="*/ 108 h 123"/>
                <a:gd name="T54" fmla="*/ 7 w 50"/>
                <a:gd name="T55" fmla="*/ 111 h 123"/>
                <a:gd name="T56" fmla="*/ 4 w 50"/>
                <a:gd name="T57" fmla="*/ 114 h 123"/>
                <a:gd name="T58" fmla="*/ 14 w 50"/>
                <a:gd name="T59" fmla="*/ 119 h 123"/>
                <a:gd name="T60" fmla="*/ 25 w 50"/>
                <a:gd name="T61" fmla="*/ 122 h 123"/>
                <a:gd name="T62" fmla="*/ 31 w 50"/>
                <a:gd name="T63" fmla="*/ 121 h 123"/>
                <a:gd name="T64" fmla="*/ 36 w 50"/>
                <a:gd name="T65" fmla="*/ 121 h 123"/>
                <a:gd name="T66" fmla="*/ 40 w 50"/>
                <a:gd name="T67" fmla="*/ 118 h 123"/>
                <a:gd name="T68" fmla="*/ 44 w 50"/>
                <a:gd name="T69" fmla="*/ 116 h 123"/>
                <a:gd name="T70" fmla="*/ 46 w 50"/>
                <a:gd name="T71" fmla="*/ 112 h 123"/>
                <a:gd name="T72" fmla="*/ 46 w 50"/>
                <a:gd name="T73" fmla="*/ 109 h 123"/>
                <a:gd name="T74" fmla="*/ 46 w 50"/>
                <a:gd name="T75" fmla="*/ 105 h 123"/>
                <a:gd name="T76" fmla="*/ 46 w 50"/>
                <a:gd name="T77" fmla="*/ 100 h 123"/>
                <a:gd name="T78" fmla="*/ 45 w 50"/>
                <a:gd name="T79" fmla="*/ 94 h 123"/>
                <a:gd name="T80" fmla="*/ 43 w 50"/>
                <a:gd name="T81" fmla="*/ 86 h 123"/>
                <a:gd name="T82" fmla="*/ 36 w 50"/>
                <a:gd name="T83" fmla="*/ 45 h 1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123"/>
                <a:gd name="T128" fmla="*/ 50 w 50"/>
                <a:gd name="T129" fmla="*/ 123 h 1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123">
                  <a:moveTo>
                    <a:pt x="36" y="45"/>
                  </a:moveTo>
                  <a:lnTo>
                    <a:pt x="35" y="37"/>
                  </a:lnTo>
                  <a:lnTo>
                    <a:pt x="33" y="29"/>
                  </a:lnTo>
                  <a:lnTo>
                    <a:pt x="35" y="22"/>
                  </a:lnTo>
                  <a:lnTo>
                    <a:pt x="36" y="17"/>
                  </a:lnTo>
                  <a:lnTo>
                    <a:pt x="38" y="13"/>
                  </a:lnTo>
                  <a:lnTo>
                    <a:pt x="41" y="9"/>
                  </a:lnTo>
                  <a:lnTo>
                    <a:pt x="44" y="6"/>
                  </a:lnTo>
                  <a:lnTo>
                    <a:pt x="49" y="3"/>
                  </a:lnTo>
                  <a:lnTo>
                    <a:pt x="44" y="1"/>
                  </a:lnTo>
                  <a:lnTo>
                    <a:pt x="40" y="0"/>
                  </a:lnTo>
                  <a:lnTo>
                    <a:pt x="33" y="0"/>
                  </a:lnTo>
                  <a:lnTo>
                    <a:pt x="27" y="0"/>
                  </a:lnTo>
                  <a:lnTo>
                    <a:pt x="22" y="1"/>
                  </a:lnTo>
                  <a:lnTo>
                    <a:pt x="18" y="3"/>
                  </a:lnTo>
                  <a:lnTo>
                    <a:pt x="13" y="4"/>
                  </a:lnTo>
                  <a:lnTo>
                    <a:pt x="7" y="6"/>
                  </a:lnTo>
                  <a:lnTo>
                    <a:pt x="4" y="8"/>
                  </a:lnTo>
                  <a:lnTo>
                    <a:pt x="1" y="11"/>
                  </a:lnTo>
                  <a:lnTo>
                    <a:pt x="0" y="15"/>
                  </a:lnTo>
                  <a:lnTo>
                    <a:pt x="0" y="19"/>
                  </a:lnTo>
                  <a:lnTo>
                    <a:pt x="0" y="22"/>
                  </a:lnTo>
                  <a:lnTo>
                    <a:pt x="4" y="63"/>
                  </a:lnTo>
                  <a:lnTo>
                    <a:pt x="9" y="99"/>
                  </a:lnTo>
                  <a:lnTo>
                    <a:pt x="11" y="103"/>
                  </a:lnTo>
                  <a:lnTo>
                    <a:pt x="10" y="106"/>
                  </a:lnTo>
                  <a:lnTo>
                    <a:pt x="9" y="108"/>
                  </a:lnTo>
                  <a:lnTo>
                    <a:pt x="7" y="111"/>
                  </a:lnTo>
                  <a:lnTo>
                    <a:pt x="4" y="114"/>
                  </a:lnTo>
                  <a:lnTo>
                    <a:pt x="14" y="119"/>
                  </a:lnTo>
                  <a:lnTo>
                    <a:pt x="25" y="122"/>
                  </a:lnTo>
                  <a:lnTo>
                    <a:pt x="31" y="121"/>
                  </a:lnTo>
                  <a:lnTo>
                    <a:pt x="36" y="121"/>
                  </a:lnTo>
                  <a:lnTo>
                    <a:pt x="40" y="118"/>
                  </a:lnTo>
                  <a:lnTo>
                    <a:pt x="44" y="116"/>
                  </a:lnTo>
                  <a:lnTo>
                    <a:pt x="46" y="112"/>
                  </a:lnTo>
                  <a:lnTo>
                    <a:pt x="46" y="109"/>
                  </a:lnTo>
                  <a:lnTo>
                    <a:pt x="46" y="105"/>
                  </a:lnTo>
                  <a:lnTo>
                    <a:pt x="46" y="100"/>
                  </a:lnTo>
                  <a:lnTo>
                    <a:pt x="45" y="94"/>
                  </a:lnTo>
                  <a:lnTo>
                    <a:pt x="43" y="86"/>
                  </a:lnTo>
                  <a:lnTo>
                    <a:pt x="36" y="45"/>
                  </a:lnTo>
                </a:path>
              </a:pathLst>
            </a:custGeom>
            <a:solidFill>
              <a:srgbClr val="800000"/>
            </a:solidFill>
            <a:ln w="12700" cap="rnd">
              <a:solidFill>
                <a:srgbClr val="800000"/>
              </a:solidFill>
              <a:round/>
              <a:headEnd/>
              <a:tailEnd/>
            </a:ln>
          </p:spPr>
          <p:txBody>
            <a:bodyPr/>
            <a:lstStyle/>
            <a:p>
              <a:endParaRPr lang="en-US"/>
            </a:p>
          </p:txBody>
        </p:sp>
        <p:sp>
          <p:nvSpPr>
            <p:cNvPr id="190" name="Freeform 34"/>
            <p:cNvSpPr>
              <a:spLocks/>
            </p:cNvSpPr>
            <p:nvPr/>
          </p:nvSpPr>
          <p:spPr bwMode="auto">
            <a:xfrm>
              <a:off x="3673" y="1739"/>
              <a:ext cx="51" cy="121"/>
            </a:xfrm>
            <a:custGeom>
              <a:avLst/>
              <a:gdLst>
                <a:gd name="T0" fmla="*/ 35 w 51"/>
                <a:gd name="T1" fmla="*/ 44 h 121"/>
                <a:gd name="T2" fmla="*/ 34 w 51"/>
                <a:gd name="T3" fmla="*/ 38 h 121"/>
                <a:gd name="T4" fmla="*/ 35 w 51"/>
                <a:gd name="T5" fmla="*/ 30 h 121"/>
                <a:gd name="T6" fmla="*/ 35 w 51"/>
                <a:gd name="T7" fmla="*/ 22 h 121"/>
                <a:gd name="T8" fmla="*/ 36 w 51"/>
                <a:gd name="T9" fmla="*/ 17 h 121"/>
                <a:gd name="T10" fmla="*/ 38 w 51"/>
                <a:gd name="T11" fmla="*/ 13 h 121"/>
                <a:gd name="T12" fmla="*/ 40 w 51"/>
                <a:gd name="T13" fmla="*/ 9 h 121"/>
                <a:gd name="T14" fmla="*/ 43 w 51"/>
                <a:gd name="T15" fmla="*/ 6 h 121"/>
                <a:gd name="T16" fmla="*/ 50 w 51"/>
                <a:gd name="T17" fmla="*/ 3 h 121"/>
                <a:gd name="T18" fmla="*/ 45 w 51"/>
                <a:gd name="T19" fmla="*/ 1 h 121"/>
                <a:gd name="T20" fmla="*/ 40 w 51"/>
                <a:gd name="T21" fmla="*/ 0 h 121"/>
                <a:gd name="T22" fmla="*/ 33 w 51"/>
                <a:gd name="T23" fmla="*/ 0 h 121"/>
                <a:gd name="T24" fmla="*/ 27 w 51"/>
                <a:gd name="T25" fmla="*/ 0 h 121"/>
                <a:gd name="T26" fmla="*/ 22 w 51"/>
                <a:gd name="T27" fmla="*/ 2 h 121"/>
                <a:gd name="T28" fmla="*/ 17 w 51"/>
                <a:gd name="T29" fmla="*/ 3 h 121"/>
                <a:gd name="T30" fmla="*/ 12 w 51"/>
                <a:gd name="T31" fmla="*/ 4 h 121"/>
                <a:gd name="T32" fmla="*/ 7 w 51"/>
                <a:gd name="T33" fmla="*/ 7 h 121"/>
                <a:gd name="T34" fmla="*/ 3 w 51"/>
                <a:gd name="T35" fmla="*/ 8 h 121"/>
                <a:gd name="T36" fmla="*/ 2 w 51"/>
                <a:gd name="T37" fmla="*/ 12 h 121"/>
                <a:gd name="T38" fmla="*/ 1 w 51"/>
                <a:gd name="T39" fmla="*/ 15 h 121"/>
                <a:gd name="T40" fmla="*/ 0 w 51"/>
                <a:gd name="T41" fmla="*/ 18 h 121"/>
                <a:gd name="T42" fmla="*/ 1 w 51"/>
                <a:gd name="T43" fmla="*/ 23 h 121"/>
                <a:gd name="T44" fmla="*/ 3 w 51"/>
                <a:gd name="T45" fmla="*/ 64 h 121"/>
                <a:gd name="T46" fmla="*/ 10 w 51"/>
                <a:gd name="T47" fmla="*/ 99 h 121"/>
                <a:gd name="T48" fmla="*/ 10 w 51"/>
                <a:gd name="T49" fmla="*/ 104 h 121"/>
                <a:gd name="T50" fmla="*/ 11 w 51"/>
                <a:gd name="T51" fmla="*/ 106 h 121"/>
                <a:gd name="T52" fmla="*/ 11 w 51"/>
                <a:gd name="T53" fmla="*/ 109 h 121"/>
                <a:gd name="T54" fmla="*/ 9 w 51"/>
                <a:gd name="T55" fmla="*/ 112 h 121"/>
                <a:gd name="T56" fmla="*/ 6 w 51"/>
                <a:gd name="T57" fmla="*/ 113 h 121"/>
                <a:gd name="T58" fmla="*/ 17 w 51"/>
                <a:gd name="T59" fmla="*/ 117 h 121"/>
                <a:gd name="T60" fmla="*/ 26 w 51"/>
                <a:gd name="T61" fmla="*/ 120 h 121"/>
                <a:gd name="T62" fmla="*/ 31 w 51"/>
                <a:gd name="T63" fmla="*/ 120 h 121"/>
                <a:gd name="T64" fmla="*/ 35 w 51"/>
                <a:gd name="T65" fmla="*/ 119 h 121"/>
                <a:gd name="T66" fmla="*/ 39 w 51"/>
                <a:gd name="T67" fmla="*/ 118 h 121"/>
                <a:gd name="T68" fmla="*/ 43 w 51"/>
                <a:gd name="T69" fmla="*/ 116 h 121"/>
                <a:gd name="T70" fmla="*/ 45 w 51"/>
                <a:gd name="T71" fmla="*/ 114 h 121"/>
                <a:gd name="T72" fmla="*/ 46 w 51"/>
                <a:gd name="T73" fmla="*/ 112 h 121"/>
                <a:gd name="T74" fmla="*/ 46 w 51"/>
                <a:gd name="T75" fmla="*/ 109 h 121"/>
                <a:gd name="T76" fmla="*/ 45 w 51"/>
                <a:gd name="T77" fmla="*/ 106 h 121"/>
                <a:gd name="T78" fmla="*/ 44 w 51"/>
                <a:gd name="T79" fmla="*/ 101 h 121"/>
                <a:gd name="T80" fmla="*/ 42 w 51"/>
                <a:gd name="T81" fmla="*/ 94 h 121"/>
                <a:gd name="T82" fmla="*/ 41 w 51"/>
                <a:gd name="T83" fmla="*/ 86 h 121"/>
                <a:gd name="T84" fmla="*/ 35 w 51"/>
                <a:gd name="T85" fmla="*/ 44 h 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
                <a:gd name="T130" fmla="*/ 0 h 121"/>
                <a:gd name="T131" fmla="*/ 51 w 51"/>
                <a:gd name="T132" fmla="*/ 121 h 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 h="121">
                  <a:moveTo>
                    <a:pt x="35" y="44"/>
                  </a:moveTo>
                  <a:lnTo>
                    <a:pt x="34" y="38"/>
                  </a:lnTo>
                  <a:lnTo>
                    <a:pt x="35" y="30"/>
                  </a:lnTo>
                  <a:lnTo>
                    <a:pt x="35" y="22"/>
                  </a:lnTo>
                  <a:lnTo>
                    <a:pt x="36" y="17"/>
                  </a:lnTo>
                  <a:lnTo>
                    <a:pt x="38" y="13"/>
                  </a:lnTo>
                  <a:lnTo>
                    <a:pt x="40" y="9"/>
                  </a:lnTo>
                  <a:lnTo>
                    <a:pt x="43" y="6"/>
                  </a:lnTo>
                  <a:lnTo>
                    <a:pt x="50" y="3"/>
                  </a:lnTo>
                  <a:lnTo>
                    <a:pt x="45" y="1"/>
                  </a:lnTo>
                  <a:lnTo>
                    <a:pt x="40" y="0"/>
                  </a:lnTo>
                  <a:lnTo>
                    <a:pt x="33" y="0"/>
                  </a:lnTo>
                  <a:lnTo>
                    <a:pt x="27" y="0"/>
                  </a:lnTo>
                  <a:lnTo>
                    <a:pt x="22" y="2"/>
                  </a:lnTo>
                  <a:lnTo>
                    <a:pt x="17" y="3"/>
                  </a:lnTo>
                  <a:lnTo>
                    <a:pt x="12" y="4"/>
                  </a:lnTo>
                  <a:lnTo>
                    <a:pt x="7" y="7"/>
                  </a:lnTo>
                  <a:lnTo>
                    <a:pt x="3" y="8"/>
                  </a:lnTo>
                  <a:lnTo>
                    <a:pt x="2" y="12"/>
                  </a:lnTo>
                  <a:lnTo>
                    <a:pt x="1" y="15"/>
                  </a:lnTo>
                  <a:lnTo>
                    <a:pt x="0" y="18"/>
                  </a:lnTo>
                  <a:lnTo>
                    <a:pt x="1" y="23"/>
                  </a:lnTo>
                  <a:lnTo>
                    <a:pt x="3" y="64"/>
                  </a:lnTo>
                  <a:lnTo>
                    <a:pt x="10" y="99"/>
                  </a:lnTo>
                  <a:lnTo>
                    <a:pt x="10" y="104"/>
                  </a:lnTo>
                  <a:lnTo>
                    <a:pt x="11" y="106"/>
                  </a:lnTo>
                  <a:lnTo>
                    <a:pt x="11" y="109"/>
                  </a:lnTo>
                  <a:lnTo>
                    <a:pt x="9" y="112"/>
                  </a:lnTo>
                  <a:lnTo>
                    <a:pt x="6" y="113"/>
                  </a:lnTo>
                  <a:lnTo>
                    <a:pt x="17" y="117"/>
                  </a:lnTo>
                  <a:lnTo>
                    <a:pt x="26" y="120"/>
                  </a:lnTo>
                  <a:lnTo>
                    <a:pt x="31" y="120"/>
                  </a:lnTo>
                  <a:lnTo>
                    <a:pt x="35" y="119"/>
                  </a:lnTo>
                  <a:lnTo>
                    <a:pt x="39" y="118"/>
                  </a:lnTo>
                  <a:lnTo>
                    <a:pt x="43" y="116"/>
                  </a:lnTo>
                  <a:lnTo>
                    <a:pt x="45" y="114"/>
                  </a:lnTo>
                  <a:lnTo>
                    <a:pt x="46" y="112"/>
                  </a:lnTo>
                  <a:lnTo>
                    <a:pt x="46" y="109"/>
                  </a:lnTo>
                  <a:lnTo>
                    <a:pt x="45" y="106"/>
                  </a:lnTo>
                  <a:lnTo>
                    <a:pt x="44" y="101"/>
                  </a:lnTo>
                  <a:lnTo>
                    <a:pt x="42" y="94"/>
                  </a:lnTo>
                  <a:lnTo>
                    <a:pt x="41" y="86"/>
                  </a:lnTo>
                  <a:lnTo>
                    <a:pt x="35" y="44"/>
                  </a:lnTo>
                </a:path>
              </a:pathLst>
            </a:custGeom>
            <a:solidFill>
              <a:srgbClr val="800000"/>
            </a:solidFill>
            <a:ln w="12700" cap="rnd">
              <a:solidFill>
                <a:srgbClr val="800000"/>
              </a:solidFill>
              <a:round/>
              <a:headEnd/>
              <a:tailEnd/>
            </a:ln>
          </p:spPr>
          <p:txBody>
            <a:bodyPr/>
            <a:lstStyle/>
            <a:p>
              <a:endParaRPr lang="en-US"/>
            </a:p>
          </p:txBody>
        </p:sp>
        <p:sp>
          <p:nvSpPr>
            <p:cNvPr id="191" name="Freeform 35"/>
            <p:cNvSpPr>
              <a:spLocks/>
            </p:cNvSpPr>
            <p:nvPr/>
          </p:nvSpPr>
          <p:spPr bwMode="auto">
            <a:xfrm>
              <a:off x="4122" y="1521"/>
              <a:ext cx="49" cy="122"/>
            </a:xfrm>
            <a:custGeom>
              <a:avLst/>
              <a:gdLst>
                <a:gd name="T0" fmla="*/ 35 w 49"/>
                <a:gd name="T1" fmla="*/ 45 h 122"/>
                <a:gd name="T2" fmla="*/ 34 w 49"/>
                <a:gd name="T3" fmla="*/ 37 h 122"/>
                <a:gd name="T4" fmla="*/ 32 w 49"/>
                <a:gd name="T5" fmla="*/ 29 h 122"/>
                <a:gd name="T6" fmla="*/ 34 w 49"/>
                <a:gd name="T7" fmla="*/ 22 h 122"/>
                <a:gd name="T8" fmla="*/ 35 w 49"/>
                <a:gd name="T9" fmla="*/ 17 h 122"/>
                <a:gd name="T10" fmla="*/ 37 w 49"/>
                <a:gd name="T11" fmla="*/ 13 h 122"/>
                <a:gd name="T12" fmla="*/ 40 w 49"/>
                <a:gd name="T13" fmla="*/ 9 h 122"/>
                <a:gd name="T14" fmla="*/ 43 w 49"/>
                <a:gd name="T15" fmla="*/ 6 h 122"/>
                <a:gd name="T16" fmla="*/ 48 w 49"/>
                <a:gd name="T17" fmla="*/ 3 h 122"/>
                <a:gd name="T18" fmla="*/ 43 w 49"/>
                <a:gd name="T19" fmla="*/ 1 h 122"/>
                <a:gd name="T20" fmla="*/ 39 w 49"/>
                <a:gd name="T21" fmla="*/ 0 h 122"/>
                <a:gd name="T22" fmla="*/ 32 w 49"/>
                <a:gd name="T23" fmla="*/ 0 h 122"/>
                <a:gd name="T24" fmla="*/ 27 w 49"/>
                <a:gd name="T25" fmla="*/ 0 h 122"/>
                <a:gd name="T26" fmla="*/ 22 w 49"/>
                <a:gd name="T27" fmla="*/ 1 h 122"/>
                <a:gd name="T28" fmla="*/ 17 w 49"/>
                <a:gd name="T29" fmla="*/ 3 h 122"/>
                <a:gd name="T30" fmla="*/ 13 w 49"/>
                <a:gd name="T31" fmla="*/ 4 h 122"/>
                <a:gd name="T32" fmla="*/ 7 w 49"/>
                <a:gd name="T33" fmla="*/ 6 h 122"/>
                <a:gd name="T34" fmla="*/ 4 w 49"/>
                <a:gd name="T35" fmla="*/ 8 h 122"/>
                <a:gd name="T36" fmla="*/ 1 w 49"/>
                <a:gd name="T37" fmla="*/ 11 h 122"/>
                <a:gd name="T38" fmla="*/ 0 w 49"/>
                <a:gd name="T39" fmla="*/ 15 h 122"/>
                <a:gd name="T40" fmla="*/ 0 w 49"/>
                <a:gd name="T41" fmla="*/ 19 h 122"/>
                <a:gd name="T42" fmla="*/ 0 w 49"/>
                <a:gd name="T43" fmla="*/ 22 h 122"/>
                <a:gd name="T44" fmla="*/ 4 w 49"/>
                <a:gd name="T45" fmla="*/ 63 h 122"/>
                <a:gd name="T46" fmla="*/ 9 w 49"/>
                <a:gd name="T47" fmla="*/ 98 h 122"/>
                <a:gd name="T48" fmla="*/ 11 w 49"/>
                <a:gd name="T49" fmla="*/ 102 h 122"/>
                <a:gd name="T50" fmla="*/ 10 w 49"/>
                <a:gd name="T51" fmla="*/ 105 h 122"/>
                <a:gd name="T52" fmla="*/ 9 w 49"/>
                <a:gd name="T53" fmla="*/ 107 h 122"/>
                <a:gd name="T54" fmla="*/ 7 w 49"/>
                <a:gd name="T55" fmla="*/ 110 h 122"/>
                <a:gd name="T56" fmla="*/ 4 w 49"/>
                <a:gd name="T57" fmla="*/ 113 h 122"/>
                <a:gd name="T58" fmla="*/ 14 w 49"/>
                <a:gd name="T59" fmla="*/ 118 h 122"/>
                <a:gd name="T60" fmla="*/ 24 w 49"/>
                <a:gd name="T61" fmla="*/ 121 h 122"/>
                <a:gd name="T62" fmla="*/ 31 w 49"/>
                <a:gd name="T63" fmla="*/ 120 h 122"/>
                <a:gd name="T64" fmla="*/ 35 w 49"/>
                <a:gd name="T65" fmla="*/ 120 h 122"/>
                <a:gd name="T66" fmla="*/ 39 w 49"/>
                <a:gd name="T67" fmla="*/ 117 h 122"/>
                <a:gd name="T68" fmla="*/ 43 w 49"/>
                <a:gd name="T69" fmla="*/ 115 h 122"/>
                <a:gd name="T70" fmla="*/ 45 w 49"/>
                <a:gd name="T71" fmla="*/ 111 h 122"/>
                <a:gd name="T72" fmla="*/ 45 w 49"/>
                <a:gd name="T73" fmla="*/ 108 h 122"/>
                <a:gd name="T74" fmla="*/ 45 w 49"/>
                <a:gd name="T75" fmla="*/ 104 h 122"/>
                <a:gd name="T76" fmla="*/ 45 w 49"/>
                <a:gd name="T77" fmla="*/ 100 h 122"/>
                <a:gd name="T78" fmla="*/ 44 w 49"/>
                <a:gd name="T79" fmla="*/ 94 h 122"/>
                <a:gd name="T80" fmla="*/ 42 w 49"/>
                <a:gd name="T81" fmla="*/ 85 h 122"/>
                <a:gd name="T82" fmla="*/ 35 w 49"/>
                <a:gd name="T83" fmla="*/ 45 h 1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
                <a:gd name="T127" fmla="*/ 0 h 122"/>
                <a:gd name="T128" fmla="*/ 49 w 49"/>
                <a:gd name="T129" fmla="*/ 122 h 1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 h="122">
                  <a:moveTo>
                    <a:pt x="35" y="45"/>
                  </a:moveTo>
                  <a:lnTo>
                    <a:pt x="34" y="37"/>
                  </a:lnTo>
                  <a:lnTo>
                    <a:pt x="32" y="29"/>
                  </a:lnTo>
                  <a:lnTo>
                    <a:pt x="34" y="22"/>
                  </a:lnTo>
                  <a:lnTo>
                    <a:pt x="35" y="17"/>
                  </a:lnTo>
                  <a:lnTo>
                    <a:pt x="37" y="13"/>
                  </a:lnTo>
                  <a:lnTo>
                    <a:pt x="40" y="9"/>
                  </a:lnTo>
                  <a:lnTo>
                    <a:pt x="43" y="6"/>
                  </a:lnTo>
                  <a:lnTo>
                    <a:pt x="48" y="3"/>
                  </a:lnTo>
                  <a:lnTo>
                    <a:pt x="43" y="1"/>
                  </a:lnTo>
                  <a:lnTo>
                    <a:pt x="39" y="0"/>
                  </a:lnTo>
                  <a:lnTo>
                    <a:pt x="32" y="0"/>
                  </a:lnTo>
                  <a:lnTo>
                    <a:pt x="27" y="0"/>
                  </a:lnTo>
                  <a:lnTo>
                    <a:pt x="22" y="1"/>
                  </a:lnTo>
                  <a:lnTo>
                    <a:pt x="17" y="3"/>
                  </a:lnTo>
                  <a:lnTo>
                    <a:pt x="13" y="4"/>
                  </a:lnTo>
                  <a:lnTo>
                    <a:pt x="7" y="6"/>
                  </a:lnTo>
                  <a:lnTo>
                    <a:pt x="4" y="8"/>
                  </a:lnTo>
                  <a:lnTo>
                    <a:pt x="1" y="11"/>
                  </a:lnTo>
                  <a:lnTo>
                    <a:pt x="0" y="15"/>
                  </a:lnTo>
                  <a:lnTo>
                    <a:pt x="0" y="19"/>
                  </a:lnTo>
                  <a:lnTo>
                    <a:pt x="0" y="22"/>
                  </a:lnTo>
                  <a:lnTo>
                    <a:pt x="4" y="63"/>
                  </a:lnTo>
                  <a:lnTo>
                    <a:pt x="9" y="98"/>
                  </a:lnTo>
                  <a:lnTo>
                    <a:pt x="11" y="102"/>
                  </a:lnTo>
                  <a:lnTo>
                    <a:pt x="10" y="105"/>
                  </a:lnTo>
                  <a:lnTo>
                    <a:pt x="9" y="107"/>
                  </a:lnTo>
                  <a:lnTo>
                    <a:pt x="7" y="110"/>
                  </a:lnTo>
                  <a:lnTo>
                    <a:pt x="4" y="113"/>
                  </a:lnTo>
                  <a:lnTo>
                    <a:pt x="14" y="118"/>
                  </a:lnTo>
                  <a:lnTo>
                    <a:pt x="24" y="121"/>
                  </a:lnTo>
                  <a:lnTo>
                    <a:pt x="31" y="120"/>
                  </a:lnTo>
                  <a:lnTo>
                    <a:pt x="35" y="120"/>
                  </a:lnTo>
                  <a:lnTo>
                    <a:pt x="39" y="117"/>
                  </a:lnTo>
                  <a:lnTo>
                    <a:pt x="43" y="115"/>
                  </a:lnTo>
                  <a:lnTo>
                    <a:pt x="45" y="111"/>
                  </a:lnTo>
                  <a:lnTo>
                    <a:pt x="45" y="108"/>
                  </a:lnTo>
                  <a:lnTo>
                    <a:pt x="45" y="104"/>
                  </a:lnTo>
                  <a:lnTo>
                    <a:pt x="45" y="100"/>
                  </a:lnTo>
                  <a:lnTo>
                    <a:pt x="44" y="94"/>
                  </a:lnTo>
                  <a:lnTo>
                    <a:pt x="42" y="85"/>
                  </a:lnTo>
                  <a:lnTo>
                    <a:pt x="35" y="45"/>
                  </a:lnTo>
                </a:path>
              </a:pathLst>
            </a:custGeom>
            <a:solidFill>
              <a:srgbClr val="800000"/>
            </a:solidFill>
            <a:ln w="12700" cap="rnd">
              <a:solidFill>
                <a:srgbClr val="800000"/>
              </a:solidFill>
              <a:round/>
              <a:headEnd/>
              <a:tailEnd/>
            </a:ln>
          </p:spPr>
          <p:txBody>
            <a:bodyPr/>
            <a:lstStyle/>
            <a:p>
              <a:endParaRPr lang="en-US"/>
            </a:p>
          </p:txBody>
        </p:sp>
        <p:sp>
          <p:nvSpPr>
            <p:cNvPr id="192" name="Freeform 36"/>
            <p:cNvSpPr>
              <a:spLocks/>
            </p:cNvSpPr>
            <p:nvPr/>
          </p:nvSpPr>
          <p:spPr bwMode="auto">
            <a:xfrm>
              <a:off x="3976" y="1595"/>
              <a:ext cx="49" cy="120"/>
            </a:xfrm>
            <a:custGeom>
              <a:avLst/>
              <a:gdLst>
                <a:gd name="T0" fmla="*/ 34 w 49"/>
                <a:gd name="T1" fmla="*/ 44 h 120"/>
                <a:gd name="T2" fmla="*/ 33 w 49"/>
                <a:gd name="T3" fmla="*/ 37 h 120"/>
                <a:gd name="T4" fmla="*/ 33 w 49"/>
                <a:gd name="T5" fmla="*/ 29 h 120"/>
                <a:gd name="T6" fmla="*/ 33 w 49"/>
                <a:gd name="T7" fmla="*/ 22 h 120"/>
                <a:gd name="T8" fmla="*/ 34 w 49"/>
                <a:gd name="T9" fmla="*/ 17 h 120"/>
                <a:gd name="T10" fmla="*/ 37 w 49"/>
                <a:gd name="T11" fmla="*/ 13 h 120"/>
                <a:gd name="T12" fmla="*/ 39 w 49"/>
                <a:gd name="T13" fmla="*/ 9 h 120"/>
                <a:gd name="T14" fmla="*/ 42 w 49"/>
                <a:gd name="T15" fmla="*/ 6 h 120"/>
                <a:gd name="T16" fmla="*/ 48 w 49"/>
                <a:gd name="T17" fmla="*/ 3 h 120"/>
                <a:gd name="T18" fmla="*/ 43 w 49"/>
                <a:gd name="T19" fmla="*/ 1 h 120"/>
                <a:gd name="T20" fmla="*/ 38 w 49"/>
                <a:gd name="T21" fmla="*/ 0 h 120"/>
                <a:gd name="T22" fmla="*/ 32 w 49"/>
                <a:gd name="T23" fmla="*/ 0 h 120"/>
                <a:gd name="T24" fmla="*/ 26 w 49"/>
                <a:gd name="T25" fmla="*/ 0 h 120"/>
                <a:gd name="T26" fmla="*/ 21 w 49"/>
                <a:gd name="T27" fmla="*/ 2 h 120"/>
                <a:gd name="T28" fmla="*/ 16 w 49"/>
                <a:gd name="T29" fmla="*/ 3 h 120"/>
                <a:gd name="T30" fmla="*/ 11 w 49"/>
                <a:gd name="T31" fmla="*/ 4 h 120"/>
                <a:gd name="T32" fmla="*/ 7 w 49"/>
                <a:gd name="T33" fmla="*/ 7 h 120"/>
                <a:gd name="T34" fmla="*/ 2 w 49"/>
                <a:gd name="T35" fmla="*/ 8 h 120"/>
                <a:gd name="T36" fmla="*/ 1 w 49"/>
                <a:gd name="T37" fmla="*/ 12 h 120"/>
                <a:gd name="T38" fmla="*/ 0 w 49"/>
                <a:gd name="T39" fmla="*/ 15 h 120"/>
                <a:gd name="T40" fmla="*/ 0 w 49"/>
                <a:gd name="T41" fmla="*/ 18 h 120"/>
                <a:gd name="T42" fmla="*/ 0 w 49"/>
                <a:gd name="T43" fmla="*/ 22 h 120"/>
                <a:gd name="T44" fmla="*/ 3 w 49"/>
                <a:gd name="T45" fmla="*/ 63 h 120"/>
                <a:gd name="T46" fmla="*/ 10 w 49"/>
                <a:gd name="T47" fmla="*/ 98 h 120"/>
                <a:gd name="T48" fmla="*/ 9 w 49"/>
                <a:gd name="T49" fmla="*/ 104 h 120"/>
                <a:gd name="T50" fmla="*/ 10 w 49"/>
                <a:gd name="T51" fmla="*/ 105 h 120"/>
                <a:gd name="T52" fmla="*/ 10 w 49"/>
                <a:gd name="T53" fmla="*/ 108 h 120"/>
                <a:gd name="T54" fmla="*/ 8 w 49"/>
                <a:gd name="T55" fmla="*/ 111 h 120"/>
                <a:gd name="T56" fmla="*/ 5 w 49"/>
                <a:gd name="T57" fmla="*/ 112 h 120"/>
                <a:gd name="T58" fmla="*/ 16 w 49"/>
                <a:gd name="T59" fmla="*/ 116 h 120"/>
                <a:gd name="T60" fmla="*/ 25 w 49"/>
                <a:gd name="T61" fmla="*/ 119 h 120"/>
                <a:gd name="T62" fmla="*/ 30 w 49"/>
                <a:gd name="T63" fmla="*/ 119 h 120"/>
                <a:gd name="T64" fmla="*/ 34 w 49"/>
                <a:gd name="T65" fmla="*/ 118 h 120"/>
                <a:gd name="T66" fmla="*/ 37 w 49"/>
                <a:gd name="T67" fmla="*/ 117 h 120"/>
                <a:gd name="T68" fmla="*/ 41 w 49"/>
                <a:gd name="T69" fmla="*/ 115 h 120"/>
                <a:gd name="T70" fmla="*/ 44 w 49"/>
                <a:gd name="T71" fmla="*/ 113 h 120"/>
                <a:gd name="T72" fmla="*/ 44 w 49"/>
                <a:gd name="T73" fmla="*/ 111 h 120"/>
                <a:gd name="T74" fmla="*/ 44 w 49"/>
                <a:gd name="T75" fmla="*/ 108 h 120"/>
                <a:gd name="T76" fmla="*/ 44 w 49"/>
                <a:gd name="T77" fmla="*/ 105 h 120"/>
                <a:gd name="T78" fmla="*/ 43 w 49"/>
                <a:gd name="T79" fmla="*/ 100 h 120"/>
                <a:gd name="T80" fmla="*/ 41 w 49"/>
                <a:gd name="T81" fmla="*/ 93 h 120"/>
                <a:gd name="T82" fmla="*/ 39 w 49"/>
                <a:gd name="T83" fmla="*/ 85 h 120"/>
                <a:gd name="T84" fmla="*/ 34 w 49"/>
                <a:gd name="T85" fmla="*/ 44 h 1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
                <a:gd name="T130" fmla="*/ 0 h 120"/>
                <a:gd name="T131" fmla="*/ 49 w 49"/>
                <a:gd name="T132" fmla="*/ 120 h 1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 h="120">
                  <a:moveTo>
                    <a:pt x="34" y="44"/>
                  </a:moveTo>
                  <a:lnTo>
                    <a:pt x="33" y="37"/>
                  </a:lnTo>
                  <a:lnTo>
                    <a:pt x="33" y="29"/>
                  </a:lnTo>
                  <a:lnTo>
                    <a:pt x="33" y="22"/>
                  </a:lnTo>
                  <a:lnTo>
                    <a:pt x="34" y="17"/>
                  </a:lnTo>
                  <a:lnTo>
                    <a:pt x="37" y="13"/>
                  </a:lnTo>
                  <a:lnTo>
                    <a:pt x="39" y="9"/>
                  </a:lnTo>
                  <a:lnTo>
                    <a:pt x="42" y="6"/>
                  </a:lnTo>
                  <a:lnTo>
                    <a:pt x="48" y="3"/>
                  </a:lnTo>
                  <a:lnTo>
                    <a:pt x="43" y="1"/>
                  </a:lnTo>
                  <a:lnTo>
                    <a:pt x="38" y="0"/>
                  </a:lnTo>
                  <a:lnTo>
                    <a:pt x="32" y="0"/>
                  </a:lnTo>
                  <a:lnTo>
                    <a:pt x="26" y="0"/>
                  </a:lnTo>
                  <a:lnTo>
                    <a:pt x="21" y="2"/>
                  </a:lnTo>
                  <a:lnTo>
                    <a:pt x="16" y="3"/>
                  </a:lnTo>
                  <a:lnTo>
                    <a:pt x="11" y="4"/>
                  </a:lnTo>
                  <a:lnTo>
                    <a:pt x="7" y="7"/>
                  </a:lnTo>
                  <a:lnTo>
                    <a:pt x="2" y="8"/>
                  </a:lnTo>
                  <a:lnTo>
                    <a:pt x="1" y="12"/>
                  </a:lnTo>
                  <a:lnTo>
                    <a:pt x="0" y="15"/>
                  </a:lnTo>
                  <a:lnTo>
                    <a:pt x="0" y="18"/>
                  </a:lnTo>
                  <a:lnTo>
                    <a:pt x="0" y="22"/>
                  </a:lnTo>
                  <a:lnTo>
                    <a:pt x="3" y="63"/>
                  </a:lnTo>
                  <a:lnTo>
                    <a:pt x="10" y="98"/>
                  </a:lnTo>
                  <a:lnTo>
                    <a:pt x="9" y="104"/>
                  </a:lnTo>
                  <a:lnTo>
                    <a:pt x="10" y="105"/>
                  </a:lnTo>
                  <a:lnTo>
                    <a:pt x="10" y="108"/>
                  </a:lnTo>
                  <a:lnTo>
                    <a:pt x="8" y="111"/>
                  </a:lnTo>
                  <a:lnTo>
                    <a:pt x="5" y="112"/>
                  </a:lnTo>
                  <a:lnTo>
                    <a:pt x="16" y="116"/>
                  </a:lnTo>
                  <a:lnTo>
                    <a:pt x="25" y="119"/>
                  </a:lnTo>
                  <a:lnTo>
                    <a:pt x="30" y="119"/>
                  </a:lnTo>
                  <a:lnTo>
                    <a:pt x="34" y="118"/>
                  </a:lnTo>
                  <a:lnTo>
                    <a:pt x="37" y="117"/>
                  </a:lnTo>
                  <a:lnTo>
                    <a:pt x="41" y="115"/>
                  </a:lnTo>
                  <a:lnTo>
                    <a:pt x="44" y="113"/>
                  </a:lnTo>
                  <a:lnTo>
                    <a:pt x="44" y="111"/>
                  </a:lnTo>
                  <a:lnTo>
                    <a:pt x="44" y="108"/>
                  </a:lnTo>
                  <a:lnTo>
                    <a:pt x="44" y="105"/>
                  </a:lnTo>
                  <a:lnTo>
                    <a:pt x="43" y="100"/>
                  </a:lnTo>
                  <a:lnTo>
                    <a:pt x="41" y="93"/>
                  </a:lnTo>
                  <a:lnTo>
                    <a:pt x="39" y="85"/>
                  </a:lnTo>
                  <a:lnTo>
                    <a:pt x="34" y="44"/>
                  </a:lnTo>
                </a:path>
              </a:pathLst>
            </a:custGeom>
            <a:solidFill>
              <a:srgbClr val="800000"/>
            </a:solidFill>
            <a:ln w="12700" cap="rnd">
              <a:solidFill>
                <a:srgbClr val="800000"/>
              </a:solidFill>
              <a:round/>
              <a:headEnd/>
              <a:tailEnd/>
            </a:ln>
          </p:spPr>
          <p:txBody>
            <a:bodyPr/>
            <a:lstStyle/>
            <a:p>
              <a:endParaRPr lang="en-US"/>
            </a:p>
          </p:txBody>
        </p:sp>
        <p:sp>
          <p:nvSpPr>
            <p:cNvPr id="193" name="Freeform 37"/>
            <p:cNvSpPr>
              <a:spLocks/>
            </p:cNvSpPr>
            <p:nvPr/>
          </p:nvSpPr>
          <p:spPr bwMode="auto">
            <a:xfrm>
              <a:off x="4422" y="1373"/>
              <a:ext cx="49" cy="121"/>
            </a:xfrm>
            <a:custGeom>
              <a:avLst/>
              <a:gdLst>
                <a:gd name="T0" fmla="*/ 35 w 49"/>
                <a:gd name="T1" fmla="*/ 45 h 121"/>
                <a:gd name="T2" fmla="*/ 34 w 49"/>
                <a:gd name="T3" fmla="*/ 37 h 121"/>
                <a:gd name="T4" fmla="*/ 32 w 49"/>
                <a:gd name="T5" fmla="*/ 29 h 121"/>
                <a:gd name="T6" fmla="*/ 34 w 49"/>
                <a:gd name="T7" fmla="*/ 22 h 121"/>
                <a:gd name="T8" fmla="*/ 35 w 49"/>
                <a:gd name="T9" fmla="*/ 17 h 121"/>
                <a:gd name="T10" fmla="*/ 37 w 49"/>
                <a:gd name="T11" fmla="*/ 13 h 121"/>
                <a:gd name="T12" fmla="*/ 40 w 49"/>
                <a:gd name="T13" fmla="*/ 9 h 121"/>
                <a:gd name="T14" fmla="*/ 43 w 49"/>
                <a:gd name="T15" fmla="*/ 5 h 121"/>
                <a:gd name="T16" fmla="*/ 48 w 49"/>
                <a:gd name="T17" fmla="*/ 3 h 121"/>
                <a:gd name="T18" fmla="*/ 43 w 49"/>
                <a:gd name="T19" fmla="*/ 1 h 121"/>
                <a:gd name="T20" fmla="*/ 39 w 49"/>
                <a:gd name="T21" fmla="*/ 0 h 121"/>
                <a:gd name="T22" fmla="*/ 32 w 49"/>
                <a:gd name="T23" fmla="*/ 0 h 121"/>
                <a:gd name="T24" fmla="*/ 27 w 49"/>
                <a:gd name="T25" fmla="*/ 0 h 121"/>
                <a:gd name="T26" fmla="*/ 22 w 49"/>
                <a:gd name="T27" fmla="*/ 1 h 121"/>
                <a:gd name="T28" fmla="*/ 17 w 49"/>
                <a:gd name="T29" fmla="*/ 3 h 121"/>
                <a:gd name="T30" fmla="*/ 13 w 49"/>
                <a:gd name="T31" fmla="*/ 4 h 121"/>
                <a:gd name="T32" fmla="*/ 7 w 49"/>
                <a:gd name="T33" fmla="*/ 6 h 121"/>
                <a:gd name="T34" fmla="*/ 4 w 49"/>
                <a:gd name="T35" fmla="*/ 8 h 121"/>
                <a:gd name="T36" fmla="*/ 1 w 49"/>
                <a:gd name="T37" fmla="*/ 11 h 121"/>
                <a:gd name="T38" fmla="*/ 0 w 49"/>
                <a:gd name="T39" fmla="*/ 15 h 121"/>
                <a:gd name="T40" fmla="*/ 0 w 49"/>
                <a:gd name="T41" fmla="*/ 18 h 121"/>
                <a:gd name="T42" fmla="*/ 0 w 49"/>
                <a:gd name="T43" fmla="*/ 22 h 121"/>
                <a:gd name="T44" fmla="*/ 4 w 49"/>
                <a:gd name="T45" fmla="*/ 62 h 121"/>
                <a:gd name="T46" fmla="*/ 9 w 49"/>
                <a:gd name="T47" fmla="*/ 97 h 121"/>
                <a:gd name="T48" fmla="*/ 11 w 49"/>
                <a:gd name="T49" fmla="*/ 102 h 121"/>
                <a:gd name="T50" fmla="*/ 10 w 49"/>
                <a:gd name="T51" fmla="*/ 104 h 121"/>
                <a:gd name="T52" fmla="*/ 9 w 49"/>
                <a:gd name="T53" fmla="*/ 106 h 121"/>
                <a:gd name="T54" fmla="*/ 7 w 49"/>
                <a:gd name="T55" fmla="*/ 109 h 121"/>
                <a:gd name="T56" fmla="*/ 4 w 49"/>
                <a:gd name="T57" fmla="*/ 112 h 121"/>
                <a:gd name="T58" fmla="*/ 14 w 49"/>
                <a:gd name="T59" fmla="*/ 117 h 121"/>
                <a:gd name="T60" fmla="*/ 24 w 49"/>
                <a:gd name="T61" fmla="*/ 120 h 121"/>
                <a:gd name="T62" fmla="*/ 31 w 49"/>
                <a:gd name="T63" fmla="*/ 119 h 121"/>
                <a:gd name="T64" fmla="*/ 35 w 49"/>
                <a:gd name="T65" fmla="*/ 119 h 121"/>
                <a:gd name="T66" fmla="*/ 39 w 49"/>
                <a:gd name="T67" fmla="*/ 116 h 121"/>
                <a:gd name="T68" fmla="*/ 43 w 49"/>
                <a:gd name="T69" fmla="*/ 114 h 121"/>
                <a:gd name="T70" fmla="*/ 45 w 49"/>
                <a:gd name="T71" fmla="*/ 110 h 121"/>
                <a:gd name="T72" fmla="*/ 45 w 49"/>
                <a:gd name="T73" fmla="*/ 107 h 121"/>
                <a:gd name="T74" fmla="*/ 45 w 49"/>
                <a:gd name="T75" fmla="*/ 103 h 121"/>
                <a:gd name="T76" fmla="*/ 45 w 49"/>
                <a:gd name="T77" fmla="*/ 99 h 121"/>
                <a:gd name="T78" fmla="*/ 44 w 49"/>
                <a:gd name="T79" fmla="*/ 93 h 121"/>
                <a:gd name="T80" fmla="*/ 42 w 49"/>
                <a:gd name="T81" fmla="*/ 84 h 121"/>
                <a:gd name="T82" fmla="*/ 35 w 49"/>
                <a:gd name="T83" fmla="*/ 45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
                <a:gd name="T127" fmla="*/ 0 h 121"/>
                <a:gd name="T128" fmla="*/ 49 w 49"/>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 h="121">
                  <a:moveTo>
                    <a:pt x="35" y="45"/>
                  </a:moveTo>
                  <a:lnTo>
                    <a:pt x="34" y="37"/>
                  </a:lnTo>
                  <a:lnTo>
                    <a:pt x="32" y="29"/>
                  </a:lnTo>
                  <a:lnTo>
                    <a:pt x="34" y="22"/>
                  </a:lnTo>
                  <a:lnTo>
                    <a:pt x="35" y="17"/>
                  </a:lnTo>
                  <a:lnTo>
                    <a:pt x="37" y="13"/>
                  </a:lnTo>
                  <a:lnTo>
                    <a:pt x="40" y="9"/>
                  </a:lnTo>
                  <a:lnTo>
                    <a:pt x="43" y="5"/>
                  </a:lnTo>
                  <a:lnTo>
                    <a:pt x="48" y="3"/>
                  </a:lnTo>
                  <a:lnTo>
                    <a:pt x="43" y="1"/>
                  </a:lnTo>
                  <a:lnTo>
                    <a:pt x="39" y="0"/>
                  </a:lnTo>
                  <a:lnTo>
                    <a:pt x="32" y="0"/>
                  </a:lnTo>
                  <a:lnTo>
                    <a:pt x="27" y="0"/>
                  </a:lnTo>
                  <a:lnTo>
                    <a:pt x="22" y="1"/>
                  </a:lnTo>
                  <a:lnTo>
                    <a:pt x="17" y="3"/>
                  </a:lnTo>
                  <a:lnTo>
                    <a:pt x="13" y="4"/>
                  </a:lnTo>
                  <a:lnTo>
                    <a:pt x="7" y="6"/>
                  </a:lnTo>
                  <a:lnTo>
                    <a:pt x="4" y="8"/>
                  </a:lnTo>
                  <a:lnTo>
                    <a:pt x="1" y="11"/>
                  </a:lnTo>
                  <a:lnTo>
                    <a:pt x="0" y="15"/>
                  </a:lnTo>
                  <a:lnTo>
                    <a:pt x="0" y="18"/>
                  </a:lnTo>
                  <a:lnTo>
                    <a:pt x="0" y="22"/>
                  </a:lnTo>
                  <a:lnTo>
                    <a:pt x="4" y="62"/>
                  </a:lnTo>
                  <a:lnTo>
                    <a:pt x="9" y="97"/>
                  </a:lnTo>
                  <a:lnTo>
                    <a:pt x="11" y="102"/>
                  </a:lnTo>
                  <a:lnTo>
                    <a:pt x="10" y="104"/>
                  </a:lnTo>
                  <a:lnTo>
                    <a:pt x="9" y="106"/>
                  </a:lnTo>
                  <a:lnTo>
                    <a:pt x="7" y="109"/>
                  </a:lnTo>
                  <a:lnTo>
                    <a:pt x="4" y="112"/>
                  </a:lnTo>
                  <a:lnTo>
                    <a:pt x="14" y="117"/>
                  </a:lnTo>
                  <a:lnTo>
                    <a:pt x="24" y="120"/>
                  </a:lnTo>
                  <a:lnTo>
                    <a:pt x="31" y="119"/>
                  </a:lnTo>
                  <a:lnTo>
                    <a:pt x="35" y="119"/>
                  </a:lnTo>
                  <a:lnTo>
                    <a:pt x="39" y="116"/>
                  </a:lnTo>
                  <a:lnTo>
                    <a:pt x="43" y="114"/>
                  </a:lnTo>
                  <a:lnTo>
                    <a:pt x="45" y="110"/>
                  </a:lnTo>
                  <a:lnTo>
                    <a:pt x="45" y="107"/>
                  </a:lnTo>
                  <a:lnTo>
                    <a:pt x="45" y="103"/>
                  </a:lnTo>
                  <a:lnTo>
                    <a:pt x="45" y="99"/>
                  </a:lnTo>
                  <a:lnTo>
                    <a:pt x="44" y="93"/>
                  </a:lnTo>
                  <a:lnTo>
                    <a:pt x="42" y="84"/>
                  </a:lnTo>
                  <a:lnTo>
                    <a:pt x="35" y="45"/>
                  </a:lnTo>
                </a:path>
              </a:pathLst>
            </a:custGeom>
            <a:solidFill>
              <a:srgbClr val="800000"/>
            </a:solidFill>
            <a:ln w="12700" cap="rnd">
              <a:solidFill>
                <a:srgbClr val="800000"/>
              </a:solidFill>
              <a:round/>
              <a:headEnd/>
              <a:tailEnd/>
            </a:ln>
          </p:spPr>
          <p:txBody>
            <a:bodyPr/>
            <a:lstStyle/>
            <a:p>
              <a:endParaRPr lang="en-US"/>
            </a:p>
          </p:txBody>
        </p:sp>
        <p:sp>
          <p:nvSpPr>
            <p:cNvPr id="194" name="Freeform 38"/>
            <p:cNvSpPr>
              <a:spLocks/>
            </p:cNvSpPr>
            <p:nvPr/>
          </p:nvSpPr>
          <p:spPr bwMode="auto">
            <a:xfrm>
              <a:off x="4274" y="1445"/>
              <a:ext cx="51" cy="122"/>
            </a:xfrm>
            <a:custGeom>
              <a:avLst/>
              <a:gdLst>
                <a:gd name="T0" fmla="*/ 35 w 51"/>
                <a:gd name="T1" fmla="*/ 45 h 122"/>
                <a:gd name="T2" fmla="*/ 34 w 51"/>
                <a:gd name="T3" fmla="*/ 38 h 122"/>
                <a:gd name="T4" fmla="*/ 35 w 51"/>
                <a:gd name="T5" fmla="*/ 30 h 122"/>
                <a:gd name="T6" fmla="*/ 35 w 51"/>
                <a:gd name="T7" fmla="*/ 22 h 122"/>
                <a:gd name="T8" fmla="*/ 36 w 51"/>
                <a:gd name="T9" fmla="*/ 18 h 122"/>
                <a:gd name="T10" fmla="*/ 38 w 51"/>
                <a:gd name="T11" fmla="*/ 13 h 122"/>
                <a:gd name="T12" fmla="*/ 40 w 51"/>
                <a:gd name="T13" fmla="*/ 9 h 122"/>
                <a:gd name="T14" fmla="*/ 43 w 51"/>
                <a:gd name="T15" fmla="*/ 6 h 122"/>
                <a:gd name="T16" fmla="*/ 50 w 51"/>
                <a:gd name="T17" fmla="*/ 3 h 122"/>
                <a:gd name="T18" fmla="*/ 45 w 51"/>
                <a:gd name="T19" fmla="*/ 1 h 122"/>
                <a:gd name="T20" fmla="*/ 40 w 51"/>
                <a:gd name="T21" fmla="*/ 0 h 122"/>
                <a:gd name="T22" fmla="*/ 33 w 51"/>
                <a:gd name="T23" fmla="*/ 0 h 122"/>
                <a:gd name="T24" fmla="*/ 27 w 51"/>
                <a:gd name="T25" fmla="*/ 0 h 122"/>
                <a:gd name="T26" fmla="*/ 22 w 51"/>
                <a:gd name="T27" fmla="*/ 2 h 122"/>
                <a:gd name="T28" fmla="*/ 17 w 51"/>
                <a:gd name="T29" fmla="*/ 3 h 122"/>
                <a:gd name="T30" fmla="*/ 12 w 51"/>
                <a:gd name="T31" fmla="*/ 4 h 122"/>
                <a:gd name="T32" fmla="*/ 7 w 51"/>
                <a:gd name="T33" fmla="*/ 7 h 122"/>
                <a:gd name="T34" fmla="*/ 3 w 51"/>
                <a:gd name="T35" fmla="*/ 9 h 122"/>
                <a:gd name="T36" fmla="*/ 2 w 51"/>
                <a:gd name="T37" fmla="*/ 12 h 122"/>
                <a:gd name="T38" fmla="*/ 1 w 51"/>
                <a:gd name="T39" fmla="*/ 15 h 122"/>
                <a:gd name="T40" fmla="*/ 0 w 51"/>
                <a:gd name="T41" fmla="*/ 18 h 122"/>
                <a:gd name="T42" fmla="*/ 1 w 51"/>
                <a:gd name="T43" fmla="*/ 23 h 122"/>
                <a:gd name="T44" fmla="*/ 3 w 51"/>
                <a:gd name="T45" fmla="*/ 64 h 122"/>
                <a:gd name="T46" fmla="*/ 10 w 51"/>
                <a:gd name="T47" fmla="*/ 100 h 122"/>
                <a:gd name="T48" fmla="*/ 10 w 51"/>
                <a:gd name="T49" fmla="*/ 105 h 122"/>
                <a:gd name="T50" fmla="*/ 11 w 51"/>
                <a:gd name="T51" fmla="*/ 107 h 122"/>
                <a:gd name="T52" fmla="*/ 11 w 51"/>
                <a:gd name="T53" fmla="*/ 110 h 122"/>
                <a:gd name="T54" fmla="*/ 9 w 51"/>
                <a:gd name="T55" fmla="*/ 112 h 122"/>
                <a:gd name="T56" fmla="*/ 6 w 51"/>
                <a:gd name="T57" fmla="*/ 114 h 122"/>
                <a:gd name="T58" fmla="*/ 17 w 51"/>
                <a:gd name="T59" fmla="*/ 118 h 122"/>
                <a:gd name="T60" fmla="*/ 26 w 51"/>
                <a:gd name="T61" fmla="*/ 121 h 122"/>
                <a:gd name="T62" fmla="*/ 31 w 51"/>
                <a:gd name="T63" fmla="*/ 121 h 122"/>
                <a:gd name="T64" fmla="*/ 35 w 51"/>
                <a:gd name="T65" fmla="*/ 120 h 122"/>
                <a:gd name="T66" fmla="*/ 39 w 51"/>
                <a:gd name="T67" fmla="*/ 119 h 122"/>
                <a:gd name="T68" fmla="*/ 43 w 51"/>
                <a:gd name="T69" fmla="*/ 117 h 122"/>
                <a:gd name="T70" fmla="*/ 45 w 51"/>
                <a:gd name="T71" fmla="*/ 115 h 122"/>
                <a:gd name="T72" fmla="*/ 46 w 51"/>
                <a:gd name="T73" fmla="*/ 112 h 122"/>
                <a:gd name="T74" fmla="*/ 46 w 51"/>
                <a:gd name="T75" fmla="*/ 110 h 122"/>
                <a:gd name="T76" fmla="*/ 45 w 51"/>
                <a:gd name="T77" fmla="*/ 107 h 122"/>
                <a:gd name="T78" fmla="*/ 44 w 51"/>
                <a:gd name="T79" fmla="*/ 102 h 122"/>
                <a:gd name="T80" fmla="*/ 42 w 51"/>
                <a:gd name="T81" fmla="*/ 94 h 122"/>
                <a:gd name="T82" fmla="*/ 41 w 51"/>
                <a:gd name="T83" fmla="*/ 87 h 122"/>
                <a:gd name="T84" fmla="*/ 35 w 51"/>
                <a:gd name="T85" fmla="*/ 45 h 1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
                <a:gd name="T130" fmla="*/ 0 h 122"/>
                <a:gd name="T131" fmla="*/ 51 w 51"/>
                <a:gd name="T132" fmla="*/ 122 h 1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 h="122">
                  <a:moveTo>
                    <a:pt x="35" y="45"/>
                  </a:moveTo>
                  <a:lnTo>
                    <a:pt x="34" y="38"/>
                  </a:lnTo>
                  <a:lnTo>
                    <a:pt x="35" y="30"/>
                  </a:lnTo>
                  <a:lnTo>
                    <a:pt x="35" y="22"/>
                  </a:lnTo>
                  <a:lnTo>
                    <a:pt x="36" y="18"/>
                  </a:lnTo>
                  <a:lnTo>
                    <a:pt x="38" y="13"/>
                  </a:lnTo>
                  <a:lnTo>
                    <a:pt x="40" y="9"/>
                  </a:lnTo>
                  <a:lnTo>
                    <a:pt x="43" y="6"/>
                  </a:lnTo>
                  <a:lnTo>
                    <a:pt x="50" y="3"/>
                  </a:lnTo>
                  <a:lnTo>
                    <a:pt x="45" y="1"/>
                  </a:lnTo>
                  <a:lnTo>
                    <a:pt x="40" y="0"/>
                  </a:lnTo>
                  <a:lnTo>
                    <a:pt x="33" y="0"/>
                  </a:lnTo>
                  <a:lnTo>
                    <a:pt x="27" y="0"/>
                  </a:lnTo>
                  <a:lnTo>
                    <a:pt x="22" y="2"/>
                  </a:lnTo>
                  <a:lnTo>
                    <a:pt x="17" y="3"/>
                  </a:lnTo>
                  <a:lnTo>
                    <a:pt x="12" y="4"/>
                  </a:lnTo>
                  <a:lnTo>
                    <a:pt x="7" y="7"/>
                  </a:lnTo>
                  <a:lnTo>
                    <a:pt x="3" y="9"/>
                  </a:lnTo>
                  <a:lnTo>
                    <a:pt x="2" y="12"/>
                  </a:lnTo>
                  <a:lnTo>
                    <a:pt x="1" y="15"/>
                  </a:lnTo>
                  <a:lnTo>
                    <a:pt x="0" y="18"/>
                  </a:lnTo>
                  <a:lnTo>
                    <a:pt x="1" y="23"/>
                  </a:lnTo>
                  <a:lnTo>
                    <a:pt x="3" y="64"/>
                  </a:lnTo>
                  <a:lnTo>
                    <a:pt x="10" y="100"/>
                  </a:lnTo>
                  <a:lnTo>
                    <a:pt x="10" y="105"/>
                  </a:lnTo>
                  <a:lnTo>
                    <a:pt x="11" y="107"/>
                  </a:lnTo>
                  <a:lnTo>
                    <a:pt x="11" y="110"/>
                  </a:lnTo>
                  <a:lnTo>
                    <a:pt x="9" y="112"/>
                  </a:lnTo>
                  <a:lnTo>
                    <a:pt x="6" y="114"/>
                  </a:lnTo>
                  <a:lnTo>
                    <a:pt x="17" y="118"/>
                  </a:lnTo>
                  <a:lnTo>
                    <a:pt x="26" y="121"/>
                  </a:lnTo>
                  <a:lnTo>
                    <a:pt x="31" y="121"/>
                  </a:lnTo>
                  <a:lnTo>
                    <a:pt x="35" y="120"/>
                  </a:lnTo>
                  <a:lnTo>
                    <a:pt x="39" y="119"/>
                  </a:lnTo>
                  <a:lnTo>
                    <a:pt x="43" y="117"/>
                  </a:lnTo>
                  <a:lnTo>
                    <a:pt x="45" y="115"/>
                  </a:lnTo>
                  <a:lnTo>
                    <a:pt x="46" y="112"/>
                  </a:lnTo>
                  <a:lnTo>
                    <a:pt x="46" y="110"/>
                  </a:lnTo>
                  <a:lnTo>
                    <a:pt x="45" y="107"/>
                  </a:lnTo>
                  <a:lnTo>
                    <a:pt x="44" y="102"/>
                  </a:lnTo>
                  <a:lnTo>
                    <a:pt x="42" y="94"/>
                  </a:lnTo>
                  <a:lnTo>
                    <a:pt x="41" y="87"/>
                  </a:lnTo>
                  <a:lnTo>
                    <a:pt x="35" y="45"/>
                  </a:lnTo>
                </a:path>
              </a:pathLst>
            </a:custGeom>
            <a:solidFill>
              <a:srgbClr val="800000"/>
            </a:solidFill>
            <a:ln w="12700" cap="rnd">
              <a:solidFill>
                <a:srgbClr val="800000"/>
              </a:solidFill>
              <a:round/>
              <a:headEnd/>
              <a:tailEnd/>
            </a:ln>
          </p:spPr>
          <p:txBody>
            <a:bodyPr/>
            <a:lstStyle/>
            <a:p>
              <a:endParaRPr lang="en-US"/>
            </a:p>
          </p:txBody>
        </p:sp>
        <p:sp>
          <p:nvSpPr>
            <p:cNvPr id="195" name="Freeform 39"/>
            <p:cNvSpPr>
              <a:spLocks/>
            </p:cNvSpPr>
            <p:nvPr/>
          </p:nvSpPr>
          <p:spPr bwMode="auto">
            <a:xfrm>
              <a:off x="4722" y="1225"/>
              <a:ext cx="48" cy="122"/>
            </a:xfrm>
            <a:custGeom>
              <a:avLst/>
              <a:gdLst>
                <a:gd name="T0" fmla="*/ 35 w 48"/>
                <a:gd name="T1" fmla="*/ 45 h 122"/>
                <a:gd name="T2" fmla="*/ 33 w 48"/>
                <a:gd name="T3" fmla="*/ 37 h 122"/>
                <a:gd name="T4" fmla="*/ 32 w 48"/>
                <a:gd name="T5" fmla="*/ 29 h 122"/>
                <a:gd name="T6" fmla="*/ 34 w 48"/>
                <a:gd name="T7" fmla="*/ 22 h 122"/>
                <a:gd name="T8" fmla="*/ 34 w 48"/>
                <a:gd name="T9" fmla="*/ 17 h 122"/>
                <a:gd name="T10" fmla="*/ 36 w 48"/>
                <a:gd name="T11" fmla="*/ 13 h 122"/>
                <a:gd name="T12" fmla="*/ 39 w 48"/>
                <a:gd name="T13" fmla="*/ 9 h 122"/>
                <a:gd name="T14" fmla="*/ 43 w 48"/>
                <a:gd name="T15" fmla="*/ 6 h 122"/>
                <a:gd name="T16" fmla="*/ 47 w 48"/>
                <a:gd name="T17" fmla="*/ 3 h 122"/>
                <a:gd name="T18" fmla="*/ 43 w 48"/>
                <a:gd name="T19" fmla="*/ 1 h 122"/>
                <a:gd name="T20" fmla="*/ 39 w 48"/>
                <a:gd name="T21" fmla="*/ 0 h 122"/>
                <a:gd name="T22" fmla="*/ 31 w 48"/>
                <a:gd name="T23" fmla="*/ 0 h 122"/>
                <a:gd name="T24" fmla="*/ 26 w 48"/>
                <a:gd name="T25" fmla="*/ 0 h 122"/>
                <a:gd name="T26" fmla="*/ 21 w 48"/>
                <a:gd name="T27" fmla="*/ 1 h 122"/>
                <a:gd name="T28" fmla="*/ 17 w 48"/>
                <a:gd name="T29" fmla="*/ 3 h 122"/>
                <a:gd name="T30" fmla="*/ 12 w 48"/>
                <a:gd name="T31" fmla="*/ 4 h 122"/>
                <a:gd name="T32" fmla="*/ 7 w 48"/>
                <a:gd name="T33" fmla="*/ 6 h 122"/>
                <a:gd name="T34" fmla="*/ 3 w 48"/>
                <a:gd name="T35" fmla="*/ 8 h 122"/>
                <a:gd name="T36" fmla="*/ 1 w 48"/>
                <a:gd name="T37" fmla="*/ 11 h 122"/>
                <a:gd name="T38" fmla="*/ 0 w 48"/>
                <a:gd name="T39" fmla="*/ 15 h 122"/>
                <a:gd name="T40" fmla="*/ 0 w 48"/>
                <a:gd name="T41" fmla="*/ 19 h 122"/>
                <a:gd name="T42" fmla="*/ 0 w 48"/>
                <a:gd name="T43" fmla="*/ 22 h 122"/>
                <a:gd name="T44" fmla="*/ 3 w 48"/>
                <a:gd name="T45" fmla="*/ 63 h 122"/>
                <a:gd name="T46" fmla="*/ 9 w 48"/>
                <a:gd name="T47" fmla="*/ 98 h 122"/>
                <a:gd name="T48" fmla="*/ 10 w 48"/>
                <a:gd name="T49" fmla="*/ 102 h 122"/>
                <a:gd name="T50" fmla="*/ 10 w 48"/>
                <a:gd name="T51" fmla="*/ 105 h 122"/>
                <a:gd name="T52" fmla="*/ 9 w 48"/>
                <a:gd name="T53" fmla="*/ 107 h 122"/>
                <a:gd name="T54" fmla="*/ 7 w 48"/>
                <a:gd name="T55" fmla="*/ 110 h 122"/>
                <a:gd name="T56" fmla="*/ 3 w 48"/>
                <a:gd name="T57" fmla="*/ 113 h 122"/>
                <a:gd name="T58" fmla="*/ 13 w 48"/>
                <a:gd name="T59" fmla="*/ 118 h 122"/>
                <a:gd name="T60" fmla="*/ 24 w 48"/>
                <a:gd name="T61" fmla="*/ 121 h 122"/>
                <a:gd name="T62" fmla="*/ 30 w 48"/>
                <a:gd name="T63" fmla="*/ 120 h 122"/>
                <a:gd name="T64" fmla="*/ 35 w 48"/>
                <a:gd name="T65" fmla="*/ 120 h 122"/>
                <a:gd name="T66" fmla="*/ 38 w 48"/>
                <a:gd name="T67" fmla="*/ 117 h 122"/>
                <a:gd name="T68" fmla="*/ 42 w 48"/>
                <a:gd name="T69" fmla="*/ 115 h 122"/>
                <a:gd name="T70" fmla="*/ 44 w 48"/>
                <a:gd name="T71" fmla="*/ 111 h 122"/>
                <a:gd name="T72" fmla="*/ 45 w 48"/>
                <a:gd name="T73" fmla="*/ 108 h 122"/>
                <a:gd name="T74" fmla="*/ 45 w 48"/>
                <a:gd name="T75" fmla="*/ 104 h 122"/>
                <a:gd name="T76" fmla="*/ 44 w 48"/>
                <a:gd name="T77" fmla="*/ 100 h 122"/>
                <a:gd name="T78" fmla="*/ 44 w 48"/>
                <a:gd name="T79" fmla="*/ 94 h 122"/>
                <a:gd name="T80" fmla="*/ 42 w 48"/>
                <a:gd name="T81" fmla="*/ 85 h 122"/>
                <a:gd name="T82" fmla="*/ 35 w 48"/>
                <a:gd name="T83" fmla="*/ 45 h 1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
                <a:gd name="T127" fmla="*/ 0 h 122"/>
                <a:gd name="T128" fmla="*/ 48 w 48"/>
                <a:gd name="T129" fmla="*/ 122 h 1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 h="122">
                  <a:moveTo>
                    <a:pt x="35" y="45"/>
                  </a:moveTo>
                  <a:lnTo>
                    <a:pt x="33" y="37"/>
                  </a:lnTo>
                  <a:lnTo>
                    <a:pt x="32" y="29"/>
                  </a:lnTo>
                  <a:lnTo>
                    <a:pt x="34" y="22"/>
                  </a:lnTo>
                  <a:lnTo>
                    <a:pt x="34" y="17"/>
                  </a:lnTo>
                  <a:lnTo>
                    <a:pt x="36" y="13"/>
                  </a:lnTo>
                  <a:lnTo>
                    <a:pt x="39" y="9"/>
                  </a:lnTo>
                  <a:lnTo>
                    <a:pt x="43" y="6"/>
                  </a:lnTo>
                  <a:lnTo>
                    <a:pt x="47" y="3"/>
                  </a:lnTo>
                  <a:lnTo>
                    <a:pt x="43" y="1"/>
                  </a:lnTo>
                  <a:lnTo>
                    <a:pt x="39" y="0"/>
                  </a:lnTo>
                  <a:lnTo>
                    <a:pt x="31" y="0"/>
                  </a:lnTo>
                  <a:lnTo>
                    <a:pt x="26" y="0"/>
                  </a:lnTo>
                  <a:lnTo>
                    <a:pt x="21" y="1"/>
                  </a:lnTo>
                  <a:lnTo>
                    <a:pt x="17" y="3"/>
                  </a:lnTo>
                  <a:lnTo>
                    <a:pt x="12" y="4"/>
                  </a:lnTo>
                  <a:lnTo>
                    <a:pt x="7" y="6"/>
                  </a:lnTo>
                  <a:lnTo>
                    <a:pt x="3" y="8"/>
                  </a:lnTo>
                  <a:lnTo>
                    <a:pt x="1" y="11"/>
                  </a:lnTo>
                  <a:lnTo>
                    <a:pt x="0" y="15"/>
                  </a:lnTo>
                  <a:lnTo>
                    <a:pt x="0" y="19"/>
                  </a:lnTo>
                  <a:lnTo>
                    <a:pt x="0" y="22"/>
                  </a:lnTo>
                  <a:lnTo>
                    <a:pt x="3" y="63"/>
                  </a:lnTo>
                  <a:lnTo>
                    <a:pt x="9" y="98"/>
                  </a:lnTo>
                  <a:lnTo>
                    <a:pt x="10" y="102"/>
                  </a:lnTo>
                  <a:lnTo>
                    <a:pt x="10" y="105"/>
                  </a:lnTo>
                  <a:lnTo>
                    <a:pt x="9" y="107"/>
                  </a:lnTo>
                  <a:lnTo>
                    <a:pt x="7" y="110"/>
                  </a:lnTo>
                  <a:lnTo>
                    <a:pt x="3" y="113"/>
                  </a:lnTo>
                  <a:lnTo>
                    <a:pt x="13" y="118"/>
                  </a:lnTo>
                  <a:lnTo>
                    <a:pt x="24" y="121"/>
                  </a:lnTo>
                  <a:lnTo>
                    <a:pt x="30" y="120"/>
                  </a:lnTo>
                  <a:lnTo>
                    <a:pt x="35" y="120"/>
                  </a:lnTo>
                  <a:lnTo>
                    <a:pt x="38" y="117"/>
                  </a:lnTo>
                  <a:lnTo>
                    <a:pt x="42" y="115"/>
                  </a:lnTo>
                  <a:lnTo>
                    <a:pt x="44" y="111"/>
                  </a:lnTo>
                  <a:lnTo>
                    <a:pt x="45" y="108"/>
                  </a:lnTo>
                  <a:lnTo>
                    <a:pt x="45" y="104"/>
                  </a:lnTo>
                  <a:lnTo>
                    <a:pt x="44" y="100"/>
                  </a:lnTo>
                  <a:lnTo>
                    <a:pt x="44" y="94"/>
                  </a:lnTo>
                  <a:lnTo>
                    <a:pt x="42" y="85"/>
                  </a:lnTo>
                  <a:lnTo>
                    <a:pt x="35" y="45"/>
                  </a:lnTo>
                </a:path>
              </a:pathLst>
            </a:custGeom>
            <a:solidFill>
              <a:srgbClr val="800000"/>
            </a:solidFill>
            <a:ln w="12700" cap="rnd">
              <a:solidFill>
                <a:srgbClr val="800000"/>
              </a:solidFill>
              <a:round/>
              <a:headEnd/>
              <a:tailEnd/>
            </a:ln>
          </p:spPr>
          <p:txBody>
            <a:bodyPr/>
            <a:lstStyle/>
            <a:p>
              <a:endParaRPr lang="en-US"/>
            </a:p>
          </p:txBody>
        </p:sp>
        <p:sp>
          <p:nvSpPr>
            <p:cNvPr id="196" name="Freeform 40"/>
            <p:cNvSpPr>
              <a:spLocks/>
            </p:cNvSpPr>
            <p:nvPr/>
          </p:nvSpPr>
          <p:spPr bwMode="auto">
            <a:xfrm>
              <a:off x="4571" y="1298"/>
              <a:ext cx="53" cy="121"/>
            </a:xfrm>
            <a:custGeom>
              <a:avLst/>
              <a:gdLst>
                <a:gd name="T0" fmla="*/ 36 w 53"/>
                <a:gd name="T1" fmla="*/ 44 h 121"/>
                <a:gd name="T2" fmla="*/ 35 w 53"/>
                <a:gd name="T3" fmla="*/ 38 h 121"/>
                <a:gd name="T4" fmla="*/ 36 w 53"/>
                <a:gd name="T5" fmla="*/ 30 h 121"/>
                <a:gd name="T6" fmla="*/ 36 w 53"/>
                <a:gd name="T7" fmla="*/ 22 h 121"/>
                <a:gd name="T8" fmla="*/ 37 w 53"/>
                <a:gd name="T9" fmla="*/ 17 h 121"/>
                <a:gd name="T10" fmla="*/ 40 w 53"/>
                <a:gd name="T11" fmla="*/ 13 h 121"/>
                <a:gd name="T12" fmla="*/ 42 w 53"/>
                <a:gd name="T13" fmla="*/ 9 h 121"/>
                <a:gd name="T14" fmla="*/ 45 w 53"/>
                <a:gd name="T15" fmla="*/ 6 h 121"/>
                <a:gd name="T16" fmla="*/ 52 w 53"/>
                <a:gd name="T17" fmla="*/ 3 h 121"/>
                <a:gd name="T18" fmla="*/ 47 w 53"/>
                <a:gd name="T19" fmla="*/ 1 h 121"/>
                <a:gd name="T20" fmla="*/ 41 w 53"/>
                <a:gd name="T21" fmla="*/ 0 h 121"/>
                <a:gd name="T22" fmla="*/ 34 w 53"/>
                <a:gd name="T23" fmla="*/ 0 h 121"/>
                <a:gd name="T24" fmla="*/ 28 w 53"/>
                <a:gd name="T25" fmla="*/ 0 h 121"/>
                <a:gd name="T26" fmla="*/ 23 w 53"/>
                <a:gd name="T27" fmla="*/ 2 h 121"/>
                <a:gd name="T28" fmla="*/ 18 w 53"/>
                <a:gd name="T29" fmla="*/ 3 h 121"/>
                <a:gd name="T30" fmla="*/ 12 w 53"/>
                <a:gd name="T31" fmla="*/ 4 h 121"/>
                <a:gd name="T32" fmla="*/ 8 w 53"/>
                <a:gd name="T33" fmla="*/ 7 h 121"/>
                <a:gd name="T34" fmla="*/ 3 w 53"/>
                <a:gd name="T35" fmla="*/ 8 h 121"/>
                <a:gd name="T36" fmla="*/ 2 w 53"/>
                <a:gd name="T37" fmla="*/ 12 h 121"/>
                <a:gd name="T38" fmla="*/ 1 w 53"/>
                <a:gd name="T39" fmla="*/ 15 h 121"/>
                <a:gd name="T40" fmla="*/ 0 w 53"/>
                <a:gd name="T41" fmla="*/ 18 h 121"/>
                <a:gd name="T42" fmla="*/ 1 w 53"/>
                <a:gd name="T43" fmla="*/ 23 h 121"/>
                <a:gd name="T44" fmla="*/ 3 w 53"/>
                <a:gd name="T45" fmla="*/ 64 h 121"/>
                <a:gd name="T46" fmla="*/ 11 w 53"/>
                <a:gd name="T47" fmla="*/ 99 h 121"/>
                <a:gd name="T48" fmla="*/ 10 w 53"/>
                <a:gd name="T49" fmla="*/ 104 h 121"/>
                <a:gd name="T50" fmla="*/ 11 w 53"/>
                <a:gd name="T51" fmla="*/ 106 h 121"/>
                <a:gd name="T52" fmla="*/ 11 w 53"/>
                <a:gd name="T53" fmla="*/ 109 h 121"/>
                <a:gd name="T54" fmla="*/ 9 w 53"/>
                <a:gd name="T55" fmla="*/ 112 h 121"/>
                <a:gd name="T56" fmla="*/ 6 w 53"/>
                <a:gd name="T57" fmla="*/ 113 h 121"/>
                <a:gd name="T58" fmla="*/ 17 w 53"/>
                <a:gd name="T59" fmla="*/ 117 h 121"/>
                <a:gd name="T60" fmla="*/ 27 w 53"/>
                <a:gd name="T61" fmla="*/ 120 h 121"/>
                <a:gd name="T62" fmla="*/ 32 w 53"/>
                <a:gd name="T63" fmla="*/ 120 h 121"/>
                <a:gd name="T64" fmla="*/ 36 w 53"/>
                <a:gd name="T65" fmla="*/ 119 h 121"/>
                <a:gd name="T66" fmla="*/ 40 w 53"/>
                <a:gd name="T67" fmla="*/ 118 h 121"/>
                <a:gd name="T68" fmla="*/ 45 w 53"/>
                <a:gd name="T69" fmla="*/ 116 h 121"/>
                <a:gd name="T70" fmla="*/ 47 w 53"/>
                <a:gd name="T71" fmla="*/ 114 h 121"/>
                <a:gd name="T72" fmla="*/ 48 w 53"/>
                <a:gd name="T73" fmla="*/ 112 h 121"/>
                <a:gd name="T74" fmla="*/ 48 w 53"/>
                <a:gd name="T75" fmla="*/ 109 h 121"/>
                <a:gd name="T76" fmla="*/ 47 w 53"/>
                <a:gd name="T77" fmla="*/ 106 h 121"/>
                <a:gd name="T78" fmla="*/ 46 w 53"/>
                <a:gd name="T79" fmla="*/ 101 h 121"/>
                <a:gd name="T80" fmla="*/ 44 w 53"/>
                <a:gd name="T81" fmla="*/ 94 h 121"/>
                <a:gd name="T82" fmla="*/ 42 w 53"/>
                <a:gd name="T83" fmla="*/ 86 h 121"/>
                <a:gd name="T84" fmla="*/ 36 w 53"/>
                <a:gd name="T85" fmla="*/ 44 h 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
                <a:gd name="T130" fmla="*/ 0 h 121"/>
                <a:gd name="T131" fmla="*/ 53 w 53"/>
                <a:gd name="T132" fmla="*/ 121 h 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 h="121">
                  <a:moveTo>
                    <a:pt x="36" y="44"/>
                  </a:moveTo>
                  <a:lnTo>
                    <a:pt x="35" y="38"/>
                  </a:lnTo>
                  <a:lnTo>
                    <a:pt x="36" y="30"/>
                  </a:lnTo>
                  <a:lnTo>
                    <a:pt x="36" y="22"/>
                  </a:lnTo>
                  <a:lnTo>
                    <a:pt x="37" y="17"/>
                  </a:lnTo>
                  <a:lnTo>
                    <a:pt x="40" y="13"/>
                  </a:lnTo>
                  <a:lnTo>
                    <a:pt x="42" y="9"/>
                  </a:lnTo>
                  <a:lnTo>
                    <a:pt x="45" y="6"/>
                  </a:lnTo>
                  <a:lnTo>
                    <a:pt x="52" y="3"/>
                  </a:lnTo>
                  <a:lnTo>
                    <a:pt x="47" y="1"/>
                  </a:lnTo>
                  <a:lnTo>
                    <a:pt x="41" y="0"/>
                  </a:lnTo>
                  <a:lnTo>
                    <a:pt x="34" y="0"/>
                  </a:lnTo>
                  <a:lnTo>
                    <a:pt x="28" y="0"/>
                  </a:lnTo>
                  <a:lnTo>
                    <a:pt x="23" y="2"/>
                  </a:lnTo>
                  <a:lnTo>
                    <a:pt x="18" y="3"/>
                  </a:lnTo>
                  <a:lnTo>
                    <a:pt x="12" y="4"/>
                  </a:lnTo>
                  <a:lnTo>
                    <a:pt x="8" y="7"/>
                  </a:lnTo>
                  <a:lnTo>
                    <a:pt x="3" y="8"/>
                  </a:lnTo>
                  <a:lnTo>
                    <a:pt x="2" y="12"/>
                  </a:lnTo>
                  <a:lnTo>
                    <a:pt x="1" y="15"/>
                  </a:lnTo>
                  <a:lnTo>
                    <a:pt x="0" y="18"/>
                  </a:lnTo>
                  <a:lnTo>
                    <a:pt x="1" y="23"/>
                  </a:lnTo>
                  <a:lnTo>
                    <a:pt x="3" y="64"/>
                  </a:lnTo>
                  <a:lnTo>
                    <a:pt x="11" y="99"/>
                  </a:lnTo>
                  <a:lnTo>
                    <a:pt x="10" y="104"/>
                  </a:lnTo>
                  <a:lnTo>
                    <a:pt x="11" y="106"/>
                  </a:lnTo>
                  <a:lnTo>
                    <a:pt x="11" y="109"/>
                  </a:lnTo>
                  <a:lnTo>
                    <a:pt x="9" y="112"/>
                  </a:lnTo>
                  <a:lnTo>
                    <a:pt x="6" y="113"/>
                  </a:lnTo>
                  <a:lnTo>
                    <a:pt x="17" y="117"/>
                  </a:lnTo>
                  <a:lnTo>
                    <a:pt x="27" y="120"/>
                  </a:lnTo>
                  <a:lnTo>
                    <a:pt x="32" y="120"/>
                  </a:lnTo>
                  <a:lnTo>
                    <a:pt x="36" y="119"/>
                  </a:lnTo>
                  <a:lnTo>
                    <a:pt x="40" y="118"/>
                  </a:lnTo>
                  <a:lnTo>
                    <a:pt x="45" y="116"/>
                  </a:lnTo>
                  <a:lnTo>
                    <a:pt x="47" y="114"/>
                  </a:lnTo>
                  <a:lnTo>
                    <a:pt x="48" y="112"/>
                  </a:lnTo>
                  <a:lnTo>
                    <a:pt x="48" y="109"/>
                  </a:lnTo>
                  <a:lnTo>
                    <a:pt x="47" y="106"/>
                  </a:lnTo>
                  <a:lnTo>
                    <a:pt x="46" y="101"/>
                  </a:lnTo>
                  <a:lnTo>
                    <a:pt x="44" y="94"/>
                  </a:lnTo>
                  <a:lnTo>
                    <a:pt x="42" y="86"/>
                  </a:lnTo>
                  <a:lnTo>
                    <a:pt x="36" y="44"/>
                  </a:lnTo>
                </a:path>
              </a:pathLst>
            </a:custGeom>
            <a:solidFill>
              <a:srgbClr val="800000"/>
            </a:solidFill>
            <a:ln w="12700" cap="rnd">
              <a:solidFill>
                <a:srgbClr val="800000"/>
              </a:solidFill>
              <a:round/>
              <a:headEnd/>
              <a:tailEnd/>
            </a:ln>
          </p:spPr>
          <p:txBody>
            <a:bodyPr/>
            <a:lstStyle/>
            <a:p>
              <a:endParaRPr lang="en-US"/>
            </a:p>
          </p:txBody>
        </p:sp>
        <p:sp>
          <p:nvSpPr>
            <p:cNvPr id="197" name="Freeform 41"/>
            <p:cNvSpPr>
              <a:spLocks/>
            </p:cNvSpPr>
            <p:nvPr/>
          </p:nvSpPr>
          <p:spPr bwMode="auto">
            <a:xfrm>
              <a:off x="5020" y="1075"/>
              <a:ext cx="49" cy="125"/>
            </a:xfrm>
            <a:custGeom>
              <a:avLst/>
              <a:gdLst>
                <a:gd name="T0" fmla="*/ 35 w 49"/>
                <a:gd name="T1" fmla="*/ 46 h 125"/>
                <a:gd name="T2" fmla="*/ 34 w 49"/>
                <a:gd name="T3" fmla="*/ 38 h 125"/>
                <a:gd name="T4" fmla="*/ 32 w 49"/>
                <a:gd name="T5" fmla="*/ 30 h 125"/>
                <a:gd name="T6" fmla="*/ 34 w 49"/>
                <a:gd name="T7" fmla="*/ 23 h 125"/>
                <a:gd name="T8" fmla="*/ 35 w 49"/>
                <a:gd name="T9" fmla="*/ 17 h 125"/>
                <a:gd name="T10" fmla="*/ 37 w 49"/>
                <a:gd name="T11" fmla="*/ 13 h 125"/>
                <a:gd name="T12" fmla="*/ 40 w 49"/>
                <a:gd name="T13" fmla="*/ 9 h 125"/>
                <a:gd name="T14" fmla="*/ 43 w 49"/>
                <a:gd name="T15" fmla="*/ 6 h 125"/>
                <a:gd name="T16" fmla="*/ 48 w 49"/>
                <a:gd name="T17" fmla="*/ 3 h 125"/>
                <a:gd name="T18" fmla="*/ 43 w 49"/>
                <a:gd name="T19" fmla="*/ 1 h 125"/>
                <a:gd name="T20" fmla="*/ 39 w 49"/>
                <a:gd name="T21" fmla="*/ 0 h 125"/>
                <a:gd name="T22" fmla="*/ 32 w 49"/>
                <a:gd name="T23" fmla="*/ 0 h 125"/>
                <a:gd name="T24" fmla="*/ 27 w 49"/>
                <a:gd name="T25" fmla="*/ 0 h 125"/>
                <a:gd name="T26" fmla="*/ 22 w 49"/>
                <a:gd name="T27" fmla="*/ 1 h 125"/>
                <a:gd name="T28" fmla="*/ 17 w 49"/>
                <a:gd name="T29" fmla="*/ 3 h 125"/>
                <a:gd name="T30" fmla="*/ 13 w 49"/>
                <a:gd name="T31" fmla="*/ 4 h 125"/>
                <a:gd name="T32" fmla="*/ 7 w 49"/>
                <a:gd name="T33" fmla="*/ 6 h 125"/>
                <a:gd name="T34" fmla="*/ 4 w 49"/>
                <a:gd name="T35" fmla="*/ 9 h 125"/>
                <a:gd name="T36" fmla="*/ 1 w 49"/>
                <a:gd name="T37" fmla="*/ 11 h 125"/>
                <a:gd name="T38" fmla="*/ 0 w 49"/>
                <a:gd name="T39" fmla="*/ 16 h 125"/>
                <a:gd name="T40" fmla="*/ 0 w 49"/>
                <a:gd name="T41" fmla="*/ 19 h 125"/>
                <a:gd name="T42" fmla="*/ 0 w 49"/>
                <a:gd name="T43" fmla="*/ 22 h 125"/>
                <a:gd name="T44" fmla="*/ 4 w 49"/>
                <a:gd name="T45" fmla="*/ 64 h 125"/>
                <a:gd name="T46" fmla="*/ 9 w 49"/>
                <a:gd name="T47" fmla="*/ 100 h 125"/>
                <a:gd name="T48" fmla="*/ 11 w 49"/>
                <a:gd name="T49" fmla="*/ 105 h 125"/>
                <a:gd name="T50" fmla="*/ 10 w 49"/>
                <a:gd name="T51" fmla="*/ 107 h 125"/>
                <a:gd name="T52" fmla="*/ 9 w 49"/>
                <a:gd name="T53" fmla="*/ 110 h 125"/>
                <a:gd name="T54" fmla="*/ 7 w 49"/>
                <a:gd name="T55" fmla="*/ 113 h 125"/>
                <a:gd name="T56" fmla="*/ 4 w 49"/>
                <a:gd name="T57" fmla="*/ 116 h 125"/>
                <a:gd name="T58" fmla="*/ 14 w 49"/>
                <a:gd name="T59" fmla="*/ 121 h 125"/>
                <a:gd name="T60" fmla="*/ 24 w 49"/>
                <a:gd name="T61" fmla="*/ 124 h 125"/>
                <a:gd name="T62" fmla="*/ 31 w 49"/>
                <a:gd name="T63" fmla="*/ 123 h 125"/>
                <a:gd name="T64" fmla="*/ 35 w 49"/>
                <a:gd name="T65" fmla="*/ 123 h 125"/>
                <a:gd name="T66" fmla="*/ 39 w 49"/>
                <a:gd name="T67" fmla="*/ 120 h 125"/>
                <a:gd name="T68" fmla="*/ 43 w 49"/>
                <a:gd name="T69" fmla="*/ 118 h 125"/>
                <a:gd name="T70" fmla="*/ 45 w 49"/>
                <a:gd name="T71" fmla="*/ 114 h 125"/>
                <a:gd name="T72" fmla="*/ 45 w 49"/>
                <a:gd name="T73" fmla="*/ 111 h 125"/>
                <a:gd name="T74" fmla="*/ 45 w 49"/>
                <a:gd name="T75" fmla="*/ 106 h 125"/>
                <a:gd name="T76" fmla="*/ 45 w 49"/>
                <a:gd name="T77" fmla="*/ 102 h 125"/>
                <a:gd name="T78" fmla="*/ 44 w 49"/>
                <a:gd name="T79" fmla="*/ 96 h 125"/>
                <a:gd name="T80" fmla="*/ 42 w 49"/>
                <a:gd name="T81" fmla="*/ 87 h 125"/>
                <a:gd name="T82" fmla="*/ 35 w 49"/>
                <a:gd name="T83" fmla="*/ 46 h 1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
                <a:gd name="T127" fmla="*/ 0 h 125"/>
                <a:gd name="T128" fmla="*/ 49 w 49"/>
                <a:gd name="T129" fmla="*/ 125 h 1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 h="125">
                  <a:moveTo>
                    <a:pt x="35" y="46"/>
                  </a:moveTo>
                  <a:lnTo>
                    <a:pt x="34" y="38"/>
                  </a:lnTo>
                  <a:lnTo>
                    <a:pt x="32" y="30"/>
                  </a:lnTo>
                  <a:lnTo>
                    <a:pt x="34" y="23"/>
                  </a:lnTo>
                  <a:lnTo>
                    <a:pt x="35" y="17"/>
                  </a:lnTo>
                  <a:lnTo>
                    <a:pt x="37" y="13"/>
                  </a:lnTo>
                  <a:lnTo>
                    <a:pt x="40" y="9"/>
                  </a:lnTo>
                  <a:lnTo>
                    <a:pt x="43" y="6"/>
                  </a:lnTo>
                  <a:lnTo>
                    <a:pt x="48" y="3"/>
                  </a:lnTo>
                  <a:lnTo>
                    <a:pt x="43" y="1"/>
                  </a:lnTo>
                  <a:lnTo>
                    <a:pt x="39" y="0"/>
                  </a:lnTo>
                  <a:lnTo>
                    <a:pt x="32" y="0"/>
                  </a:lnTo>
                  <a:lnTo>
                    <a:pt x="27" y="0"/>
                  </a:lnTo>
                  <a:lnTo>
                    <a:pt x="22" y="1"/>
                  </a:lnTo>
                  <a:lnTo>
                    <a:pt x="17" y="3"/>
                  </a:lnTo>
                  <a:lnTo>
                    <a:pt x="13" y="4"/>
                  </a:lnTo>
                  <a:lnTo>
                    <a:pt x="7" y="6"/>
                  </a:lnTo>
                  <a:lnTo>
                    <a:pt x="4" y="9"/>
                  </a:lnTo>
                  <a:lnTo>
                    <a:pt x="1" y="11"/>
                  </a:lnTo>
                  <a:lnTo>
                    <a:pt x="0" y="16"/>
                  </a:lnTo>
                  <a:lnTo>
                    <a:pt x="0" y="19"/>
                  </a:lnTo>
                  <a:lnTo>
                    <a:pt x="0" y="22"/>
                  </a:lnTo>
                  <a:lnTo>
                    <a:pt x="4" y="64"/>
                  </a:lnTo>
                  <a:lnTo>
                    <a:pt x="9" y="100"/>
                  </a:lnTo>
                  <a:lnTo>
                    <a:pt x="11" y="105"/>
                  </a:lnTo>
                  <a:lnTo>
                    <a:pt x="10" y="107"/>
                  </a:lnTo>
                  <a:lnTo>
                    <a:pt x="9" y="110"/>
                  </a:lnTo>
                  <a:lnTo>
                    <a:pt x="7" y="113"/>
                  </a:lnTo>
                  <a:lnTo>
                    <a:pt x="4" y="116"/>
                  </a:lnTo>
                  <a:lnTo>
                    <a:pt x="14" y="121"/>
                  </a:lnTo>
                  <a:lnTo>
                    <a:pt x="24" y="124"/>
                  </a:lnTo>
                  <a:lnTo>
                    <a:pt x="31" y="123"/>
                  </a:lnTo>
                  <a:lnTo>
                    <a:pt x="35" y="123"/>
                  </a:lnTo>
                  <a:lnTo>
                    <a:pt x="39" y="120"/>
                  </a:lnTo>
                  <a:lnTo>
                    <a:pt x="43" y="118"/>
                  </a:lnTo>
                  <a:lnTo>
                    <a:pt x="45" y="114"/>
                  </a:lnTo>
                  <a:lnTo>
                    <a:pt x="45" y="111"/>
                  </a:lnTo>
                  <a:lnTo>
                    <a:pt x="45" y="106"/>
                  </a:lnTo>
                  <a:lnTo>
                    <a:pt x="45" y="102"/>
                  </a:lnTo>
                  <a:lnTo>
                    <a:pt x="44" y="96"/>
                  </a:lnTo>
                  <a:lnTo>
                    <a:pt x="42" y="87"/>
                  </a:lnTo>
                  <a:lnTo>
                    <a:pt x="35" y="46"/>
                  </a:lnTo>
                </a:path>
              </a:pathLst>
            </a:custGeom>
            <a:solidFill>
              <a:srgbClr val="800000"/>
            </a:solidFill>
            <a:ln w="12700" cap="rnd">
              <a:solidFill>
                <a:srgbClr val="800000"/>
              </a:solidFill>
              <a:round/>
              <a:headEnd/>
              <a:tailEnd/>
            </a:ln>
          </p:spPr>
          <p:txBody>
            <a:bodyPr/>
            <a:lstStyle/>
            <a:p>
              <a:endParaRPr lang="en-US"/>
            </a:p>
          </p:txBody>
        </p:sp>
        <p:sp>
          <p:nvSpPr>
            <p:cNvPr id="198" name="Freeform 42"/>
            <p:cNvSpPr>
              <a:spLocks/>
            </p:cNvSpPr>
            <p:nvPr/>
          </p:nvSpPr>
          <p:spPr bwMode="auto">
            <a:xfrm>
              <a:off x="4869" y="1152"/>
              <a:ext cx="51" cy="119"/>
            </a:xfrm>
            <a:custGeom>
              <a:avLst/>
              <a:gdLst>
                <a:gd name="T0" fmla="*/ 35 w 51"/>
                <a:gd name="T1" fmla="*/ 43 h 119"/>
                <a:gd name="T2" fmla="*/ 34 w 51"/>
                <a:gd name="T3" fmla="*/ 37 h 119"/>
                <a:gd name="T4" fmla="*/ 35 w 51"/>
                <a:gd name="T5" fmla="*/ 29 h 119"/>
                <a:gd name="T6" fmla="*/ 35 w 51"/>
                <a:gd name="T7" fmla="*/ 22 h 119"/>
                <a:gd name="T8" fmla="*/ 36 w 51"/>
                <a:gd name="T9" fmla="*/ 17 h 119"/>
                <a:gd name="T10" fmla="*/ 38 w 51"/>
                <a:gd name="T11" fmla="*/ 12 h 119"/>
                <a:gd name="T12" fmla="*/ 40 w 51"/>
                <a:gd name="T13" fmla="*/ 9 h 119"/>
                <a:gd name="T14" fmla="*/ 43 w 51"/>
                <a:gd name="T15" fmla="*/ 6 h 119"/>
                <a:gd name="T16" fmla="*/ 50 w 51"/>
                <a:gd name="T17" fmla="*/ 3 h 119"/>
                <a:gd name="T18" fmla="*/ 45 w 51"/>
                <a:gd name="T19" fmla="*/ 1 h 119"/>
                <a:gd name="T20" fmla="*/ 40 w 51"/>
                <a:gd name="T21" fmla="*/ 0 h 119"/>
                <a:gd name="T22" fmla="*/ 33 w 51"/>
                <a:gd name="T23" fmla="*/ 0 h 119"/>
                <a:gd name="T24" fmla="*/ 27 w 51"/>
                <a:gd name="T25" fmla="*/ 0 h 119"/>
                <a:gd name="T26" fmla="*/ 22 w 51"/>
                <a:gd name="T27" fmla="*/ 2 h 119"/>
                <a:gd name="T28" fmla="*/ 17 w 51"/>
                <a:gd name="T29" fmla="*/ 3 h 119"/>
                <a:gd name="T30" fmla="*/ 12 w 51"/>
                <a:gd name="T31" fmla="*/ 4 h 119"/>
                <a:gd name="T32" fmla="*/ 7 w 51"/>
                <a:gd name="T33" fmla="*/ 6 h 119"/>
                <a:gd name="T34" fmla="*/ 3 w 51"/>
                <a:gd name="T35" fmla="*/ 8 h 119"/>
                <a:gd name="T36" fmla="*/ 2 w 51"/>
                <a:gd name="T37" fmla="*/ 12 h 119"/>
                <a:gd name="T38" fmla="*/ 1 w 51"/>
                <a:gd name="T39" fmla="*/ 15 h 119"/>
                <a:gd name="T40" fmla="*/ 0 w 51"/>
                <a:gd name="T41" fmla="*/ 18 h 119"/>
                <a:gd name="T42" fmla="*/ 1 w 51"/>
                <a:gd name="T43" fmla="*/ 22 h 119"/>
                <a:gd name="T44" fmla="*/ 3 w 51"/>
                <a:gd name="T45" fmla="*/ 62 h 119"/>
                <a:gd name="T46" fmla="*/ 10 w 51"/>
                <a:gd name="T47" fmla="*/ 98 h 119"/>
                <a:gd name="T48" fmla="*/ 10 w 51"/>
                <a:gd name="T49" fmla="*/ 103 h 119"/>
                <a:gd name="T50" fmla="*/ 11 w 51"/>
                <a:gd name="T51" fmla="*/ 105 h 119"/>
                <a:gd name="T52" fmla="*/ 11 w 51"/>
                <a:gd name="T53" fmla="*/ 107 h 119"/>
                <a:gd name="T54" fmla="*/ 9 w 51"/>
                <a:gd name="T55" fmla="*/ 110 h 119"/>
                <a:gd name="T56" fmla="*/ 6 w 51"/>
                <a:gd name="T57" fmla="*/ 111 h 119"/>
                <a:gd name="T58" fmla="*/ 17 w 51"/>
                <a:gd name="T59" fmla="*/ 115 h 119"/>
                <a:gd name="T60" fmla="*/ 26 w 51"/>
                <a:gd name="T61" fmla="*/ 118 h 119"/>
                <a:gd name="T62" fmla="*/ 31 w 51"/>
                <a:gd name="T63" fmla="*/ 118 h 119"/>
                <a:gd name="T64" fmla="*/ 35 w 51"/>
                <a:gd name="T65" fmla="*/ 117 h 119"/>
                <a:gd name="T66" fmla="*/ 39 w 51"/>
                <a:gd name="T67" fmla="*/ 116 h 119"/>
                <a:gd name="T68" fmla="*/ 43 w 51"/>
                <a:gd name="T69" fmla="*/ 114 h 119"/>
                <a:gd name="T70" fmla="*/ 45 w 51"/>
                <a:gd name="T71" fmla="*/ 112 h 119"/>
                <a:gd name="T72" fmla="*/ 46 w 51"/>
                <a:gd name="T73" fmla="*/ 110 h 119"/>
                <a:gd name="T74" fmla="*/ 46 w 51"/>
                <a:gd name="T75" fmla="*/ 107 h 119"/>
                <a:gd name="T76" fmla="*/ 45 w 51"/>
                <a:gd name="T77" fmla="*/ 104 h 119"/>
                <a:gd name="T78" fmla="*/ 44 w 51"/>
                <a:gd name="T79" fmla="*/ 99 h 119"/>
                <a:gd name="T80" fmla="*/ 42 w 51"/>
                <a:gd name="T81" fmla="*/ 92 h 119"/>
                <a:gd name="T82" fmla="*/ 41 w 51"/>
                <a:gd name="T83" fmla="*/ 85 h 119"/>
                <a:gd name="T84" fmla="*/ 35 w 51"/>
                <a:gd name="T85" fmla="*/ 43 h 1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
                <a:gd name="T130" fmla="*/ 0 h 119"/>
                <a:gd name="T131" fmla="*/ 51 w 51"/>
                <a:gd name="T132" fmla="*/ 119 h 1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 h="119">
                  <a:moveTo>
                    <a:pt x="35" y="43"/>
                  </a:moveTo>
                  <a:lnTo>
                    <a:pt x="34" y="37"/>
                  </a:lnTo>
                  <a:lnTo>
                    <a:pt x="35" y="29"/>
                  </a:lnTo>
                  <a:lnTo>
                    <a:pt x="35" y="22"/>
                  </a:lnTo>
                  <a:lnTo>
                    <a:pt x="36" y="17"/>
                  </a:lnTo>
                  <a:lnTo>
                    <a:pt x="38" y="12"/>
                  </a:lnTo>
                  <a:lnTo>
                    <a:pt x="40" y="9"/>
                  </a:lnTo>
                  <a:lnTo>
                    <a:pt x="43" y="6"/>
                  </a:lnTo>
                  <a:lnTo>
                    <a:pt x="50" y="3"/>
                  </a:lnTo>
                  <a:lnTo>
                    <a:pt x="45" y="1"/>
                  </a:lnTo>
                  <a:lnTo>
                    <a:pt x="40" y="0"/>
                  </a:lnTo>
                  <a:lnTo>
                    <a:pt x="33" y="0"/>
                  </a:lnTo>
                  <a:lnTo>
                    <a:pt x="27" y="0"/>
                  </a:lnTo>
                  <a:lnTo>
                    <a:pt x="22" y="2"/>
                  </a:lnTo>
                  <a:lnTo>
                    <a:pt x="17" y="3"/>
                  </a:lnTo>
                  <a:lnTo>
                    <a:pt x="12" y="4"/>
                  </a:lnTo>
                  <a:lnTo>
                    <a:pt x="7" y="6"/>
                  </a:lnTo>
                  <a:lnTo>
                    <a:pt x="3" y="8"/>
                  </a:lnTo>
                  <a:lnTo>
                    <a:pt x="2" y="12"/>
                  </a:lnTo>
                  <a:lnTo>
                    <a:pt x="1" y="15"/>
                  </a:lnTo>
                  <a:lnTo>
                    <a:pt x="0" y="18"/>
                  </a:lnTo>
                  <a:lnTo>
                    <a:pt x="1" y="22"/>
                  </a:lnTo>
                  <a:lnTo>
                    <a:pt x="3" y="62"/>
                  </a:lnTo>
                  <a:lnTo>
                    <a:pt x="10" y="98"/>
                  </a:lnTo>
                  <a:lnTo>
                    <a:pt x="10" y="103"/>
                  </a:lnTo>
                  <a:lnTo>
                    <a:pt x="11" y="105"/>
                  </a:lnTo>
                  <a:lnTo>
                    <a:pt x="11" y="107"/>
                  </a:lnTo>
                  <a:lnTo>
                    <a:pt x="9" y="110"/>
                  </a:lnTo>
                  <a:lnTo>
                    <a:pt x="6" y="111"/>
                  </a:lnTo>
                  <a:lnTo>
                    <a:pt x="17" y="115"/>
                  </a:lnTo>
                  <a:lnTo>
                    <a:pt x="26" y="118"/>
                  </a:lnTo>
                  <a:lnTo>
                    <a:pt x="31" y="118"/>
                  </a:lnTo>
                  <a:lnTo>
                    <a:pt x="35" y="117"/>
                  </a:lnTo>
                  <a:lnTo>
                    <a:pt x="39" y="116"/>
                  </a:lnTo>
                  <a:lnTo>
                    <a:pt x="43" y="114"/>
                  </a:lnTo>
                  <a:lnTo>
                    <a:pt x="45" y="112"/>
                  </a:lnTo>
                  <a:lnTo>
                    <a:pt x="46" y="110"/>
                  </a:lnTo>
                  <a:lnTo>
                    <a:pt x="46" y="107"/>
                  </a:lnTo>
                  <a:lnTo>
                    <a:pt x="45" y="104"/>
                  </a:lnTo>
                  <a:lnTo>
                    <a:pt x="44" y="99"/>
                  </a:lnTo>
                  <a:lnTo>
                    <a:pt x="42" y="92"/>
                  </a:lnTo>
                  <a:lnTo>
                    <a:pt x="41" y="85"/>
                  </a:lnTo>
                  <a:lnTo>
                    <a:pt x="35" y="43"/>
                  </a:lnTo>
                </a:path>
              </a:pathLst>
            </a:custGeom>
            <a:solidFill>
              <a:srgbClr val="800000"/>
            </a:solidFill>
            <a:ln w="12700" cap="rnd">
              <a:solidFill>
                <a:srgbClr val="800000"/>
              </a:solidFill>
              <a:round/>
              <a:headEnd/>
              <a:tailEnd/>
            </a:ln>
          </p:spPr>
          <p:txBody>
            <a:bodyPr/>
            <a:lstStyle/>
            <a:p>
              <a:endParaRPr lang="en-US"/>
            </a:p>
          </p:txBody>
        </p:sp>
        <p:sp>
          <p:nvSpPr>
            <p:cNvPr id="199" name="Line 43"/>
            <p:cNvSpPr>
              <a:spLocks noChangeShapeType="1"/>
            </p:cNvSpPr>
            <p:nvPr/>
          </p:nvSpPr>
          <p:spPr bwMode="auto">
            <a:xfrm flipH="1">
              <a:off x="1430" y="1094"/>
              <a:ext cx="3746" cy="182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0" name="Freeform 44"/>
            <p:cNvSpPr>
              <a:spLocks/>
            </p:cNvSpPr>
            <p:nvPr/>
          </p:nvSpPr>
          <p:spPr bwMode="auto">
            <a:xfrm>
              <a:off x="1587" y="2753"/>
              <a:ext cx="195" cy="84"/>
            </a:xfrm>
            <a:custGeom>
              <a:avLst/>
              <a:gdLst>
                <a:gd name="T0" fmla="*/ 194 w 195"/>
                <a:gd name="T1" fmla="*/ 58 h 84"/>
                <a:gd name="T2" fmla="*/ 191 w 195"/>
                <a:gd name="T3" fmla="*/ 63 h 84"/>
                <a:gd name="T4" fmla="*/ 186 w 195"/>
                <a:gd name="T5" fmla="*/ 69 h 84"/>
                <a:gd name="T6" fmla="*/ 178 w 195"/>
                <a:gd name="T7" fmla="*/ 75 h 84"/>
                <a:gd name="T8" fmla="*/ 165 w 195"/>
                <a:gd name="T9" fmla="*/ 79 h 84"/>
                <a:gd name="T10" fmla="*/ 156 w 195"/>
                <a:gd name="T11" fmla="*/ 82 h 84"/>
                <a:gd name="T12" fmla="*/ 147 w 195"/>
                <a:gd name="T13" fmla="*/ 83 h 84"/>
                <a:gd name="T14" fmla="*/ 140 w 195"/>
                <a:gd name="T15" fmla="*/ 81 h 84"/>
                <a:gd name="T16" fmla="*/ 132 w 195"/>
                <a:gd name="T17" fmla="*/ 78 h 84"/>
                <a:gd name="T18" fmla="*/ 122 w 195"/>
                <a:gd name="T19" fmla="*/ 71 h 84"/>
                <a:gd name="T20" fmla="*/ 66 w 195"/>
                <a:gd name="T21" fmla="*/ 32 h 84"/>
                <a:gd name="T22" fmla="*/ 55 w 195"/>
                <a:gd name="T23" fmla="*/ 27 h 84"/>
                <a:gd name="T24" fmla="*/ 46 w 195"/>
                <a:gd name="T25" fmla="*/ 22 h 84"/>
                <a:gd name="T26" fmla="*/ 36 w 195"/>
                <a:gd name="T27" fmla="*/ 19 h 84"/>
                <a:gd name="T28" fmla="*/ 29 w 195"/>
                <a:gd name="T29" fmla="*/ 19 h 84"/>
                <a:gd name="T30" fmla="*/ 20 w 195"/>
                <a:gd name="T31" fmla="*/ 20 h 84"/>
                <a:gd name="T32" fmla="*/ 11 w 195"/>
                <a:gd name="T33" fmla="*/ 23 h 84"/>
                <a:gd name="T34" fmla="*/ 5 w 195"/>
                <a:gd name="T35" fmla="*/ 25 h 84"/>
                <a:gd name="T36" fmla="*/ 0 w 195"/>
                <a:gd name="T37" fmla="*/ 28 h 84"/>
                <a:gd name="T38" fmla="*/ 2 w 195"/>
                <a:gd name="T39" fmla="*/ 24 h 84"/>
                <a:gd name="T40" fmla="*/ 4 w 195"/>
                <a:gd name="T41" fmla="*/ 20 h 84"/>
                <a:gd name="T42" fmla="*/ 9 w 195"/>
                <a:gd name="T43" fmla="*/ 17 h 84"/>
                <a:gd name="T44" fmla="*/ 19 w 195"/>
                <a:gd name="T45" fmla="*/ 12 h 84"/>
                <a:gd name="T46" fmla="*/ 34 w 195"/>
                <a:gd name="T47" fmla="*/ 6 h 84"/>
                <a:gd name="T48" fmla="*/ 46 w 195"/>
                <a:gd name="T49" fmla="*/ 1 h 84"/>
                <a:gd name="T50" fmla="*/ 55 w 195"/>
                <a:gd name="T51" fmla="*/ 0 h 84"/>
                <a:gd name="T52" fmla="*/ 63 w 195"/>
                <a:gd name="T53" fmla="*/ 0 h 84"/>
                <a:gd name="T54" fmla="*/ 72 w 195"/>
                <a:gd name="T55" fmla="*/ 3 h 84"/>
                <a:gd name="T56" fmla="*/ 81 w 195"/>
                <a:gd name="T57" fmla="*/ 8 h 84"/>
                <a:gd name="T58" fmla="*/ 115 w 195"/>
                <a:gd name="T59" fmla="*/ 31 h 84"/>
                <a:gd name="T60" fmla="*/ 145 w 195"/>
                <a:gd name="T61" fmla="*/ 52 h 84"/>
                <a:gd name="T62" fmla="*/ 155 w 195"/>
                <a:gd name="T63" fmla="*/ 57 h 84"/>
                <a:gd name="T64" fmla="*/ 164 w 195"/>
                <a:gd name="T65" fmla="*/ 61 h 84"/>
                <a:gd name="T66" fmla="*/ 173 w 195"/>
                <a:gd name="T67" fmla="*/ 62 h 84"/>
                <a:gd name="T68" fmla="*/ 181 w 195"/>
                <a:gd name="T69" fmla="*/ 62 h 84"/>
                <a:gd name="T70" fmla="*/ 188 w 195"/>
                <a:gd name="T71" fmla="*/ 59 h 84"/>
                <a:gd name="T72" fmla="*/ 192 w 195"/>
                <a:gd name="T73" fmla="*/ 54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5"/>
                <a:gd name="T112" fmla="*/ 0 h 84"/>
                <a:gd name="T113" fmla="*/ 195 w 195"/>
                <a:gd name="T114" fmla="*/ 84 h 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5" h="84">
                  <a:moveTo>
                    <a:pt x="192" y="54"/>
                  </a:moveTo>
                  <a:lnTo>
                    <a:pt x="194" y="58"/>
                  </a:lnTo>
                  <a:lnTo>
                    <a:pt x="192" y="61"/>
                  </a:lnTo>
                  <a:lnTo>
                    <a:pt x="191" y="63"/>
                  </a:lnTo>
                  <a:lnTo>
                    <a:pt x="189" y="65"/>
                  </a:lnTo>
                  <a:lnTo>
                    <a:pt x="186" y="69"/>
                  </a:lnTo>
                  <a:lnTo>
                    <a:pt x="180" y="72"/>
                  </a:lnTo>
                  <a:lnTo>
                    <a:pt x="178" y="75"/>
                  </a:lnTo>
                  <a:lnTo>
                    <a:pt x="171" y="76"/>
                  </a:lnTo>
                  <a:lnTo>
                    <a:pt x="165" y="79"/>
                  </a:lnTo>
                  <a:lnTo>
                    <a:pt x="161" y="80"/>
                  </a:lnTo>
                  <a:lnTo>
                    <a:pt x="156" y="82"/>
                  </a:lnTo>
                  <a:lnTo>
                    <a:pt x="152" y="82"/>
                  </a:lnTo>
                  <a:lnTo>
                    <a:pt x="147" y="83"/>
                  </a:lnTo>
                  <a:lnTo>
                    <a:pt x="144" y="81"/>
                  </a:lnTo>
                  <a:lnTo>
                    <a:pt x="140" y="81"/>
                  </a:lnTo>
                  <a:lnTo>
                    <a:pt x="135" y="80"/>
                  </a:lnTo>
                  <a:lnTo>
                    <a:pt x="132" y="78"/>
                  </a:lnTo>
                  <a:lnTo>
                    <a:pt x="127" y="75"/>
                  </a:lnTo>
                  <a:lnTo>
                    <a:pt x="122" y="71"/>
                  </a:lnTo>
                  <a:lnTo>
                    <a:pt x="93" y="52"/>
                  </a:lnTo>
                  <a:lnTo>
                    <a:pt x="66" y="32"/>
                  </a:lnTo>
                  <a:lnTo>
                    <a:pt x="60" y="29"/>
                  </a:lnTo>
                  <a:lnTo>
                    <a:pt x="55" y="27"/>
                  </a:lnTo>
                  <a:lnTo>
                    <a:pt x="51" y="25"/>
                  </a:lnTo>
                  <a:lnTo>
                    <a:pt x="46" y="22"/>
                  </a:lnTo>
                  <a:lnTo>
                    <a:pt x="41" y="20"/>
                  </a:lnTo>
                  <a:lnTo>
                    <a:pt x="36" y="19"/>
                  </a:lnTo>
                  <a:lnTo>
                    <a:pt x="32" y="19"/>
                  </a:lnTo>
                  <a:lnTo>
                    <a:pt x="29" y="19"/>
                  </a:lnTo>
                  <a:lnTo>
                    <a:pt x="25" y="19"/>
                  </a:lnTo>
                  <a:lnTo>
                    <a:pt x="20" y="20"/>
                  </a:lnTo>
                  <a:lnTo>
                    <a:pt x="16" y="21"/>
                  </a:lnTo>
                  <a:lnTo>
                    <a:pt x="11" y="23"/>
                  </a:lnTo>
                  <a:lnTo>
                    <a:pt x="8" y="24"/>
                  </a:lnTo>
                  <a:lnTo>
                    <a:pt x="5" y="25"/>
                  </a:lnTo>
                  <a:lnTo>
                    <a:pt x="2" y="27"/>
                  </a:lnTo>
                  <a:lnTo>
                    <a:pt x="0" y="28"/>
                  </a:lnTo>
                  <a:lnTo>
                    <a:pt x="1" y="26"/>
                  </a:lnTo>
                  <a:lnTo>
                    <a:pt x="2" y="24"/>
                  </a:lnTo>
                  <a:lnTo>
                    <a:pt x="2" y="23"/>
                  </a:lnTo>
                  <a:lnTo>
                    <a:pt x="4" y="20"/>
                  </a:lnTo>
                  <a:lnTo>
                    <a:pt x="7" y="19"/>
                  </a:lnTo>
                  <a:lnTo>
                    <a:pt x="9" y="17"/>
                  </a:lnTo>
                  <a:lnTo>
                    <a:pt x="13" y="15"/>
                  </a:lnTo>
                  <a:lnTo>
                    <a:pt x="19" y="12"/>
                  </a:lnTo>
                  <a:lnTo>
                    <a:pt x="28" y="8"/>
                  </a:lnTo>
                  <a:lnTo>
                    <a:pt x="34" y="6"/>
                  </a:lnTo>
                  <a:lnTo>
                    <a:pt x="41" y="3"/>
                  </a:lnTo>
                  <a:lnTo>
                    <a:pt x="46" y="1"/>
                  </a:lnTo>
                  <a:lnTo>
                    <a:pt x="51" y="0"/>
                  </a:lnTo>
                  <a:lnTo>
                    <a:pt x="55" y="0"/>
                  </a:lnTo>
                  <a:lnTo>
                    <a:pt x="59" y="0"/>
                  </a:lnTo>
                  <a:lnTo>
                    <a:pt x="63" y="0"/>
                  </a:lnTo>
                  <a:lnTo>
                    <a:pt x="67" y="1"/>
                  </a:lnTo>
                  <a:lnTo>
                    <a:pt x="72" y="3"/>
                  </a:lnTo>
                  <a:lnTo>
                    <a:pt x="76" y="6"/>
                  </a:lnTo>
                  <a:lnTo>
                    <a:pt x="81" y="8"/>
                  </a:lnTo>
                  <a:lnTo>
                    <a:pt x="86" y="12"/>
                  </a:lnTo>
                  <a:lnTo>
                    <a:pt x="115" y="31"/>
                  </a:lnTo>
                  <a:lnTo>
                    <a:pt x="138" y="48"/>
                  </a:lnTo>
                  <a:lnTo>
                    <a:pt x="145" y="52"/>
                  </a:lnTo>
                  <a:lnTo>
                    <a:pt x="150" y="55"/>
                  </a:lnTo>
                  <a:lnTo>
                    <a:pt x="155" y="57"/>
                  </a:lnTo>
                  <a:lnTo>
                    <a:pt x="159" y="59"/>
                  </a:lnTo>
                  <a:lnTo>
                    <a:pt x="164" y="61"/>
                  </a:lnTo>
                  <a:lnTo>
                    <a:pt x="168" y="61"/>
                  </a:lnTo>
                  <a:lnTo>
                    <a:pt x="173" y="62"/>
                  </a:lnTo>
                  <a:lnTo>
                    <a:pt x="177" y="62"/>
                  </a:lnTo>
                  <a:lnTo>
                    <a:pt x="181" y="62"/>
                  </a:lnTo>
                  <a:lnTo>
                    <a:pt x="185" y="60"/>
                  </a:lnTo>
                  <a:lnTo>
                    <a:pt x="188" y="59"/>
                  </a:lnTo>
                  <a:lnTo>
                    <a:pt x="191" y="57"/>
                  </a:lnTo>
                  <a:lnTo>
                    <a:pt x="192" y="54"/>
                  </a:lnTo>
                </a:path>
              </a:pathLst>
            </a:custGeom>
            <a:solidFill>
              <a:srgbClr val="FF0000"/>
            </a:solidFill>
            <a:ln w="12700" cap="rnd">
              <a:solidFill>
                <a:srgbClr val="FF0000"/>
              </a:solidFill>
              <a:round/>
              <a:headEnd/>
              <a:tailEnd/>
            </a:ln>
          </p:spPr>
          <p:txBody>
            <a:bodyPr/>
            <a:lstStyle/>
            <a:p>
              <a:endParaRPr lang="en-US"/>
            </a:p>
          </p:txBody>
        </p:sp>
        <p:sp>
          <p:nvSpPr>
            <p:cNvPr id="201" name="Freeform 45"/>
            <p:cNvSpPr>
              <a:spLocks/>
            </p:cNvSpPr>
            <p:nvPr/>
          </p:nvSpPr>
          <p:spPr bwMode="auto">
            <a:xfrm>
              <a:off x="1436" y="2826"/>
              <a:ext cx="195" cy="87"/>
            </a:xfrm>
            <a:custGeom>
              <a:avLst/>
              <a:gdLst>
                <a:gd name="T0" fmla="*/ 192 w 195"/>
                <a:gd name="T1" fmla="*/ 60 h 87"/>
                <a:gd name="T2" fmla="*/ 188 w 195"/>
                <a:gd name="T3" fmla="*/ 66 h 87"/>
                <a:gd name="T4" fmla="*/ 182 w 195"/>
                <a:gd name="T5" fmla="*/ 72 h 87"/>
                <a:gd name="T6" fmla="*/ 175 w 195"/>
                <a:gd name="T7" fmla="*/ 77 h 87"/>
                <a:gd name="T8" fmla="*/ 164 w 195"/>
                <a:gd name="T9" fmla="*/ 83 h 87"/>
                <a:gd name="T10" fmla="*/ 155 w 195"/>
                <a:gd name="T11" fmla="*/ 85 h 87"/>
                <a:gd name="T12" fmla="*/ 147 w 195"/>
                <a:gd name="T13" fmla="*/ 86 h 87"/>
                <a:gd name="T14" fmla="*/ 139 w 195"/>
                <a:gd name="T15" fmla="*/ 84 h 87"/>
                <a:gd name="T16" fmla="*/ 131 w 195"/>
                <a:gd name="T17" fmla="*/ 81 h 87"/>
                <a:gd name="T18" fmla="*/ 120 w 195"/>
                <a:gd name="T19" fmla="*/ 74 h 87"/>
                <a:gd name="T20" fmla="*/ 66 w 195"/>
                <a:gd name="T21" fmla="*/ 35 h 87"/>
                <a:gd name="T22" fmla="*/ 55 w 195"/>
                <a:gd name="T23" fmla="*/ 28 h 87"/>
                <a:gd name="T24" fmla="*/ 46 w 195"/>
                <a:gd name="T25" fmla="*/ 24 h 87"/>
                <a:gd name="T26" fmla="*/ 37 w 195"/>
                <a:gd name="T27" fmla="*/ 21 h 87"/>
                <a:gd name="T28" fmla="*/ 29 w 195"/>
                <a:gd name="T29" fmla="*/ 21 h 87"/>
                <a:gd name="T30" fmla="*/ 21 w 195"/>
                <a:gd name="T31" fmla="*/ 21 h 87"/>
                <a:gd name="T32" fmla="*/ 12 w 195"/>
                <a:gd name="T33" fmla="*/ 24 h 87"/>
                <a:gd name="T34" fmla="*/ 5 w 195"/>
                <a:gd name="T35" fmla="*/ 27 h 87"/>
                <a:gd name="T36" fmla="*/ 0 w 195"/>
                <a:gd name="T37" fmla="*/ 30 h 87"/>
                <a:gd name="T38" fmla="*/ 1 w 195"/>
                <a:gd name="T39" fmla="*/ 26 h 87"/>
                <a:gd name="T40" fmla="*/ 5 w 195"/>
                <a:gd name="T41" fmla="*/ 22 h 87"/>
                <a:gd name="T42" fmla="*/ 9 w 195"/>
                <a:gd name="T43" fmla="*/ 18 h 87"/>
                <a:gd name="T44" fmla="*/ 21 w 195"/>
                <a:gd name="T45" fmla="*/ 13 h 87"/>
                <a:gd name="T46" fmla="*/ 35 w 195"/>
                <a:gd name="T47" fmla="*/ 6 h 87"/>
                <a:gd name="T48" fmla="*/ 47 w 195"/>
                <a:gd name="T49" fmla="*/ 1 h 87"/>
                <a:gd name="T50" fmla="*/ 55 w 195"/>
                <a:gd name="T51" fmla="*/ 0 h 87"/>
                <a:gd name="T52" fmla="*/ 63 w 195"/>
                <a:gd name="T53" fmla="*/ 1 h 87"/>
                <a:gd name="T54" fmla="*/ 71 w 195"/>
                <a:gd name="T55" fmla="*/ 3 h 87"/>
                <a:gd name="T56" fmla="*/ 80 w 195"/>
                <a:gd name="T57" fmla="*/ 9 h 87"/>
                <a:gd name="T58" fmla="*/ 114 w 195"/>
                <a:gd name="T59" fmla="*/ 32 h 87"/>
                <a:gd name="T60" fmla="*/ 144 w 195"/>
                <a:gd name="T61" fmla="*/ 55 h 87"/>
                <a:gd name="T62" fmla="*/ 154 w 195"/>
                <a:gd name="T63" fmla="*/ 60 h 87"/>
                <a:gd name="T64" fmla="*/ 162 w 195"/>
                <a:gd name="T65" fmla="*/ 63 h 87"/>
                <a:gd name="T66" fmla="*/ 171 w 195"/>
                <a:gd name="T67" fmla="*/ 64 h 87"/>
                <a:gd name="T68" fmla="*/ 179 w 195"/>
                <a:gd name="T69" fmla="*/ 64 h 87"/>
                <a:gd name="T70" fmla="*/ 187 w 195"/>
                <a:gd name="T71" fmla="*/ 61 h 87"/>
                <a:gd name="T72" fmla="*/ 194 w 195"/>
                <a:gd name="T73" fmla="*/ 57 h 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5"/>
                <a:gd name="T112" fmla="*/ 0 h 87"/>
                <a:gd name="T113" fmla="*/ 195 w 195"/>
                <a:gd name="T114" fmla="*/ 87 h 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5" h="87">
                  <a:moveTo>
                    <a:pt x="194" y="57"/>
                  </a:moveTo>
                  <a:lnTo>
                    <a:pt x="192" y="60"/>
                  </a:lnTo>
                  <a:lnTo>
                    <a:pt x="190" y="63"/>
                  </a:lnTo>
                  <a:lnTo>
                    <a:pt x="188" y="66"/>
                  </a:lnTo>
                  <a:lnTo>
                    <a:pt x="185" y="69"/>
                  </a:lnTo>
                  <a:lnTo>
                    <a:pt x="182" y="72"/>
                  </a:lnTo>
                  <a:lnTo>
                    <a:pt x="179" y="74"/>
                  </a:lnTo>
                  <a:lnTo>
                    <a:pt x="175" y="77"/>
                  </a:lnTo>
                  <a:lnTo>
                    <a:pt x="169" y="80"/>
                  </a:lnTo>
                  <a:lnTo>
                    <a:pt x="164" y="83"/>
                  </a:lnTo>
                  <a:lnTo>
                    <a:pt x="159" y="84"/>
                  </a:lnTo>
                  <a:lnTo>
                    <a:pt x="155" y="85"/>
                  </a:lnTo>
                  <a:lnTo>
                    <a:pt x="151" y="85"/>
                  </a:lnTo>
                  <a:lnTo>
                    <a:pt x="147" y="86"/>
                  </a:lnTo>
                  <a:lnTo>
                    <a:pt x="143" y="85"/>
                  </a:lnTo>
                  <a:lnTo>
                    <a:pt x="139" y="84"/>
                  </a:lnTo>
                  <a:lnTo>
                    <a:pt x="135" y="83"/>
                  </a:lnTo>
                  <a:lnTo>
                    <a:pt x="131" y="81"/>
                  </a:lnTo>
                  <a:lnTo>
                    <a:pt x="125" y="79"/>
                  </a:lnTo>
                  <a:lnTo>
                    <a:pt x="120" y="74"/>
                  </a:lnTo>
                  <a:lnTo>
                    <a:pt x="93" y="55"/>
                  </a:lnTo>
                  <a:lnTo>
                    <a:pt x="66" y="35"/>
                  </a:lnTo>
                  <a:lnTo>
                    <a:pt x="60" y="31"/>
                  </a:lnTo>
                  <a:lnTo>
                    <a:pt x="55" y="28"/>
                  </a:lnTo>
                  <a:lnTo>
                    <a:pt x="51" y="26"/>
                  </a:lnTo>
                  <a:lnTo>
                    <a:pt x="46" y="24"/>
                  </a:lnTo>
                  <a:lnTo>
                    <a:pt x="41" y="22"/>
                  </a:lnTo>
                  <a:lnTo>
                    <a:pt x="37" y="21"/>
                  </a:lnTo>
                  <a:lnTo>
                    <a:pt x="33" y="20"/>
                  </a:lnTo>
                  <a:lnTo>
                    <a:pt x="29" y="21"/>
                  </a:lnTo>
                  <a:lnTo>
                    <a:pt x="24" y="21"/>
                  </a:lnTo>
                  <a:lnTo>
                    <a:pt x="21" y="21"/>
                  </a:lnTo>
                  <a:lnTo>
                    <a:pt x="17" y="23"/>
                  </a:lnTo>
                  <a:lnTo>
                    <a:pt x="12" y="24"/>
                  </a:lnTo>
                  <a:lnTo>
                    <a:pt x="9" y="25"/>
                  </a:lnTo>
                  <a:lnTo>
                    <a:pt x="5" y="27"/>
                  </a:lnTo>
                  <a:lnTo>
                    <a:pt x="3" y="28"/>
                  </a:lnTo>
                  <a:lnTo>
                    <a:pt x="0" y="30"/>
                  </a:lnTo>
                  <a:lnTo>
                    <a:pt x="1" y="28"/>
                  </a:lnTo>
                  <a:lnTo>
                    <a:pt x="1" y="26"/>
                  </a:lnTo>
                  <a:lnTo>
                    <a:pt x="3" y="24"/>
                  </a:lnTo>
                  <a:lnTo>
                    <a:pt x="5" y="22"/>
                  </a:lnTo>
                  <a:lnTo>
                    <a:pt x="7" y="20"/>
                  </a:lnTo>
                  <a:lnTo>
                    <a:pt x="9" y="18"/>
                  </a:lnTo>
                  <a:lnTo>
                    <a:pt x="14" y="16"/>
                  </a:lnTo>
                  <a:lnTo>
                    <a:pt x="21" y="13"/>
                  </a:lnTo>
                  <a:lnTo>
                    <a:pt x="28" y="9"/>
                  </a:lnTo>
                  <a:lnTo>
                    <a:pt x="35" y="6"/>
                  </a:lnTo>
                  <a:lnTo>
                    <a:pt x="42" y="3"/>
                  </a:lnTo>
                  <a:lnTo>
                    <a:pt x="47" y="1"/>
                  </a:lnTo>
                  <a:lnTo>
                    <a:pt x="51" y="0"/>
                  </a:lnTo>
                  <a:lnTo>
                    <a:pt x="55" y="0"/>
                  </a:lnTo>
                  <a:lnTo>
                    <a:pt x="59" y="0"/>
                  </a:lnTo>
                  <a:lnTo>
                    <a:pt x="63" y="1"/>
                  </a:lnTo>
                  <a:lnTo>
                    <a:pt x="67" y="2"/>
                  </a:lnTo>
                  <a:lnTo>
                    <a:pt x="71" y="3"/>
                  </a:lnTo>
                  <a:lnTo>
                    <a:pt x="76" y="6"/>
                  </a:lnTo>
                  <a:lnTo>
                    <a:pt x="80" y="9"/>
                  </a:lnTo>
                  <a:lnTo>
                    <a:pt x="86" y="12"/>
                  </a:lnTo>
                  <a:lnTo>
                    <a:pt x="114" y="32"/>
                  </a:lnTo>
                  <a:lnTo>
                    <a:pt x="138" y="50"/>
                  </a:lnTo>
                  <a:lnTo>
                    <a:pt x="144" y="55"/>
                  </a:lnTo>
                  <a:lnTo>
                    <a:pt x="149" y="58"/>
                  </a:lnTo>
                  <a:lnTo>
                    <a:pt x="154" y="60"/>
                  </a:lnTo>
                  <a:lnTo>
                    <a:pt x="158" y="61"/>
                  </a:lnTo>
                  <a:lnTo>
                    <a:pt x="162" y="63"/>
                  </a:lnTo>
                  <a:lnTo>
                    <a:pt x="167" y="64"/>
                  </a:lnTo>
                  <a:lnTo>
                    <a:pt x="171" y="64"/>
                  </a:lnTo>
                  <a:lnTo>
                    <a:pt x="176" y="64"/>
                  </a:lnTo>
                  <a:lnTo>
                    <a:pt x="179" y="64"/>
                  </a:lnTo>
                  <a:lnTo>
                    <a:pt x="183" y="62"/>
                  </a:lnTo>
                  <a:lnTo>
                    <a:pt x="187" y="61"/>
                  </a:lnTo>
                  <a:lnTo>
                    <a:pt x="189" y="59"/>
                  </a:lnTo>
                  <a:lnTo>
                    <a:pt x="194" y="57"/>
                  </a:lnTo>
                </a:path>
              </a:pathLst>
            </a:custGeom>
            <a:solidFill>
              <a:srgbClr val="FF0000"/>
            </a:solidFill>
            <a:ln w="12700" cap="rnd">
              <a:solidFill>
                <a:srgbClr val="FF0000"/>
              </a:solidFill>
              <a:round/>
              <a:headEnd/>
              <a:tailEnd/>
            </a:ln>
          </p:spPr>
          <p:txBody>
            <a:bodyPr/>
            <a:lstStyle/>
            <a:p>
              <a:endParaRPr lang="en-US"/>
            </a:p>
          </p:txBody>
        </p:sp>
        <p:sp>
          <p:nvSpPr>
            <p:cNvPr id="202" name="Freeform 46"/>
            <p:cNvSpPr>
              <a:spLocks/>
            </p:cNvSpPr>
            <p:nvPr/>
          </p:nvSpPr>
          <p:spPr bwMode="auto">
            <a:xfrm>
              <a:off x="1886" y="2607"/>
              <a:ext cx="192" cy="81"/>
            </a:xfrm>
            <a:custGeom>
              <a:avLst/>
              <a:gdLst>
                <a:gd name="T0" fmla="*/ 191 w 192"/>
                <a:gd name="T1" fmla="*/ 56 h 81"/>
                <a:gd name="T2" fmla="*/ 188 w 192"/>
                <a:gd name="T3" fmla="*/ 61 h 81"/>
                <a:gd name="T4" fmla="*/ 183 w 192"/>
                <a:gd name="T5" fmla="*/ 66 h 81"/>
                <a:gd name="T6" fmla="*/ 175 w 192"/>
                <a:gd name="T7" fmla="*/ 72 h 81"/>
                <a:gd name="T8" fmla="*/ 163 w 192"/>
                <a:gd name="T9" fmla="*/ 76 h 81"/>
                <a:gd name="T10" fmla="*/ 153 w 192"/>
                <a:gd name="T11" fmla="*/ 79 h 81"/>
                <a:gd name="T12" fmla="*/ 145 w 192"/>
                <a:gd name="T13" fmla="*/ 80 h 81"/>
                <a:gd name="T14" fmla="*/ 138 w 192"/>
                <a:gd name="T15" fmla="*/ 78 h 81"/>
                <a:gd name="T16" fmla="*/ 130 w 192"/>
                <a:gd name="T17" fmla="*/ 75 h 81"/>
                <a:gd name="T18" fmla="*/ 120 w 192"/>
                <a:gd name="T19" fmla="*/ 69 h 81"/>
                <a:gd name="T20" fmla="*/ 65 w 192"/>
                <a:gd name="T21" fmla="*/ 31 h 81"/>
                <a:gd name="T22" fmla="*/ 54 w 192"/>
                <a:gd name="T23" fmla="*/ 26 h 81"/>
                <a:gd name="T24" fmla="*/ 45 w 192"/>
                <a:gd name="T25" fmla="*/ 21 h 81"/>
                <a:gd name="T26" fmla="*/ 36 w 192"/>
                <a:gd name="T27" fmla="*/ 19 h 81"/>
                <a:gd name="T28" fmla="*/ 28 w 192"/>
                <a:gd name="T29" fmla="*/ 18 h 81"/>
                <a:gd name="T30" fmla="*/ 20 w 192"/>
                <a:gd name="T31" fmla="*/ 19 h 81"/>
                <a:gd name="T32" fmla="*/ 11 w 192"/>
                <a:gd name="T33" fmla="*/ 22 h 81"/>
                <a:gd name="T34" fmla="*/ 5 w 192"/>
                <a:gd name="T35" fmla="*/ 24 h 81"/>
                <a:gd name="T36" fmla="*/ 0 w 192"/>
                <a:gd name="T37" fmla="*/ 27 h 81"/>
                <a:gd name="T38" fmla="*/ 2 w 192"/>
                <a:gd name="T39" fmla="*/ 23 h 81"/>
                <a:gd name="T40" fmla="*/ 4 w 192"/>
                <a:gd name="T41" fmla="*/ 20 h 81"/>
                <a:gd name="T42" fmla="*/ 9 w 192"/>
                <a:gd name="T43" fmla="*/ 16 h 81"/>
                <a:gd name="T44" fmla="*/ 19 w 192"/>
                <a:gd name="T45" fmla="*/ 11 h 81"/>
                <a:gd name="T46" fmla="*/ 34 w 192"/>
                <a:gd name="T47" fmla="*/ 5 h 81"/>
                <a:gd name="T48" fmla="*/ 45 w 192"/>
                <a:gd name="T49" fmla="*/ 1 h 81"/>
                <a:gd name="T50" fmla="*/ 54 w 192"/>
                <a:gd name="T51" fmla="*/ 0 h 81"/>
                <a:gd name="T52" fmla="*/ 62 w 192"/>
                <a:gd name="T53" fmla="*/ 0 h 81"/>
                <a:gd name="T54" fmla="*/ 71 w 192"/>
                <a:gd name="T55" fmla="*/ 3 h 81"/>
                <a:gd name="T56" fmla="*/ 80 w 192"/>
                <a:gd name="T57" fmla="*/ 8 h 81"/>
                <a:gd name="T58" fmla="*/ 113 w 192"/>
                <a:gd name="T59" fmla="*/ 30 h 81"/>
                <a:gd name="T60" fmla="*/ 143 w 192"/>
                <a:gd name="T61" fmla="*/ 50 h 81"/>
                <a:gd name="T62" fmla="*/ 152 w 192"/>
                <a:gd name="T63" fmla="*/ 55 h 81"/>
                <a:gd name="T64" fmla="*/ 161 w 192"/>
                <a:gd name="T65" fmla="*/ 58 h 81"/>
                <a:gd name="T66" fmla="*/ 170 w 192"/>
                <a:gd name="T67" fmla="*/ 59 h 81"/>
                <a:gd name="T68" fmla="*/ 178 w 192"/>
                <a:gd name="T69" fmla="*/ 59 h 81"/>
                <a:gd name="T70" fmla="*/ 185 w 192"/>
                <a:gd name="T71" fmla="*/ 57 h 81"/>
                <a:gd name="T72" fmla="*/ 189 w 192"/>
                <a:gd name="T73" fmla="*/ 52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2"/>
                <a:gd name="T112" fmla="*/ 0 h 81"/>
                <a:gd name="T113" fmla="*/ 192 w 192"/>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2" h="81">
                  <a:moveTo>
                    <a:pt x="189" y="52"/>
                  </a:moveTo>
                  <a:lnTo>
                    <a:pt x="191" y="56"/>
                  </a:lnTo>
                  <a:lnTo>
                    <a:pt x="189" y="58"/>
                  </a:lnTo>
                  <a:lnTo>
                    <a:pt x="188" y="61"/>
                  </a:lnTo>
                  <a:lnTo>
                    <a:pt x="186" y="63"/>
                  </a:lnTo>
                  <a:lnTo>
                    <a:pt x="183" y="66"/>
                  </a:lnTo>
                  <a:lnTo>
                    <a:pt x="177" y="69"/>
                  </a:lnTo>
                  <a:lnTo>
                    <a:pt x="175" y="72"/>
                  </a:lnTo>
                  <a:lnTo>
                    <a:pt x="169" y="74"/>
                  </a:lnTo>
                  <a:lnTo>
                    <a:pt x="163" y="76"/>
                  </a:lnTo>
                  <a:lnTo>
                    <a:pt x="158" y="77"/>
                  </a:lnTo>
                  <a:lnTo>
                    <a:pt x="153" y="79"/>
                  </a:lnTo>
                  <a:lnTo>
                    <a:pt x="150" y="79"/>
                  </a:lnTo>
                  <a:lnTo>
                    <a:pt x="145" y="80"/>
                  </a:lnTo>
                  <a:lnTo>
                    <a:pt x="142" y="78"/>
                  </a:lnTo>
                  <a:lnTo>
                    <a:pt x="138" y="78"/>
                  </a:lnTo>
                  <a:lnTo>
                    <a:pt x="133" y="77"/>
                  </a:lnTo>
                  <a:lnTo>
                    <a:pt x="130" y="75"/>
                  </a:lnTo>
                  <a:lnTo>
                    <a:pt x="125" y="72"/>
                  </a:lnTo>
                  <a:lnTo>
                    <a:pt x="120" y="69"/>
                  </a:lnTo>
                  <a:lnTo>
                    <a:pt x="92" y="50"/>
                  </a:lnTo>
                  <a:lnTo>
                    <a:pt x="65" y="31"/>
                  </a:lnTo>
                  <a:lnTo>
                    <a:pt x="59" y="28"/>
                  </a:lnTo>
                  <a:lnTo>
                    <a:pt x="54" y="26"/>
                  </a:lnTo>
                  <a:lnTo>
                    <a:pt x="50" y="24"/>
                  </a:lnTo>
                  <a:lnTo>
                    <a:pt x="45" y="21"/>
                  </a:lnTo>
                  <a:lnTo>
                    <a:pt x="41" y="20"/>
                  </a:lnTo>
                  <a:lnTo>
                    <a:pt x="36" y="19"/>
                  </a:lnTo>
                  <a:lnTo>
                    <a:pt x="31" y="18"/>
                  </a:lnTo>
                  <a:lnTo>
                    <a:pt x="28" y="18"/>
                  </a:lnTo>
                  <a:lnTo>
                    <a:pt x="24" y="18"/>
                  </a:lnTo>
                  <a:lnTo>
                    <a:pt x="20" y="19"/>
                  </a:lnTo>
                  <a:lnTo>
                    <a:pt x="16" y="21"/>
                  </a:lnTo>
                  <a:lnTo>
                    <a:pt x="11" y="22"/>
                  </a:lnTo>
                  <a:lnTo>
                    <a:pt x="8" y="23"/>
                  </a:lnTo>
                  <a:lnTo>
                    <a:pt x="5" y="24"/>
                  </a:lnTo>
                  <a:lnTo>
                    <a:pt x="2" y="26"/>
                  </a:lnTo>
                  <a:lnTo>
                    <a:pt x="0" y="27"/>
                  </a:lnTo>
                  <a:lnTo>
                    <a:pt x="1" y="25"/>
                  </a:lnTo>
                  <a:lnTo>
                    <a:pt x="2" y="23"/>
                  </a:lnTo>
                  <a:lnTo>
                    <a:pt x="2" y="22"/>
                  </a:lnTo>
                  <a:lnTo>
                    <a:pt x="4" y="20"/>
                  </a:lnTo>
                  <a:lnTo>
                    <a:pt x="7" y="18"/>
                  </a:lnTo>
                  <a:lnTo>
                    <a:pt x="9" y="16"/>
                  </a:lnTo>
                  <a:lnTo>
                    <a:pt x="13" y="14"/>
                  </a:lnTo>
                  <a:lnTo>
                    <a:pt x="19" y="11"/>
                  </a:lnTo>
                  <a:lnTo>
                    <a:pt x="27" y="8"/>
                  </a:lnTo>
                  <a:lnTo>
                    <a:pt x="34" y="5"/>
                  </a:lnTo>
                  <a:lnTo>
                    <a:pt x="41" y="3"/>
                  </a:lnTo>
                  <a:lnTo>
                    <a:pt x="45" y="1"/>
                  </a:lnTo>
                  <a:lnTo>
                    <a:pt x="50" y="0"/>
                  </a:lnTo>
                  <a:lnTo>
                    <a:pt x="54" y="0"/>
                  </a:lnTo>
                  <a:lnTo>
                    <a:pt x="58" y="0"/>
                  </a:lnTo>
                  <a:lnTo>
                    <a:pt x="62" y="0"/>
                  </a:lnTo>
                  <a:lnTo>
                    <a:pt x="66" y="1"/>
                  </a:lnTo>
                  <a:lnTo>
                    <a:pt x="71" y="3"/>
                  </a:lnTo>
                  <a:lnTo>
                    <a:pt x="75" y="5"/>
                  </a:lnTo>
                  <a:lnTo>
                    <a:pt x="80" y="8"/>
                  </a:lnTo>
                  <a:lnTo>
                    <a:pt x="85" y="12"/>
                  </a:lnTo>
                  <a:lnTo>
                    <a:pt x="113" y="30"/>
                  </a:lnTo>
                  <a:lnTo>
                    <a:pt x="136" y="46"/>
                  </a:lnTo>
                  <a:lnTo>
                    <a:pt x="143" y="50"/>
                  </a:lnTo>
                  <a:lnTo>
                    <a:pt x="148" y="53"/>
                  </a:lnTo>
                  <a:lnTo>
                    <a:pt x="152" y="55"/>
                  </a:lnTo>
                  <a:lnTo>
                    <a:pt x="156" y="57"/>
                  </a:lnTo>
                  <a:lnTo>
                    <a:pt x="161" y="58"/>
                  </a:lnTo>
                  <a:lnTo>
                    <a:pt x="165" y="59"/>
                  </a:lnTo>
                  <a:lnTo>
                    <a:pt x="170" y="59"/>
                  </a:lnTo>
                  <a:lnTo>
                    <a:pt x="174" y="59"/>
                  </a:lnTo>
                  <a:lnTo>
                    <a:pt x="178" y="59"/>
                  </a:lnTo>
                  <a:lnTo>
                    <a:pt x="182" y="58"/>
                  </a:lnTo>
                  <a:lnTo>
                    <a:pt x="185" y="57"/>
                  </a:lnTo>
                  <a:lnTo>
                    <a:pt x="188" y="55"/>
                  </a:lnTo>
                  <a:lnTo>
                    <a:pt x="189" y="52"/>
                  </a:lnTo>
                </a:path>
              </a:pathLst>
            </a:custGeom>
            <a:solidFill>
              <a:srgbClr val="FF0000"/>
            </a:solidFill>
            <a:ln w="12700" cap="rnd">
              <a:solidFill>
                <a:srgbClr val="FF0000"/>
              </a:solidFill>
              <a:round/>
              <a:headEnd/>
              <a:tailEnd/>
            </a:ln>
          </p:spPr>
          <p:txBody>
            <a:bodyPr/>
            <a:lstStyle/>
            <a:p>
              <a:endParaRPr lang="en-US"/>
            </a:p>
          </p:txBody>
        </p:sp>
        <p:sp>
          <p:nvSpPr>
            <p:cNvPr id="203" name="Freeform 47"/>
            <p:cNvSpPr>
              <a:spLocks/>
            </p:cNvSpPr>
            <p:nvPr/>
          </p:nvSpPr>
          <p:spPr bwMode="auto">
            <a:xfrm>
              <a:off x="1734" y="2686"/>
              <a:ext cx="195" cy="81"/>
            </a:xfrm>
            <a:custGeom>
              <a:avLst/>
              <a:gdLst>
                <a:gd name="T0" fmla="*/ 192 w 195"/>
                <a:gd name="T1" fmla="*/ 56 h 81"/>
                <a:gd name="T2" fmla="*/ 188 w 195"/>
                <a:gd name="T3" fmla="*/ 61 h 81"/>
                <a:gd name="T4" fmla="*/ 182 w 195"/>
                <a:gd name="T5" fmla="*/ 67 h 81"/>
                <a:gd name="T6" fmla="*/ 175 w 195"/>
                <a:gd name="T7" fmla="*/ 72 h 81"/>
                <a:gd name="T8" fmla="*/ 164 w 195"/>
                <a:gd name="T9" fmla="*/ 77 h 81"/>
                <a:gd name="T10" fmla="*/ 155 w 195"/>
                <a:gd name="T11" fmla="*/ 79 h 81"/>
                <a:gd name="T12" fmla="*/ 147 w 195"/>
                <a:gd name="T13" fmla="*/ 80 h 81"/>
                <a:gd name="T14" fmla="*/ 139 w 195"/>
                <a:gd name="T15" fmla="*/ 78 h 81"/>
                <a:gd name="T16" fmla="*/ 131 w 195"/>
                <a:gd name="T17" fmla="*/ 75 h 81"/>
                <a:gd name="T18" fmla="*/ 120 w 195"/>
                <a:gd name="T19" fmla="*/ 69 h 81"/>
                <a:gd name="T20" fmla="*/ 66 w 195"/>
                <a:gd name="T21" fmla="*/ 32 h 81"/>
                <a:gd name="T22" fmla="*/ 55 w 195"/>
                <a:gd name="T23" fmla="*/ 26 h 81"/>
                <a:gd name="T24" fmla="*/ 46 w 195"/>
                <a:gd name="T25" fmla="*/ 22 h 81"/>
                <a:gd name="T26" fmla="*/ 37 w 195"/>
                <a:gd name="T27" fmla="*/ 19 h 81"/>
                <a:gd name="T28" fmla="*/ 29 w 195"/>
                <a:gd name="T29" fmla="*/ 19 h 81"/>
                <a:gd name="T30" fmla="*/ 21 w 195"/>
                <a:gd name="T31" fmla="*/ 20 h 81"/>
                <a:gd name="T32" fmla="*/ 12 w 195"/>
                <a:gd name="T33" fmla="*/ 22 h 81"/>
                <a:gd name="T34" fmla="*/ 5 w 195"/>
                <a:gd name="T35" fmla="*/ 25 h 81"/>
                <a:gd name="T36" fmla="*/ 0 w 195"/>
                <a:gd name="T37" fmla="*/ 28 h 81"/>
                <a:gd name="T38" fmla="*/ 1 w 195"/>
                <a:gd name="T39" fmla="*/ 25 h 81"/>
                <a:gd name="T40" fmla="*/ 5 w 195"/>
                <a:gd name="T41" fmla="*/ 20 h 81"/>
                <a:gd name="T42" fmla="*/ 9 w 195"/>
                <a:gd name="T43" fmla="*/ 17 h 81"/>
                <a:gd name="T44" fmla="*/ 21 w 195"/>
                <a:gd name="T45" fmla="*/ 12 h 81"/>
                <a:gd name="T46" fmla="*/ 35 w 195"/>
                <a:gd name="T47" fmla="*/ 5 h 81"/>
                <a:gd name="T48" fmla="*/ 47 w 195"/>
                <a:gd name="T49" fmla="*/ 1 h 81"/>
                <a:gd name="T50" fmla="*/ 55 w 195"/>
                <a:gd name="T51" fmla="*/ 0 h 81"/>
                <a:gd name="T52" fmla="*/ 63 w 195"/>
                <a:gd name="T53" fmla="*/ 1 h 81"/>
                <a:gd name="T54" fmla="*/ 71 w 195"/>
                <a:gd name="T55" fmla="*/ 3 h 81"/>
                <a:gd name="T56" fmla="*/ 80 w 195"/>
                <a:gd name="T57" fmla="*/ 8 h 81"/>
                <a:gd name="T58" fmla="*/ 114 w 195"/>
                <a:gd name="T59" fmla="*/ 30 h 81"/>
                <a:gd name="T60" fmla="*/ 144 w 195"/>
                <a:gd name="T61" fmla="*/ 51 h 81"/>
                <a:gd name="T62" fmla="*/ 154 w 195"/>
                <a:gd name="T63" fmla="*/ 56 h 81"/>
                <a:gd name="T64" fmla="*/ 162 w 195"/>
                <a:gd name="T65" fmla="*/ 59 h 81"/>
                <a:gd name="T66" fmla="*/ 171 w 195"/>
                <a:gd name="T67" fmla="*/ 60 h 81"/>
                <a:gd name="T68" fmla="*/ 179 w 195"/>
                <a:gd name="T69" fmla="*/ 59 h 81"/>
                <a:gd name="T70" fmla="*/ 187 w 195"/>
                <a:gd name="T71" fmla="*/ 57 h 81"/>
                <a:gd name="T72" fmla="*/ 194 w 195"/>
                <a:gd name="T73" fmla="*/ 53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5"/>
                <a:gd name="T112" fmla="*/ 0 h 81"/>
                <a:gd name="T113" fmla="*/ 195 w 195"/>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5" h="81">
                  <a:moveTo>
                    <a:pt x="194" y="53"/>
                  </a:moveTo>
                  <a:lnTo>
                    <a:pt x="192" y="56"/>
                  </a:lnTo>
                  <a:lnTo>
                    <a:pt x="190" y="58"/>
                  </a:lnTo>
                  <a:lnTo>
                    <a:pt x="188" y="61"/>
                  </a:lnTo>
                  <a:lnTo>
                    <a:pt x="185" y="64"/>
                  </a:lnTo>
                  <a:lnTo>
                    <a:pt x="182" y="67"/>
                  </a:lnTo>
                  <a:lnTo>
                    <a:pt x="179" y="69"/>
                  </a:lnTo>
                  <a:lnTo>
                    <a:pt x="175" y="72"/>
                  </a:lnTo>
                  <a:lnTo>
                    <a:pt x="169" y="75"/>
                  </a:lnTo>
                  <a:lnTo>
                    <a:pt x="164" y="77"/>
                  </a:lnTo>
                  <a:lnTo>
                    <a:pt x="159" y="78"/>
                  </a:lnTo>
                  <a:lnTo>
                    <a:pt x="155" y="79"/>
                  </a:lnTo>
                  <a:lnTo>
                    <a:pt x="151" y="79"/>
                  </a:lnTo>
                  <a:lnTo>
                    <a:pt x="147" y="80"/>
                  </a:lnTo>
                  <a:lnTo>
                    <a:pt x="143" y="79"/>
                  </a:lnTo>
                  <a:lnTo>
                    <a:pt x="139" y="78"/>
                  </a:lnTo>
                  <a:lnTo>
                    <a:pt x="135" y="77"/>
                  </a:lnTo>
                  <a:lnTo>
                    <a:pt x="131" y="75"/>
                  </a:lnTo>
                  <a:lnTo>
                    <a:pt x="125" y="73"/>
                  </a:lnTo>
                  <a:lnTo>
                    <a:pt x="120" y="69"/>
                  </a:lnTo>
                  <a:lnTo>
                    <a:pt x="93" y="51"/>
                  </a:lnTo>
                  <a:lnTo>
                    <a:pt x="66" y="32"/>
                  </a:lnTo>
                  <a:lnTo>
                    <a:pt x="60" y="29"/>
                  </a:lnTo>
                  <a:lnTo>
                    <a:pt x="55" y="26"/>
                  </a:lnTo>
                  <a:lnTo>
                    <a:pt x="51" y="24"/>
                  </a:lnTo>
                  <a:lnTo>
                    <a:pt x="46" y="22"/>
                  </a:lnTo>
                  <a:lnTo>
                    <a:pt x="41" y="20"/>
                  </a:lnTo>
                  <a:lnTo>
                    <a:pt x="37" y="19"/>
                  </a:lnTo>
                  <a:lnTo>
                    <a:pt x="33" y="19"/>
                  </a:lnTo>
                  <a:lnTo>
                    <a:pt x="29" y="19"/>
                  </a:lnTo>
                  <a:lnTo>
                    <a:pt x="24" y="19"/>
                  </a:lnTo>
                  <a:lnTo>
                    <a:pt x="21" y="20"/>
                  </a:lnTo>
                  <a:lnTo>
                    <a:pt x="17" y="21"/>
                  </a:lnTo>
                  <a:lnTo>
                    <a:pt x="12" y="22"/>
                  </a:lnTo>
                  <a:lnTo>
                    <a:pt x="9" y="23"/>
                  </a:lnTo>
                  <a:lnTo>
                    <a:pt x="5" y="25"/>
                  </a:lnTo>
                  <a:lnTo>
                    <a:pt x="3" y="26"/>
                  </a:lnTo>
                  <a:lnTo>
                    <a:pt x="0" y="28"/>
                  </a:lnTo>
                  <a:lnTo>
                    <a:pt x="1" y="26"/>
                  </a:lnTo>
                  <a:lnTo>
                    <a:pt x="1" y="25"/>
                  </a:lnTo>
                  <a:lnTo>
                    <a:pt x="3" y="22"/>
                  </a:lnTo>
                  <a:lnTo>
                    <a:pt x="5" y="20"/>
                  </a:lnTo>
                  <a:lnTo>
                    <a:pt x="7" y="19"/>
                  </a:lnTo>
                  <a:lnTo>
                    <a:pt x="9" y="17"/>
                  </a:lnTo>
                  <a:lnTo>
                    <a:pt x="14" y="15"/>
                  </a:lnTo>
                  <a:lnTo>
                    <a:pt x="21" y="12"/>
                  </a:lnTo>
                  <a:lnTo>
                    <a:pt x="28" y="8"/>
                  </a:lnTo>
                  <a:lnTo>
                    <a:pt x="35" y="5"/>
                  </a:lnTo>
                  <a:lnTo>
                    <a:pt x="42" y="3"/>
                  </a:lnTo>
                  <a:lnTo>
                    <a:pt x="47" y="1"/>
                  </a:lnTo>
                  <a:lnTo>
                    <a:pt x="51" y="0"/>
                  </a:lnTo>
                  <a:lnTo>
                    <a:pt x="55" y="0"/>
                  </a:lnTo>
                  <a:lnTo>
                    <a:pt x="59" y="0"/>
                  </a:lnTo>
                  <a:lnTo>
                    <a:pt x="63" y="1"/>
                  </a:lnTo>
                  <a:lnTo>
                    <a:pt x="67" y="2"/>
                  </a:lnTo>
                  <a:lnTo>
                    <a:pt x="71" y="3"/>
                  </a:lnTo>
                  <a:lnTo>
                    <a:pt x="76" y="6"/>
                  </a:lnTo>
                  <a:lnTo>
                    <a:pt x="80" y="8"/>
                  </a:lnTo>
                  <a:lnTo>
                    <a:pt x="86" y="12"/>
                  </a:lnTo>
                  <a:lnTo>
                    <a:pt x="114" y="30"/>
                  </a:lnTo>
                  <a:lnTo>
                    <a:pt x="138" y="47"/>
                  </a:lnTo>
                  <a:lnTo>
                    <a:pt x="144" y="51"/>
                  </a:lnTo>
                  <a:lnTo>
                    <a:pt x="149" y="54"/>
                  </a:lnTo>
                  <a:lnTo>
                    <a:pt x="154" y="56"/>
                  </a:lnTo>
                  <a:lnTo>
                    <a:pt x="158" y="57"/>
                  </a:lnTo>
                  <a:lnTo>
                    <a:pt x="162" y="59"/>
                  </a:lnTo>
                  <a:lnTo>
                    <a:pt x="167" y="59"/>
                  </a:lnTo>
                  <a:lnTo>
                    <a:pt x="171" y="60"/>
                  </a:lnTo>
                  <a:lnTo>
                    <a:pt x="176" y="59"/>
                  </a:lnTo>
                  <a:lnTo>
                    <a:pt x="179" y="59"/>
                  </a:lnTo>
                  <a:lnTo>
                    <a:pt x="183" y="58"/>
                  </a:lnTo>
                  <a:lnTo>
                    <a:pt x="187" y="57"/>
                  </a:lnTo>
                  <a:lnTo>
                    <a:pt x="189" y="55"/>
                  </a:lnTo>
                  <a:lnTo>
                    <a:pt x="194" y="53"/>
                  </a:lnTo>
                </a:path>
              </a:pathLst>
            </a:custGeom>
            <a:solidFill>
              <a:srgbClr val="FF0000"/>
            </a:solidFill>
            <a:ln w="12700" cap="rnd">
              <a:solidFill>
                <a:srgbClr val="FF0000"/>
              </a:solidFill>
              <a:round/>
              <a:headEnd/>
              <a:tailEnd/>
            </a:ln>
          </p:spPr>
          <p:txBody>
            <a:bodyPr/>
            <a:lstStyle/>
            <a:p>
              <a:endParaRPr lang="en-US"/>
            </a:p>
          </p:txBody>
        </p:sp>
        <p:sp>
          <p:nvSpPr>
            <p:cNvPr id="204" name="Freeform 48"/>
            <p:cNvSpPr>
              <a:spLocks/>
            </p:cNvSpPr>
            <p:nvPr/>
          </p:nvSpPr>
          <p:spPr bwMode="auto">
            <a:xfrm>
              <a:off x="2185" y="2458"/>
              <a:ext cx="191" cy="86"/>
            </a:xfrm>
            <a:custGeom>
              <a:avLst/>
              <a:gdLst>
                <a:gd name="T0" fmla="*/ 190 w 191"/>
                <a:gd name="T1" fmla="*/ 59 h 86"/>
                <a:gd name="T2" fmla="*/ 187 w 191"/>
                <a:gd name="T3" fmla="*/ 65 h 86"/>
                <a:gd name="T4" fmla="*/ 182 w 191"/>
                <a:gd name="T5" fmla="*/ 70 h 86"/>
                <a:gd name="T6" fmla="*/ 174 w 191"/>
                <a:gd name="T7" fmla="*/ 76 h 86"/>
                <a:gd name="T8" fmla="*/ 162 w 191"/>
                <a:gd name="T9" fmla="*/ 81 h 86"/>
                <a:gd name="T10" fmla="*/ 152 w 191"/>
                <a:gd name="T11" fmla="*/ 84 h 86"/>
                <a:gd name="T12" fmla="*/ 144 w 191"/>
                <a:gd name="T13" fmla="*/ 85 h 86"/>
                <a:gd name="T14" fmla="*/ 137 w 191"/>
                <a:gd name="T15" fmla="*/ 83 h 86"/>
                <a:gd name="T16" fmla="*/ 129 w 191"/>
                <a:gd name="T17" fmla="*/ 80 h 86"/>
                <a:gd name="T18" fmla="*/ 120 w 191"/>
                <a:gd name="T19" fmla="*/ 73 h 86"/>
                <a:gd name="T20" fmla="*/ 64 w 191"/>
                <a:gd name="T21" fmla="*/ 33 h 86"/>
                <a:gd name="T22" fmla="*/ 54 w 191"/>
                <a:gd name="T23" fmla="*/ 28 h 86"/>
                <a:gd name="T24" fmla="*/ 45 w 191"/>
                <a:gd name="T25" fmla="*/ 23 h 86"/>
                <a:gd name="T26" fmla="*/ 36 w 191"/>
                <a:gd name="T27" fmla="*/ 20 h 86"/>
                <a:gd name="T28" fmla="*/ 28 w 191"/>
                <a:gd name="T29" fmla="*/ 19 h 86"/>
                <a:gd name="T30" fmla="*/ 20 w 191"/>
                <a:gd name="T31" fmla="*/ 20 h 86"/>
                <a:gd name="T32" fmla="*/ 11 w 191"/>
                <a:gd name="T33" fmla="*/ 23 h 86"/>
                <a:gd name="T34" fmla="*/ 5 w 191"/>
                <a:gd name="T35" fmla="*/ 25 h 86"/>
                <a:gd name="T36" fmla="*/ 0 w 191"/>
                <a:gd name="T37" fmla="*/ 29 h 86"/>
                <a:gd name="T38" fmla="*/ 2 w 191"/>
                <a:gd name="T39" fmla="*/ 25 h 86"/>
                <a:gd name="T40" fmla="*/ 4 w 191"/>
                <a:gd name="T41" fmla="*/ 21 h 86"/>
                <a:gd name="T42" fmla="*/ 9 w 191"/>
                <a:gd name="T43" fmla="*/ 18 h 86"/>
                <a:gd name="T44" fmla="*/ 19 w 191"/>
                <a:gd name="T45" fmla="*/ 12 h 86"/>
                <a:gd name="T46" fmla="*/ 34 w 191"/>
                <a:gd name="T47" fmla="*/ 6 h 86"/>
                <a:gd name="T48" fmla="*/ 45 w 191"/>
                <a:gd name="T49" fmla="*/ 1 h 86"/>
                <a:gd name="T50" fmla="*/ 54 w 191"/>
                <a:gd name="T51" fmla="*/ 0 h 86"/>
                <a:gd name="T52" fmla="*/ 62 w 191"/>
                <a:gd name="T53" fmla="*/ 0 h 86"/>
                <a:gd name="T54" fmla="*/ 70 w 191"/>
                <a:gd name="T55" fmla="*/ 3 h 86"/>
                <a:gd name="T56" fmla="*/ 79 w 191"/>
                <a:gd name="T57" fmla="*/ 9 h 86"/>
                <a:gd name="T58" fmla="*/ 112 w 191"/>
                <a:gd name="T59" fmla="*/ 32 h 86"/>
                <a:gd name="T60" fmla="*/ 142 w 191"/>
                <a:gd name="T61" fmla="*/ 54 h 86"/>
                <a:gd name="T62" fmla="*/ 151 w 191"/>
                <a:gd name="T63" fmla="*/ 58 h 86"/>
                <a:gd name="T64" fmla="*/ 160 w 191"/>
                <a:gd name="T65" fmla="*/ 62 h 86"/>
                <a:gd name="T66" fmla="*/ 169 w 191"/>
                <a:gd name="T67" fmla="*/ 63 h 86"/>
                <a:gd name="T68" fmla="*/ 177 w 191"/>
                <a:gd name="T69" fmla="*/ 63 h 86"/>
                <a:gd name="T70" fmla="*/ 184 w 191"/>
                <a:gd name="T71" fmla="*/ 60 h 86"/>
                <a:gd name="T72" fmla="*/ 188 w 191"/>
                <a:gd name="T73" fmla="*/ 55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1"/>
                <a:gd name="T112" fmla="*/ 0 h 86"/>
                <a:gd name="T113" fmla="*/ 191 w 191"/>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1" h="86">
                  <a:moveTo>
                    <a:pt x="188" y="55"/>
                  </a:moveTo>
                  <a:lnTo>
                    <a:pt x="190" y="59"/>
                  </a:lnTo>
                  <a:lnTo>
                    <a:pt x="188" y="62"/>
                  </a:lnTo>
                  <a:lnTo>
                    <a:pt x="187" y="65"/>
                  </a:lnTo>
                  <a:lnTo>
                    <a:pt x="185" y="67"/>
                  </a:lnTo>
                  <a:lnTo>
                    <a:pt x="182" y="70"/>
                  </a:lnTo>
                  <a:lnTo>
                    <a:pt x="176" y="74"/>
                  </a:lnTo>
                  <a:lnTo>
                    <a:pt x="174" y="76"/>
                  </a:lnTo>
                  <a:lnTo>
                    <a:pt x="168" y="78"/>
                  </a:lnTo>
                  <a:lnTo>
                    <a:pt x="162" y="81"/>
                  </a:lnTo>
                  <a:lnTo>
                    <a:pt x="157" y="82"/>
                  </a:lnTo>
                  <a:lnTo>
                    <a:pt x="152" y="84"/>
                  </a:lnTo>
                  <a:lnTo>
                    <a:pt x="149" y="84"/>
                  </a:lnTo>
                  <a:lnTo>
                    <a:pt x="144" y="85"/>
                  </a:lnTo>
                  <a:lnTo>
                    <a:pt x="141" y="83"/>
                  </a:lnTo>
                  <a:lnTo>
                    <a:pt x="137" y="83"/>
                  </a:lnTo>
                  <a:lnTo>
                    <a:pt x="132" y="82"/>
                  </a:lnTo>
                  <a:lnTo>
                    <a:pt x="129" y="80"/>
                  </a:lnTo>
                  <a:lnTo>
                    <a:pt x="125" y="77"/>
                  </a:lnTo>
                  <a:lnTo>
                    <a:pt x="120" y="73"/>
                  </a:lnTo>
                  <a:lnTo>
                    <a:pt x="91" y="53"/>
                  </a:lnTo>
                  <a:lnTo>
                    <a:pt x="64" y="33"/>
                  </a:lnTo>
                  <a:lnTo>
                    <a:pt x="59" y="30"/>
                  </a:lnTo>
                  <a:lnTo>
                    <a:pt x="54" y="28"/>
                  </a:lnTo>
                  <a:lnTo>
                    <a:pt x="50" y="25"/>
                  </a:lnTo>
                  <a:lnTo>
                    <a:pt x="45" y="23"/>
                  </a:lnTo>
                  <a:lnTo>
                    <a:pt x="41" y="21"/>
                  </a:lnTo>
                  <a:lnTo>
                    <a:pt x="36" y="20"/>
                  </a:lnTo>
                  <a:lnTo>
                    <a:pt x="31" y="19"/>
                  </a:lnTo>
                  <a:lnTo>
                    <a:pt x="28" y="19"/>
                  </a:lnTo>
                  <a:lnTo>
                    <a:pt x="24" y="19"/>
                  </a:lnTo>
                  <a:lnTo>
                    <a:pt x="20" y="20"/>
                  </a:lnTo>
                  <a:lnTo>
                    <a:pt x="16" y="22"/>
                  </a:lnTo>
                  <a:lnTo>
                    <a:pt x="11" y="23"/>
                  </a:lnTo>
                  <a:lnTo>
                    <a:pt x="8" y="24"/>
                  </a:lnTo>
                  <a:lnTo>
                    <a:pt x="5" y="25"/>
                  </a:lnTo>
                  <a:lnTo>
                    <a:pt x="2" y="28"/>
                  </a:lnTo>
                  <a:lnTo>
                    <a:pt x="0" y="29"/>
                  </a:lnTo>
                  <a:lnTo>
                    <a:pt x="1" y="27"/>
                  </a:lnTo>
                  <a:lnTo>
                    <a:pt x="2" y="25"/>
                  </a:lnTo>
                  <a:lnTo>
                    <a:pt x="2" y="23"/>
                  </a:lnTo>
                  <a:lnTo>
                    <a:pt x="4" y="21"/>
                  </a:lnTo>
                  <a:lnTo>
                    <a:pt x="7" y="19"/>
                  </a:lnTo>
                  <a:lnTo>
                    <a:pt x="9" y="18"/>
                  </a:lnTo>
                  <a:lnTo>
                    <a:pt x="13" y="15"/>
                  </a:lnTo>
                  <a:lnTo>
                    <a:pt x="19" y="12"/>
                  </a:lnTo>
                  <a:lnTo>
                    <a:pt x="27" y="9"/>
                  </a:lnTo>
                  <a:lnTo>
                    <a:pt x="34" y="6"/>
                  </a:lnTo>
                  <a:lnTo>
                    <a:pt x="41" y="3"/>
                  </a:lnTo>
                  <a:lnTo>
                    <a:pt x="45" y="1"/>
                  </a:lnTo>
                  <a:lnTo>
                    <a:pt x="50" y="0"/>
                  </a:lnTo>
                  <a:lnTo>
                    <a:pt x="54" y="0"/>
                  </a:lnTo>
                  <a:lnTo>
                    <a:pt x="58" y="0"/>
                  </a:lnTo>
                  <a:lnTo>
                    <a:pt x="62" y="0"/>
                  </a:lnTo>
                  <a:lnTo>
                    <a:pt x="66" y="1"/>
                  </a:lnTo>
                  <a:lnTo>
                    <a:pt x="70" y="3"/>
                  </a:lnTo>
                  <a:lnTo>
                    <a:pt x="74" y="6"/>
                  </a:lnTo>
                  <a:lnTo>
                    <a:pt x="79" y="9"/>
                  </a:lnTo>
                  <a:lnTo>
                    <a:pt x="84" y="12"/>
                  </a:lnTo>
                  <a:lnTo>
                    <a:pt x="112" y="32"/>
                  </a:lnTo>
                  <a:lnTo>
                    <a:pt x="135" y="49"/>
                  </a:lnTo>
                  <a:lnTo>
                    <a:pt x="142" y="54"/>
                  </a:lnTo>
                  <a:lnTo>
                    <a:pt x="147" y="56"/>
                  </a:lnTo>
                  <a:lnTo>
                    <a:pt x="151" y="58"/>
                  </a:lnTo>
                  <a:lnTo>
                    <a:pt x="155" y="60"/>
                  </a:lnTo>
                  <a:lnTo>
                    <a:pt x="160" y="62"/>
                  </a:lnTo>
                  <a:lnTo>
                    <a:pt x="164" y="63"/>
                  </a:lnTo>
                  <a:lnTo>
                    <a:pt x="169" y="63"/>
                  </a:lnTo>
                  <a:lnTo>
                    <a:pt x="173" y="63"/>
                  </a:lnTo>
                  <a:lnTo>
                    <a:pt x="177" y="63"/>
                  </a:lnTo>
                  <a:lnTo>
                    <a:pt x="181" y="61"/>
                  </a:lnTo>
                  <a:lnTo>
                    <a:pt x="184" y="60"/>
                  </a:lnTo>
                  <a:lnTo>
                    <a:pt x="187" y="58"/>
                  </a:lnTo>
                  <a:lnTo>
                    <a:pt x="188" y="55"/>
                  </a:lnTo>
                </a:path>
              </a:pathLst>
            </a:custGeom>
            <a:solidFill>
              <a:srgbClr val="FF0000"/>
            </a:solidFill>
            <a:ln w="12700" cap="rnd">
              <a:solidFill>
                <a:srgbClr val="FF0000"/>
              </a:solidFill>
              <a:round/>
              <a:headEnd/>
              <a:tailEnd/>
            </a:ln>
          </p:spPr>
          <p:txBody>
            <a:bodyPr/>
            <a:lstStyle/>
            <a:p>
              <a:endParaRPr lang="en-US"/>
            </a:p>
          </p:txBody>
        </p:sp>
        <p:sp>
          <p:nvSpPr>
            <p:cNvPr id="205" name="Freeform 49"/>
            <p:cNvSpPr>
              <a:spLocks/>
            </p:cNvSpPr>
            <p:nvPr/>
          </p:nvSpPr>
          <p:spPr bwMode="auto">
            <a:xfrm>
              <a:off x="2032" y="2534"/>
              <a:ext cx="196" cy="85"/>
            </a:xfrm>
            <a:custGeom>
              <a:avLst/>
              <a:gdLst>
                <a:gd name="T0" fmla="*/ 193 w 196"/>
                <a:gd name="T1" fmla="*/ 59 h 85"/>
                <a:gd name="T2" fmla="*/ 189 w 196"/>
                <a:gd name="T3" fmla="*/ 64 h 85"/>
                <a:gd name="T4" fmla="*/ 183 w 196"/>
                <a:gd name="T5" fmla="*/ 70 h 85"/>
                <a:gd name="T6" fmla="*/ 176 w 196"/>
                <a:gd name="T7" fmla="*/ 76 h 85"/>
                <a:gd name="T8" fmla="*/ 165 w 196"/>
                <a:gd name="T9" fmla="*/ 81 h 85"/>
                <a:gd name="T10" fmla="*/ 156 w 196"/>
                <a:gd name="T11" fmla="*/ 83 h 85"/>
                <a:gd name="T12" fmla="*/ 147 w 196"/>
                <a:gd name="T13" fmla="*/ 84 h 85"/>
                <a:gd name="T14" fmla="*/ 139 w 196"/>
                <a:gd name="T15" fmla="*/ 82 h 85"/>
                <a:gd name="T16" fmla="*/ 131 w 196"/>
                <a:gd name="T17" fmla="*/ 79 h 85"/>
                <a:gd name="T18" fmla="*/ 121 w 196"/>
                <a:gd name="T19" fmla="*/ 73 h 85"/>
                <a:gd name="T20" fmla="*/ 66 w 196"/>
                <a:gd name="T21" fmla="*/ 34 h 85"/>
                <a:gd name="T22" fmla="*/ 56 w 196"/>
                <a:gd name="T23" fmla="*/ 28 h 85"/>
                <a:gd name="T24" fmla="*/ 47 w 196"/>
                <a:gd name="T25" fmla="*/ 23 h 85"/>
                <a:gd name="T26" fmla="*/ 37 w 196"/>
                <a:gd name="T27" fmla="*/ 20 h 85"/>
                <a:gd name="T28" fmla="*/ 29 w 196"/>
                <a:gd name="T29" fmla="*/ 20 h 85"/>
                <a:gd name="T30" fmla="*/ 21 w 196"/>
                <a:gd name="T31" fmla="*/ 21 h 85"/>
                <a:gd name="T32" fmla="*/ 12 w 196"/>
                <a:gd name="T33" fmla="*/ 23 h 85"/>
                <a:gd name="T34" fmla="*/ 5 w 196"/>
                <a:gd name="T35" fmla="*/ 26 h 85"/>
                <a:gd name="T36" fmla="*/ 0 w 196"/>
                <a:gd name="T37" fmla="*/ 29 h 85"/>
                <a:gd name="T38" fmla="*/ 1 w 196"/>
                <a:gd name="T39" fmla="*/ 26 h 85"/>
                <a:gd name="T40" fmla="*/ 5 w 196"/>
                <a:gd name="T41" fmla="*/ 21 h 85"/>
                <a:gd name="T42" fmla="*/ 9 w 196"/>
                <a:gd name="T43" fmla="*/ 18 h 85"/>
                <a:gd name="T44" fmla="*/ 21 w 196"/>
                <a:gd name="T45" fmla="*/ 13 h 85"/>
                <a:gd name="T46" fmla="*/ 35 w 196"/>
                <a:gd name="T47" fmla="*/ 6 h 85"/>
                <a:gd name="T48" fmla="*/ 47 w 196"/>
                <a:gd name="T49" fmla="*/ 1 h 85"/>
                <a:gd name="T50" fmla="*/ 55 w 196"/>
                <a:gd name="T51" fmla="*/ 0 h 85"/>
                <a:gd name="T52" fmla="*/ 63 w 196"/>
                <a:gd name="T53" fmla="*/ 1 h 85"/>
                <a:gd name="T54" fmla="*/ 71 w 196"/>
                <a:gd name="T55" fmla="*/ 3 h 85"/>
                <a:gd name="T56" fmla="*/ 81 w 196"/>
                <a:gd name="T57" fmla="*/ 9 h 85"/>
                <a:gd name="T58" fmla="*/ 114 w 196"/>
                <a:gd name="T59" fmla="*/ 31 h 85"/>
                <a:gd name="T60" fmla="*/ 145 w 196"/>
                <a:gd name="T61" fmla="*/ 53 h 85"/>
                <a:gd name="T62" fmla="*/ 154 w 196"/>
                <a:gd name="T63" fmla="*/ 59 h 85"/>
                <a:gd name="T64" fmla="*/ 163 w 196"/>
                <a:gd name="T65" fmla="*/ 62 h 85"/>
                <a:gd name="T66" fmla="*/ 172 w 196"/>
                <a:gd name="T67" fmla="*/ 63 h 85"/>
                <a:gd name="T68" fmla="*/ 180 w 196"/>
                <a:gd name="T69" fmla="*/ 62 h 85"/>
                <a:gd name="T70" fmla="*/ 188 w 196"/>
                <a:gd name="T71" fmla="*/ 60 h 85"/>
                <a:gd name="T72" fmla="*/ 195 w 196"/>
                <a:gd name="T73" fmla="*/ 56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6"/>
                <a:gd name="T112" fmla="*/ 0 h 85"/>
                <a:gd name="T113" fmla="*/ 196 w 196"/>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6" h="85">
                  <a:moveTo>
                    <a:pt x="195" y="56"/>
                  </a:moveTo>
                  <a:lnTo>
                    <a:pt x="193" y="59"/>
                  </a:lnTo>
                  <a:lnTo>
                    <a:pt x="191" y="61"/>
                  </a:lnTo>
                  <a:lnTo>
                    <a:pt x="189" y="64"/>
                  </a:lnTo>
                  <a:lnTo>
                    <a:pt x="186" y="67"/>
                  </a:lnTo>
                  <a:lnTo>
                    <a:pt x="183" y="70"/>
                  </a:lnTo>
                  <a:lnTo>
                    <a:pt x="180" y="73"/>
                  </a:lnTo>
                  <a:lnTo>
                    <a:pt x="176" y="76"/>
                  </a:lnTo>
                  <a:lnTo>
                    <a:pt x="170" y="78"/>
                  </a:lnTo>
                  <a:lnTo>
                    <a:pt x="165" y="81"/>
                  </a:lnTo>
                  <a:lnTo>
                    <a:pt x="160" y="82"/>
                  </a:lnTo>
                  <a:lnTo>
                    <a:pt x="156" y="83"/>
                  </a:lnTo>
                  <a:lnTo>
                    <a:pt x="152" y="83"/>
                  </a:lnTo>
                  <a:lnTo>
                    <a:pt x="147" y="84"/>
                  </a:lnTo>
                  <a:lnTo>
                    <a:pt x="144" y="83"/>
                  </a:lnTo>
                  <a:lnTo>
                    <a:pt x="139" y="82"/>
                  </a:lnTo>
                  <a:lnTo>
                    <a:pt x="136" y="81"/>
                  </a:lnTo>
                  <a:lnTo>
                    <a:pt x="131" y="79"/>
                  </a:lnTo>
                  <a:lnTo>
                    <a:pt x="126" y="77"/>
                  </a:lnTo>
                  <a:lnTo>
                    <a:pt x="121" y="73"/>
                  </a:lnTo>
                  <a:lnTo>
                    <a:pt x="94" y="53"/>
                  </a:lnTo>
                  <a:lnTo>
                    <a:pt x="66" y="34"/>
                  </a:lnTo>
                  <a:lnTo>
                    <a:pt x="60" y="30"/>
                  </a:lnTo>
                  <a:lnTo>
                    <a:pt x="56" y="28"/>
                  </a:lnTo>
                  <a:lnTo>
                    <a:pt x="51" y="25"/>
                  </a:lnTo>
                  <a:lnTo>
                    <a:pt x="47" y="23"/>
                  </a:lnTo>
                  <a:lnTo>
                    <a:pt x="41" y="21"/>
                  </a:lnTo>
                  <a:lnTo>
                    <a:pt x="37" y="20"/>
                  </a:lnTo>
                  <a:lnTo>
                    <a:pt x="33" y="20"/>
                  </a:lnTo>
                  <a:lnTo>
                    <a:pt x="29" y="20"/>
                  </a:lnTo>
                  <a:lnTo>
                    <a:pt x="24" y="20"/>
                  </a:lnTo>
                  <a:lnTo>
                    <a:pt x="21" y="21"/>
                  </a:lnTo>
                  <a:lnTo>
                    <a:pt x="17" y="22"/>
                  </a:lnTo>
                  <a:lnTo>
                    <a:pt x="12" y="23"/>
                  </a:lnTo>
                  <a:lnTo>
                    <a:pt x="9" y="24"/>
                  </a:lnTo>
                  <a:lnTo>
                    <a:pt x="5" y="26"/>
                  </a:lnTo>
                  <a:lnTo>
                    <a:pt x="3" y="27"/>
                  </a:lnTo>
                  <a:lnTo>
                    <a:pt x="0" y="29"/>
                  </a:lnTo>
                  <a:lnTo>
                    <a:pt x="1" y="27"/>
                  </a:lnTo>
                  <a:lnTo>
                    <a:pt x="1" y="26"/>
                  </a:lnTo>
                  <a:lnTo>
                    <a:pt x="3" y="23"/>
                  </a:lnTo>
                  <a:lnTo>
                    <a:pt x="5" y="21"/>
                  </a:lnTo>
                  <a:lnTo>
                    <a:pt x="7" y="20"/>
                  </a:lnTo>
                  <a:lnTo>
                    <a:pt x="9" y="18"/>
                  </a:lnTo>
                  <a:lnTo>
                    <a:pt x="14" y="15"/>
                  </a:lnTo>
                  <a:lnTo>
                    <a:pt x="21" y="13"/>
                  </a:lnTo>
                  <a:lnTo>
                    <a:pt x="28" y="9"/>
                  </a:lnTo>
                  <a:lnTo>
                    <a:pt x="35" y="6"/>
                  </a:lnTo>
                  <a:lnTo>
                    <a:pt x="42" y="3"/>
                  </a:lnTo>
                  <a:lnTo>
                    <a:pt x="47" y="1"/>
                  </a:lnTo>
                  <a:lnTo>
                    <a:pt x="51" y="0"/>
                  </a:lnTo>
                  <a:lnTo>
                    <a:pt x="55" y="0"/>
                  </a:lnTo>
                  <a:lnTo>
                    <a:pt x="60" y="0"/>
                  </a:lnTo>
                  <a:lnTo>
                    <a:pt x="63" y="1"/>
                  </a:lnTo>
                  <a:lnTo>
                    <a:pt x="67" y="2"/>
                  </a:lnTo>
                  <a:lnTo>
                    <a:pt x="71" y="3"/>
                  </a:lnTo>
                  <a:lnTo>
                    <a:pt x="76" y="6"/>
                  </a:lnTo>
                  <a:lnTo>
                    <a:pt x="81" y="9"/>
                  </a:lnTo>
                  <a:lnTo>
                    <a:pt x="87" y="12"/>
                  </a:lnTo>
                  <a:lnTo>
                    <a:pt x="114" y="31"/>
                  </a:lnTo>
                  <a:lnTo>
                    <a:pt x="138" y="49"/>
                  </a:lnTo>
                  <a:lnTo>
                    <a:pt x="145" y="53"/>
                  </a:lnTo>
                  <a:lnTo>
                    <a:pt x="150" y="56"/>
                  </a:lnTo>
                  <a:lnTo>
                    <a:pt x="154" y="59"/>
                  </a:lnTo>
                  <a:lnTo>
                    <a:pt x="159" y="60"/>
                  </a:lnTo>
                  <a:lnTo>
                    <a:pt x="163" y="62"/>
                  </a:lnTo>
                  <a:lnTo>
                    <a:pt x="168" y="62"/>
                  </a:lnTo>
                  <a:lnTo>
                    <a:pt x="172" y="63"/>
                  </a:lnTo>
                  <a:lnTo>
                    <a:pt x="177" y="62"/>
                  </a:lnTo>
                  <a:lnTo>
                    <a:pt x="180" y="62"/>
                  </a:lnTo>
                  <a:lnTo>
                    <a:pt x="184" y="61"/>
                  </a:lnTo>
                  <a:lnTo>
                    <a:pt x="188" y="60"/>
                  </a:lnTo>
                  <a:lnTo>
                    <a:pt x="190" y="58"/>
                  </a:lnTo>
                  <a:lnTo>
                    <a:pt x="195" y="56"/>
                  </a:lnTo>
                </a:path>
              </a:pathLst>
            </a:custGeom>
            <a:solidFill>
              <a:srgbClr val="FF0000"/>
            </a:solidFill>
            <a:ln w="12700" cap="rnd">
              <a:solidFill>
                <a:srgbClr val="FF0000"/>
              </a:solidFill>
              <a:round/>
              <a:headEnd/>
              <a:tailEnd/>
            </a:ln>
          </p:spPr>
          <p:txBody>
            <a:bodyPr/>
            <a:lstStyle/>
            <a:p>
              <a:endParaRPr lang="en-US"/>
            </a:p>
          </p:txBody>
        </p:sp>
        <p:sp>
          <p:nvSpPr>
            <p:cNvPr id="206" name="Freeform 50"/>
            <p:cNvSpPr>
              <a:spLocks/>
            </p:cNvSpPr>
            <p:nvPr/>
          </p:nvSpPr>
          <p:spPr bwMode="auto">
            <a:xfrm>
              <a:off x="2484" y="2311"/>
              <a:ext cx="193" cy="87"/>
            </a:xfrm>
            <a:custGeom>
              <a:avLst/>
              <a:gdLst>
                <a:gd name="T0" fmla="*/ 192 w 193"/>
                <a:gd name="T1" fmla="*/ 60 h 87"/>
                <a:gd name="T2" fmla="*/ 189 w 193"/>
                <a:gd name="T3" fmla="*/ 65 h 87"/>
                <a:gd name="T4" fmla="*/ 184 w 193"/>
                <a:gd name="T5" fmla="*/ 71 h 87"/>
                <a:gd name="T6" fmla="*/ 176 w 193"/>
                <a:gd name="T7" fmla="*/ 77 h 87"/>
                <a:gd name="T8" fmla="*/ 164 w 193"/>
                <a:gd name="T9" fmla="*/ 82 h 87"/>
                <a:gd name="T10" fmla="*/ 154 w 193"/>
                <a:gd name="T11" fmla="*/ 85 h 87"/>
                <a:gd name="T12" fmla="*/ 146 w 193"/>
                <a:gd name="T13" fmla="*/ 86 h 87"/>
                <a:gd name="T14" fmla="*/ 138 w 193"/>
                <a:gd name="T15" fmla="*/ 84 h 87"/>
                <a:gd name="T16" fmla="*/ 130 w 193"/>
                <a:gd name="T17" fmla="*/ 81 h 87"/>
                <a:gd name="T18" fmla="*/ 121 w 193"/>
                <a:gd name="T19" fmla="*/ 74 h 87"/>
                <a:gd name="T20" fmla="*/ 65 w 193"/>
                <a:gd name="T21" fmla="*/ 34 h 87"/>
                <a:gd name="T22" fmla="*/ 55 w 193"/>
                <a:gd name="T23" fmla="*/ 28 h 87"/>
                <a:gd name="T24" fmla="*/ 45 w 193"/>
                <a:gd name="T25" fmla="*/ 23 h 87"/>
                <a:gd name="T26" fmla="*/ 36 w 193"/>
                <a:gd name="T27" fmla="*/ 20 h 87"/>
                <a:gd name="T28" fmla="*/ 28 w 193"/>
                <a:gd name="T29" fmla="*/ 20 h 87"/>
                <a:gd name="T30" fmla="*/ 20 w 193"/>
                <a:gd name="T31" fmla="*/ 21 h 87"/>
                <a:gd name="T32" fmla="*/ 11 w 193"/>
                <a:gd name="T33" fmla="*/ 24 h 87"/>
                <a:gd name="T34" fmla="*/ 5 w 193"/>
                <a:gd name="T35" fmla="*/ 25 h 87"/>
                <a:gd name="T36" fmla="*/ 0 w 193"/>
                <a:gd name="T37" fmla="*/ 29 h 87"/>
                <a:gd name="T38" fmla="*/ 2 w 193"/>
                <a:gd name="T39" fmla="*/ 25 h 87"/>
                <a:gd name="T40" fmla="*/ 4 w 193"/>
                <a:gd name="T41" fmla="*/ 21 h 87"/>
                <a:gd name="T42" fmla="*/ 9 w 193"/>
                <a:gd name="T43" fmla="*/ 18 h 87"/>
                <a:gd name="T44" fmla="*/ 19 w 193"/>
                <a:gd name="T45" fmla="*/ 12 h 87"/>
                <a:gd name="T46" fmla="*/ 34 w 193"/>
                <a:gd name="T47" fmla="*/ 6 h 87"/>
                <a:gd name="T48" fmla="*/ 46 w 193"/>
                <a:gd name="T49" fmla="*/ 1 h 87"/>
                <a:gd name="T50" fmla="*/ 55 w 193"/>
                <a:gd name="T51" fmla="*/ 0 h 87"/>
                <a:gd name="T52" fmla="*/ 62 w 193"/>
                <a:gd name="T53" fmla="*/ 0 h 87"/>
                <a:gd name="T54" fmla="*/ 71 w 193"/>
                <a:gd name="T55" fmla="*/ 3 h 87"/>
                <a:gd name="T56" fmla="*/ 80 w 193"/>
                <a:gd name="T57" fmla="*/ 9 h 87"/>
                <a:gd name="T58" fmla="*/ 113 w 193"/>
                <a:gd name="T59" fmla="*/ 33 h 87"/>
                <a:gd name="T60" fmla="*/ 144 w 193"/>
                <a:gd name="T61" fmla="*/ 54 h 87"/>
                <a:gd name="T62" fmla="*/ 153 w 193"/>
                <a:gd name="T63" fmla="*/ 59 h 87"/>
                <a:gd name="T64" fmla="*/ 162 w 193"/>
                <a:gd name="T65" fmla="*/ 63 h 87"/>
                <a:gd name="T66" fmla="*/ 171 w 193"/>
                <a:gd name="T67" fmla="*/ 64 h 87"/>
                <a:gd name="T68" fmla="*/ 179 w 193"/>
                <a:gd name="T69" fmla="*/ 64 h 87"/>
                <a:gd name="T70" fmla="*/ 186 w 193"/>
                <a:gd name="T71" fmla="*/ 61 h 87"/>
                <a:gd name="T72" fmla="*/ 190 w 193"/>
                <a:gd name="T73" fmla="*/ 56 h 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3"/>
                <a:gd name="T112" fmla="*/ 0 h 87"/>
                <a:gd name="T113" fmla="*/ 193 w 193"/>
                <a:gd name="T114" fmla="*/ 87 h 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3" h="87">
                  <a:moveTo>
                    <a:pt x="190" y="56"/>
                  </a:moveTo>
                  <a:lnTo>
                    <a:pt x="192" y="60"/>
                  </a:lnTo>
                  <a:lnTo>
                    <a:pt x="190" y="63"/>
                  </a:lnTo>
                  <a:lnTo>
                    <a:pt x="189" y="65"/>
                  </a:lnTo>
                  <a:lnTo>
                    <a:pt x="187" y="68"/>
                  </a:lnTo>
                  <a:lnTo>
                    <a:pt x="184" y="71"/>
                  </a:lnTo>
                  <a:lnTo>
                    <a:pt x="178" y="74"/>
                  </a:lnTo>
                  <a:lnTo>
                    <a:pt x="176" y="77"/>
                  </a:lnTo>
                  <a:lnTo>
                    <a:pt x="170" y="79"/>
                  </a:lnTo>
                  <a:lnTo>
                    <a:pt x="164" y="82"/>
                  </a:lnTo>
                  <a:lnTo>
                    <a:pt x="159" y="83"/>
                  </a:lnTo>
                  <a:lnTo>
                    <a:pt x="154" y="85"/>
                  </a:lnTo>
                  <a:lnTo>
                    <a:pt x="150" y="85"/>
                  </a:lnTo>
                  <a:lnTo>
                    <a:pt x="146" y="86"/>
                  </a:lnTo>
                  <a:lnTo>
                    <a:pt x="142" y="84"/>
                  </a:lnTo>
                  <a:lnTo>
                    <a:pt x="138" y="84"/>
                  </a:lnTo>
                  <a:lnTo>
                    <a:pt x="134" y="83"/>
                  </a:lnTo>
                  <a:lnTo>
                    <a:pt x="130" y="81"/>
                  </a:lnTo>
                  <a:lnTo>
                    <a:pt x="126" y="78"/>
                  </a:lnTo>
                  <a:lnTo>
                    <a:pt x="121" y="74"/>
                  </a:lnTo>
                  <a:lnTo>
                    <a:pt x="92" y="54"/>
                  </a:lnTo>
                  <a:lnTo>
                    <a:pt x="65" y="34"/>
                  </a:lnTo>
                  <a:lnTo>
                    <a:pt x="60" y="30"/>
                  </a:lnTo>
                  <a:lnTo>
                    <a:pt x="55" y="28"/>
                  </a:lnTo>
                  <a:lnTo>
                    <a:pt x="50" y="25"/>
                  </a:lnTo>
                  <a:lnTo>
                    <a:pt x="45" y="23"/>
                  </a:lnTo>
                  <a:lnTo>
                    <a:pt x="41" y="21"/>
                  </a:lnTo>
                  <a:lnTo>
                    <a:pt x="36" y="20"/>
                  </a:lnTo>
                  <a:lnTo>
                    <a:pt x="31" y="20"/>
                  </a:lnTo>
                  <a:lnTo>
                    <a:pt x="28" y="20"/>
                  </a:lnTo>
                  <a:lnTo>
                    <a:pt x="24" y="20"/>
                  </a:lnTo>
                  <a:lnTo>
                    <a:pt x="20" y="21"/>
                  </a:lnTo>
                  <a:lnTo>
                    <a:pt x="16" y="22"/>
                  </a:lnTo>
                  <a:lnTo>
                    <a:pt x="11" y="24"/>
                  </a:lnTo>
                  <a:lnTo>
                    <a:pt x="8" y="24"/>
                  </a:lnTo>
                  <a:lnTo>
                    <a:pt x="5" y="25"/>
                  </a:lnTo>
                  <a:lnTo>
                    <a:pt x="2" y="28"/>
                  </a:lnTo>
                  <a:lnTo>
                    <a:pt x="0" y="29"/>
                  </a:lnTo>
                  <a:lnTo>
                    <a:pt x="1" y="27"/>
                  </a:lnTo>
                  <a:lnTo>
                    <a:pt x="2" y="25"/>
                  </a:lnTo>
                  <a:lnTo>
                    <a:pt x="2" y="24"/>
                  </a:lnTo>
                  <a:lnTo>
                    <a:pt x="4" y="21"/>
                  </a:lnTo>
                  <a:lnTo>
                    <a:pt x="7" y="20"/>
                  </a:lnTo>
                  <a:lnTo>
                    <a:pt x="9" y="18"/>
                  </a:lnTo>
                  <a:lnTo>
                    <a:pt x="13" y="15"/>
                  </a:lnTo>
                  <a:lnTo>
                    <a:pt x="19" y="12"/>
                  </a:lnTo>
                  <a:lnTo>
                    <a:pt x="27" y="9"/>
                  </a:lnTo>
                  <a:lnTo>
                    <a:pt x="34" y="6"/>
                  </a:lnTo>
                  <a:lnTo>
                    <a:pt x="41" y="3"/>
                  </a:lnTo>
                  <a:lnTo>
                    <a:pt x="46" y="1"/>
                  </a:lnTo>
                  <a:lnTo>
                    <a:pt x="50" y="0"/>
                  </a:lnTo>
                  <a:lnTo>
                    <a:pt x="55" y="0"/>
                  </a:lnTo>
                  <a:lnTo>
                    <a:pt x="59" y="0"/>
                  </a:lnTo>
                  <a:lnTo>
                    <a:pt x="62" y="0"/>
                  </a:lnTo>
                  <a:lnTo>
                    <a:pt x="66" y="1"/>
                  </a:lnTo>
                  <a:lnTo>
                    <a:pt x="71" y="3"/>
                  </a:lnTo>
                  <a:lnTo>
                    <a:pt x="75" y="6"/>
                  </a:lnTo>
                  <a:lnTo>
                    <a:pt x="80" y="9"/>
                  </a:lnTo>
                  <a:lnTo>
                    <a:pt x="85" y="12"/>
                  </a:lnTo>
                  <a:lnTo>
                    <a:pt x="113" y="33"/>
                  </a:lnTo>
                  <a:lnTo>
                    <a:pt x="137" y="50"/>
                  </a:lnTo>
                  <a:lnTo>
                    <a:pt x="144" y="54"/>
                  </a:lnTo>
                  <a:lnTo>
                    <a:pt x="148" y="57"/>
                  </a:lnTo>
                  <a:lnTo>
                    <a:pt x="153" y="59"/>
                  </a:lnTo>
                  <a:lnTo>
                    <a:pt x="157" y="61"/>
                  </a:lnTo>
                  <a:lnTo>
                    <a:pt x="162" y="63"/>
                  </a:lnTo>
                  <a:lnTo>
                    <a:pt x="166" y="63"/>
                  </a:lnTo>
                  <a:lnTo>
                    <a:pt x="171" y="64"/>
                  </a:lnTo>
                  <a:lnTo>
                    <a:pt x="175" y="64"/>
                  </a:lnTo>
                  <a:lnTo>
                    <a:pt x="179" y="64"/>
                  </a:lnTo>
                  <a:lnTo>
                    <a:pt x="183" y="62"/>
                  </a:lnTo>
                  <a:lnTo>
                    <a:pt x="186" y="61"/>
                  </a:lnTo>
                  <a:lnTo>
                    <a:pt x="189" y="59"/>
                  </a:lnTo>
                  <a:lnTo>
                    <a:pt x="190" y="56"/>
                  </a:lnTo>
                </a:path>
              </a:pathLst>
            </a:custGeom>
            <a:solidFill>
              <a:srgbClr val="FF0000"/>
            </a:solidFill>
            <a:ln w="12700" cap="rnd">
              <a:solidFill>
                <a:srgbClr val="FF0000"/>
              </a:solidFill>
              <a:round/>
              <a:headEnd/>
              <a:tailEnd/>
            </a:ln>
          </p:spPr>
          <p:txBody>
            <a:bodyPr/>
            <a:lstStyle/>
            <a:p>
              <a:endParaRPr lang="en-US"/>
            </a:p>
          </p:txBody>
        </p:sp>
        <p:sp>
          <p:nvSpPr>
            <p:cNvPr id="207" name="Freeform 51"/>
            <p:cNvSpPr>
              <a:spLocks/>
            </p:cNvSpPr>
            <p:nvPr/>
          </p:nvSpPr>
          <p:spPr bwMode="auto">
            <a:xfrm>
              <a:off x="2331" y="2386"/>
              <a:ext cx="197" cy="87"/>
            </a:xfrm>
            <a:custGeom>
              <a:avLst/>
              <a:gdLst>
                <a:gd name="T0" fmla="*/ 194 w 197"/>
                <a:gd name="T1" fmla="*/ 60 h 87"/>
                <a:gd name="T2" fmla="*/ 190 w 197"/>
                <a:gd name="T3" fmla="*/ 66 h 87"/>
                <a:gd name="T4" fmla="*/ 184 w 197"/>
                <a:gd name="T5" fmla="*/ 72 h 87"/>
                <a:gd name="T6" fmla="*/ 177 w 197"/>
                <a:gd name="T7" fmla="*/ 77 h 87"/>
                <a:gd name="T8" fmla="*/ 165 w 197"/>
                <a:gd name="T9" fmla="*/ 83 h 87"/>
                <a:gd name="T10" fmla="*/ 157 w 197"/>
                <a:gd name="T11" fmla="*/ 85 h 87"/>
                <a:gd name="T12" fmla="*/ 148 w 197"/>
                <a:gd name="T13" fmla="*/ 86 h 87"/>
                <a:gd name="T14" fmla="*/ 140 w 197"/>
                <a:gd name="T15" fmla="*/ 84 h 87"/>
                <a:gd name="T16" fmla="*/ 132 w 197"/>
                <a:gd name="T17" fmla="*/ 81 h 87"/>
                <a:gd name="T18" fmla="*/ 121 w 197"/>
                <a:gd name="T19" fmla="*/ 74 h 87"/>
                <a:gd name="T20" fmla="*/ 66 w 197"/>
                <a:gd name="T21" fmla="*/ 35 h 87"/>
                <a:gd name="T22" fmla="*/ 56 w 197"/>
                <a:gd name="T23" fmla="*/ 28 h 87"/>
                <a:gd name="T24" fmla="*/ 47 w 197"/>
                <a:gd name="T25" fmla="*/ 24 h 87"/>
                <a:gd name="T26" fmla="*/ 37 w 197"/>
                <a:gd name="T27" fmla="*/ 21 h 87"/>
                <a:gd name="T28" fmla="*/ 29 w 197"/>
                <a:gd name="T29" fmla="*/ 21 h 87"/>
                <a:gd name="T30" fmla="*/ 21 w 197"/>
                <a:gd name="T31" fmla="*/ 21 h 87"/>
                <a:gd name="T32" fmla="*/ 12 w 197"/>
                <a:gd name="T33" fmla="*/ 24 h 87"/>
                <a:gd name="T34" fmla="*/ 5 w 197"/>
                <a:gd name="T35" fmla="*/ 27 h 87"/>
                <a:gd name="T36" fmla="*/ 0 w 197"/>
                <a:gd name="T37" fmla="*/ 30 h 87"/>
                <a:gd name="T38" fmla="*/ 1 w 197"/>
                <a:gd name="T39" fmla="*/ 26 h 87"/>
                <a:gd name="T40" fmla="*/ 5 w 197"/>
                <a:gd name="T41" fmla="*/ 22 h 87"/>
                <a:gd name="T42" fmla="*/ 9 w 197"/>
                <a:gd name="T43" fmla="*/ 18 h 87"/>
                <a:gd name="T44" fmla="*/ 21 w 197"/>
                <a:gd name="T45" fmla="*/ 13 h 87"/>
                <a:gd name="T46" fmla="*/ 35 w 197"/>
                <a:gd name="T47" fmla="*/ 6 h 87"/>
                <a:gd name="T48" fmla="*/ 47 w 197"/>
                <a:gd name="T49" fmla="*/ 1 h 87"/>
                <a:gd name="T50" fmla="*/ 56 w 197"/>
                <a:gd name="T51" fmla="*/ 0 h 87"/>
                <a:gd name="T52" fmla="*/ 64 w 197"/>
                <a:gd name="T53" fmla="*/ 1 h 87"/>
                <a:gd name="T54" fmla="*/ 72 w 197"/>
                <a:gd name="T55" fmla="*/ 3 h 87"/>
                <a:gd name="T56" fmla="*/ 81 w 197"/>
                <a:gd name="T57" fmla="*/ 9 h 87"/>
                <a:gd name="T58" fmla="*/ 115 w 197"/>
                <a:gd name="T59" fmla="*/ 32 h 87"/>
                <a:gd name="T60" fmla="*/ 146 w 197"/>
                <a:gd name="T61" fmla="*/ 55 h 87"/>
                <a:gd name="T62" fmla="*/ 155 w 197"/>
                <a:gd name="T63" fmla="*/ 60 h 87"/>
                <a:gd name="T64" fmla="*/ 164 w 197"/>
                <a:gd name="T65" fmla="*/ 63 h 87"/>
                <a:gd name="T66" fmla="*/ 173 w 197"/>
                <a:gd name="T67" fmla="*/ 64 h 87"/>
                <a:gd name="T68" fmla="*/ 181 w 197"/>
                <a:gd name="T69" fmla="*/ 64 h 87"/>
                <a:gd name="T70" fmla="*/ 189 w 197"/>
                <a:gd name="T71" fmla="*/ 61 h 87"/>
                <a:gd name="T72" fmla="*/ 196 w 197"/>
                <a:gd name="T73" fmla="*/ 57 h 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7"/>
                <a:gd name="T112" fmla="*/ 0 h 87"/>
                <a:gd name="T113" fmla="*/ 197 w 197"/>
                <a:gd name="T114" fmla="*/ 87 h 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7" h="87">
                  <a:moveTo>
                    <a:pt x="196" y="57"/>
                  </a:moveTo>
                  <a:lnTo>
                    <a:pt x="194" y="60"/>
                  </a:lnTo>
                  <a:lnTo>
                    <a:pt x="192" y="63"/>
                  </a:lnTo>
                  <a:lnTo>
                    <a:pt x="190" y="66"/>
                  </a:lnTo>
                  <a:lnTo>
                    <a:pt x="187" y="69"/>
                  </a:lnTo>
                  <a:lnTo>
                    <a:pt x="184" y="72"/>
                  </a:lnTo>
                  <a:lnTo>
                    <a:pt x="181" y="74"/>
                  </a:lnTo>
                  <a:lnTo>
                    <a:pt x="177" y="77"/>
                  </a:lnTo>
                  <a:lnTo>
                    <a:pt x="171" y="80"/>
                  </a:lnTo>
                  <a:lnTo>
                    <a:pt x="165" y="83"/>
                  </a:lnTo>
                  <a:lnTo>
                    <a:pt x="161" y="84"/>
                  </a:lnTo>
                  <a:lnTo>
                    <a:pt x="157" y="85"/>
                  </a:lnTo>
                  <a:lnTo>
                    <a:pt x="153" y="85"/>
                  </a:lnTo>
                  <a:lnTo>
                    <a:pt x="148" y="86"/>
                  </a:lnTo>
                  <a:lnTo>
                    <a:pt x="145" y="85"/>
                  </a:lnTo>
                  <a:lnTo>
                    <a:pt x="140" y="84"/>
                  </a:lnTo>
                  <a:lnTo>
                    <a:pt x="136" y="83"/>
                  </a:lnTo>
                  <a:lnTo>
                    <a:pt x="132" y="81"/>
                  </a:lnTo>
                  <a:lnTo>
                    <a:pt x="126" y="79"/>
                  </a:lnTo>
                  <a:lnTo>
                    <a:pt x="121" y="74"/>
                  </a:lnTo>
                  <a:lnTo>
                    <a:pt x="94" y="55"/>
                  </a:lnTo>
                  <a:lnTo>
                    <a:pt x="66" y="35"/>
                  </a:lnTo>
                  <a:lnTo>
                    <a:pt x="61" y="31"/>
                  </a:lnTo>
                  <a:lnTo>
                    <a:pt x="56" y="28"/>
                  </a:lnTo>
                  <a:lnTo>
                    <a:pt x="51" y="26"/>
                  </a:lnTo>
                  <a:lnTo>
                    <a:pt x="47" y="24"/>
                  </a:lnTo>
                  <a:lnTo>
                    <a:pt x="41" y="22"/>
                  </a:lnTo>
                  <a:lnTo>
                    <a:pt x="37" y="21"/>
                  </a:lnTo>
                  <a:lnTo>
                    <a:pt x="33" y="20"/>
                  </a:lnTo>
                  <a:lnTo>
                    <a:pt x="29" y="21"/>
                  </a:lnTo>
                  <a:lnTo>
                    <a:pt x="24" y="21"/>
                  </a:lnTo>
                  <a:lnTo>
                    <a:pt x="21" y="21"/>
                  </a:lnTo>
                  <a:lnTo>
                    <a:pt x="17" y="23"/>
                  </a:lnTo>
                  <a:lnTo>
                    <a:pt x="12" y="24"/>
                  </a:lnTo>
                  <a:lnTo>
                    <a:pt x="9" y="25"/>
                  </a:lnTo>
                  <a:lnTo>
                    <a:pt x="5" y="27"/>
                  </a:lnTo>
                  <a:lnTo>
                    <a:pt x="3" y="28"/>
                  </a:lnTo>
                  <a:lnTo>
                    <a:pt x="0" y="30"/>
                  </a:lnTo>
                  <a:lnTo>
                    <a:pt x="1" y="28"/>
                  </a:lnTo>
                  <a:lnTo>
                    <a:pt x="1" y="26"/>
                  </a:lnTo>
                  <a:lnTo>
                    <a:pt x="3" y="24"/>
                  </a:lnTo>
                  <a:lnTo>
                    <a:pt x="5" y="22"/>
                  </a:lnTo>
                  <a:lnTo>
                    <a:pt x="7" y="20"/>
                  </a:lnTo>
                  <a:lnTo>
                    <a:pt x="9" y="18"/>
                  </a:lnTo>
                  <a:lnTo>
                    <a:pt x="14" y="16"/>
                  </a:lnTo>
                  <a:lnTo>
                    <a:pt x="21" y="13"/>
                  </a:lnTo>
                  <a:lnTo>
                    <a:pt x="29" y="9"/>
                  </a:lnTo>
                  <a:lnTo>
                    <a:pt x="35" y="6"/>
                  </a:lnTo>
                  <a:lnTo>
                    <a:pt x="42" y="3"/>
                  </a:lnTo>
                  <a:lnTo>
                    <a:pt x="47" y="1"/>
                  </a:lnTo>
                  <a:lnTo>
                    <a:pt x="51" y="0"/>
                  </a:lnTo>
                  <a:lnTo>
                    <a:pt x="56" y="0"/>
                  </a:lnTo>
                  <a:lnTo>
                    <a:pt x="60" y="0"/>
                  </a:lnTo>
                  <a:lnTo>
                    <a:pt x="64" y="1"/>
                  </a:lnTo>
                  <a:lnTo>
                    <a:pt x="67" y="2"/>
                  </a:lnTo>
                  <a:lnTo>
                    <a:pt x="72" y="3"/>
                  </a:lnTo>
                  <a:lnTo>
                    <a:pt x="77" y="6"/>
                  </a:lnTo>
                  <a:lnTo>
                    <a:pt x="81" y="9"/>
                  </a:lnTo>
                  <a:lnTo>
                    <a:pt x="87" y="12"/>
                  </a:lnTo>
                  <a:lnTo>
                    <a:pt x="115" y="32"/>
                  </a:lnTo>
                  <a:lnTo>
                    <a:pt x="139" y="50"/>
                  </a:lnTo>
                  <a:lnTo>
                    <a:pt x="146" y="55"/>
                  </a:lnTo>
                  <a:lnTo>
                    <a:pt x="151" y="58"/>
                  </a:lnTo>
                  <a:lnTo>
                    <a:pt x="155" y="60"/>
                  </a:lnTo>
                  <a:lnTo>
                    <a:pt x="159" y="61"/>
                  </a:lnTo>
                  <a:lnTo>
                    <a:pt x="164" y="63"/>
                  </a:lnTo>
                  <a:lnTo>
                    <a:pt x="169" y="64"/>
                  </a:lnTo>
                  <a:lnTo>
                    <a:pt x="173" y="64"/>
                  </a:lnTo>
                  <a:lnTo>
                    <a:pt x="178" y="64"/>
                  </a:lnTo>
                  <a:lnTo>
                    <a:pt x="181" y="64"/>
                  </a:lnTo>
                  <a:lnTo>
                    <a:pt x="185" y="62"/>
                  </a:lnTo>
                  <a:lnTo>
                    <a:pt x="189" y="61"/>
                  </a:lnTo>
                  <a:lnTo>
                    <a:pt x="191" y="59"/>
                  </a:lnTo>
                  <a:lnTo>
                    <a:pt x="196" y="57"/>
                  </a:lnTo>
                </a:path>
              </a:pathLst>
            </a:custGeom>
            <a:solidFill>
              <a:srgbClr val="FF0000"/>
            </a:solidFill>
            <a:ln w="12700" cap="rnd">
              <a:solidFill>
                <a:srgbClr val="FF0000"/>
              </a:solidFill>
              <a:round/>
              <a:headEnd/>
              <a:tailEnd/>
            </a:ln>
          </p:spPr>
          <p:txBody>
            <a:bodyPr/>
            <a:lstStyle/>
            <a:p>
              <a:endParaRPr lang="en-US"/>
            </a:p>
          </p:txBody>
        </p:sp>
        <p:sp>
          <p:nvSpPr>
            <p:cNvPr id="208" name="Freeform 52"/>
            <p:cNvSpPr>
              <a:spLocks/>
            </p:cNvSpPr>
            <p:nvPr/>
          </p:nvSpPr>
          <p:spPr bwMode="auto">
            <a:xfrm>
              <a:off x="2781" y="2167"/>
              <a:ext cx="196" cy="82"/>
            </a:xfrm>
            <a:custGeom>
              <a:avLst/>
              <a:gdLst>
                <a:gd name="T0" fmla="*/ 195 w 196"/>
                <a:gd name="T1" fmla="*/ 57 h 82"/>
                <a:gd name="T2" fmla="*/ 192 w 196"/>
                <a:gd name="T3" fmla="*/ 61 h 82"/>
                <a:gd name="T4" fmla="*/ 187 w 196"/>
                <a:gd name="T5" fmla="*/ 67 h 82"/>
                <a:gd name="T6" fmla="*/ 179 w 196"/>
                <a:gd name="T7" fmla="*/ 73 h 82"/>
                <a:gd name="T8" fmla="*/ 166 w 196"/>
                <a:gd name="T9" fmla="*/ 77 h 82"/>
                <a:gd name="T10" fmla="*/ 156 w 196"/>
                <a:gd name="T11" fmla="*/ 80 h 82"/>
                <a:gd name="T12" fmla="*/ 148 w 196"/>
                <a:gd name="T13" fmla="*/ 81 h 82"/>
                <a:gd name="T14" fmla="*/ 140 w 196"/>
                <a:gd name="T15" fmla="*/ 79 h 82"/>
                <a:gd name="T16" fmla="*/ 132 w 196"/>
                <a:gd name="T17" fmla="*/ 76 h 82"/>
                <a:gd name="T18" fmla="*/ 123 w 196"/>
                <a:gd name="T19" fmla="*/ 70 h 82"/>
                <a:gd name="T20" fmla="*/ 66 w 196"/>
                <a:gd name="T21" fmla="*/ 32 h 82"/>
                <a:gd name="T22" fmla="*/ 56 w 196"/>
                <a:gd name="T23" fmla="*/ 26 h 82"/>
                <a:gd name="T24" fmla="*/ 46 w 196"/>
                <a:gd name="T25" fmla="*/ 22 h 82"/>
                <a:gd name="T26" fmla="*/ 37 w 196"/>
                <a:gd name="T27" fmla="*/ 19 h 82"/>
                <a:gd name="T28" fmla="*/ 29 w 196"/>
                <a:gd name="T29" fmla="*/ 19 h 82"/>
                <a:gd name="T30" fmla="*/ 21 w 196"/>
                <a:gd name="T31" fmla="*/ 19 h 82"/>
                <a:gd name="T32" fmla="*/ 11 w 196"/>
                <a:gd name="T33" fmla="*/ 22 h 82"/>
                <a:gd name="T34" fmla="*/ 5 w 196"/>
                <a:gd name="T35" fmla="*/ 24 h 82"/>
                <a:gd name="T36" fmla="*/ 0 w 196"/>
                <a:gd name="T37" fmla="*/ 28 h 82"/>
                <a:gd name="T38" fmla="*/ 2 w 196"/>
                <a:gd name="T39" fmla="*/ 23 h 82"/>
                <a:gd name="T40" fmla="*/ 4 w 196"/>
                <a:gd name="T41" fmla="*/ 20 h 82"/>
                <a:gd name="T42" fmla="*/ 9 w 196"/>
                <a:gd name="T43" fmla="*/ 17 h 82"/>
                <a:gd name="T44" fmla="*/ 20 w 196"/>
                <a:gd name="T45" fmla="*/ 11 h 82"/>
                <a:gd name="T46" fmla="*/ 34 w 196"/>
                <a:gd name="T47" fmla="*/ 5 h 82"/>
                <a:gd name="T48" fmla="*/ 46 w 196"/>
                <a:gd name="T49" fmla="*/ 1 h 82"/>
                <a:gd name="T50" fmla="*/ 56 w 196"/>
                <a:gd name="T51" fmla="*/ 0 h 82"/>
                <a:gd name="T52" fmla="*/ 63 w 196"/>
                <a:gd name="T53" fmla="*/ 0 h 82"/>
                <a:gd name="T54" fmla="*/ 72 w 196"/>
                <a:gd name="T55" fmla="*/ 3 h 82"/>
                <a:gd name="T56" fmla="*/ 81 w 196"/>
                <a:gd name="T57" fmla="*/ 8 h 82"/>
                <a:gd name="T58" fmla="*/ 115 w 196"/>
                <a:gd name="T59" fmla="*/ 31 h 82"/>
                <a:gd name="T60" fmla="*/ 146 w 196"/>
                <a:gd name="T61" fmla="*/ 51 h 82"/>
                <a:gd name="T62" fmla="*/ 155 w 196"/>
                <a:gd name="T63" fmla="*/ 56 h 82"/>
                <a:gd name="T64" fmla="*/ 165 w 196"/>
                <a:gd name="T65" fmla="*/ 59 h 82"/>
                <a:gd name="T66" fmla="*/ 173 w 196"/>
                <a:gd name="T67" fmla="*/ 60 h 82"/>
                <a:gd name="T68" fmla="*/ 182 w 196"/>
                <a:gd name="T69" fmla="*/ 60 h 82"/>
                <a:gd name="T70" fmla="*/ 189 w 196"/>
                <a:gd name="T71" fmla="*/ 57 h 82"/>
                <a:gd name="T72" fmla="*/ 193 w 196"/>
                <a:gd name="T73" fmla="*/ 52 h 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6"/>
                <a:gd name="T112" fmla="*/ 0 h 82"/>
                <a:gd name="T113" fmla="*/ 196 w 196"/>
                <a:gd name="T114" fmla="*/ 82 h 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6" h="82">
                  <a:moveTo>
                    <a:pt x="193" y="52"/>
                  </a:moveTo>
                  <a:lnTo>
                    <a:pt x="195" y="57"/>
                  </a:lnTo>
                  <a:lnTo>
                    <a:pt x="193" y="59"/>
                  </a:lnTo>
                  <a:lnTo>
                    <a:pt x="192" y="61"/>
                  </a:lnTo>
                  <a:lnTo>
                    <a:pt x="190" y="64"/>
                  </a:lnTo>
                  <a:lnTo>
                    <a:pt x="187" y="67"/>
                  </a:lnTo>
                  <a:lnTo>
                    <a:pt x="181" y="70"/>
                  </a:lnTo>
                  <a:lnTo>
                    <a:pt x="179" y="73"/>
                  </a:lnTo>
                  <a:lnTo>
                    <a:pt x="172" y="75"/>
                  </a:lnTo>
                  <a:lnTo>
                    <a:pt x="166" y="77"/>
                  </a:lnTo>
                  <a:lnTo>
                    <a:pt x="162" y="78"/>
                  </a:lnTo>
                  <a:lnTo>
                    <a:pt x="156" y="80"/>
                  </a:lnTo>
                  <a:lnTo>
                    <a:pt x="153" y="80"/>
                  </a:lnTo>
                  <a:lnTo>
                    <a:pt x="148" y="81"/>
                  </a:lnTo>
                  <a:lnTo>
                    <a:pt x="145" y="79"/>
                  </a:lnTo>
                  <a:lnTo>
                    <a:pt x="140" y="79"/>
                  </a:lnTo>
                  <a:lnTo>
                    <a:pt x="136" y="78"/>
                  </a:lnTo>
                  <a:lnTo>
                    <a:pt x="132" y="76"/>
                  </a:lnTo>
                  <a:lnTo>
                    <a:pt x="128" y="73"/>
                  </a:lnTo>
                  <a:lnTo>
                    <a:pt x="123" y="70"/>
                  </a:lnTo>
                  <a:lnTo>
                    <a:pt x="94" y="51"/>
                  </a:lnTo>
                  <a:lnTo>
                    <a:pt x="66" y="32"/>
                  </a:lnTo>
                  <a:lnTo>
                    <a:pt x="61" y="28"/>
                  </a:lnTo>
                  <a:lnTo>
                    <a:pt x="56" y="26"/>
                  </a:lnTo>
                  <a:lnTo>
                    <a:pt x="51" y="24"/>
                  </a:lnTo>
                  <a:lnTo>
                    <a:pt x="46" y="22"/>
                  </a:lnTo>
                  <a:lnTo>
                    <a:pt x="42" y="20"/>
                  </a:lnTo>
                  <a:lnTo>
                    <a:pt x="37" y="19"/>
                  </a:lnTo>
                  <a:lnTo>
                    <a:pt x="32" y="19"/>
                  </a:lnTo>
                  <a:lnTo>
                    <a:pt x="29" y="19"/>
                  </a:lnTo>
                  <a:lnTo>
                    <a:pt x="25" y="19"/>
                  </a:lnTo>
                  <a:lnTo>
                    <a:pt x="21" y="19"/>
                  </a:lnTo>
                  <a:lnTo>
                    <a:pt x="16" y="21"/>
                  </a:lnTo>
                  <a:lnTo>
                    <a:pt x="11" y="22"/>
                  </a:lnTo>
                  <a:lnTo>
                    <a:pt x="8" y="23"/>
                  </a:lnTo>
                  <a:lnTo>
                    <a:pt x="5" y="24"/>
                  </a:lnTo>
                  <a:lnTo>
                    <a:pt x="2" y="26"/>
                  </a:lnTo>
                  <a:lnTo>
                    <a:pt x="0" y="28"/>
                  </a:lnTo>
                  <a:lnTo>
                    <a:pt x="1" y="26"/>
                  </a:lnTo>
                  <a:lnTo>
                    <a:pt x="2" y="23"/>
                  </a:lnTo>
                  <a:lnTo>
                    <a:pt x="2" y="22"/>
                  </a:lnTo>
                  <a:lnTo>
                    <a:pt x="4" y="20"/>
                  </a:lnTo>
                  <a:lnTo>
                    <a:pt x="7" y="19"/>
                  </a:lnTo>
                  <a:lnTo>
                    <a:pt x="9" y="17"/>
                  </a:lnTo>
                  <a:lnTo>
                    <a:pt x="13" y="14"/>
                  </a:lnTo>
                  <a:lnTo>
                    <a:pt x="20" y="11"/>
                  </a:lnTo>
                  <a:lnTo>
                    <a:pt x="28" y="8"/>
                  </a:lnTo>
                  <a:lnTo>
                    <a:pt x="34" y="5"/>
                  </a:lnTo>
                  <a:lnTo>
                    <a:pt x="42" y="3"/>
                  </a:lnTo>
                  <a:lnTo>
                    <a:pt x="46" y="1"/>
                  </a:lnTo>
                  <a:lnTo>
                    <a:pt x="51" y="0"/>
                  </a:lnTo>
                  <a:lnTo>
                    <a:pt x="56" y="0"/>
                  </a:lnTo>
                  <a:lnTo>
                    <a:pt x="60" y="0"/>
                  </a:lnTo>
                  <a:lnTo>
                    <a:pt x="63" y="0"/>
                  </a:lnTo>
                  <a:lnTo>
                    <a:pt x="67" y="1"/>
                  </a:lnTo>
                  <a:lnTo>
                    <a:pt x="72" y="3"/>
                  </a:lnTo>
                  <a:lnTo>
                    <a:pt x="76" y="5"/>
                  </a:lnTo>
                  <a:lnTo>
                    <a:pt x="81" y="8"/>
                  </a:lnTo>
                  <a:lnTo>
                    <a:pt x="86" y="12"/>
                  </a:lnTo>
                  <a:lnTo>
                    <a:pt x="115" y="31"/>
                  </a:lnTo>
                  <a:lnTo>
                    <a:pt x="139" y="47"/>
                  </a:lnTo>
                  <a:lnTo>
                    <a:pt x="146" y="51"/>
                  </a:lnTo>
                  <a:lnTo>
                    <a:pt x="151" y="54"/>
                  </a:lnTo>
                  <a:lnTo>
                    <a:pt x="155" y="56"/>
                  </a:lnTo>
                  <a:lnTo>
                    <a:pt x="160" y="57"/>
                  </a:lnTo>
                  <a:lnTo>
                    <a:pt x="165" y="59"/>
                  </a:lnTo>
                  <a:lnTo>
                    <a:pt x="169" y="60"/>
                  </a:lnTo>
                  <a:lnTo>
                    <a:pt x="173" y="60"/>
                  </a:lnTo>
                  <a:lnTo>
                    <a:pt x="178" y="60"/>
                  </a:lnTo>
                  <a:lnTo>
                    <a:pt x="182" y="60"/>
                  </a:lnTo>
                  <a:lnTo>
                    <a:pt x="186" y="58"/>
                  </a:lnTo>
                  <a:lnTo>
                    <a:pt x="189" y="57"/>
                  </a:lnTo>
                  <a:lnTo>
                    <a:pt x="192" y="56"/>
                  </a:lnTo>
                  <a:lnTo>
                    <a:pt x="193" y="52"/>
                  </a:lnTo>
                </a:path>
              </a:pathLst>
            </a:custGeom>
            <a:solidFill>
              <a:srgbClr val="FF0000"/>
            </a:solidFill>
            <a:ln w="12700" cap="rnd">
              <a:solidFill>
                <a:srgbClr val="FF0000"/>
              </a:solidFill>
              <a:round/>
              <a:headEnd/>
              <a:tailEnd/>
            </a:ln>
          </p:spPr>
          <p:txBody>
            <a:bodyPr/>
            <a:lstStyle/>
            <a:p>
              <a:endParaRPr lang="en-US"/>
            </a:p>
          </p:txBody>
        </p:sp>
        <p:sp>
          <p:nvSpPr>
            <p:cNvPr id="209" name="Freeform 53"/>
            <p:cNvSpPr>
              <a:spLocks/>
            </p:cNvSpPr>
            <p:nvPr/>
          </p:nvSpPr>
          <p:spPr bwMode="auto">
            <a:xfrm>
              <a:off x="2629" y="2240"/>
              <a:ext cx="196" cy="84"/>
            </a:xfrm>
            <a:custGeom>
              <a:avLst/>
              <a:gdLst>
                <a:gd name="T0" fmla="*/ 193 w 196"/>
                <a:gd name="T1" fmla="*/ 58 h 84"/>
                <a:gd name="T2" fmla="*/ 189 w 196"/>
                <a:gd name="T3" fmla="*/ 63 h 84"/>
                <a:gd name="T4" fmla="*/ 183 w 196"/>
                <a:gd name="T5" fmla="*/ 70 h 84"/>
                <a:gd name="T6" fmla="*/ 176 w 196"/>
                <a:gd name="T7" fmla="*/ 75 h 84"/>
                <a:gd name="T8" fmla="*/ 165 w 196"/>
                <a:gd name="T9" fmla="*/ 80 h 84"/>
                <a:gd name="T10" fmla="*/ 156 w 196"/>
                <a:gd name="T11" fmla="*/ 82 h 84"/>
                <a:gd name="T12" fmla="*/ 147 w 196"/>
                <a:gd name="T13" fmla="*/ 83 h 84"/>
                <a:gd name="T14" fmla="*/ 139 w 196"/>
                <a:gd name="T15" fmla="*/ 81 h 84"/>
                <a:gd name="T16" fmla="*/ 131 w 196"/>
                <a:gd name="T17" fmla="*/ 78 h 84"/>
                <a:gd name="T18" fmla="*/ 121 w 196"/>
                <a:gd name="T19" fmla="*/ 72 h 84"/>
                <a:gd name="T20" fmla="*/ 66 w 196"/>
                <a:gd name="T21" fmla="*/ 33 h 84"/>
                <a:gd name="T22" fmla="*/ 56 w 196"/>
                <a:gd name="T23" fmla="*/ 27 h 84"/>
                <a:gd name="T24" fmla="*/ 47 w 196"/>
                <a:gd name="T25" fmla="*/ 23 h 84"/>
                <a:gd name="T26" fmla="*/ 37 w 196"/>
                <a:gd name="T27" fmla="*/ 20 h 84"/>
                <a:gd name="T28" fmla="*/ 29 w 196"/>
                <a:gd name="T29" fmla="*/ 20 h 84"/>
                <a:gd name="T30" fmla="*/ 21 w 196"/>
                <a:gd name="T31" fmla="*/ 20 h 84"/>
                <a:gd name="T32" fmla="*/ 12 w 196"/>
                <a:gd name="T33" fmla="*/ 23 h 84"/>
                <a:gd name="T34" fmla="*/ 5 w 196"/>
                <a:gd name="T35" fmla="*/ 26 h 84"/>
                <a:gd name="T36" fmla="*/ 0 w 196"/>
                <a:gd name="T37" fmla="*/ 29 h 84"/>
                <a:gd name="T38" fmla="*/ 1 w 196"/>
                <a:gd name="T39" fmla="*/ 25 h 84"/>
                <a:gd name="T40" fmla="*/ 5 w 196"/>
                <a:gd name="T41" fmla="*/ 21 h 84"/>
                <a:gd name="T42" fmla="*/ 9 w 196"/>
                <a:gd name="T43" fmla="*/ 18 h 84"/>
                <a:gd name="T44" fmla="*/ 21 w 196"/>
                <a:gd name="T45" fmla="*/ 12 h 84"/>
                <a:gd name="T46" fmla="*/ 35 w 196"/>
                <a:gd name="T47" fmla="*/ 6 h 84"/>
                <a:gd name="T48" fmla="*/ 47 w 196"/>
                <a:gd name="T49" fmla="*/ 1 h 84"/>
                <a:gd name="T50" fmla="*/ 55 w 196"/>
                <a:gd name="T51" fmla="*/ 0 h 84"/>
                <a:gd name="T52" fmla="*/ 63 w 196"/>
                <a:gd name="T53" fmla="*/ 1 h 84"/>
                <a:gd name="T54" fmla="*/ 71 w 196"/>
                <a:gd name="T55" fmla="*/ 3 h 84"/>
                <a:gd name="T56" fmla="*/ 81 w 196"/>
                <a:gd name="T57" fmla="*/ 9 h 84"/>
                <a:gd name="T58" fmla="*/ 114 w 196"/>
                <a:gd name="T59" fmla="*/ 31 h 84"/>
                <a:gd name="T60" fmla="*/ 145 w 196"/>
                <a:gd name="T61" fmla="*/ 53 h 84"/>
                <a:gd name="T62" fmla="*/ 154 w 196"/>
                <a:gd name="T63" fmla="*/ 58 h 84"/>
                <a:gd name="T64" fmla="*/ 163 w 196"/>
                <a:gd name="T65" fmla="*/ 61 h 84"/>
                <a:gd name="T66" fmla="*/ 172 w 196"/>
                <a:gd name="T67" fmla="*/ 62 h 84"/>
                <a:gd name="T68" fmla="*/ 180 w 196"/>
                <a:gd name="T69" fmla="*/ 62 h 84"/>
                <a:gd name="T70" fmla="*/ 188 w 196"/>
                <a:gd name="T71" fmla="*/ 59 h 84"/>
                <a:gd name="T72" fmla="*/ 195 w 196"/>
                <a:gd name="T73" fmla="*/ 55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6"/>
                <a:gd name="T112" fmla="*/ 0 h 84"/>
                <a:gd name="T113" fmla="*/ 196 w 196"/>
                <a:gd name="T114" fmla="*/ 84 h 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6" h="84">
                  <a:moveTo>
                    <a:pt x="195" y="55"/>
                  </a:moveTo>
                  <a:lnTo>
                    <a:pt x="193" y="58"/>
                  </a:lnTo>
                  <a:lnTo>
                    <a:pt x="191" y="61"/>
                  </a:lnTo>
                  <a:lnTo>
                    <a:pt x="189" y="63"/>
                  </a:lnTo>
                  <a:lnTo>
                    <a:pt x="186" y="66"/>
                  </a:lnTo>
                  <a:lnTo>
                    <a:pt x="183" y="70"/>
                  </a:lnTo>
                  <a:lnTo>
                    <a:pt x="180" y="72"/>
                  </a:lnTo>
                  <a:lnTo>
                    <a:pt x="176" y="75"/>
                  </a:lnTo>
                  <a:lnTo>
                    <a:pt x="170" y="77"/>
                  </a:lnTo>
                  <a:lnTo>
                    <a:pt x="165" y="80"/>
                  </a:lnTo>
                  <a:lnTo>
                    <a:pt x="160" y="81"/>
                  </a:lnTo>
                  <a:lnTo>
                    <a:pt x="156" y="82"/>
                  </a:lnTo>
                  <a:lnTo>
                    <a:pt x="152" y="82"/>
                  </a:lnTo>
                  <a:lnTo>
                    <a:pt x="147" y="83"/>
                  </a:lnTo>
                  <a:lnTo>
                    <a:pt x="144" y="82"/>
                  </a:lnTo>
                  <a:lnTo>
                    <a:pt x="139" y="81"/>
                  </a:lnTo>
                  <a:lnTo>
                    <a:pt x="136" y="80"/>
                  </a:lnTo>
                  <a:lnTo>
                    <a:pt x="131" y="78"/>
                  </a:lnTo>
                  <a:lnTo>
                    <a:pt x="126" y="76"/>
                  </a:lnTo>
                  <a:lnTo>
                    <a:pt x="121" y="72"/>
                  </a:lnTo>
                  <a:lnTo>
                    <a:pt x="94" y="53"/>
                  </a:lnTo>
                  <a:lnTo>
                    <a:pt x="66" y="33"/>
                  </a:lnTo>
                  <a:lnTo>
                    <a:pt x="60" y="30"/>
                  </a:lnTo>
                  <a:lnTo>
                    <a:pt x="56" y="27"/>
                  </a:lnTo>
                  <a:lnTo>
                    <a:pt x="51" y="25"/>
                  </a:lnTo>
                  <a:lnTo>
                    <a:pt x="47" y="23"/>
                  </a:lnTo>
                  <a:lnTo>
                    <a:pt x="41" y="21"/>
                  </a:lnTo>
                  <a:lnTo>
                    <a:pt x="37" y="20"/>
                  </a:lnTo>
                  <a:lnTo>
                    <a:pt x="33" y="19"/>
                  </a:lnTo>
                  <a:lnTo>
                    <a:pt x="29" y="20"/>
                  </a:lnTo>
                  <a:lnTo>
                    <a:pt x="24" y="20"/>
                  </a:lnTo>
                  <a:lnTo>
                    <a:pt x="21" y="20"/>
                  </a:lnTo>
                  <a:lnTo>
                    <a:pt x="17" y="22"/>
                  </a:lnTo>
                  <a:lnTo>
                    <a:pt x="12" y="23"/>
                  </a:lnTo>
                  <a:lnTo>
                    <a:pt x="9" y="24"/>
                  </a:lnTo>
                  <a:lnTo>
                    <a:pt x="5" y="26"/>
                  </a:lnTo>
                  <a:lnTo>
                    <a:pt x="3" y="27"/>
                  </a:lnTo>
                  <a:lnTo>
                    <a:pt x="0" y="29"/>
                  </a:lnTo>
                  <a:lnTo>
                    <a:pt x="1" y="27"/>
                  </a:lnTo>
                  <a:lnTo>
                    <a:pt x="1" y="25"/>
                  </a:lnTo>
                  <a:lnTo>
                    <a:pt x="3" y="23"/>
                  </a:lnTo>
                  <a:lnTo>
                    <a:pt x="5" y="21"/>
                  </a:lnTo>
                  <a:lnTo>
                    <a:pt x="7" y="19"/>
                  </a:lnTo>
                  <a:lnTo>
                    <a:pt x="9" y="18"/>
                  </a:lnTo>
                  <a:lnTo>
                    <a:pt x="14" y="15"/>
                  </a:lnTo>
                  <a:lnTo>
                    <a:pt x="21" y="12"/>
                  </a:lnTo>
                  <a:lnTo>
                    <a:pt x="28" y="9"/>
                  </a:lnTo>
                  <a:lnTo>
                    <a:pt x="35" y="6"/>
                  </a:lnTo>
                  <a:lnTo>
                    <a:pt x="42" y="3"/>
                  </a:lnTo>
                  <a:lnTo>
                    <a:pt x="47" y="1"/>
                  </a:lnTo>
                  <a:lnTo>
                    <a:pt x="51" y="0"/>
                  </a:lnTo>
                  <a:lnTo>
                    <a:pt x="55" y="0"/>
                  </a:lnTo>
                  <a:lnTo>
                    <a:pt x="60" y="0"/>
                  </a:lnTo>
                  <a:lnTo>
                    <a:pt x="63" y="1"/>
                  </a:lnTo>
                  <a:lnTo>
                    <a:pt x="67" y="2"/>
                  </a:lnTo>
                  <a:lnTo>
                    <a:pt x="71" y="3"/>
                  </a:lnTo>
                  <a:lnTo>
                    <a:pt x="76" y="6"/>
                  </a:lnTo>
                  <a:lnTo>
                    <a:pt x="81" y="9"/>
                  </a:lnTo>
                  <a:lnTo>
                    <a:pt x="87" y="12"/>
                  </a:lnTo>
                  <a:lnTo>
                    <a:pt x="114" y="31"/>
                  </a:lnTo>
                  <a:lnTo>
                    <a:pt x="138" y="49"/>
                  </a:lnTo>
                  <a:lnTo>
                    <a:pt x="145" y="53"/>
                  </a:lnTo>
                  <a:lnTo>
                    <a:pt x="150" y="56"/>
                  </a:lnTo>
                  <a:lnTo>
                    <a:pt x="154" y="58"/>
                  </a:lnTo>
                  <a:lnTo>
                    <a:pt x="159" y="59"/>
                  </a:lnTo>
                  <a:lnTo>
                    <a:pt x="163" y="61"/>
                  </a:lnTo>
                  <a:lnTo>
                    <a:pt x="168" y="62"/>
                  </a:lnTo>
                  <a:lnTo>
                    <a:pt x="172" y="62"/>
                  </a:lnTo>
                  <a:lnTo>
                    <a:pt x="177" y="62"/>
                  </a:lnTo>
                  <a:lnTo>
                    <a:pt x="180" y="62"/>
                  </a:lnTo>
                  <a:lnTo>
                    <a:pt x="184" y="60"/>
                  </a:lnTo>
                  <a:lnTo>
                    <a:pt x="188" y="59"/>
                  </a:lnTo>
                  <a:lnTo>
                    <a:pt x="190" y="57"/>
                  </a:lnTo>
                  <a:lnTo>
                    <a:pt x="195" y="55"/>
                  </a:lnTo>
                </a:path>
              </a:pathLst>
            </a:custGeom>
            <a:solidFill>
              <a:srgbClr val="FF0000"/>
            </a:solidFill>
            <a:ln w="12700" cap="rnd">
              <a:solidFill>
                <a:srgbClr val="FF0000"/>
              </a:solidFill>
              <a:round/>
              <a:headEnd/>
              <a:tailEnd/>
            </a:ln>
          </p:spPr>
          <p:txBody>
            <a:bodyPr/>
            <a:lstStyle/>
            <a:p>
              <a:endParaRPr lang="en-US"/>
            </a:p>
          </p:txBody>
        </p:sp>
        <p:sp>
          <p:nvSpPr>
            <p:cNvPr id="210" name="Freeform 54"/>
            <p:cNvSpPr>
              <a:spLocks/>
            </p:cNvSpPr>
            <p:nvPr/>
          </p:nvSpPr>
          <p:spPr bwMode="auto">
            <a:xfrm>
              <a:off x="3081" y="2019"/>
              <a:ext cx="192" cy="82"/>
            </a:xfrm>
            <a:custGeom>
              <a:avLst/>
              <a:gdLst>
                <a:gd name="T0" fmla="*/ 191 w 192"/>
                <a:gd name="T1" fmla="*/ 57 h 82"/>
                <a:gd name="T2" fmla="*/ 188 w 192"/>
                <a:gd name="T3" fmla="*/ 61 h 82"/>
                <a:gd name="T4" fmla="*/ 183 w 192"/>
                <a:gd name="T5" fmla="*/ 67 h 82"/>
                <a:gd name="T6" fmla="*/ 175 w 192"/>
                <a:gd name="T7" fmla="*/ 73 h 82"/>
                <a:gd name="T8" fmla="*/ 163 w 192"/>
                <a:gd name="T9" fmla="*/ 77 h 82"/>
                <a:gd name="T10" fmla="*/ 153 w 192"/>
                <a:gd name="T11" fmla="*/ 80 h 82"/>
                <a:gd name="T12" fmla="*/ 145 w 192"/>
                <a:gd name="T13" fmla="*/ 81 h 82"/>
                <a:gd name="T14" fmla="*/ 138 w 192"/>
                <a:gd name="T15" fmla="*/ 79 h 82"/>
                <a:gd name="T16" fmla="*/ 130 w 192"/>
                <a:gd name="T17" fmla="*/ 76 h 82"/>
                <a:gd name="T18" fmla="*/ 120 w 192"/>
                <a:gd name="T19" fmla="*/ 70 h 82"/>
                <a:gd name="T20" fmla="*/ 65 w 192"/>
                <a:gd name="T21" fmla="*/ 32 h 82"/>
                <a:gd name="T22" fmla="*/ 54 w 192"/>
                <a:gd name="T23" fmla="*/ 26 h 82"/>
                <a:gd name="T24" fmla="*/ 45 w 192"/>
                <a:gd name="T25" fmla="*/ 22 h 82"/>
                <a:gd name="T26" fmla="*/ 36 w 192"/>
                <a:gd name="T27" fmla="*/ 19 h 82"/>
                <a:gd name="T28" fmla="*/ 28 w 192"/>
                <a:gd name="T29" fmla="*/ 19 h 82"/>
                <a:gd name="T30" fmla="*/ 20 w 192"/>
                <a:gd name="T31" fmla="*/ 19 h 82"/>
                <a:gd name="T32" fmla="*/ 11 w 192"/>
                <a:gd name="T33" fmla="*/ 22 h 82"/>
                <a:gd name="T34" fmla="*/ 5 w 192"/>
                <a:gd name="T35" fmla="*/ 24 h 82"/>
                <a:gd name="T36" fmla="*/ 0 w 192"/>
                <a:gd name="T37" fmla="*/ 28 h 82"/>
                <a:gd name="T38" fmla="*/ 2 w 192"/>
                <a:gd name="T39" fmla="*/ 23 h 82"/>
                <a:gd name="T40" fmla="*/ 4 w 192"/>
                <a:gd name="T41" fmla="*/ 20 h 82"/>
                <a:gd name="T42" fmla="*/ 9 w 192"/>
                <a:gd name="T43" fmla="*/ 17 h 82"/>
                <a:gd name="T44" fmla="*/ 19 w 192"/>
                <a:gd name="T45" fmla="*/ 11 h 82"/>
                <a:gd name="T46" fmla="*/ 34 w 192"/>
                <a:gd name="T47" fmla="*/ 5 h 82"/>
                <a:gd name="T48" fmla="*/ 45 w 192"/>
                <a:gd name="T49" fmla="*/ 1 h 82"/>
                <a:gd name="T50" fmla="*/ 54 w 192"/>
                <a:gd name="T51" fmla="*/ 0 h 82"/>
                <a:gd name="T52" fmla="*/ 62 w 192"/>
                <a:gd name="T53" fmla="*/ 0 h 82"/>
                <a:gd name="T54" fmla="*/ 71 w 192"/>
                <a:gd name="T55" fmla="*/ 3 h 82"/>
                <a:gd name="T56" fmla="*/ 80 w 192"/>
                <a:gd name="T57" fmla="*/ 8 h 82"/>
                <a:gd name="T58" fmla="*/ 113 w 192"/>
                <a:gd name="T59" fmla="*/ 31 h 82"/>
                <a:gd name="T60" fmla="*/ 143 w 192"/>
                <a:gd name="T61" fmla="*/ 51 h 82"/>
                <a:gd name="T62" fmla="*/ 152 w 192"/>
                <a:gd name="T63" fmla="*/ 56 h 82"/>
                <a:gd name="T64" fmla="*/ 161 w 192"/>
                <a:gd name="T65" fmla="*/ 59 h 82"/>
                <a:gd name="T66" fmla="*/ 170 w 192"/>
                <a:gd name="T67" fmla="*/ 60 h 82"/>
                <a:gd name="T68" fmla="*/ 178 w 192"/>
                <a:gd name="T69" fmla="*/ 60 h 82"/>
                <a:gd name="T70" fmla="*/ 185 w 192"/>
                <a:gd name="T71" fmla="*/ 57 h 82"/>
                <a:gd name="T72" fmla="*/ 189 w 192"/>
                <a:gd name="T73" fmla="*/ 52 h 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2"/>
                <a:gd name="T112" fmla="*/ 0 h 82"/>
                <a:gd name="T113" fmla="*/ 192 w 192"/>
                <a:gd name="T114" fmla="*/ 82 h 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2" h="82">
                  <a:moveTo>
                    <a:pt x="189" y="52"/>
                  </a:moveTo>
                  <a:lnTo>
                    <a:pt x="191" y="57"/>
                  </a:lnTo>
                  <a:lnTo>
                    <a:pt x="189" y="59"/>
                  </a:lnTo>
                  <a:lnTo>
                    <a:pt x="188" y="61"/>
                  </a:lnTo>
                  <a:lnTo>
                    <a:pt x="186" y="64"/>
                  </a:lnTo>
                  <a:lnTo>
                    <a:pt x="183" y="67"/>
                  </a:lnTo>
                  <a:lnTo>
                    <a:pt x="177" y="70"/>
                  </a:lnTo>
                  <a:lnTo>
                    <a:pt x="175" y="73"/>
                  </a:lnTo>
                  <a:lnTo>
                    <a:pt x="169" y="75"/>
                  </a:lnTo>
                  <a:lnTo>
                    <a:pt x="163" y="77"/>
                  </a:lnTo>
                  <a:lnTo>
                    <a:pt x="158" y="78"/>
                  </a:lnTo>
                  <a:lnTo>
                    <a:pt x="153" y="80"/>
                  </a:lnTo>
                  <a:lnTo>
                    <a:pt x="150" y="80"/>
                  </a:lnTo>
                  <a:lnTo>
                    <a:pt x="145" y="81"/>
                  </a:lnTo>
                  <a:lnTo>
                    <a:pt x="142" y="79"/>
                  </a:lnTo>
                  <a:lnTo>
                    <a:pt x="138" y="79"/>
                  </a:lnTo>
                  <a:lnTo>
                    <a:pt x="133" y="78"/>
                  </a:lnTo>
                  <a:lnTo>
                    <a:pt x="130" y="76"/>
                  </a:lnTo>
                  <a:lnTo>
                    <a:pt x="125" y="73"/>
                  </a:lnTo>
                  <a:lnTo>
                    <a:pt x="120" y="70"/>
                  </a:lnTo>
                  <a:lnTo>
                    <a:pt x="92" y="51"/>
                  </a:lnTo>
                  <a:lnTo>
                    <a:pt x="65" y="32"/>
                  </a:lnTo>
                  <a:lnTo>
                    <a:pt x="59" y="28"/>
                  </a:lnTo>
                  <a:lnTo>
                    <a:pt x="54" y="26"/>
                  </a:lnTo>
                  <a:lnTo>
                    <a:pt x="50" y="24"/>
                  </a:lnTo>
                  <a:lnTo>
                    <a:pt x="45" y="22"/>
                  </a:lnTo>
                  <a:lnTo>
                    <a:pt x="41" y="20"/>
                  </a:lnTo>
                  <a:lnTo>
                    <a:pt x="36" y="19"/>
                  </a:lnTo>
                  <a:lnTo>
                    <a:pt x="31" y="19"/>
                  </a:lnTo>
                  <a:lnTo>
                    <a:pt x="28" y="19"/>
                  </a:lnTo>
                  <a:lnTo>
                    <a:pt x="24" y="19"/>
                  </a:lnTo>
                  <a:lnTo>
                    <a:pt x="20" y="19"/>
                  </a:lnTo>
                  <a:lnTo>
                    <a:pt x="16" y="21"/>
                  </a:lnTo>
                  <a:lnTo>
                    <a:pt x="11" y="22"/>
                  </a:lnTo>
                  <a:lnTo>
                    <a:pt x="8" y="23"/>
                  </a:lnTo>
                  <a:lnTo>
                    <a:pt x="5" y="24"/>
                  </a:lnTo>
                  <a:lnTo>
                    <a:pt x="2" y="26"/>
                  </a:lnTo>
                  <a:lnTo>
                    <a:pt x="0" y="28"/>
                  </a:lnTo>
                  <a:lnTo>
                    <a:pt x="1" y="26"/>
                  </a:lnTo>
                  <a:lnTo>
                    <a:pt x="2" y="23"/>
                  </a:lnTo>
                  <a:lnTo>
                    <a:pt x="2" y="22"/>
                  </a:lnTo>
                  <a:lnTo>
                    <a:pt x="4" y="20"/>
                  </a:lnTo>
                  <a:lnTo>
                    <a:pt x="7" y="19"/>
                  </a:lnTo>
                  <a:lnTo>
                    <a:pt x="9" y="17"/>
                  </a:lnTo>
                  <a:lnTo>
                    <a:pt x="13" y="14"/>
                  </a:lnTo>
                  <a:lnTo>
                    <a:pt x="19" y="11"/>
                  </a:lnTo>
                  <a:lnTo>
                    <a:pt x="27" y="8"/>
                  </a:lnTo>
                  <a:lnTo>
                    <a:pt x="34" y="5"/>
                  </a:lnTo>
                  <a:lnTo>
                    <a:pt x="41" y="3"/>
                  </a:lnTo>
                  <a:lnTo>
                    <a:pt x="45" y="1"/>
                  </a:lnTo>
                  <a:lnTo>
                    <a:pt x="50" y="0"/>
                  </a:lnTo>
                  <a:lnTo>
                    <a:pt x="54" y="0"/>
                  </a:lnTo>
                  <a:lnTo>
                    <a:pt x="58" y="0"/>
                  </a:lnTo>
                  <a:lnTo>
                    <a:pt x="62" y="0"/>
                  </a:lnTo>
                  <a:lnTo>
                    <a:pt x="66" y="1"/>
                  </a:lnTo>
                  <a:lnTo>
                    <a:pt x="71" y="3"/>
                  </a:lnTo>
                  <a:lnTo>
                    <a:pt x="75" y="5"/>
                  </a:lnTo>
                  <a:lnTo>
                    <a:pt x="80" y="8"/>
                  </a:lnTo>
                  <a:lnTo>
                    <a:pt x="85" y="12"/>
                  </a:lnTo>
                  <a:lnTo>
                    <a:pt x="113" y="31"/>
                  </a:lnTo>
                  <a:lnTo>
                    <a:pt x="136" y="47"/>
                  </a:lnTo>
                  <a:lnTo>
                    <a:pt x="143" y="51"/>
                  </a:lnTo>
                  <a:lnTo>
                    <a:pt x="148" y="54"/>
                  </a:lnTo>
                  <a:lnTo>
                    <a:pt x="152" y="56"/>
                  </a:lnTo>
                  <a:lnTo>
                    <a:pt x="156" y="57"/>
                  </a:lnTo>
                  <a:lnTo>
                    <a:pt x="161" y="59"/>
                  </a:lnTo>
                  <a:lnTo>
                    <a:pt x="165" y="60"/>
                  </a:lnTo>
                  <a:lnTo>
                    <a:pt x="170" y="60"/>
                  </a:lnTo>
                  <a:lnTo>
                    <a:pt x="174" y="60"/>
                  </a:lnTo>
                  <a:lnTo>
                    <a:pt x="178" y="60"/>
                  </a:lnTo>
                  <a:lnTo>
                    <a:pt x="182" y="58"/>
                  </a:lnTo>
                  <a:lnTo>
                    <a:pt x="185" y="57"/>
                  </a:lnTo>
                  <a:lnTo>
                    <a:pt x="188" y="56"/>
                  </a:lnTo>
                  <a:lnTo>
                    <a:pt x="189" y="52"/>
                  </a:lnTo>
                </a:path>
              </a:pathLst>
            </a:custGeom>
            <a:solidFill>
              <a:srgbClr val="FF0000"/>
            </a:solidFill>
            <a:ln w="12700" cap="rnd">
              <a:solidFill>
                <a:srgbClr val="FF0000"/>
              </a:solidFill>
              <a:round/>
              <a:headEnd/>
              <a:tailEnd/>
            </a:ln>
          </p:spPr>
          <p:txBody>
            <a:bodyPr/>
            <a:lstStyle/>
            <a:p>
              <a:endParaRPr lang="en-US"/>
            </a:p>
          </p:txBody>
        </p:sp>
        <p:sp>
          <p:nvSpPr>
            <p:cNvPr id="211" name="Freeform 55"/>
            <p:cNvSpPr>
              <a:spLocks/>
            </p:cNvSpPr>
            <p:nvPr/>
          </p:nvSpPr>
          <p:spPr bwMode="auto">
            <a:xfrm>
              <a:off x="2930" y="2094"/>
              <a:ext cx="194" cy="82"/>
            </a:xfrm>
            <a:custGeom>
              <a:avLst/>
              <a:gdLst>
                <a:gd name="T0" fmla="*/ 191 w 194"/>
                <a:gd name="T1" fmla="*/ 57 h 82"/>
                <a:gd name="T2" fmla="*/ 187 w 194"/>
                <a:gd name="T3" fmla="*/ 62 h 82"/>
                <a:gd name="T4" fmla="*/ 181 w 194"/>
                <a:gd name="T5" fmla="*/ 68 h 82"/>
                <a:gd name="T6" fmla="*/ 174 w 194"/>
                <a:gd name="T7" fmla="*/ 73 h 82"/>
                <a:gd name="T8" fmla="*/ 163 w 194"/>
                <a:gd name="T9" fmla="*/ 78 h 82"/>
                <a:gd name="T10" fmla="*/ 154 w 194"/>
                <a:gd name="T11" fmla="*/ 80 h 82"/>
                <a:gd name="T12" fmla="*/ 146 w 194"/>
                <a:gd name="T13" fmla="*/ 81 h 82"/>
                <a:gd name="T14" fmla="*/ 138 w 194"/>
                <a:gd name="T15" fmla="*/ 79 h 82"/>
                <a:gd name="T16" fmla="*/ 130 w 194"/>
                <a:gd name="T17" fmla="*/ 76 h 82"/>
                <a:gd name="T18" fmla="*/ 119 w 194"/>
                <a:gd name="T19" fmla="*/ 70 h 82"/>
                <a:gd name="T20" fmla="*/ 65 w 194"/>
                <a:gd name="T21" fmla="*/ 33 h 82"/>
                <a:gd name="T22" fmla="*/ 55 w 194"/>
                <a:gd name="T23" fmla="*/ 27 h 82"/>
                <a:gd name="T24" fmla="*/ 46 w 194"/>
                <a:gd name="T25" fmla="*/ 23 h 82"/>
                <a:gd name="T26" fmla="*/ 37 w 194"/>
                <a:gd name="T27" fmla="*/ 19 h 82"/>
                <a:gd name="T28" fmla="*/ 29 w 194"/>
                <a:gd name="T29" fmla="*/ 19 h 82"/>
                <a:gd name="T30" fmla="*/ 21 w 194"/>
                <a:gd name="T31" fmla="*/ 20 h 82"/>
                <a:gd name="T32" fmla="*/ 12 w 194"/>
                <a:gd name="T33" fmla="*/ 23 h 82"/>
                <a:gd name="T34" fmla="*/ 5 w 194"/>
                <a:gd name="T35" fmla="*/ 25 h 82"/>
                <a:gd name="T36" fmla="*/ 0 w 194"/>
                <a:gd name="T37" fmla="*/ 28 h 82"/>
                <a:gd name="T38" fmla="*/ 1 w 194"/>
                <a:gd name="T39" fmla="*/ 25 h 82"/>
                <a:gd name="T40" fmla="*/ 5 w 194"/>
                <a:gd name="T41" fmla="*/ 20 h 82"/>
                <a:gd name="T42" fmla="*/ 9 w 194"/>
                <a:gd name="T43" fmla="*/ 17 h 82"/>
                <a:gd name="T44" fmla="*/ 21 w 194"/>
                <a:gd name="T45" fmla="*/ 12 h 82"/>
                <a:gd name="T46" fmla="*/ 35 w 194"/>
                <a:gd name="T47" fmla="*/ 5 h 82"/>
                <a:gd name="T48" fmla="*/ 47 w 194"/>
                <a:gd name="T49" fmla="*/ 1 h 82"/>
                <a:gd name="T50" fmla="*/ 55 w 194"/>
                <a:gd name="T51" fmla="*/ 0 h 82"/>
                <a:gd name="T52" fmla="*/ 63 w 194"/>
                <a:gd name="T53" fmla="*/ 1 h 82"/>
                <a:gd name="T54" fmla="*/ 71 w 194"/>
                <a:gd name="T55" fmla="*/ 3 h 82"/>
                <a:gd name="T56" fmla="*/ 80 w 194"/>
                <a:gd name="T57" fmla="*/ 9 h 82"/>
                <a:gd name="T58" fmla="*/ 113 w 194"/>
                <a:gd name="T59" fmla="*/ 30 h 82"/>
                <a:gd name="T60" fmla="*/ 143 w 194"/>
                <a:gd name="T61" fmla="*/ 52 h 82"/>
                <a:gd name="T62" fmla="*/ 153 w 194"/>
                <a:gd name="T63" fmla="*/ 57 h 82"/>
                <a:gd name="T64" fmla="*/ 161 w 194"/>
                <a:gd name="T65" fmla="*/ 60 h 82"/>
                <a:gd name="T66" fmla="*/ 170 w 194"/>
                <a:gd name="T67" fmla="*/ 61 h 82"/>
                <a:gd name="T68" fmla="*/ 178 w 194"/>
                <a:gd name="T69" fmla="*/ 60 h 82"/>
                <a:gd name="T70" fmla="*/ 186 w 194"/>
                <a:gd name="T71" fmla="*/ 57 h 82"/>
                <a:gd name="T72" fmla="*/ 193 w 194"/>
                <a:gd name="T73" fmla="*/ 54 h 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4"/>
                <a:gd name="T112" fmla="*/ 0 h 82"/>
                <a:gd name="T113" fmla="*/ 194 w 194"/>
                <a:gd name="T114" fmla="*/ 82 h 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4" h="82">
                  <a:moveTo>
                    <a:pt x="193" y="54"/>
                  </a:moveTo>
                  <a:lnTo>
                    <a:pt x="191" y="57"/>
                  </a:lnTo>
                  <a:lnTo>
                    <a:pt x="189" y="59"/>
                  </a:lnTo>
                  <a:lnTo>
                    <a:pt x="187" y="62"/>
                  </a:lnTo>
                  <a:lnTo>
                    <a:pt x="184" y="65"/>
                  </a:lnTo>
                  <a:lnTo>
                    <a:pt x="181" y="68"/>
                  </a:lnTo>
                  <a:lnTo>
                    <a:pt x="178" y="70"/>
                  </a:lnTo>
                  <a:lnTo>
                    <a:pt x="174" y="73"/>
                  </a:lnTo>
                  <a:lnTo>
                    <a:pt x="168" y="76"/>
                  </a:lnTo>
                  <a:lnTo>
                    <a:pt x="163" y="78"/>
                  </a:lnTo>
                  <a:lnTo>
                    <a:pt x="158" y="79"/>
                  </a:lnTo>
                  <a:lnTo>
                    <a:pt x="154" y="80"/>
                  </a:lnTo>
                  <a:lnTo>
                    <a:pt x="150" y="80"/>
                  </a:lnTo>
                  <a:lnTo>
                    <a:pt x="146" y="81"/>
                  </a:lnTo>
                  <a:lnTo>
                    <a:pt x="142" y="80"/>
                  </a:lnTo>
                  <a:lnTo>
                    <a:pt x="138" y="79"/>
                  </a:lnTo>
                  <a:lnTo>
                    <a:pt x="134" y="78"/>
                  </a:lnTo>
                  <a:lnTo>
                    <a:pt x="130" y="76"/>
                  </a:lnTo>
                  <a:lnTo>
                    <a:pt x="124" y="74"/>
                  </a:lnTo>
                  <a:lnTo>
                    <a:pt x="119" y="70"/>
                  </a:lnTo>
                  <a:lnTo>
                    <a:pt x="93" y="52"/>
                  </a:lnTo>
                  <a:lnTo>
                    <a:pt x="65" y="33"/>
                  </a:lnTo>
                  <a:lnTo>
                    <a:pt x="60" y="29"/>
                  </a:lnTo>
                  <a:lnTo>
                    <a:pt x="55" y="27"/>
                  </a:lnTo>
                  <a:lnTo>
                    <a:pt x="51" y="24"/>
                  </a:lnTo>
                  <a:lnTo>
                    <a:pt x="46" y="23"/>
                  </a:lnTo>
                  <a:lnTo>
                    <a:pt x="41" y="20"/>
                  </a:lnTo>
                  <a:lnTo>
                    <a:pt x="37" y="19"/>
                  </a:lnTo>
                  <a:lnTo>
                    <a:pt x="33" y="19"/>
                  </a:lnTo>
                  <a:lnTo>
                    <a:pt x="29" y="19"/>
                  </a:lnTo>
                  <a:lnTo>
                    <a:pt x="24" y="19"/>
                  </a:lnTo>
                  <a:lnTo>
                    <a:pt x="21" y="20"/>
                  </a:lnTo>
                  <a:lnTo>
                    <a:pt x="17" y="21"/>
                  </a:lnTo>
                  <a:lnTo>
                    <a:pt x="12" y="23"/>
                  </a:lnTo>
                  <a:lnTo>
                    <a:pt x="9" y="23"/>
                  </a:lnTo>
                  <a:lnTo>
                    <a:pt x="5" y="25"/>
                  </a:lnTo>
                  <a:lnTo>
                    <a:pt x="3" y="26"/>
                  </a:lnTo>
                  <a:lnTo>
                    <a:pt x="0" y="28"/>
                  </a:lnTo>
                  <a:lnTo>
                    <a:pt x="1" y="26"/>
                  </a:lnTo>
                  <a:lnTo>
                    <a:pt x="1" y="25"/>
                  </a:lnTo>
                  <a:lnTo>
                    <a:pt x="3" y="23"/>
                  </a:lnTo>
                  <a:lnTo>
                    <a:pt x="5" y="20"/>
                  </a:lnTo>
                  <a:lnTo>
                    <a:pt x="7" y="19"/>
                  </a:lnTo>
                  <a:lnTo>
                    <a:pt x="9" y="17"/>
                  </a:lnTo>
                  <a:lnTo>
                    <a:pt x="14" y="15"/>
                  </a:lnTo>
                  <a:lnTo>
                    <a:pt x="21" y="12"/>
                  </a:lnTo>
                  <a:lnTo>
                    <a:pt x="28" y="9"/>
                  </a:lnTo>
                  <a:lnTo>
                    <a:pt x="35" y="5"/>
                  </a:lnTo>
                  <a:lnTo>
                    <a:pt x="42" y="3"/>
                  </a:lnTo>
                  <a:lnTo>
                    <a:pt x="47" y="1"/>
                  </a:lnTo>
                  <a:lnTo>
                    <a:pt x="51" y="0"/>
                  </a:lnTo>
                  <a:lnTo>
                    <a:pt x="55" y="0"/>
                  </a:lnTo>
                  <a:lnTo>
                    <a:pt x="59" y="0"/>
                  </a:lnTo>
                  <a:lnTo>
                    <a:pt x="63" y="1"/>
                  </a:lnTo>
                  <a:lnTo>
                    <a:pt x="66" y="2"/>
                  </a:lnTo>
                  <a:lnTo>
                    <a:pt x="71" y="3"/>
                  </a:lnTo>
                  <a:lnTo>
                    <a:pt x="76" y="6"/>
                  </a:lnTo>
                  <a:lnTo>
                    <a:pt x="80" y="9"/>
                  </a:lnTo>
                  <a:lnTo>
                    <a:pt x="86" y="12"/>
                  </a:lnTo>
                  <a:lnTo>
                    <a:pt x="113" y="30"/>
                  </a:lnTo>
                  <a:lnTo>
                    <a:pt x="137" y="47"/>
                  </a:lnTo>
                  <a:lnTo>
                    <a:pt x="143" y="52"/>
                  </a:lnTo>
                  <a:lnTo>
                    <a:pt x="148" y="54"/>
                  </a:lnTo>
                  <a:lnTo>
                    <a:pt x="153" y="57"/>
                  </a:lnTo>
                  <a:lnTo>
                    <a:pt x="157" y="58"/>
                  </a:lnTo>
                  <a:lnTo>
                    <a:pt x="161" y="60"/>
                  </a:lnTo>
                  <a:lnTo>
                    <a:pt x="166" y="60"/>
                  </a:lnTo>
                  <a:lnTo>
                    <a:pt x="170" y="61"/>
                  </a:lnTo>
                  <a:lnTo>
                    <a:pt x="175" y="60"/>
                  </a:lnTo>
                  <a:lnTo>
                    <a:pt x="178" y="60"/>
                  </a:lnTo>
                  <a:lnTo>
                    <a:pt x="182" y="58"/>
                  </a:lnTo>
                  <a:lnTo>
                    <a:pt x="186" y="57"/>
                  </a:lnTo>
                  <a:lnTo>
                    <a:pt x="188" y="56"/>
                  </a:lnTo>
                  <a:lnTo>
                    <a:pt x="193" y="54"/>
                  </a:lnTo>
                </a:path>
              </a:pathLst>
            </a:custGeom>
            <a:solidFill>
              <a:srgbClr val="FF0000"/>
            </a:solidFill>
            <a:ln w="12700" cap="rnd">
              <a:solidFill>
                <a:srgbClr val="FF0000"/>
              </a:solidFill>
              <a:round/>
              <a:headEnd/>
              <a:tailEnd/>
            </a:ln>
          </p:spPr>
          <p:txBody>
            <a:bodyPr/>
            <a:lstStyle/>
            <a:p>
              <a:endParaRPr lang="en-US"/>
            </a:p>
          </p:txBody>
        </p:sp>
        <p:sp>
          <p:nvSpPr>
            <p:cNvPr id="212" name="Freeform 56"/>
            <p:cNvSpPr>
              <a:spLocks/>
            </p:cNvSpPr>
            <p:nvPr/>
          </p:nvSpPr>
          <p:spPr bwMode="auto">
            <a:xfrm>
              <a:off x="3382" y="1870"/>
              <a:ext cx="193" cy="83"/>
            </a:xfrm>
            <a:custGeom>
              <a:avLst/>
              <a:gdLst>
                <a:gd name="T0" fmla="*/ 192 w 193"/>
                <a:gd name="T1" fmla="*/ 57 h 83"/>
                <a:gd name="T2" fmla="*/ 189 w 193"/>
                <a:gd name="T3" fmla="*/ 62 h 83"/>
                <a:gd name="T4" fmla="*/ 184 w 193"/>
                <a:gd name="T5" fmla="*/ 68 h 83"/>
                <a:gd name="T6" fmla="*/ 176 w 193"/>
                <a:gd name="T7" fmla="*/ 74 h 83"/>
                <a:gd name="T8" fmla="*/ 164 w 193"/>
                <a:gd name="T9" fmla="*/ 78 h 83"/>
                <a:gd name="T10" fmla="*/ 154 w 193"/>
                <a:gd name="T11" fmla="*/ 81 h 83"/>
                <a:gd name="T12" fmla="*/ 146 w 193"/>
                <a:gd name="T13" fmla="*/ 82 h 83"/>
                <a:gd name="T14" fmla="*/ 138 w 193"/>
                <a:gd name="T15" fmla="*/ 80 h 83"/>
                <a:gd name="T16" fmla="*/ 130 w 193"/>
                <a:gd name="T17" fmla="*/ 77 h 83"/>
                <a:gd name="T18" fmla="*/ 121 w 193"/>
                <a:gd name="T19" fmla="*/ 71 h 83"/>
                <a:gd name="T20" fmla="*/ 65 w 193"/>
                <a:gd name="T21" fmla="*/ 32 h 83"/>
                <a:gd name="T22" fmla="*/ 55 w 193"/>
                <a:gd name="T23" fmla="*/ 27 h 83"/>
                <a:gd name="T24" fmla="*/ 45 w 193"/>
                <a:gd name="T25" fmla="*/ 22 h 83"/>
                <a:gd name="T26" fmla="*/ 36 w 193"/>
                <a:gd name="T27" fmla="*/ 19 h 83"/>
                <a:gd name="T28" fmla="*/ 28 w 193"/>
                <a:gd name="T29" fmla="*/ 19 h 83"/>
                <a:gd name="T30" fmla="*/ 20 w 193"/>
                <a:gd name="T31" fmla="*/ 20 h 83"/>
                <a:gd name="T32" fmla="*/ 11 w 193"/>
                <a:gd name="T33" fmla="*/ 22 h 83"/>
                <a:gd name="T34" fmla="*/ 5 w 193"/>
                <a:gd name="T35" fmla="*/ 24 h 83"/>
                <a:gd name="T36" fmla="*/ 0 w 193"/>
                <a:gd name="T37" fmla="*/ 28 h 83"/>
                <a:gd name="T38" fmla="*/ 2 w 193"/>
                <a:gd name="T39" fmla="*/ 24 h 83"/>
                <a:gd name="T40" fmla="*/ 4 w 193"/>
                <a:gd name="T41" fmla="*/ 20 h 83"/>
                <a:gd name="T42" fmla="*/ 9 w 193"/>
                <a:gd name="T43" fmla="*/ 17 h 83"/>
                <a:gd name="T44" fmla="*/ 19 w 193"/>
                <a:gd name="T45" fmla="*/ 11 h 83"/>
                <a:gd name="T46" fmla="*/ 34 w 193"/>
                <a:gd name="T47" fmla="*/ 5 h 83"/>
                <a:gd name="T48" fmla="*/ 46 w 193"/>
                <a:gd name="T49" fmla="*/ 1 h 83"/>
                <a:gd name="T50" fmla="*/ 55 w 193"/>
                <a:gd name="T51" fmla="*/ 0 h 83"/>
                <a:gd name="T52" fmla="*/ 62 w 193"/>
                <a:gd name="T53" fmla="*/ 0 h 83"/>
                <a:gd name="T54" fmla="*/ 71 w 193"/>
                <a:gd name="T55" fmla="*/ 3 h 83"/>
                <a:gd name="T56" fmla="*/ 80 w 193"/>
                <a:gd name="T57" fmla="*/ 8 h 83"/>
                <a:gd name="T58" fmla="*/ 113 w 193"/>
                <a:gd name="T59" fmla="*/ 31 h 83"/>
                <a:gd name="T60" fmla="*/ 144 w 193"/>
                <a:gd name="T61" fmla="*/ 52 h 83"/>
                <a:gd name="T62" fmla="*/ 153 w 193"/>
                <a:gd name="T63" fmla="*/ 56 h 83"/>
                <a:gd name="T64" fmla="*/ 162 w 193"/>
                <a:gd name="T65" fmla="*/ 60 h 83"/>
                <a:gd name="T66" fmla="*/ 171 w 193"/>
                <a:gd name="T67" fmla="*/ 61 h 83"/>
                <a:gd name="T68" fmla="*/ 179 w 193"/>
                <a:gd name="T69" fmla="*/ 61 h 83"/>
                <a:gd name="T70" fmla="*/ 186 w 193"/>
                <a:gd name="T71" fmla="*/ 58 h 83"/>
                <a:gd name="T72" fmla="*/ 190 w 193"/>
                <a:gd name="T73" fmla="*/ 53 h 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3"/>
                <a:gd name="T112" fmla="*/ 0 h 83"/>
                <a:gd name="T113" fmla="*/ 193 w 193"/>
                <a:gd name="T114" fmla="*/ 83 h 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3" h="83">
                  <a:moveTo>
                    <a:pt x="190" y="53"/>
                  </a:moveTo>
                  <a:lnTo>
                    <a:pt x="192" y="57"/>
                  </a:lnTo>
                  <a:lnTo>
                    <a:pt x="190" y="60"/>
                  </a:lnTo>
                  <a:lnTo>
                    <a:pt x="189" y="62"/>
                  </a:lnTo>
                  <a:lnTo>
                    <a:pt x="187" y="65"/>
                  </a:lnTo>
                  <a:lnTo>
                    <a:pt x="184" y="68"/>
                  </a:lnTo>
                  <a:lnTo>
                    <a:pt x="178" y="71"/>
                  </a:lnTo>
                  <a:lnTo>
                    <a:pt x="176" y="74"/>
                  </a:lnTo>
                  <a:lnTo>
                    <a:pt x="170" y="76"/>
                  </a:lnTo>
                  <a:lnTo>
                    <a:pt x="164" y="78"/>
                  </a:lnTo>
                  <a:lnTo>
                    <a:pt x="159" y="79"/>
                  </a:lnTo>
                  <a:lnTo>
                    <a:pt x="154" y="81"/>
                  </a:lnTo>
                  <a:lnTo>
                    <a:pt x="150" y="81"/>
                  </a:lnTo>
                  <a:lnTo>
                    <a:pt x="146" y="82"/>
                  </a:lnTo>
                  <a:lnTo>
                    <a:pt x="142" y="80"/>
                  </a:lnTo>
                  <a:lnTo>
                    <a:pt x="138" y="80"/>
                  </a:lnTo>
                  <a:lnTo>
                    <a:pt x="134" y="79"/>
                  </a:lnTo>
                  <a:lnTo>
                    <a:pt x="130" y="77"/>
                  </a:lnTo>
                  <a:lnTo>
                    <a:pt x="126" y="74"/>
                  </a:lnTo>
                  <a:lnTo>
                    <a:pt x="121" y="71"/>
                  </a:lnTo>
                  <a:lnTo>
                    <a:pt x="92" y="51"/>
                  </a:lnTo>
                  <a:lnTo>
                    <a:pt x="65" y="32"/>
                  </a:lnTo>
                  <a:lnTo>
                    <a:pt x="60" y="29"/>
                  </a:lnTo>
                  <a:lnTo>
                    <a:pt x="55" y="27"/>
                  </a:lnTo>
                  <a:lnTo>
                    <a:pt x="50" y="24"/>
                  </a:lnTo>
                  <a:lnTo>
                    <a:pt x="45" y="22"/>
                  </a:lnTo>
                  <a:lnTo>
                    <a:pt x="41" y="20"/>
                  </a:lnTo>
                  <a:lnTo>
                    <a:pt x="36" y="19"/>
                  </a:lnTo>
                  <a:lnTo>
                    <a:pt x="31" y="19"/>
                  </a:lnTo>
                  <a:lnTo>
                    <a:pt x="28" y="19"/>
                  </a:lnTo>
                  <a:lnTo>
                    <a:pt x="24" y="19"/>
                  </a:lnTo>
                  <a:lnTo>
                    <a:pt x="20" y="20"/>
                  </a:lnTo>
                  <a:lnTo>
                    <a:pt x="16" y="21"/>
                  </a:lnTo>
                  <a:lnTo>
                    <a:pt x="11" y="22"/>
                  </a:lnTo>
                  <a:lnTo>
                    <a:pt x="8" y="23"/>
                  </a:lnTo>
                  <a:lnTo>
                    <a:pt x="5" y="24"/>
                  </a:lnTo>
                  <a:lnTo>
                    <a:pt x="2" y="27"/>
                  </a:lnTo>
                  <a:lnTo>
                    <a:pt x="0" y="28"/>
                  </a:lnTo>
                  <a:lnTo>
                    <a:pt x="1" y="26"/>
                  </a:lnTo>
                  <a:lnTo>
                    <a:pt x="2" y="24"/>
                  </a:lnTo>
                  <a:lnTo>
                    <a:pt x="2" y="22"/>
                  </a:lnTo>
                  <a:lnTo>
                    <a:pt x="4" y="20"/>
                  </a:lnTo>
                  <a:lnTo>
                    <a:pt x="7" y="19"/>
                  </a:lnTo>
                  <a:lnTo>
                    <a:pt x="9" y="17"/>
                  </a:lnTo>
                  <a:lnTo>
                    <a:pt x="13" y="15"/>
                  </a:lnTo>
                  <a:lnTo>
                    <a:pt x="19" y="11"/>
                  </a:lnTo>
                  <a:lnTo>
                    <a:pt x="27" y="8"/>
                  </a:lnTo>
                  <a:lnTo>
                    <a:pt x="34" y="5"/>
                  </a:lnTo>
                  <a:lnTo>
                    <a:pt x="41" y="3"/>
                  </a:lnTo>
                  <a:lnTo>
                    <a:pt x="46" y="1"/>
                  </a:lnTo>
                  <a:lnTo>
                    <a:pt x="50" y="0"/>
                  </a:lnTo>
                  <a:lnTo>
                    <a:pt x="55" y="0"/>
                  </a:lnTo>
                  <a:lnTo>
                    <a:pt x="59" y="0"/>
                  </a:lnTo>
                  <a:lnTo>
                    <a:pt x="62" y="0"/>
                  </a:lnTo>
                  <a:lnTo>
                    <a:pt x="66" y="1"/>
                  </a:lnTo>
                  <a:lnTo>
                    <a:pt x="71" y="3"/>
                  </a:lnTo>
                  <a:lnTo>
                    <a:pt x="75" y="5"/>
                  </a:lnTo>
                  <a:lnTo>
                    <a:pt x="80" y="8"/>
                  </a:lnTo>
                  <a:lnTo>
                    <a:pt x="85" y="12"/>
                  </a:lnTo>
                  <a:lnTo>
                    <a:pt x="113" y="31"/>
                  </a:lnTo>
                  <a:lnTo>
                    <a:pt x="137" y="48"/>
                  </a:lnTo>
                  <a:lnTo>
                    <a:pt x="144" y="52"/>
                  </a:lnTo>
                  <a:lnTo>
                    <a:pt x="148" y="54"/>
                  </a:lnTo>
                  <a:lnTo>
                    <a:pt x="153" y="56"/>
                  </a:lnTo>
                  <a:lnTo>
                    <a:pt x="157" y="58"/>
                  </a:lnTo>
                  <a:lnTo>
                    <a:pt x="162" y="60"/>
                  </a:lnTo>
                  <a:lnTo>
                    <a:pt x="166" y="60"/>
                  </a:lnTo>
                  <a:lnTo>
                    <a:pt x="171" y="61"/>
                  </a:lnTo>
                  <a:lnTo>
                    <a:pt x="175" y="61"/>
                  </a:lnTo>
                  <a:lnTo>
                    <a:pt x="179" y="61"/>
                  </a:lnTo>
                  <a:lnTo>
                    <a:pt x="183" y="59"/>
                  </a:lnTo>
                  <a:lnTo>
                    <a:pt x="186" y="58"/>
                  </a:lnTo>
                  <a:lnTo>
                    <a:pt x="189" y="56"/>
                  </a:lnTo>
                  <a:lnTo>
                    <a:pt x="190" y="53"/>
                  </a:lnTo>
                </a:path>
              </a:pathLst>
            </a:custGeom>
            <a:solidFill>
              <a:srgbClr val="FF0000"/>
            </a:solidFill>
            <a:ln w="12700" cap="rnd">
              <a:solidFill>
                <a:srgbClr val="FF0000"/>
              </a:solidFill>
              <a:round/>
              <a:headEnd/>
              <a:tailEnd/>
            </a:ln>
          </p:spPr>
          <p:txBody>
            <a:bodyPr/>
            <a:lstStyle/>
            <a:p>
              <a:endParaRPr lang="en-US"/>
            </a:p>
          </p:txBody>
        </p:sp>
        <p:sp>
          <p:nvSpPr>
            <p:cNvPr id="213" name="Freeform 57"/>
            <p:cNvSpPr>
              <a:spLocks/>
            </p:cNvSpPr>
            <p:nvPr/>
          </p:nvSpPr>
          <p:spPr bwMode="auto">
            <a:xfrm>
              <a:off x="3230" y="1943"/>
              <a:ext cx="194" cy="87"/>
            </a:xfrm>
            <a:custGeom>
              <a:avLst/>
              <a:gdLst>
                <a:gd name="T0" fmla="*/ 191 w 194"/>
                <a:gd name="T1" fmla="*/ 60 h 87"/>
                <a:gd name="T2" fmla="*/ 187 w 194"/>
                <a:gd name="T3" fmla="*/ 66 h 87"/>
                <a:gd name="T4" fmla="*/ 181 w 194"/>
                <a:gd name="T5" fmla="*/ 72 h 87"/>
                <a:gd name="T6" fmla="*/ 174 w 194"/>
                <a:gd name="T7" fmla="*/ 77 h 87"/>
                <a:gd name="T8" fmla="*/ 163 w 194"/>
                <a:gd name="T9" fmla="*/ 83 h 87"/>
                <a:gd name="T10" fmla="*/ 154 w 194"/>
                <a:gd name="T11" fmla="*/ 85 h 87"/>
                <a:gd name="T12" fmla="*/ 146 w 194"/>
                <a:gd name="T13" fmla="*/ 86 h 87"/>
                <a:gd name="T14" fmla="*/ 138 w 194"/>
                <a:gd name="T15" fmla="*/ 84 h 87"/>
                <a:gd name="T16" fmla="*/ 130 w 194"/>
                <a:gd name="T17" fmla="*/ 81 h 87"/>
                <a:gd name="T18" fmla="*/ 119 w 194"/>
                <a:gd name="T19" fmla="*/ 74 h 87"/>
                <a:gd name="T20" fmla="*/ 65 w 194"/>
                <a:gd name="T21" fmla="*/ 35 h 87"/>
                <a:gd name="T22" fmla="*/ 55 w 194"/>
                <a:gd name="T23" fmla="*/ 28 h 87"/>
                <a:gd name="T24" fmla="*/ 46 w 194"/>
                <a:gd name="T25" fmla="*/ 24 h 87"/>
                <a:gd name="T26" fmla="*/ 37 w 194"/>
                <a:gd name="T27" fmla="*/ 21 h 87"/>
                <a:gd name="T28" fmla="*/ 29 w 194"/>
                <a:gd name="T29" fmla="*/ 21 h 87"/>
                <a:gd name="T30" fmla="*/ 21 w 194"/>
                <a:gd name="T31" fmla="*/ 21 h 87"/>
                <a:gd name="T32" fmla="*/ 12 w 194"/>
                <a:gd name="T33" fmla="*/ 24 h 87"/>
                <a:gd name="T34" fmla="*/ 5 w 194"/>
                <a:gd name="T35" fmla="*/ 27 h 87"/>
                <a:gd name="T36" fmla="*/ 0 w 194"/>
                <a:gd name="T37" fmla="*/ 30 h 87"/>
                <a:gd name="T38" fmla="*/ 1 w 194"/>
                <a:gd name="T39" fmla="*/ 26 h 87"/>
                <a:gd name="T40" fmla="*/ 5 w 194"/>
                <a:gd name="T41" fmla="*/ 22 h 87"/>
                <a:gd name="T42" fmla="*/ 9 w 194"/>
                <a:gd name="T43" fmla="*/ 18 h 87"/>
                <a:gd name="T44" fmla="*/ 21 w 194"/>
                <a:gd name="T45" fmla="*/ 13 h 87"/>
                <a:gd name="T46" fmla="*/ 35 w 194"/>
                <a:gd name="T47" fmla="*/ 6 h 87"/>
                <a:gd name="T48" fmla="*/ 47 w 194"/>
                <a:gd name="T49" fmla="*/ 1 h 87"/>
                <a:gd name="T50" fmla="*/ 55 w 194"/>
                <a:gd name="T51" fmla="*/ 0 h 87"/>
                <a:gd name="T52" fmla="*/ 63 w 194"/>
                <a:gd name="T53" fmla="*/ 1 h 87"/>
                <a:gd name="T54" fmla="*/ 71 w 194"/>
                <a:gd name="T55" fmla="*/ 3 h 87"/>
                <a:gd name="T56" fmla="*/ 80 w 194"/>
                <a:gd name="T57" fmla="*/ 9 h 87"/>
                <a:gd name="T58" fmla="*/ 113 w 194"/>
                <a:gd name="T59" fmla="*/ 32 h 87"/>
                <a:gd name="T60" fmla="*/ 143 w 194"/>
                <a:gd name="T61" fmla="*/ 55 h 87"/>
                <a:gd name="T62" fmla="*/ 153 w 194"/>
                <a:gd name="T63" fmla="*/ 60 h 87"/>
                <a:gd name="T64" fmla="*/ 161 w 194"/>
                <a:gd name="T65" fmla="*/ 63 h 87"/>
                <a:gd name="T66" fmla="*/ 170 w 194"/>
                <a:gd name="T67" fmla="*/ 64 h 87"/>
                <a:gd name="T68" fmla="*/ 178 w 194"/>
                <a:gd name="T69" fmla="*/ 64 h 87"/>
                <a:gd name="T70" fmla="*/ 186 w 194"/>
                <a:gd name="T71" fmla="*/ 61 h 87"/>
                <a:gd name="T72" fmla="*/ 193 w 194"/>
                <a:gd name="T73" fmla="*/ 57 h 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4"/>
                <a:gd name="T112" fmla="*/ 0 h 87"/>
                <a:gd name="T113" fmla="*/ 194 w 194"/>
                <a:gd name="T114" fmla="*/ 87 h 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4" h="87">
                  <a:moveTo>
                    <a:pt x="193" y="57"/>
                  </a:moveTo>
                  <a:lnTo>
                    <a:pt x="191" y="60"/>
                  </a:lnTo>
                  <a:lnTo>
                    <a:pt x="189" y="63"/>
                  </a:lnTo>
                  <a:lnTo>
                    <a:pt x="187" y="66"/>
                  </a:lnTo>
                  <a:lnTo>
                    <a:pt x="184" y="69"/>
                  </a:lnTo>
                  <a:lnTo>
                    <a:pt x="181" y="72"/>
                  </a:lnTo>
                  <a:lnTo>
                    <a:pt x="178" y="74"/>
                  </a:lnTo>
                  <a:lnTo>
                    <a:pt x="174" y="77"/>
                  </a:lnTo>
                  <a:lnTo>
                    <a:pt x="168" y="80"/>
                  </a:lnTo>
                  <a:lnTo>
                    <a:pt x="163" y="83"/>
                  </a:lnTo>
                  <a:lnTo>
                    <a:pt x="158" y="84"/>
                  </a:lnTo>
                  <a:lnTo>
                    <a:pt x="154" y="85"/>
                  </a:lnTo>
                  <a:lnTo>
                    <a:pt x="150" y="85"/>
                  </a:lnTo>
                  <a:lnTo>
                    <a:pt x="146" y="86"/>
                  </a:lnTo>
                  <a:lnTo>
                    <a:pt x="142" y="85"/>
                  </a:lnTo>
                  <a:lnTo>
                    <a:pt x="138" y="84"/>
                  </a:lnTo>
                  <a:lnTo>
                    <a:pt x="134" y="83"/>
                  </a:lnTo>
                  <a:lnTo>
                    <a:pt x="130" y="81"/>
                  </a:lnTo>
                  <a:lnTo>
                    <a:pt x="124" y="79"/>
                  </a:lnTo>
                  <a:lnTo>
                    <a:pt x="119" y="74"/>
                  </a:lnTo>
                  <a:lnTo>
                    <a:pt x="93" y="55"/>
                  </a:lnTo>
                  <a:lnTo>
                    <a:pt x="65" y="35"/>
                  </a:lnTo>
                  <a:lnTo>
                    <a:pt x="60" y="31"/>
                  </a:lnTo>
                  <a:lnTo>
                    <a:pt x="55" y="28"/>
                  </a:lnTo>
                  <a:lnTo>
                    <a:pt x="51" y="26"/>
                  </a:lnTo>
                  <a:lnTo>
                    <a:pt x="46" y="24"/>
                  </a:lnTo>
                  <a:lnTo>
                    <a:pt x="41" y="22"/>
                  </a:lnTo>
                  <a:lnTo>
                    <a:pt x="37" y="21"/>
                  </a:lnTo>
                  <a:lnTo>
                    <a:pt x="33" y="20"/>
                  </a:lnTo>
                  <a:lnTo>
                    <a:pt x="29" y="21"/>
                  </a:lnTo>
                  <a:lnTo>
                    <a:pt x="24" y="21"/>
                  </a:lnTo>
                  <a:lnTo>
                    <a:pt x="21" y="21"/>
                  </a:lnTo>
                  <a:lnTo>
                    <a:pt x="17" y="23"/>
                  </a:lnTo>
                  <a:lnTo>
                    <a:pt x="12" y="24"/>
                  </a:lnTo>
                  <a:lnTo>
                    <a:pt x="9" y="25"/>
                  </a:lnTo>
                  <a:lnTo>
                    <a:pt x="5" y="27"/>
                  </a:lnTo>
                  <a:lnTo>
                    <a:pt x="3" y="28"/>
                  </a:lnTo>
                  <a:lnTo>
                    <a:pt x="0" y="30"/>
                  </a:lnTo>
                  <a:lnTo>
                    <a:pt x="1" y="28"/>
                  </a:lnTo>
                  <a:lnTo>
                    <a:pt x="1" y="26"/>
                  </a:lnTo>
                  <a:lnTo>
                    <a:pt x="3" y="24"/>
                  </a:lnTo>
                  <a:lnTo>
                    <a:pt x="5" y="22"/>
                  </a:lnTo>
                  <a:lnTo>
                    <a:pt x="7" y="20"/>
                  </a:lnTo>
                  <a:lnTo>
                    <a:pt x="9" y="18"/>
                  </a:lnTo>
                  <a:lnTo>
                    <a:pt x="14" y="16"/>
                  </a:lnTo>
                  <a:lnTo>
                    <a:pt x="21" y="13"/>
                  </a:lnTo>
                  <a:lnTo>
                    <a:pt x="28" y="9"/>
                  </a:lnTo>
                  <a:lnTo>
                    <a:pt x="35" y="6"/>
                  </a:lnTo>
                  <a:lnTo>
                    <a:pt x="42" y="3"/>
                  </a:lnTo>
                  <a:lnTo>
                    <a:pt x="47" y="1"/>
                  </a:lnTo>
                  <a:lnTo>
                    <a:pt x="51" y="0"/>
                  </a:lnTo>
                  <a:lnTo>
                    <a:pt x="55" y="0"/>
                  </a:lnTo>
                  <a:lnTo>
                    <a:pt x="59" y="0"/>
                  </a:lnTo>
                  <a:lnTo>
                    <a:pt x="63" y="1"/>
                  </a:lnTo>
                  <a:lnTo>
                    <a:pt x="66" y="2"/>
                  </a:lnTo>
                  <a:lnTo>
                    <a:pt x="71" y="3"/>
                  </a:lnTo>
                  <a:lnTo>
                    <a:pt x="76" y="6"/>
                  </a:lnTo>
                  <a:lnTo>
                    <a:pt x="80" y="9"/>
                  </a:lnTo>
                  <a:lnTo>
                    <a:pt x="86" y="12"/>
                  </a:lnTo>
                  <a:lnTo>
                    <a:pt x="113" y="32"/>
                  </a:lnTo>
                  <a:lnTo>
                    <a:pt x="137" y="50"/>
                  </a:lnTo>
                  <a:lnTo>
                    <a:pt x="143" y="55"/>
                  </a:lnTo>
                  <a:lnTo>
                    <a:pt x="148" y="58"/>
                  </a:lnTo>
                  <a:lnTo>
                    <a:pt x="153" y="60"/>
                  </a:lnTo>
                  <a:lnTo>
                    <a:pt x="157" y="61"/>
                  </a:lnTo>
                  <a:lnTo>
                    <a:pt x="161" y="63"/>
                  </a:lnTo>
                  <a:lnTo>
                    <a:pt x="166" y="64"/>
                  </a:lnTo>
                  <a:lnTo>
                    <a:pt x="170" y="64"/>
                  </a:lnTo>
                  <a:lnTo>
                    <a:pt x="175" y="64"/>
                  </a:lnTo>
                  <a:lnTo>
                    <a:pt x="178" y="64"/>
                  </a:lnTo>
                  <a:lnTo>
                    <a:pt x="182" y="62"/>
                  </a:lnTo>
                  <a:lnTo>
                    <a:pt x="186" y="61"/>
                  </a:lnTo>
                  <a:lnTo>
                    <a:pt x="188" y="59"/>
                  </a:lnTo>
                  <a:lnTo>
                    <a:pt x="193" y="57"/>
                  </a:lnTo>
                </a:path>
              </a:pathLst>
            </a:custGeom>
            <a:solidFill>
              <a:srgbClr val="FF0000"/>
            </a:solidFill>
            <a:ln w="12700" cap="rnd">
              <a:solidFill>
                <a:srgbClr val="FF0000"/>
              </a:solidFill>
              <a:round/>
              <a:headEnd/>
              <a:tailEnd/>
            </a:ln>
          </p:spPr>
          <p:txBody>
            <a:bodyPr/>
            <a:lstStyle/>
            <a:p>
              <a:endParaRPr lang="en-US"/>
            </a:p>
          </p:txBody>
        </p:sp>
        <p:sp>
          <p:nvSpPr>
            <p:cNvPr id="214" name="Freeform 58"/>
            <p:cNvSpPr>
              <a:spLocks/>
            </p:cNvSpPr>
            <p:nvPr/>
          </p:nvSpPr>
          <p:spPr bwMode="auto">
            <a:xfrm>
              <a:off x="3679" y="1724"/>
              <a:ext cx="193" cy="81"/>
            </a:xfrm>
            <a:custGeom>
              <a:avLst/>
              <a:gdLst>
                <a:gd name="T0" fmla="*/ 192 w 193"/>
                <a:gd name="T1" fmla="*/ 56 h 81"/>
                <a:gd name="T2" fmla="*/ 189 w 193"/>
                <a:gd name="T3" fmla="*/ 61 h 81"/>
                <a:gd name="T4" fmla="*/ 184 w 193"/>
                <a:gd name="T5" fmla="*/ 66 h 81"/>
                <a:gd name="T6" fmla="*/ 176 w 193"/>
                <a:gd name="T7" fmla="*/ 72 h 81"/>
                <a:gd name="T8" fmla="*/ 164 w 193"/>
                <a:gd name="T9" fmla="*/ 76 h 81"/>
                <a:gd name="T10" fmla="*/ 154 w 193"/>
                <a:gd name="T11" fmla="*/ 79 h 81"/>
                <a:gd name="T12" fmla="*/ 146 w 193"/>
                <a:gd name="T13" fmla="*/ 80 h 81"/>
                <a:gd name="T14" fmla="*/ 138 w 193"/>
                <a:gd name="T15" fmla="*/ 78 h 81"/>
                <a:gd name="T16" fmla="*/ 130 w 193"/>
                <a:gd name="T17" fmla="*/ 75 h 81"/>
                <a:gd name="T18" fmla="*/ 121 w 193"/>
                <a:gd name="T19" fmla="*/ 69 h 81"/>
                <a:gd name="T20" fmla="*/ 65 w 193"/>
                <a:gd name="T21" fmla="*/ 31 h 81"/>
                <a:gd name="T22" fmla="*/ 55 w 193"/>
                <a:gd name="T23" fmla="*/ 26 h 81"/>
                <a:gd name="T24" fmla="*/ 45 w 193"/>
                <a:gd name="T25" fmla="*/ 21 h 81"/>
                <a:gd name="T26" fmla="*/ 36 w 193"/>
                <a:gd name="T27" fmla="*/ 19 h 81"/>
                <a:gd name="T28" fmla="*/ 28 w 193"/>
                <a:gd name="T29" fmla="*/ 18 h 81"/>
                <a:gd name="T30" fmla="*/ 20 w 193"/>
                <a:gd name="T31" fmla="*/ 19 h 81"/>
                <a:gd name="T32" fmla="*/ 11 w 193"/>
                <a:gd name="T33" fmla="*/ 22 h 81"/>
                <a:gd name="T34" fmla="*/ 5 w 193"/>
                <a:gd name="T35" fmla="*/ 24 h 81"/>
                <a:gd name="T36" fmla="*/ 0 w 193"/>
                <a:gd name="T37" fmla="*/ 27 h 81"/>
                <a:gd name="T38" fmla="*/ 2 w 193"/>
                <a:gd name="T39" fmla="*/ 23 h 81"/>
                <a:gd name="T40" fmla="*/ 4 w 193"/>
                <a:gd name="T41" fmla="*/ 20 h 81"/>
                <a:gd name="T42" fmla="*/ 9 w 193"/>
                <a:gd name="T43" fmla="*/ 16 h 81"/>
                <a:gd name="T44" fmla="*/ 19 w 193"/>
                <a:gd name="T45" fmla="*/ 11 h 81"/>
                <a:gd name="T46" fmla="*/ 34 w 193"/>
                <a:gd name="T47" fmla="*/ 5 h 81"/>
                <a:gd name="T48" fmla="*/ 46 w 193"/>
                <a:gd name="T49" fmla="*/ 1 h 81"/>
                <a:gd name="T50" fmla="*/ 55 w 193"/>
                <a:gd name="T51" fmla="*/ 0 h 81"/>
                <a:gd name="T52" fmla="*/ 62 w 193"/>
                <a:gd name="T53" fmla="*/ 0 h 81"/>
                <a:gd name="T54" fmla="*/ 71 w 193"/>
                <a:gd name="T55" fmla="*/ 3 h 81"/>
                <a:gd name="T56" fmla="*/ 80 w 193"/>
                <a:gd name="T57" fmla="*/ 8 h 81"/>
                <a:gd name="T58" fmla="*/ 113 w 193"/>
                <a:gd name="T59" fmla="*/ 30 h 81"/>
                <a:gd name="T60" fmla="*/ 144 w 193"/>
                <a:gd name="T61" fmla="*/ 50 h 81"/>
                <a:gd name="T62" fmla="*/ 153 w 193"/>
                <a:gd name="T63" fmla="*/ 55 h 81"/>
                <a:gd name="T64" fmla="*/ 162 w 193"/>
                <a:gd name="T65" fmla="*/ 58 h 81"/>
                <a:gd name="T66" fmla="*/ 171 w 193"/>
                <a:gd name="T67" fmla="*/ 59 h 81"/>
                <a:gd name="T68" fmla="*/ 179 w 193"/>
                <a:gd name="T69" fmla="*/ 59 h 81"/>
                <a:gd name="T70" fmla="*/ 186 w 193"/>
                <a:gd name="T71" fmla="*/ 57 h 81"/>
                <a:gd name="T72" fmla="*/ 190 w 193"/>
                <a:gd name="T73" fmla="*/ 52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3"/>
                <a:gd name="T112" fmla="*/ 0 h 81"/>
                <a:gd name="T113" fmla="*/ 193 w 193"/>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3" h="81">
                  <a:moveTo>
                    <a:pt x="190" y="52"/>
                  </a:moveTo>
                  <a:lnTo>
                    <a:pt x="192" y="56"/>
                  </a:lnTo>
                  <a:lnTo>
                    <a:pt x="190" y="58"/>
                  </a:lnTo>
                  <a:lnTo>
                    <a:pt x="189" y="61"/>
                  </a:lnTo>
                  <a:lnTo>
                    <a:pt x="187" y="63"/>
                  </a:lnTo>
                  <a:lnTo>
                    <a:pt x="184" y="66"/>
                  </a:lnTo>
                  <a:lnTo>
                    <a:pt x="178" y="69"/>
                  </a:lnTo>
                  <a:lnTo>
                    <a:pt x="176" y="72"/>
                  </a:lnTo>
                  <a:lnTo>
                    <a:pt x="170" y="74"/>
                  </a:lnTo>
                  <a:lnTo>
                    <a:pt x="164" y="76"/>
                  </a:lnTo>
                  <a:lnTo>
                    <a:pt x="159" y="77"/>
                  </a:lnTo>
                  <a:lnTo>
                    <a:pt x="154" y="79"/>
                  </a:lnTo>
                  <a:lnTo>
                    <a:pt x="150" y="79"/>
                  </a:lnTo>
                  <a:lnTo>
                    <a:pt x="146" y="80"/>
                  </a:lnTo>
                  <a:lnTo>
                    <a:pt x="142" y="78"/>
                  </a:lnTo>
                  <a:lnTo>
                    <a:pt x="138" y="78"/>
                  </a:lnTo>
                  <a:lnTo>
                    <a:pt x="134" y="77"/>
                  </a:lnTo>
                  <a:lnTo>
                    <a:pt x="130" y="75"/>
                  </a:lnTo>
                  <a:lnTo>
                    <a:pt x="126" y="72"/>
                  </a:lnTo>
                  <a:lnTo>
                    <a:pt x="121" y="69"/>
                  </a:lnTo>
                  <a:lnTo>
                    <a:pt x="92" y="50"/>
                  </a:lnTo>
                  <a:lnTo>
                    <a:pt x="65" y="31"/>
                  </a:lnTo>
                  <a:lnTo>
                    <a:pt x="60" y="28"/>
                  </a:lnTo>
                  <a:lnTo>
                    <a:pt x="55" y="26"/>
                  </a:lnTo>
                  <a:lnTo>
                    <a:pt x="50" y="24"/>
                  </a:lnTo>
                  <a:lnTo>
                    <a:pt x="45" y="21"/>
                  </a:lnTo>
                  <a:lnTo>
                    <a:pt x="41" y="20"/>
                  </a:lnTo>
                  <a:lnTo>
                    <a:pt x="36" y="19"/>
                  </a:lnTo>
                  <a:lnTo>
                    <a:pt x="31" y="18"/>
                  </a:lnTo>
                  <a:lnTo>
                    <a:pt x="28" y="18"/>
                  </a:lnTo>
                  <a:lnTo>
                    <a:pt x="24" y="18"/>
                  </a:lnTo>
                  <a:lnTo>
                    <a:pt x="20" y="19"/>
                  </a:lnTo>
                  <a:lnTo>
                    <a:pt x="16" y="21"/>
                  </a:lnTo>
                  <a:lnTo>
                    <a:pt x="11" y="22"/>
                  </a:lnTo>
                  <a:lnTo>
                    <a:pt x="8" y="23"/>
                  </a:lnTo>
                  <a:lnTo>
                    <a:pt x="5" y="24"/>
                  </a:lnTo>
                  <a:lnTo>
                    <a:pt x="2" y="26"/>
                  </a:lnTo>
                  <a:lnTo>
                    <a:pt x="0" y="27"/>
                  </a:lnTo>
                  <a:lnTo>
                    <a:pt x="1" y="25"/>
                  </a:lnTo>
                  <a:lnTo>
                    <a:pt x="2" y="23"/>
                  </a:lnTo>
                  <a:lnTo>
                    <a:pt x="2" y="22"/>
                  </a:lnTo>
                  <a:lnTo>
                    <a:pt x="4" y="20"/>
                  </a:lnTo>
                  <a:lnTo>
                    <a:pt x="7" y="18"/>
                  </a:lnTo>
                  <a:lnTo>
                    <a:pt x="9" y="16"/>
                  </a:lnTo>
                  <a:lnTo>
                    <a:pt x="13" y="14"/>
                  </a:lnTo>
                  <a:lnTo>
                    <a:pt x="19" y="11"/>
                  </a:lnTo>
                  <a:lnTo>
                    <a:pt x="27" y="8"/>
                  </a:lnTo>
                  <a:lnTo>
                    <a:pt x="34" y="5"/>
                  </a:lnTo>
                  <a:lnTo>
                    <a:pt x="41" y="3"/>
                  </a:lnTo>
                  <a:lnTo>
                    <a:pt x="46" y="1"/>
                  </a:lnTo>
                  <a:lnTo>
                    <a:pt x="50" y="0"/>
                  </a:lnTo>
                  <a:lnTo>
                    <a:pt x="55" y="0"/>
                  </a:lnTo>
                  <a:lnTo>
                    <a:pt x="59" y="0"/>
                  </a:lnTo>
                  <a:lnTo>
                    <a:pt x="62" y="0"/>
                  </a:lnTo>
                  <a:lnTo>
                    <a:pt x="66" y="1"/>
                  </a:lnTo>
                  <a:lnTo>
                    <a:pt x="71" y="3"/>
                  </a:lnTo>
                  <a:lnTo>
                    <a:pt x="75" y="5"/>
                  </a:lnTo>
                  <a:lnTo>
                    <a:pt x="80" y="8"/>
                  </a:lnTo>
                  <a:lnTo>
                    <a:pt x="85" y="12"/>
                  </a:lnTo>
                  <a:lnTo>
                    <a:pt x="113" y="30"/>
                  </a:lnTo>
                  <a:lnTo>
                    <a:pt x="137" y="46"/>
                  </a:lnTo>
                  <a:lnTo>
                    <a:pt x="144" y="50"/>
                  </a:lnTo>
                  <a:lnTo>
                    <a:pt x="148" y="53"/>
                  </a:lnTo>
                  <a:lnTo>
                    <a:pt x="153" y="55"/>
                  </a:lnTo>
                  <a:lnTo>
                    <a:pt x="157" y="57"/>
                  </a:lnTo>
                  <a:lnTo>
                    <a:pt x="162" y="58"/>
                  </a:lnTo>
                  <a:lnTo>
                    <a:pt x="166" y="59"/>
                  </a:lnTo>
                  <a:lnTo>
                    <a:pt x="171" y="59"/>
                  </a:lnTo>
                  <a:lnTo>
                    <a:pt x="175" y="59"/>
                  </a:lnTo>
                  <a:lnTo>
                    <a:pt x="179" y="59"/>
                  </a:lnTo>
                  <a:lnTo>
                    <a:pt x="183" y="58"/>
                  </a:lnTo>
                  <a:lnTo>
                    <a:pt x="186" y="57"/>
                  </a:lnTo>
                  <a:lnTo>
                    <a:pt x="189" y="55"/>
                  </a:lnTo>
                  <a:lnTo>
                    <a:pt x="190" y="52"/>
                  </a:lnTo>
                </a:path>
              </a:pathLst>
            </a:custGeom>
            <a:solidFill>
              <a:srgbClr val="FF0000"/>
            </a:solidFill>
            <a:ln w="12700" cap="rnd">
              <a:solidFill>
                <a:srgbClr val="FF0000"/>
              </a:solidFill>
              <a:round/>
              <a:headEnd/>
              <a:tailEnd/>
            </a:ln>
          </p:spPr>
          <p:txBody>
            <a:bodyPr/>
            <a:lstStyle/>
            <a:p>
              <a:endParaRPr lang="en-US"/>
            </a:p>
          </p:txBody>
        </p:sp>
        <p:sp>
          <p:nvSpPr>
            <p:cNvPr id="215" name="Freeform 59"/>
            <p:cNvSpPr>
              <a:spLocks/>
            </p:cNvSpPr>
            <p:nvPr/>
          </p:nvSpPr>
          <p:spPr bwMode="auto">
            <a:xfrm>
              <a:off x="3527" y="1803"/>
              <a:ext cx="196" cy="80"/>
            </a:xfrm>
            <a:custGeom>
              <a:avLst/>
              <a:gdLst>
                <a:gd name="T0" fmla="*/ 193 w 196"/>
                <a:gd name="T1" fmla="*/ 55 h 80"/>
                <a:gd name="T2" fmla="*/ 189 w 196"/>
                <a:gd name="T3" fmla="*/ 60 h 80"/>
                <a:gd name="T4" fmla="*/ 183 w 196"/>
                <a:gd name="T5" fmla="*/ 66 h 80"/>
                <a:gd name="T6" fmla="*/ 176 w 196"/>
                <a:gd name="T7" fmla="*/ 71 h 80"/>
                <a:gd name="T8" fmla="*/ 165 w 196"/>
                <a:gd name="T9" fmla="*/ 76 h 80"/>
                <a:gd name="T10" fmla="*/ 156 w 196"/>
                <a:gd name="T11" fmla="*/ 78 h 80"/>
                <a:gd name="T12" fmla="*/ 147 w 196"/>
                <a:gd name="T13" fmla="*/ 79 h 80"/>
                <a:gd name="T14" fmla="*/ 139 w 196"/>
                <a:gd name="T15" fmla="*/ 77 h 80"/>
                <a:gd name="T16" fmla="*/ 131 w 196"/>
                <a:gd name="T17" fmla="*/ 75 h 80"/>
                <a:gd name="T18" fmla="*/ 121 w 196"/>
                <a:gd name="T19" fmla="*/ 68 h 80"/>
                <a:gd name="T20" fmla="*/ 66 w 196"/>
                <a:gd name="T21" fmla="*/ 32 h 80"/>
                <a:gd name="T22" fmla="*/ 56 w 196"/>
                <a:gd name="T23" fmla="*/ 26 h 80"/>
                <a:gd name="T24" fmla="*/ 47 w 196"/>
                <a:gd name="T25" fmla="*/ 22 h 80"/>
                <a:gd name="T26" fmla="*/ 37 w 196"/>
                <a:gd name="T27" fmla="*/ 19 h 80"/>
                <a:gd name="T28" fmla="*/ 29 w 196"/>
                <a:gd name="T29" fmla="*/ 19 h 80"/>
                <a:gd name="T30" fmla="*/ 21 w 196"/>
                <a:gd name="T31" fmla="*/ 19 h 80"/>
                <a:gd name="T32" fmla="*/ 12 w 196"/>
                <a:gd name="T33" fmla="*/ 22 h 80"/>
                <a:gd name="T34" fmla="*/ 5 w 196"/>
                <a:gd name="T35" fmla="*/ 25 h 80"/>
                <a:gd name="T36" fmla="*/ 0 w 196"/>
                <a:gd name="T37" fmla="*/ 27 h 80"/>
                <a:gd name="T38" fmla="*/ 1 w 196"/>
                <a:gd name="T39" fmla="*/ 24 h 80"/>
                <a:gd name="T40" fmla="*/ 5 w 196"/>
                <a:gd name="T41" fmla="*/ 20 h 80"/>
                <a:gd name="T42" fmla="*/ 9 w 196"/>
                <a:gd name="T43" fmla="*/ 17 h 80"/>
                <a:gd name="T44" fmla="*/ 21 w 196"/>
                <a:gd name="T45" fmla="*/ 12 h 80"/>
                <a:gd name="T46" fmla="*/ 35 w 196"/>
                <a:gd name="T47" fmla="*/ 5 h 80"/>
                <a:gd name="T48" fmla="*/ 47 w 196"/>
                <a:gd name="T49" fmla="*/ 1 h 80"/>
                <a:gd name="T50" fmla="*/ 55 w 196"/>
                <a:gd name="T51" fmla="*/ 0 h 80"/>
                <a:gd name="T52" fmla="*/ 63 w 196"/>
                <a:gd name="T53" fmla="*/ 1 h 80"/>
                <a:gd name="T54" fmla="*/ 71 w 196"/>
                <a:gd name="T55" fmla="*/ 3 h 80"/>
                <a:gd name="T56" fmla="*/ 81 w 196"/>
                <a:gd name="T57" fmla="*/ 8 h 80"/>
                <a:gd name="T58" fmla="*/ 114 w 196"/>
                <a:gd name="T59" fmla="*/ 30 h 80"/>
                <a:gd name="T60" fmla="*/ 145 w 196"/>
                <a:gd name="T61" fmla="*/ 50 h 80"/>
                <a:gd name="T62" fmla="*/ 154 w 196"/>
                <a:gd name="T63" fmla="*/ 55 h 80"/>
                <a:gd name="T64" fmla="*/ 163 w 196"/>
                <a:gd name="T65" fmla="*/ 58 h 80"/>
                <a:gd name="T66" fmla="*/ 172 w 196"/>
                <a:gd name="T67" fmla="*/ 59 h 80"/>
                <a:gd name="T68" fmla="*/ 180 w 196"/>
                <a:gd name="T69" fmla="*/ 59 h 80"/>
                <a:gd name="T70" fmla="*/ 188 w 196"/>
                <a:gd name="T71" fmla="*/ 56 h 80"/>
                <a:gd name="T72" fmla="*/ 195 w 196"/>
                <a:gd name="T73" fmla="*/ 52 h 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6"/>
                <a:gd name="T112" fmla="*/ 0 h 80"/>
                <a:gd name="T113" fmla="*/ 196 w 196"/>
                <a:gd name="T114" fmla="*/ 80 h 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6" h="80">
                  <a:moveTo>
                    <a:pt x="195" y="52"/>
                  </a:moveTo>
                  <a:lnTo>
                    <a:pt x="193" y="55"/>
                  </a:lnTo>
                  <a:lnTo>
                    <a:pt x="191" y="58"/>
                  </a:lnTo>
                  <a:lnTo>
                    <a:pt x="189" y="60"/>
                  </a:lnTo>
                  <a:lnTo>
                    <a:pt x="186" y="63"/>
                  </a:lnTo>
                  <a:lnTo>
                    <a:pt x="183" y="66"/>
                  </a:lnTo>
                  <a:lnTo>
                    <a:pt x="180" y="68"/>
                  </a:lnTo>
                  <a:lnTo>
                    <a:pt x="176" y="71"/>
                  </a:lnTo>
                  <a:lnTo>
                    <a:pt x="170" y="74"/>
                  </a:lnTo>
                  <a:lnTo>
                    <a:pt x="165" y="76"/>
                  </a:lnTo>
                  <a:lnTo>
                    <a:pt x="160" y="77"/>
                  </a:lnTo>
                  <a:lnTo>
                    <a:pt x="156" y="78"/>
                  </a:lnTo>
                  <a:lnTo>
                    <a:pt x="152" y="78"/>
                  </a:lnTo>
                  <a:lnTo>
                    <a:pt x="147" y="79"/>
                  </a:lnTo>
                  <a:lnTo>
                    <a:pt x="144" y="78"/>
                  </a:lnTo>
                  <a:lnTo>
                    <a:pt x="139" y="77"/>
                  </a:lnTo>
                  <a:lnTo>
                    <a:pt x="136" y="76"/>
                  </a:lnTo>
                  <a:lnTo>
                    <a:pt x="131" y="75"/>
                  </a:lnTo>
                  <a:lnTo>
                    <a:pt x="126" y="72"/>
                  </a:lnTo>
                  <a:lnTo>
                    <a:pt x="121" y="68"/>
                  </a:lnTo>
                  <a:lnTo>
                    <a:pt x="94" y="50"/>
                  </a:lnTo>
                  <a:lnTo>
                    <a:pt x="66" y="32"/>
                  </a:lnTo>
                  <a:lnTo>
                    <a:pt x="60" y="29"/>
                  </a:lnTo>
                  <a:lnTo>
                    <a:pt x="56" y="26"/>
                  </a:lnTo>
                  <a:lnTo>
                    <a:pt x="51" y="24"/>
                  </a:lnTo>
                  <a:lnTo>
                    <a:pt x="47" y="22"/>
                  </a:lnTo>
                  <a:lnTo>
                    <a:pt x="41" y="20"/>
                  </a:lnTo>
                  <a:lnTo>
                    <a:pt x="37" y="19"/>
                  </a:lnTo>
                  <a:lnTo>
                    <a:pt x="33" y="18"/>
                  </a:lnTo>
                  <a:lnTo>
                    <a:pt x="29" y="19"/>
                  </a:lnTo>
                  <a:lnTo>
                    <a:pt x="24" y="19"/>
                  </a:lnTo>
                  <a:lnTo>
                    <a:pt x="21" y="19"/>
                  </a:lnTo>
                  <a:lnTo>
                    <a:pt x="17" y="21"/>
                  </a:lnTo>
                  <a:lnTo>
                    <a:pt x="12" y="22"/>
                  </a:lnTo>
                  <a:lnTo>
                    <a:pt x="9" y="23"/>
                  </a:lnTo>
                  <a:lnTo>
                    <a:pt x="5" y="25"/>
                  </a:lnTo>
                  <a:lnTo>
                    <a:pt x="3" y="26"/>
                  </a:lnTo>
                  <a:lnTo>
                    <a:pt x="0" y="27"/>
                  </a:lnTo>
                  <a:lnTo>
                    <a:pt x="1" y="26"/>
                  </a:lnTo>
                  <a:lnTo>
                    <a:pt x="1" y="24"/>
                  </a:lnTo>
                  <a:lnTo>
                    <a:pt x="3" y="22"/>
                  </a:lnTo>
                  <a:lnTo>
                    <a:pt x="5" y="20"/>
                  </a:lnTo>
                  <a:lnTo>
                    <a:pt x="7" y="18"/>
                  </a:lnTo>
                  <a:lnTo>
                    <a:pt x="9" y="17"/>
                  </a:lnTo>
                  <a:lnTo>
                    <a:pt x="14" y="15"/>
                  </a:lnTo>
                  <a:lnTo>
                    <a:pt x="21" y="12"/>
                  </a:lnTo>
                  <a:lnTo>
                    <a:pt x="28" y="8"/>
                  </a:lnTo>
                  <a:lnTo>
                    <a:pt x="35" y="5"/>
                  </a:lnTo>
                  <a:lnTo>
                    <a:pt x="42" y="3"/>
                  </a:lnTo>
                  <a:lnTo>
                    <a:pt x="47" y="1"/>
                  </a:lnTo>
                  <a:lnTo>
                    <a:pt x="51" y="0"/>
                  </a:lnTo>
                  <a:lnTo>
                    <a:pt x="55" y="0"/>
                  </a:lnTo>
                  <a:lnTo>
                    <a:pt x="60" y="0"/>
                  </a:lnTo>
                  <a:lnTo>
                    <a:pt x="63" y="1"/>
                  </a:lnTo>
                  <a:lnTo>
                    <a:pt x="67" y="2"/>
                  </a:lnTo>
                  <a:lnTo>
                    <a:pt x="71" y="3"/>
                  </a:lnTo>
                  <a:lnTo>
                    <a:pt x="76" y="6"/>
                  </a:lnTo>
                  <a:lnTo>
                    <a:pt x="81" y="8"/>
                  </a:lnTo>
                  <a:lnTo>
                    <a:pt x="87" y="11"/>
                  </a:lnTo>
                  <a:lnTo>
                    <a:pt x="114" y="30"/>
                  </a:lnTo>
                  <a:lnTo>
                    <a:pt x="138" y="46"/>
                  </a:lnTo>
                  <a:lnTo>
                    <a:pt x="145" y="50"/>
                  </a:lnTo>
                  <a:lnTo>
                    <a:pt x="150" y="53"/>
                  </a:lnTo>
                  <a:lnTo>
                    <a:pt x="154" y="55"/>
                  </a:lnTo>
                  <a:lnTo>
                    <a:pt x="159" y="56"/>
                  </a:lnTo>
                  <a:lnTo>
                    <a:pt x="163" y="58"/>
                  </a:lnTo>
                  <a:lnTo>
                    <a:pt x="168" y="59"/>
                  </a:lnTo>
                  <a:lnTo>
                    <a:pt x="172" y="59"/>
                  </a:lnTo>
                  <a:lnTo>
                    <a:pt x="177" y="59"/>
                  </a:lnTo>
                  <a:lnTo>
                    <a:pt x="180" y="59"/>
                  </a:lnTo>
                  <a:lnTo>
                    <a:pt x="184" y="57"/>
                  </a:lnTo>
                  <a:lnTo>
                    <a:pt x="188" y="56"/>
                  </a:lnTo>
                  <a:lnTo>
                    <a:pt x="190" y="54"/>
                  </a:lnTo>
                  <a:lnTo>
                    <a:pt x="195" y="52"/>
                  </a:lnTo>
                </a:path>
              </a:pathLst>
            </a:custGeom>
            <a:solidFill>
              <a:srgbClr val="FF0000"/>
            </a:solidFill>
            <a:ln w="12700" cap="rnd">
              <a:solidFill>
                <a:srgbClr val="FF0000"/>
              </a:solidFill>
              <a:round/>
              <a:headEnd/>
              <a:tailEnd/>
            </a:ln>
          </p:spPr>
          <p:txBody>
            <a:bodyPr/>
            <a:lstStyle/>
            <a:p>
              <a:endParaRPr lang="en-US"/>
            </a:p>
          </p:txBody>
        </p:sp>
        <p:sp>
          <p:nvSpPr>
            <p:cNvPr id="216" name="Freeform 60"/>
            <p:cNvSpPr>
              <a:spLocks/>
            </p:cNvSpPr>
            <p:nvPr/>
          </p:nvSpPr>
          <p:spPr bwMode="auto">
            <a:xfrm>
              <a:off x="3978" y="1575"/>
              <a:ext cx="192" cy="86"/>
            </a:xfrm>
            <a:custGeom>
              <a:avLst/>
              <a:gdLst>
                <a:gd name="T0" fmla="*/ 191 w 192"/>
                <a:gd name="T1" fmla="*/ 59 h 86"/>
                <a:gd name="T2" fmla="*/ 188 w 192"/>
                <a:gd name="T3" fmla="*/ 65 h 86"/>
                <a:gd name="T4" fmla="*/ 183 w 192"/>
                <a:gd name="T5" fmla="*/ 70 h 86"/>
                <a:gd name="T6" fmla="*/ 175 w 192"/>
                <a:gd name="T7" fmla="*/ 76 h 86"/>
                <a:gd name="T8" fmla="*/ 163 w 192"/>
                <a:gd name="T9" fmla="*/ 81 h 86"/>
                <a:gd name="T10" fmla="*/ 153 w 192"/>
                <a:gd name="T11" fmla="*/ 84 h 86"/>
                <a:gd name="T12" fmla="*/ 145 w 192"/>
                <a:gd name="T13" fmla="*/ 85 h 86"/>
                <a:gd name="T14" fmla="*/ 138 w 192"/>
                <a:gd name="T15" fmla="*/ 83 h 86"/>
                <a:gd name="T16" fmla="*/ 130 w 192"/>
                <a:gd name="T17" fmla="*/ 80 h 86"/>
                <a:gd name="T18" fmla="*/ 120 w 192"/>
                <a:gd name="T19" fmla="*/ 73 h 86"/>
                <a:gd name="T20" fmla="*/ 65 w 192"/>
                <a:gd name="T21" fmla="*/ 33 h 86"/>
                <a:gd name="T22" fmla="*/ 54 w 192"/>
                <a:gd name="T23" fmla="*/ 28 h 86"/>
                <a:gd name="T24" fmla="*/ 45 w 192"/>
                <a:gd name="T25" fmla="*/ 23 h 86"/>
                <a:gd name="T26" fmla="*/ 36 w 192"/>
                <a:gd name="T27" fmla="*/ 20 h 86"/>
                <a:gd name="T28" fmla="*/ 28 w 192"/>
                <a:gd name="T29" fmla="*/ 19 h 86"/>
                <a:gd name="T30" fmla="*/ 20 w 192"/>
                <a:gd name="T31" fmla="*/ 20 h 86"/>
                <a:gd name="T32" fmla="*/ 11 w 192"/>
                <a:gd name="T33" fmla="*/ 23 h 86"/>
                <a:gd name="T34" fmla="*/ 5 w 192"/>
                <a:gd name="T35" fmla="*/ 25 h 86"/>
                <a:gd name="T36" fmla="*/ 0 w 192"/>
                <a:gd name="T37" fmla="*/ 29 h 86"/>
                <a:gd name="T38" fmla="*/ 2 w 192"/>
                <a:gd name="T39" fmla="*/ 25 h 86"/>
                <a:gd name="T40" fmla="*/ 4 w 192"/>
                <a:gd name="T41" fmla="*/ 21 h 86"/>
                <a:gd name="T42" fmla="*/ 9 w 192"/>
                <a:gd name="T43" fmla="*/ 18 h 86"/>
                <a:gd name="T44" fmla="*/ 19 w 192"/>
                <a:gd name="T45" fmla="*/ 12 h 86"/>
                <a:gd name="T46" fmla="*/ 34 w 192"/>
                <a:gd name="T47" fmla="*/ 6 h 86"/>
                <a:gd name="T48" fmla="*/ 45 w 192"/>
                <a:gd name="T49" fmla="*/ 1 h 86"/>
                <a:gd name="T50" fmla="*/ 54 w 192"/>
                <a:gd name="T51" fmla="*/ 0 h 86"/>
                <a:gd name="T52" fmla="*/ 62 w 192"/>
                <a:gd name="T53" fmla="*/ 0 h 86"/>
                <a:gd name="T54" fmla="*/ 71 w 192"/>
                <a:gd name="T55" fmla="*/ 3 h 86"/>
                <a:gd name="T56" fmla="*/ 80 w 192"/>
                <a:gd name="T57" fmla="*/ 9 h 86"/>
                <a:gd name="T58" fmla="*/ 113 w 192"/>
                <a:gd name="T59" fmla="*/ 32 h 86"/>
                <a:gd name="T60" fmla="*/ 143 w 192"/>
                <a:gd name="T61" fmla="*/ 54 h 86"/>
                <a:gd name="T62" fmla="*/ 152 w 192"/>
                <a:gd name="T63" fmla="*/ 58 h 86"/>
                <a:gd name="T64" fmla="*/ 161 w 192"/>
                <a:gd name="T65" fmla="*/ 62 h 86"/>
                <a:gd name="T66" fmla="*/ 170 w 192"/>
                <a:gd name="T67" fmla="*/ 63 h 86"/>
                <a:gd name="T68" fmla="*/ 178 w 192"/>
                <a:gd name="T69" fmla="*/ 63 h 86"/>
                <a:gd name="T70" fmla="*/ 185 w 192"/>
                <a:gd name="T71" fmla="*/ 60 h 86"/>
                <a:gd name="T72" fmla="*/ 189 w 192"/>
                <a:gd name="T73" fmla="*/ 55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2"/>
                <a:gd name="T112" fmla="*/ 0 h 86"/>
                <a:gd name="T113" fmla="*/ 192 w 192"/>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2" h="86">
                  <a:moveTo>
                    <a:pt x="189" y="55"/>
                  </a:moveTo>
                  <a:lnTo>
                    <a:pt x="191" y="59"/>
                  </a:lnTo>
                  <a:lnTo>
                    <a:pt x="189" y="62"/>
                  </a:lnTo>
                  <a:lnTo>
                    <a:pt x="188" y="65"/>
                  </a:lnTo>
                  <a:lnTo>
                    <a:pt x="186" y="67"/>
                  </a:lnTo>
                  <a:lnTo>
                    <a:pt x="183" y="70"/>
                  </a:lnTo>
                  <a:lnTo>
                    <a:pt x="177" y="74"/>
                  </a:lnTo>
                  <a:lnTo>
                    <a:pt x="175" y="76"/>
                  </a:lnTo>
                  <a:lnTo>
                    <a:pt x="169" y="78"/>
                  </a:lnTo>
                  <a:lnTo>
                    <a:pt x="163" y="81"/>
                  </a:lnTo>
                  <a:lnTo>
                    <a:pt x="158" y="82"/>
                  </a:lnTo>
                  <a:lnTo>
                    <a:pt x="153" y="84"/>
                  </a:lnTo>
                  <a:lnTo>
                    <a:pt x="150" y="84"/>
                  </a:lnTo>
                  <a:lnTo>
                    <a:pt x="145" y="85"/>
                  </a:lnTo>
                  <a:lnTo>
                    <a:pt x="142" y="83"/>
                  </a:lnTo>
                  <a:lnTo>
                    <a:pt x="138" y="83"/>
                  </a:lnTo>
                  <a:lnTo>
                    <a:pt x="133" y="82"/>
                  </a:lnTo>
                  <a:lnTo>
                    <a:pt x="130" y="80"/>
                  </a:lnTo>
                  <a:lnTo>
                    <a:pt x="125" y="77"/>
                  </a:lnTo>
                  <a:lnTo>
                    <a:pt x="120" y="73"/>
                  </a:lnTo>
                  <a:lnTo>
                    <a:pt x="92" y="53"/>
                  </a:lnTo>
                  <a:lnTo>
                    <a:pt x="65" y="33"/>
                  </a:lnTo>
                  <a:lnTo>
                    <a:pt x="59" y="30"/>
                  </a:lnTo>
                  <a:lnTo>
                    <a:pt x="54" y="28"/>
                  </a:lnTo>
                  <a:lnTo>
                    <a:pt x="50" y="25"/>
                  </a:lnTo>
                  <a:lnTo>
                    <a:pt x="45" y="23"/>
                  </a:lnTo>
                  <a:lnTo>
                    <a:pt x="41" y="21"/>
                  </a:lnTo>
                  <a:lnTo>
                    <a:pt x="36" y="20"/>
                  </a:lnTo>
                  <a:lnTo>
                    <a:pt x="31" y="19"/>
                  </a:lnTo>
                  <a:lnTo>
                    <a:pt x="28" y="19"/>
                  </a:lnTo>
                  <a:lnTo>
                    <a:pt x="24" y="19"/>
                  </a:lnTo>
                  <a:lnTo>
                    <a:pt x="20" y="20"/>
                  </a:lnTo>
                  <a:lnTo>
                    <a:pt x="16" y="22"/>
                  </a:lnTo>
                  <a:lnTo>
                    <a:pt x="11" y="23"/>
                  </a:lnTo>
                  <a:lnTo>
                    <a:pt x="8" y="24"/>
                  </a:lnTo>
                  <a:lnTo>
                    <a:pt x="5" y="25"/>
                  </a:lnTo>
                  <a:lnTo>
                    <a:pt x="2" y="28"/>
                  </a:lnTo>
                  <a:lnTo>
                    <a:pt x="0" y="29"/>
                  </a:lnTo>
                  <a:lnTo>
                    <a:pt x="1" y="27"/>
                  </a:lnTo>
                  <a:lnTo>
                    <a:pt x="2" y="25"/>
                  </a:lnTo>
                  <a:lnTo>
                    <a:pt x="2" y="23"/>
                  </a:lnTo>
                  <a:lnTo>
                    <a:pt x="4" y="21"/>
                  </a:lnTo>
                  <a:lnTo>
                    <a:pt x="7" y="19"/>
                  </a:lnTo>
                  <a:lnTo>
                    <a:pt x="9" y="18"/>
                  </a:lnTo>
                  <a:lnTo>
                    <a:pt x="13" y="15"/>
                  </a:lnTo>
                  <a:lnTo>
                    <a:pt x="19" y="12"/>
                  </a:lnTo>
                  <a:lnTo>
                    <a:pt x="27" y="9"/>
                  </a:lnTo>
                  <a:lnTo>
                    <a:pt x="34" y="6"/>
                  </a:lnTo>
                  <a:lnTo>
                    <a:pt x="41" y="3"/>
                  </a:lnTo>
                  <a:lnTo>
                    <a:pt x="45" y="1"/>
                  </a:lnTo>
                  <a:lnTo>
                    <a:pt x="50" y="0"/>
                  </a:lnTo>
                  <a:lnTo>
                    <a:pt x="54" y="0"/>
                  </a:lnTo>
                  <a:lnTo>
                    <a:pt x="58" y="0"/>
                  </a:lnTo>
                  <a:lnTo>
                    <a:pt x="62" y="0"/>
                  </a:lnTo>
                  <a:lnTo>
                    <a:pt x="66" y="1"/>
                  </a:lnTo>
                  <a:lnTo>
                    <a:pt x="71" y="3"/>
                  </a:lnTo>
                  <a:lnTo>
                    <a:pt x="75" y="6"/>
                  </a:lnTo>
                  <a:lnTo>
                    <a:pt x="80" y="9"/>
                  </a:lnTo>
                  <a:lnTo>
                    <a:pt x="85" y="12"/>
                  </a:lnTo>
                  <a:lnTo>
                    <a:pt x="113" y="32"/>
                  </a:lnTo>
                  <a:lnTo>
                    <a:pt x="136" y="49"/>
                  </a:lnTo>
                  <a:lnTo>
                    <a:pt x="143" y="54"/>
                  </a:lnTo>
                  <a:lnTo>
                    <a:pt x="148" y="56"/>
                  </a:lnTo>
                  <a:lnTo>
                    <a:pt x="152" y="58"/>
                  </a:lnTo>
                  <a:lnTo>
                    <a:pt x="156" y="60"/>
                  </a:lnTo>
                  <a:lnTo>
                    <a:pt x="161" y="62"/>
                  </a:lnTo>
                  <a:lnTo>
                    <a:pt x="165" y="63"/>
                  </a:lnTo>
                  <a:lnTo>
                    <a:pt x="170" y="63"/>
                  </a:lnTo>
                  <a:lnTo>
                    <a:pt x="174" y="63"/>
                  </a:lnTo>
                  <a:lnTo>
                    <a:pt x="178" y="63"/>
                  </a:lnTo>
                  <a:lnTo>
                    <a:pt x="182" y="61"/>
                  </a:lnTo>
                  <a:lnTo>
                    <a:pt x="185" y="60"/>
                  </a:lnTo>
                  <a:lnTo>
                    <a:pt x="188" y="58"/>
                  </a:lnTo>
                  <a:lnTo>
                    <a:pt x="189" y="55"/>
                  </a:lnTo>
                </a:path>
              </a:pathLst>
            </a:custGeom>
            <a:solidFill>
              <a:srgbClr val="FF0000"/>
            </a:solidFill>
            <a:ln w="12700" cap="rnd">
              <a:solidFill>
                <a:srgbClr val="FF0000"/>
              </a:solidFill>
              <a:round/>
              <a:headEnd/>
              <a:tailEnd/>
            </a:ln>
          </p:spPr>
          <p:txBody>
            <a:bodyPr/>
            <a:lstStyle/>
            <a:p>
              <a:endParaRPr lang="en-US"/>
            </a:p>
          </p:txBody>
        </p:sp>
        <p:sp>
          <p:nvSpPr>
            <p:cNvPr id="217" name="Freeform 61"/>
            <p:cNvSpPr>
              <a:spLocks/>
            </p:cNvSpPr>
            <p:nvPr/>
          </p:nvSpPr>
          <p:spPr bwMode="auto">
            <a:xfrm>
              <a:off x="3825" y="1650"/>
              <a:ext cx="197" cy="86"/>
            </a:xfrm>
            <a:custGeom>
              <a:avLst/>
              <a:gdLst>
                <a:gd name="T0" fmla="*/ 194 w 197"/>
                <a:gd name="T1" fmla="*/ 59 h 86"/>
                <a:gd name="T2" fmla="*/ 190 w 197"/>
                <a:gd name="T3" fmla="*/ 65 h 86"/>
                <a:gd name="T4" fmla="*/ 184 w 197"/>
                <a:gd name="T5" fmla="*/ 71 h 86"/>
                <a:gd name="T6" fmla="*/ 177 w 197"/>
                <a:gd name="T7" fmla="*/ 76 h 86"/>
                <a:gd name="T8" fmla="*/ 165 w 197"/>
                <a:gd name="T9" fmla="*/ 82 h 86"/>
                <a:gd name="T10" fmla="*/ 157 w 197"/>
                <a:gd name="T11" fmla="*/ 84 h 86"/>
                <a:gd name="T12" fmla="*/ 148 w 197"/>
                <a:gd name="T13" fmla="*/ 85 h 86"/>
                <a:gd name="T14" fmla="*/ 140 w 197"/>
                <a:gd name="T15" fmla="*/ 83 h 86"/>
                <a:gd name="T16" fmla="*/ 132 w 197"/>
                <a:gd name="T17" fmla="*/ 80 h 86"/>
                <a:gd name="T18" fmla="*/ 121 w 197"/>
                <a:gd name="T19" fmla="*/ 74 h 86"/>
                <a:gd name="T20" fmla="*/ 66 w 197"/>
                <a:gd name="T21" fmla="*/ 34 h 86"/>
                <a:gd name="T22" fmla="*/ 56 w 197"/>
                <a:gd name="T23" fmla="*/ 28 h 86"/>
                <a:gd name="T24" fmla="*/ 47 w 197"/>
                <a:gd name="T25" fmla="*/ 24 h 86"/>
                <a:gd name="T26" fmla="*/ 37 w 197"/>
                <a:gd name="T27" fmla="*/ 20 h 86"/>
                <a:gd name="T28" fmla="*/ 29 w 197"/>
                <a:gd name="T29" fmla="*/ 20 h 86"/>
                <a:gd name="T30" fmla="*/ 21 w 197"/>
                <a:gd name="T31" fmla="*/ 21 h 86"/>
                <a:gd name="T32" fmla="*/ 12 w 197"/>
                <a:gd name="T33" fmla="*/ 24 h 86"/>
                <a:gd name="T34" fmla="*/ 5 w 197"/>
                <a:gd name="T35" fmla="*/ 27 h 86"/>
                <a:gd name="T36" fmla="*/ 0 w 197"/>
                <a:gd name="T37" fmla="*/ 29 h 86"/>
                <a:gd name="T38" fmla="*/ 1 w 197"/>
                <a:gd name="T39" fmla="*/ 26 h 86"/>
                <a:gd name="T40" fmla="*/ 5 w 197"/>
                <a:gd name="T41" fmla="*/ 21 h 86"/>
                <a:gd name="T42" fmla="*/ 9 w 197"/>
                <a:gd name="T43" fmla="*/ 18 h 86"/>
                <a:gd name="T44" fmla="*/ 21 w 197"/>
                <a:gd name="T45" fmla="*/ 13 h 86"/>
                <a:gd name="T46" fmla="*/ 35 w 197"/>
                <a:gd name="T47" fmla="*/ 6 h 86"/>
                <a:gd name="T48" fmla="*/ 47 w 197"/>
                <a:gd name="T49" fmla="*/ 1 h 86"/>
                <a:gd name="T50" fmla="*/ 56 w 197"/>
                <a:gd name="T51" fmla="*/ 0 h 86"/>
                <a:gd name="T52" fmla="*/ 64 w 197"/>
                <a:gd name="T53" fmla="*/ 1 h 86"/>
                <a:gd name="T54" fmla="*/ 72 w 197"/>
                <a:gd name="T55" fmla="*/ 3 h 86"/>
                <a:gd name="T56" fmla="*/ 81 w 197"/>
                <a:gd name="T57" fmla="*/ 9 h 86"/>
                <a:gd name="T58" fmla="*/ 115 w 197"/>
                <a:gd name="T59" fmla="*/ 32 h 86"/>
                <a:gd name="T60" fmla="*/ 146 w 197"/>
                <a:gd name="T61" fmla="*/ 54 h 86"/>
                <a:gd name="T62" fmla="*/ 155 w 197"/>
                <a:gd name="T63" fmla="*/ 59 h 86"/>
                <a:gd name="T64" fmla="*/ 164 w 197"/>
                <a:gd name="T65" fmla="*/ 63 h 86"/>
                <a:gd name="T66" fmla="*/ 173 w 197"/>
                <a:gd name="T67" fmla="*/ 64 h 86"/>
                <a:gd name="T68" fmla="*/ 181 w 197"/>
                <a:gd name="T69" fmla="*/ 63 h 86"/>
                <a:gd name="T70" fmla="*/ 189 w 197"/>
                <a:gd name="T71" fmla="*/ 60 h 86"/>
                <a:gd name="T72" fmla="*/ 196 w 197"/>
                <a:gd name="T73" fmla="*/ 56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7"/>
                <a:gd name="T112" fmla="*/ 0 h 86"/>
                <a:gd name="T113" fmla="*/ 197 w 197"/>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7" h="86">
                  <a:moveTo>
                    <a:pt x="196" y="56"/>
                  </a:moveTo>
                  <a:lnTo>
                    <a:pt x="194" y="59"/>
                  </a:lnTo>
                  <a:lnTo>
                    <a:pt x="192" y="62"/>
                  </a:lnTo>
                  <a:lnTo>
                    <a:pt x="190" y="65"/>
                  </a:lnTo>
                  <a:lnTo>
                    <a:pt x="187" y="68"/>
                  </a:lnTo>
                  <a:lnTo>
                    <a:pt x="184" y="71"/>
                  </a:lnTo>
                  <a:lnTo>
                    <a:pt x="181" y="74"/>
                  </a:lnTo>
                  <a:lnTo>
                    <a:pt x="177" y="76"/>
                  </a:lnTo>
                  <a:lnTo>
                    <a:pt x="171" y="79"/>
                  </a:lnTo>
                  <a:lnTo>
                    <a:pt x="165" y="82"/>
                  </a:lnTo>
                  <a:lnTo>
                    <a:pt x="161" y="83"/>
                  </a:lnTo>
                  <a:lnTo>
                    <a:pt x="157" y="84"/>
                  </a:lnTo>
                  <a:lnTo>
                    <a:pt x="153" y="84"/>
                  </a:lnTo>
                  <a:lnTo>
                    <a:pt x="148" y="85"/>
                  </a:lnTo>
                  <a:lnTo>
                    <a:pt x="145" y="84"/>
                  </a:lnTo>
                  <a:lnTo>
                    <a:pt x="140" y="83"/>
                  </a:lnTo>
                  <a:lnTo>
                    <a:pt x="136" y="82"/>
                  </a:lnTo>
                  <a:lnTo>
                    <a:pt x="132" y="80"/>
                  </a:lnTo>
                  <a:lnTo>
                    <a:pt x="126" y="78"/>
                  </a:lnTo>
                  <a:lnTo>
                    <a:pt x="121" y="74"/>
                  </a:lnTo>
                  <a:lnTo>
                    <a:pt x="94" y="54"/>
                  </a:lnTo>
                  <a:lnTo>
                    <a:pt x="66" y="34"/>
                  </a:lnTo>
                  <a:lnTo>
                    <a:pt x="61" y="31"/>
                  </a:lnTo>
                  <a:lnTo>
                    <a:pt x="56" y="28"/>
                  </a:lnTo>
                  <a:lnTo>
                    <a:pt x="51" y="26"/>
                  </a:lnTo>
                  <a:lnTo>
                    <a:pt x="47" y="24"/>
                  </a:lnTo>
                  <a:lnTo>
                    <a:pt x="41" y="21"/>
                  </a:lnTo>
                  <a:lnTo>
                    <a:pt x="37" y="20"/>
                  </a:lnTo>
                  <a:lnTo>
                    <a:pt x="33" y="20"/>
                  </a:lnTo>
                  <a:lnTo>
                    <a:pt x="29" y="20"/>
                  </a:lnTo>
                  <a:lnTo>
                    <a:pt x="24" y="20"/>
                  </a:lnTo>
                  <a:lnTo>
                    <a:pt x="21" y="21"/>
                  </a:lnTo>
                  <a:lnTo>
                    <a:pt x="17" y="22"/>
                  </a:lnTo>
                  <a:lnTo>
                    <a:pt x="12" y="24"/>
                  </a:lnTo>
                  <a:lnTo>
                    <a:pt x="9" y="25"/>
                  </a:lnTo>
                  <a:lnTo>
                    <a:pt x="5" y="27"/>
                  </a:lnTo>
                  <a:lnTo>
                    <a:pt x="3" y="28"/>
                  </a:lnTo>
                  <a:lnTo>
                    <a:pt x="0" y="29"/>
                  </a:lnTo>
                  <a:lnTo>
                    <a:pt x="1" y="28"/>
                  </a:lnTo>
                  <a:lnTo>
                    <a:pt x="1" y="26"/>
                  </a:lnTo>
                  <a:lnTo>
                    <a:pt x="3" y="24"/>
                  </a:lnTo>
                  <a:lnTo>
                    <a:pt x="5" y="21"/>
                  </a:lnTo>
                  <a:lnTo>
                    <a:pt x="7" y="20"/>
                  </a:lnTo>
                  <a:lnTo>
                    <a:pt x="9" y="18"/>
                  </a:lnTo>
                  <a:lnTo>
                    <a:pt x="14" y="16"/>
                  </a:lnTo>
                  <a:lnTo>
                    <a:pt x="21" y="13"/>
                  </a:lnTo>
                  <a:lnTo>
                    <a:pt x="29" y="9"/>
                  </a:lnTo>
                  <a:lnTo>
                    <a:pt x="35" y="6"/>
                  </a:lnTo>
                  <a:lnTo>
                    <a:pt x="42" y="3"/>
                  </a:lnTo>
                  <a:lnTo>
                    <a:pt x="47" y="1"/>
                  </a:lnTo>
                  <a:lnTo>
                    <a:pt x="51" y="0"/>
                  </a:lnTo>
                  <a:lnTo>
                    <a:pt x="56" y="0"/>
                  </a:lnTo>
                  <a:lnTo>
                    <a:pt x="60" y="0"/>
                  </a:lnTo>
                  <a:lnTo>
                    <a:pt x="64" y="1"/>
                  </a:lnTo>
                  <a:lnTo>
                    <a:pt x="67" y="2"/>
                  </a:lnTo>
                  <a:lnTo>
                    <a:pt x="72" y="3"/>
                  </a:lnTo>
                  <a:lnTo>
                    <a:pt x="77" y="6"/>
                  </a:lnTo>
                  <a:lnTo>
                    <a:pt x="81" y="9"/>
                  </a:lnTo>
                  <a:lnTo>
                    <a:pt x="87" y="12"/>
                  </a:lnTo>
                  <a:lnTo>
                    <a:pt x="115" y="32"/>
                  </a:lnTo>
                  <a:lnTo>
                    <a:pt x="139" y="50"/>
                  </a:lnTo>
                  <a:lnTo>
                    <a:pt x="146" y="54"/>
                  </a:lnTo>
                  <a:lnTo>
                    <a:pt x="151" y="57"/>
                  </a:lnTo>
                  <a:lnTo>
                    <a:pt x="155" y="59"/>
                  </a:lnTo>
                  <a:lnTo>
                    <a:pt x="159" y="61"/>
                  </a:lnTo>
                  <a:lnTo>
                    <a:pt x="164" y="63"/>
                  </a:lnTo>
                  <a:lnTo>
                    <a:pt x="169" y="63"/>
                  </a:lnTo>
                  <a:lnTo>
                    <a:pt x="173" y="64"/>
                  </a:lnTo>
                  <a:lnTo>
                    <a:pt x="178" y="63"/>
                  </a:lnTo>
                  <a:lnTo>
                    <a:pt x="181" y="63"/>
                  </a:lnTo>
                  <a:lnTo>
                    <a:pt x="185" y="61"/>
                  </a:lnTo>
                  <a:lnTo>
                    <a:pt x="189" y="60"/>
                  </a:lnTo>
                  <a:lnTo>
                    <a:pt x="191" y="58"/>
                  </a:lnTo>
                  <a:lnTo>
                    <a:pt x="196" y="56"/>
                  </a:lnTo>
                </a:path>
              </a:pathLst>
            </a:custGeom>
            <a:solidFill>
              <a:srgbClr val="FF0000"/>
            </a:solidFill>
            <a:ln w="12700" cap="rnd">
              <a:solidFill>
                <a:srgbClr val="FF0000"/>
              </a:solidFill>
              <a:round/>
              <a:headEnd/>
              <a:tailEnd/>
            </a:ln>
          </p:spPr>
          <p:txBody>
            <a:bodyPr/>
            <a:lstStyle/>
            <a:p>
              <a:endParaRPr lang="en-US"/>
            </a:p>
          </p:txBody>
        </p:sp>
        <p:sp>
          <p:nvSpPr>
            <p:cNvPr id="218" name="Freeform 62"/>
            <p:cNvSpPr>
              <a:spLocks/>
            </p:cNvSpPr>
            <p:nvPr/>
          </p:nvSpPr>
          <p:spPr bwMode="auto">
            <a:xfrm>
              <a:off x="4278" y="1428"/>
              <a:ext cx="193" cy="86"/>
            </a:xfrm>
            <a:custGeom>
              <a:avLst/>
              <a:gdLst>
                <a:gd name="T0" fmla="*/ 192 w 193"/>
                <a:gd name="T1" fmla="*/ 59 h 86"/>
                <a:gd name="T2" fmla="*/ 189 w 193"/>
                <a:gd name="T3" fmla="*/ 65 h 86"/>
                <a:gd name="T4" fmla="*/ 184 w 193"/>
                <a:gd name="T5" fmla="*/ 70 h 86"/>
                <a:gd name="T6" fmla="*/ 176 w 193"/>
                <a:gd name="T7" fmla="*/ 76 h 86"/>
                <a:gd name="T8" fmla="*/ 164 w 193"/>
                <a:gd name="T9" fmla="*/ 81 h 86"/>
                <a:gd name="T10" fmla="*/ 154 w 193"/>
                <a:gd name="T11" fmla="*/ 84 h 86"/>
                <a:gd name="T12" fmla="*/ 146 w 193"/>
                <a:gd name="T13" fmla="*/ 85 h 86"/>
                <a:gd name="T14" fmla="*/ 138 w 193"/>
                <a:gd name="T15" fmla="*/ 83 h 86"/>
                <a:gd name="T16" fmla="*/ 130 w 193"/>
                <a:gd name="T17" fmla="*/ 80 h 86"/>
                <a:gd name="T18" fmla="*/ 121 w 193"/>
                <a:gd name="T19" fmla="*/ 73 h 86"/>
                <a:gd name="T20" fmla="*/ 65 w 193"/>
                <a:gd name="T21" fmla="*/ 33 h 86"/>
                <a:gd name="T22" fmla="*/ 55 w 193"/>
                <a:gd name="T23" fmla="*/ 28 h 86"/>
                <a:gd name="T24" fmla="*/ 45 w 193"/>
                <a:gd name="T25" fmla="*/ 23 h 86"/>
                <a:gd name="T26" fmla="*/ 36 w 193"/>
                <a:gd name="T27" fmla="*/ 20 h 86"/>
                <a:gd name="T28" fmla="*/ 28 w 193"/>
                <a:gd name="T29" fmla="*/ 19 h 86"/>
                <a:gd name="T30" fmla="*/ 20 w 193"/>
                <a:gd name="T31" fmla="*/ 20 h 86"/>
                <a:gd name="T32" fmla="*/ 11 w 193"/>
                <a:gd name="T33" fmla="*/ 23 h 86"/>
                <a:gd name="T34" fmla="*/ 5 w 193"/>
                <a:gd name="T35" fmla="*/ 25 h 86"/>
                <a:gd name="T36" fmla="*/ 0 w 193"/>
                <a:gd name="T37" fmla="*/ 29 h 86"/>
                <a:gd name="T38" fmla="*/ 2 w 193"/>
                <a:gd name="T39" fmla="*/ 25 h 86"/>
                <a:gd name="T40" fmla="*/ 4 w 193"/>
                <a:gd name="T41" fmla="*/ 21 h 86"/>
                <a:gd name="T42" fmla="*/ 9 w 193"/>
                <a:gd name="T43" fmla="*/ 18 h 86"/>
                <a:gd name="T44" fmla="*/ 19 w 193"/>
                <a:gd name="T45" fmla="*/ 12 h 86"/>
                <a:gd name="T46" fmla="*/ 34 w 193"/>
                <a:gd name="T47" fmla="*/ 6 h 86"/>
                <a:gd name="T48" fmla="*/ 46 w 193"/>
                <a:gd name="T49" fmla="*/ 1 h 86"/>
                <a:gd name="T50" fmla="*/ 55 w 193"/>
                <a:gd name="T51" fmla="*/ 0 h 86"/>
                <a:gd name="T52" fmla="*/ 62 w 193"/>
                <a:gd name="T53" fmla="*/ 0 h 86"/>
                <a:gd name="T54" fmla="*/ 71 w 193"/>
                <a:gd name="T55" fmla="*/ 3 h 86"/>
                <a:gd name="T56" fmla="*/ 80 w 193"/>
                <a:gd name="T57" fmla="*/ 9 h 86"/>
                <a:gd name="T58" fmla="*/ 113 w 193"/>
                <a:gd name="T59" fmla="*/ 32 h 86"/>
                <a:gd name="T60" fmla="*/ 144 w 193"/>
                <a:gd name="T61" fmla="*/ 54 h 86"/>
                <a:gd name="T62" fmla="*/ 153 w 193"/>
                <a:gd name="T63" fmla="*/ 58 h 86"/>
                <a:gd name="T64" fmla="*/ 162 w 193"/>
                <a:gd name="T65" fmla="*/ 62 h 86"/>
                <a:gd name="T66" fmla="*/ 171 w 193"/>
                <a:gd name="T67" fmla="*/ 63 h 86"/>
                <a:gd name="T68" fmla="*/ 179 w 193"/>
                <a:gd name="T69" fmla="*/ 63 h 86"/>
                <a:gd name="T70" fmla="*/ 186 w 193"/>
                <a:gd name="T71" fmla="*/ 60 h 86"/>
                <a:gd name="T72" fmla="*/ 190 w 193"/>
                <a:gd name="T73" fmla="*/ 55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3"/>
                <a:gd name="T112" fmla="*/ 0 h 86"/>
                <a:gd name="T113" fmla="*/ 193 w 193"/>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3" h="86">
                  <a:moveTo>
                    <a:pt x="190" y="55"/>
                  </a:moveTo>
                  <a:lnTo>
                    <a:pt x="192" y="59"/>
                  </a:lnTo>
                  <a:lnTo>
                    <a:pt x="190" y="62"/>
                  </a:lnTo>
                  <a:lnTo>
                    <a:pt x="189" y="65"/>
                  </a:lnTo>
                  <a:lnTo>
                    <a:pt x="187" y="67"/>
                  </a:lnTo>
                  <a:lnTo>
                    <a:pt x="184" y="70"/>
                  </a:lnTo>
                  <a:lnTo>
                    <a:pt x="178" y="74"/>
                  </a:lnTo>
                  <a:lnTo>
                    <a:pt x="176" y="76"/>
                  </a:lnTo>
                  <a:lnTo>
                    <a:pt x="170" y="78"/>
                  </a:lnTo>
                  <a:lnTo>
                    <a:pt x="164" y="81"/>
                  </a:lnTo>
                  <a:lnTo>
                    <a:pt x="159" y="82"/>
                  </a:lnTo>
                  <a:lnTo>
                    <a:pt x="154" y="84"/>
                  </a:lnTo>
                  <a:lnTo>
                    <a:pt x="150" y="84"/>
                  </a:lnTo>
                  <a:lnTo>
                    <a:pt x="146" y="85"/>
                  </a:lnTo>
                  <a:lnTo>
                    <a:pt x="142" y="83"/>
                  </a:lnTo>
                  <a:lnTo>
                    <a:pt x="138" y="83"/>
                  </a:lnTo>
                  <a:lnTo>
                    <a:pt x="134" y="82"/>
                  </a:lnTo>
                  <a:lnTo>
                    <a:pt x="130" y="80"/>
                  </a:lnTo>
                  <a:lnTo>
                    <a:pt x="126" y="77"/>
                  </a:lnTo>
                  <a:lnTo>
                    <a:pt x="121" y="73"/>
                  </a:lnTo>
                  <a:lnTo>
                    <a:pt x="92" y="53"/>
                  </a:lnTo>
                  <a:lnTo>
                    <a:pt x="65" y="33"/>
                  </a:lnTo>
                  <a:lnTo>
                    <a:pt x="60" y="30"/>
                  </a:lnTo>
                  <a:lnTo>
                    <a:pt x="55" y="28"/>
                  </a:lnTo>
                  <a:lnTo>
                    <a:pt x="50" y="25"/>
                  </a:lnTo>
                  <a:lnTo>
                    <a:pt x="45" y="23"/>
                  </a:lnTo>
                  <a:lnTo>
                    <a:pt x="41" y="21"/>
                  </a:lnTo>
                  <a:lnTo>
                    <a:pt x="36" y="20"/>
                  </a:lnTo>
                  <a:lnTo>
                    <a:pt x="31" y="19"/>
                  </a:lnTo>
                  <a:lnTo>
                    <a:pt x="28" y="19"/>
                  </a:lnTo>
                  <a:lnTo>
                    <a:pt x="24" y="19"/>
                  </a:lnTo>
                  <a:lnTo>
                    <a:pt x="20" y="20"/>
                  </a:lnTo>
                  <a:lnTo>
                    <a:pt x="16" y="22"/>
                  </a:lnTo>
                  <a:lnTo>
                    <a:pt x="11" y="23"/>
                  </a:lnTo>
                  <a:lnTo>
                    <a:pt x="8" y="24"/>
                  </a:lnTo>
                  <a:lnTo>
                    <a:pt x="5" y="25"/>
                  </a:lnTo>
                  <a:lnTo>
                    <a:pt x="2" y="28"/>
                  </a:lnTo>
                  <a:lnTo>
                    <a:pt x="0" y="29"/>
                  </a:lnTo>
                  <a:lnTo>
                    <a:pt x="1" y="27"/>
                  </a:lnTo>
                  <a:lnTo>
                    <a:pt x="2" y="25"/>
                  </a:lnTo>
                  <a:lnTo>
                    <a:pt x="2" y="23"/>
                  </a:lnTo>
                  <a:lnTo>
                    <a:pt x="4" y="21"/>
                  </a:lnTo>
                  <a:lnTo>
                    <a:pt x="7" y="19"/>
                  </a:lnTo>
                  <a:lnTo>
                    <a:pt x="9" y="18"/>
                  </a:lnTo>
                  <a:lnTo>
                    <a:pt x="13" y="15"/>
                  </a:lnTo>
                  <a:lnTo>
                    <a:pt x="19" y="12"/>
                  </a:lnTo>
                  <a:lnTo>
                    <a:pt x="27" y="9"/>
                  </a:lnTo>
                  <a:lnTo>
                    <a:pt x="34" y="6"/>
                  </a:lnTo>
                  <a:lnTo>
                    <a:pt x="41" y="3"/>
                  </a:lnTo>
                  <a:lnTo>
                    <a:pt x="46" y="1"/>
                  </a:lnTo>
                  <a:lnTo>
                    <a:pt x="50" y="0"/>
                  </a:lnTo>
                  <a:lnTo>
                    <a:pt x="55" y="0"/>
                  </a:lnTo>
                  <a:lnTo>
                    <a:pt x="59" y="0"/>
                  </a:lnTo>
                  <a:lnTo>
                    <a:pt x="62" y="0"/>
                  </a:lnTo>
                  <a:lnTo>
                    <a:pt x="66" y="1"/>
                  </a:lnTo>
                  <a:lnTo>
                    <a:pt x="71" y="3"/>
                  </a:lnTo>
                  <a:lnTo>
                    <a:pt x="75" y="6"/>
                  </a:lnTo>
                  <a:lnTo>
                    <a:pt x="80" y="9"/>
                  </a:lnTo>
                  <a:lnTo>
                    <a:pt x="85" y="12"/>
                  </a:lnTo>
                  <a:lnTo>
                    <a:pt x="113" y="32"/>
                  </a:lnTo>
                  <a:lnTo>
                    <a:pt x="137" y="49"/>
                  </a:lnTo>
                  <a:lnTo>
                    <a:pt x="144" y="54"/>
                  </a:lnTo>
                  <a:lnTo>
                    <a:pt x="148" y="56"/>
                  </a:lnTo>
                  <a:lnTo>
                    <a:pt x="153" y="58"/>
                  </a:lnTo>
                  <a:lnTo>
                    <a:pt x="157" y="60"/>
                  </a:lnTo>
                  <a:lnTo>
                    <a:pt x="162" y="62"/>
                  </a:lnTo>
                  <a:lnTo>
                    <a:pt x="166" y="63"/>
                  </a:lnTo>
                  <a:lnTo>
                    <a:pt x="171" y="63"/>
                  </a:lnTo>
                  <a:lnTo>
                    <a:pt x="175" y="63"/>
                  </a:lnTo>
                  <a:lnTo>
                    <a:pt x="179" y="63"/>
                  </a:lnTo>
                  <a:lnTo>
                    <a:pt x="183" y="61"/>
                  </a:lnTo>
                  <a:lnTo>
                    <a:pt x="186" y="60"/>
                  </a:lnTo>
                  <a:lnTo>
                    <a:pt x="189" y="58"/>
                  </a:lnTo>
                  <a:lnTo>
                    <a:pt x="190" y="55"/>
                  </a:lnTo>
                </a:path>
              </a:pathLst>
            </a:custGeom>
            <a:solidFill>
              <a:srgbClr val="FF0000"/>
            </a:solidFill>
            <a:ln w="12700" cap="rnd">
              <a:solidFill>
                <a:srgbClr val="FF0000"/>
              </a:solidFill>
              <a:round/>
              <a:headEnd/>
              <a:tailEnd/>
            </a:ln>
          </p:spPr>
          <p:txBody>
            <a:bodyPr/>
            <a:lstStyle/>
            <a:p>
              <a:endParaRPr lang="en-US"/>
            </a:p>
          </p:txBody>
        </p:sp>
        <p:sp>
          <p:nvSpPr>
            <p:cNvPr id="219" name="Freeform 63"/>
            <p:cNvSpPr>
              <a:spLocks/>
            </p:cNvSpPr>
            <p:nvPr/>
          </p:nvSpPr>
          <p:spPr bwMode="auto">
            <a:xfrm>
              <a:off x="4125" y="1503"/>
              <a:ext cx="197" cy="87"/>
            </a:xfrm>
            <a:custGeom>
              <a:avLst/>
              <a:gdLst>
                <a:gd name="T0" fmla="*/ 194 w 197"/>
                <a:gd name="T1" fmla="*/ 60 h 87"/>
                <a:gd name="T2" fmla="*/ 190 w 197"/>
                <a:gd name="T3" fmla="*/ 66 h 87"/>
                <a:gd name="T4" fmla="*/ 184 w 197"/>
                <a:gd name="T5" fmla="*/ 72 h 87"/>
                <a:gd name="T6" fmla="*/ 177 w 197"/>
                <a:gd name="T7" fmla="*/ 77 h 87"/>
                <a:gd name="T8" fmla="*/ 165 w 197"/>
                <a:gd name="T9" fmla="*/ 83 h 87"/>
                <a:gd name="T10" fmla="*/ 157 w 197"/>
                <a:gd name="T11" fmla="*/ 85 h 87"/>
                <a:gd name="T12" fmla="*/ 148 w 197"/>
                <a:gd name="T13" fmla="*/ 86 h 87"/>
                <a:gd name="T14" fmla="*/ 140 w 197"/>
                <a:gd name="T15" fmla="*/ 84 h 87"/>
                <a:gd name="T16" fmla="*/ 132 w 197"/>
                <a:gd name="T17" fmla="*/ 81 h 87"/>
                <a:gd name="T18" fmla="*/ 121 w 197"/>
                <a:gd name="T19" fmla="*/ 74 h 87"/>
                <a:gd name="T20" fmla="*/ 66 w 197"/>
                <a:gd name="T21" fmla="*/ 35 h 87"/>
                <a:gd name="T22" fmla="*/ 56 w 197"/>
                <a:gd name="T23" fmla="*/ 28 h 87"/>
                <a:gd name="T24" fmla="*/ 47 w 197"/>
                <a:gd name="T25" fmla="*/ 24 h 87"/>
                <a:gd name="T26" fmla="*/ 37 w 197"/>
                <a:gd name="T27" fmla="*/ 21 h 87"/>
                <a:gd name="T28" fmla="*/ 29 w 197"/>
                <a:gd name="T29" fmla="*/ 21 h 87"/>
                <a:gd name="T30" fmla="*/ 21 w 197"/>
                <a:gd name="T31" fmla="*/ 21 h 87"/>
                <a:gd name="T32" fmla="*/ 12 w 197"/>
                <a:gd name="T33" fmla="*/ 24 h 87"/>
                <a:gd name="T34" fmla="*/ 5 w 197"/>
                <a:gd name="T35" fmla="*/ 27 h 87"/>
                <a:gd name="T36" fmla="*/ 0 w 197"/>
                <a:gd name="T37" fmla="*/ 30 h 87"/>
                <a:gd name="T38" fmla="*/ 1 w 197"/>
                <a:gd name="T39" fmla="*/ 26 h 87"/>
                <a:gd name="T40" fmla="*/ 5 w 197"/>
                <a:gd name="T41" fmla="*/ 22 h 87"/>
                <a:gd name="T42" fmla="*/ 9 w 197"/>
                <a:gd name="T43" fmla="*/ 18 h 87"/>
                <a:gd name="T44" fmla="*/ 21 w 197"/>
                <a:gd name="T45" fmla="*/ 13 h 87"/>
                <a:gd name="T46" fmla="*/ 35 w 197"/>
                <a:gd name="T47" fmla="*/ 6 h 87"/>
                <a:gd name="T48" fmla="*/ 47 w 197"/>
                <a:gd name="T49" fmla="*/ 1 h 87"/>
                <a:gd name="T50" fmla="*/ 56 w 197"/>
                <a:gd name="T51" fmla="*/ 0 h 87"/>
                <a:gd name="T52" fmla="*/ 64 w 197"/>
                <a:gd name="T53" fmla="*/ 1 h 87"/>
                <a:gd name="T54" fmla="*/ 72 w 197"/>
                <a:gd name="T55" fmla="*/ 3 h 87"/>
                <a:gd name="T56" fmla="*/ 81 w 197"/>
                <a:gd name="T57" fmla="*/ 9 h 87"/>
                <a:gd name="T58" fmla="*/ 115 w 197"/>
                <a:gd name="T59" fmla="*/ 32 h 87"/>
                <a:gd name="T60" fmla="*/ 146 w 197"/>
                <a:gd name="T61" fmla="*/ 55 h 87"/>
                <a:gd name="T62" fmla="*/ 155 w 197"/>
                <a:gd name="T63" fmla="*/ 60 h 87"/>
                <a:gd name="T64" fmla="*/ 164 w 197"/>
                <a:gd name="T65" fmla="*/ 63 h 87"/>
                <a:gd name="T66" fmla="*/ 173 w 197"/>
                <a:gd name="T67" fmla="*/ 64 h 87"/>
                <a:gd name="T68" fmla="*/ 181 w 197"/>
                <a:gd name="T69" fmla="*/ 64 h 87"/>
                <a:gd name="T70" fmla="*/ 189 w 197"/>
                <a:gd name="T71" fmla="*/ 61 h 87"/>
                <a:gd name="T72" fmla="*/ 196 w 197"/>
                <a:gd name="T73" fmla="*/ 57 h 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7"/>
                <a:gd name="T112" fmla="*/ 0 h 87"/>
                <a:gd name="T113" fmla="*/ 197 w 197"/>
                <a:gd name="T114" fmla="*/ 87 h 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7" h="87">
                  <a:moveTo>
                    <a:pt x="196" y="57"/>
                  </a:moveTo>
                  <a:lnTo>
                    <a:pt x="194" y="60"/>
                  </a:lnTo>
                  <a:lnTo>
                    <a:pt x="192" y="63"/>
                  </a:lnTo>
                  <a:lnTo>
                    <a:pt x="190" y="66"/>
                  </a:lnTo>
                  <a:lnTo>
                    <a:pt x="187" y="69"/>
                  </a:lnTo>
                  <a:lnTo>
                    <a:pt x="184" y="72"/>
                  </a:lnTo>
                  <a:lnTo>
                    <a:pt x="181" y="74"/>
                  </a:lnTo>
                  <a:lnTo>
                    <a:pt x="177" y="77"/>
                  </a:lnTo>
                  <a:lnTo>
                    <a:pt x="171" y="80"/>
                  </a:lnTo>
                  <a:lnTo>
                    <a:pt x="165" y="83"/>
                  </a:lnTo>
                  <a:lnTo>
                    <a:pt x="161" y="84"/>
                  </a:lnTo>
                  <a:lnTo>
                    <a:pt x="157" y="85"/>
                  </a:lnTo>
                  <a:lnTo>
                    <a:pt x="153" y="85"/>
                  </a:lnTo>
                  <a:lnTo>
                    <a:pt x="148" y="86"/>
                  </a:lnTo>
                  <a:lnTo>
                    <a:pt x="145" y="85"/>
                  </a:lnTo>
                  <a:lnTo>
                    <a:pt x="140" y="84"/>
                  </a:lnTo>
                  <a:lnTo>
                    <a:pt x="136" y="83"/>
                  </a:lnTo>
                  <a:lnTo>
                    <a:pt x="132" y="81"/>
                  </a:lnTo>
                  <a:lnTo>
                    <a:pt x="126" y="79"/>
                  </a:lnTo>
                  <a:lnTo>
                    <a:pt x="121" y="74"/>
                  </a:lnTo>
                  <a:lnTo>
                    <a:pt x="94" y="55"/>
                  </a:lnTo>
                  <a:lnTo>
                    <a:pt x="66" y="35"/>
                  </a:lnTo>
                  <a:lnTo>
                    <a:pt x="61" y="31"/>
                  </a:lnTo>
                  <a:lnTo>
                    <a:pt x="56" y="28"/>
                  </a:lnTo>
                  <a:lnTo>
                    <a:pt x="51" y="26"/>
                  </a:lnTo>
                  <a:lnTo>
                    <a:pt x="47" y="24"/>
                  </a:lnTo>
                  <a:lnTo>
                    <a:pt x="41" y="22"/>
                  </a:lnTo>
                  <a:lnTo>
                    <a:pt x="37" y="21"/>
                  </a:lnTo>
                  <a:lnTo>
                    <a:pt x="33" y="20"/>
                  </a:lnTo>
                  <a:lnTo>
                    <a:pt x="29" y="21"/>
                  </a:lnTo>
                  <a:lnTo>
                    <a:pt x="24" y="21"/>
                  </a:lnTo>
                  <a:lnTo>
                    <a:pt x="21" y="21"/>
                  </a:lnTo>
                  <a:lnTo>
                    <a:pt x="17" y="23"/>
                  </a:lnTo>
                  <a:lnTo>
                    <a:pt x="12" y="24"/>
                  </a:lnTo>
                  <a:lnTo>
                    <a:pt x="9" y="25"/>
                  </a:lnTo>
                  <a:lnTo>
                    <a:pt x="5" y="27"/>
                  </a:lnTo>
                  <a:lnTo>
                    <a:pt x="3" y="28"/>
                  </a:lnTo>
                  <a:lnTo>
                    <a:pt x="0" y="30"/>
                  </a:lnTo>
                  <a:lnTo>
                    <a:pt x="1" y="28"/>
                  </a:lnTo>
                  <a:lnTo>
                    <a:pt x="1" y="26"/>
                  </a:lnTo>
                  <a:lnTo>
                    <a:pt x="3" y="24"/>
                  </a:lnTo>
                  <a:lnTo>
                    <a:pt x="5" y="22"/>
                  </a:lnTo>
                  <a:lnTo>
                    <a:pt x="7" y="20"/>
                  </a:lnTo>
                  <a:lnTo>
                    <a:pt x="9" y="18"/>
                  </a:lnTo>
                  <a:lnTo>
                    <a:pt x="14" y="16"/>
                  </a:lnTo>
                  <a:lnTo>
                    <a:pt x="21" y="13"/>
                  </a:lnTo>
                  <a:lnTo>
                    <a:pt x="29" y="9"/>
                  </a:lnTo>
                  <a:lnTo>
                    <a:pt x="35" y="6"/>
                  </a:lnTo>
                  <a:lnTo>
                    <a:pt x="42" y="3"/>
                  </a:lnTo>
                  <a:lnTo>
                    <a:pt x="47" y="1"/>
                  </a:lnTo>
                  <a:lnTo>
                    <a:pt x="51" y="0"/>
                  </a:lnTo>
                  <a:lnTo>
                    <a:pt x="56" y="0"/>
                  </a:lnTo>
                  <a:lnTo>
                    <a:pt x="60" y="0"/>
                  </a:lnTo>
                  <a:lnTo>
                    <a:pt x="64" y="1"/>
                  </a:lnTo>
                  <a:lnTo>
                    <a:pt x="67" y="2"/>
                  </a:lnTo>
                  <a:lnTo>
                    <a:pt x="72" y="3"/>
                  </a:lnTo>
                  <a:lnTo>
                    <a:pt x="77" y="6"/>
                  </a:lnTo>
                  <a:lnTo>
                    <a:pt x="81" y="9"/>
                  </a:lnTo>
                  <a:lnTo>
                    <a:pt x="87" y="12"/>
                  </a:lnTo>
                  <a:lnTo>
                    <a:pt x="115" y="32"/>
                  </a:lnTo>
                  <a:lnTo>
                    <a:pt x="139" y="50"/>
                  </a:lnTo>
                  <a:lnTo>
                    <a:pt x="146" y="55"/>
                  </a:lnTo>
                  <a:lnTo>
                    <a:pt x="151" y="58"/>
                  </a:lnTo>
                  <a:lnTo>
                    <a:pt x="155" y="60"/>
                  </a:lnTo>
                  <a:lnTo>
                    <a:pt x="159" y="61"/>
                  </a:lnTo>
                  <a:lnTo>
                    <a:pt x="164" y="63"/>
                  </a:lnTo>
                  <a:lnTo>
                    <a:pt x="169" y="64"/>
                  </a:lnTo>
                  <a:lnTo>
                    <a:pt x="173" y="64"/>
                  </a:lnTo>
                  <a:lnTo>
                    <a:pt x="178" y="64"/>
                  </a:lnTo>
                  <a:lnTo>
                    <a:pt x="181" y="64"/>
                  </a:lnTo>
                  <a:lnTo>
                    <a:pt x="185" y="62"/>
                  </a:lnTo>
                  <a:lnTo>
                    <a:pt x="189" y="61"/>
                  </a:lnTo>
                  <a:lnTo>
                    <a:pt x="191" y="59"/>
                  </a:lnTo>
                  <a:lnTo>
                    <a:pt x="196" y="57"/>
                  </a:lnTo>
                </a:path>
              </a:pathLst>
            </a:custGeom>
            <a:solidFill>
              <a:srgbClr val="FF0000"/>
            </a:solidFill>
            <a:ln w="12700" cap="rnd">
              <a:solidFill>
                <a:srgbClr val="FF0000"/>
              </a:solidFill>
              <a:round/>
              <a:headEnd/>
              <a:tailEnd/>
            </a:ln>
          </p:spPr>
          <p:txBody>
            <a:bodyPr/>
            <a:lstStyle/>
            <a:p>
              <a:endParaRPr lang="en-US"/>
            </a:p>
          </p:txBody>
        </p:sp>
        <p:sp>
          <p:nvSpPr>
            <p:cNvPr id="220" name="Freeform 64"/>
            <p:cNvSpPr>
              <a:spLocks/>
            </p:cNvSpPr>
            <p:nvPr/>
          </p:nvSpPr>
          <p:spPr bwMode="auto">
            <a:xfrm>
              <a:off x="4575" y="1284"/>
              <a:ext cx="195" cy="82"/>
            </a:xfrm>
            <a:custGeom>
              <a:avLst/>
              <a:gdLst>
                <a:gd name="T0" fmla="*/ 194 w 195"/>
                <a:gd name="T1" fmla="*/ 57 h 82"/>
                <a:gd name="T2" fmla="*/ 191 w 195"/>
                <a:gd name="T3" fmla="*/ 61 h 82"/>
                <a:gd name="T4" fmla="*/ 186 w 195"/>
                <a:gd name="T5" fmla="*/ 67 h 82"/>
                <a:gd name="T6" fmla="*/ 178 w 195"/>
                <a:gd name="T7" fmla="*/ 73 h 82"/>
                <a:gd name="T8" fmla="*/ 165 w 195"/>
                <a:gd name="T9" fmla="*/ 77 h 82"/>
                <a:gd name="T10" fmla="*/ 156 w 195"/>
                <a:gd name="T11" fmla="*/ 80 h 82"/>
                <a:gd name="T12" fmla="*/ 147 w 195"/>
                <a:gd name="T13" fmla="*/ 81 h 82"/>
                <a:gd name="T14" fmla="*/ 140 w 195"/>
                <a:gd name="T15" fmla="*/ 79 h 82"/>
                <a:gd name="T16" fmla="*/ 132 w 195"/>
                <a:gd name="T17" fmla="*/ 76 h 82"/>
                <a:gd name="T18" fmla="*/ 122 w 195"/>
                <a:gd name="T19" fmla="*/ 70 h 82"/>
                <a:gd name="T20" fmla="*/ 66 w 195"/>
                <a:gd name="T21" fmla="*/ 32 h 82"/>
                <a:gd name="T22" fmla="*/ 55 w 195"/>
                <a:gd name="T23" fmla="*/ 26 h 82"/>
                <a:gd name="T24" fmla="*/ 46 w 195"/>
                <a:gd name="T25" fmla="*/ 22 h 82"/>
                <a:gd name="T26" fmla="*/ 36 w 195"/>
                <a:gd name="T27" fmla="*/ 19 h 82"/>
                <a:gd name="T28" fmla="*/ 29 w 195"/>
                <a:gd name="T29" fmla="*/ 19 h 82"/>
                <a:gd name="T30" fmla="*/ 20 w 195"/>
                <a:gd name="T31" fmla="*/ 19 h 82"/>
                <a:gd name="T32" fmla="*/ 11 w 195"/>
                <a:gd name="T33" fmla="*/ 22 h 82"/>
                <a:gd name="T34" fmla="*/ 5 w 195"/>
                <a:gd name="T35" fmla="*/ 24 h 82"/>
                <a:gd name="T36" fmla="*/ 0 w 195"/>
                <a:gd name="T37" fmla="*/ 28 h 82"/>
                <a:gd name="T38" fmla="*/ 2 w 195"/>
                <a:gd name="T39" fmla="*/ 23 h 82"/>
                <a:gd name="T40" fmla="*/ 4 w 195"/>
                <a:gd name="T41" fmla="*/ 20 h 82"/>
                <a:gd name="T42" fmla="*/ 9 w 195"/>
                <a:gd name="T43" fmla="*/ 17 h 82"/>
                <a:gd name="T44" fmla="*/ 19 w 195"/>
                <a:gd name="T45" fmla="*/ 11 h 82"/>
                <a:gd name="T46" fmla="*/ 34 w 195"/>
                <a:gd name="T47" fmla="*/ 5 h 82"/>
                <a:gd name="T48" fmla="*/ 46 w 195"/>
                <a:gd name="T49" fmla="*/ 1 h 82"/>
                <a:gd name="T50" fmla="*/ 55 w 195"/>
                <a:gd name="T51" fmla="*/ 0 h 82"/>
                <a:gd name="T52" fmla="*/ 63 w 195"/>
                <a:gd name="T53" fmla="*/ 0 h 82"/>
                <a:gd name="T54" fmla="*/ 72 w 195"/>
                <a:gd name="T55" fmla="*/ 3 h 82"/>
                <a:gd name="T56" fmla="*/ 81 w 195"/>
                <a:gd name="T57" fmla="*/ 8 h 82"/>
                <a:gd name="T58" fmla="*/ 115 w 195"/>
                <a:gd name="T59" fmla="*/ 31 h 82"/>
                <a:gd name="T60" fmla="*/ 145 w 195"/>
                <a:gd name="T61" fmla="*/ 51 h 82"/>
                <a:gd name="T62" fmla="*/ 155 w 195"/>
                <a:gd name="T63" fmla="*/ 56 h 82"/>
                <a:gd name="T64" fmla="*/ 164 w 195"/>
                <a:gd name="T65" fmla="*/ 59 h 82"/>
                <a:gd name="T66" fmla="*/ 173 w 195"/>
                <a:gd name="T67" fmla="*/ 60 h 82"/>
                <a:gd name="T68" fmla="*/ 181 w 195"/>
                <a:gd name="T69" fmla="*/ 60 h 82"/>
                <a:gd name="T70" fmla="*/ 188 w 195"/>
                <a:gd name="T71" fmla="*/ 57 h 82"/>
                <a:gd name="T72" fmla="*/ 192 w 195"/>
                <a:gd name="T73" fmla="*/ 52 h 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5"/>
                <a:gd name="T112" fmla="*/ 0 h 82"/>
                <a:gd name="T113" fmla="*/ 195 w 195"/>
                <a:gd name="T114" fmla="*/ 82 h 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5" h="82">
                  <a:moveTo>
                    <a:pt x="192" y="52"/>
                  </a:moveTo>
                  <a:lnTo>
                    <a:pt x="194" y="57"/>
                  </a:lnTo>
                  <a:lnTo>
                    <a:pt x="192" y="59"/>
                  </a:lnTo>
                  <a:lnTo>
                    <a:pt x="191" y="61"/>
                  </a:lnTo>
                  <a:lnTo>
                    <a:pt x="189" y="64"/>
                  </a:lnTo>
                  <a:lnTo>
                    <a:pt x="186" y="67"/>
                  </a:lnTo>
                  <a:lnTo>
                    <a:pt x="180" y="70"/>
                  </a:lnTo>
                  <a:lnTo>
                    <a:pt x="178" y="73"/>
                  </a:lnTo>
                  <a:lnTo>
                    <a:pt x="171" y="75"/>
                  </a:lnTo>
                  <a:lnTo>
                    <a:pt x="165" y="77"/>
                  </a:lnTo>
                  <a:lnTo>
                    <a:pt x="161" y="78"/>
                  </a:lnTo>
                  <a:lnTo>
                    <a:pt x="156" y="80"/>
                  </a:lnTo>
                  <a:lnTo>
                    <a:pt x="152" y="80"/>
                  </a:lnTo>
                  <a:lnTo>
                    <a:pt x="147" y="81"/>
                  </a:lnTo>
                  <a:lnTo>
                    <a:pt x="144" y="79"/>
                  </a:lnTo>
                  <a:lnTo>
                    <a:pt x="140" y="79"/>
                  </a:lnTo>
                  <a:lnTo>
                    <a:pt x="135" y="78"/>
                  </a:lnTo>
                  <a:lnTo>
                    <a:pt x="132" y="76"/>
                  </a:lnTo>
                  <a:lnTo>
                    <a:pt x="127" y="73"/>
                  </a:lnTo>
                  <a:lnTo>
                    <a:pt x="122" y="70"/>
                  </a:lnTo>
                  <a:lnTo>
                    <a:pt x="93" y="51"/>
                  </a:lnTo>
                  <a:lnTo>
                    <a:pt x="66" y="32"/>
                  </a:lnTo>
                  <a:lnTo>
                    <a:pt x="60" y="28"/>
                  </a:lnTo>
                  <a:lnTo>
                    <a:pt x="55" y="26"/>
                  </a:lnTo>
                  <a:lnTo>
                    <a:pt x="51" y="24"/>
                  </a:lnTo>
                  <a:lnTo>
                    <a:pt x="46" y="22"/>
                  </a:lnTo>
                  <a:lnTo>
                    <a:pt x="41" y="20"/>
                  </a:lnTo>
                  <a:lnTo>
                    <a:pt x="36" y="19"/>
                  </a:lnTo>
                  <a:lnTo>
                    <a:pt x="32" y="19"/>
                  </a:lnTo>
                  <a:lnTo>
                    <a:pt x="29" y="19"/>
                  </a:lnTo>
                  <a:lnTo>
                    <a:pt x="25" y="19"/>
                  </a:lnTo>
                  <a:lnTo>
                    <a:pt x="20" y="19"/>
                  </a:lnTo>
                  <a:lnTo>
                    <a:pt x="16" y="21"/>
                  </a:lnTo>
                  <a:lnTo>
                    <a:pt x="11" y="22"/>
                  </a:lnTo>
                  <a:lnTo>
                    <a:pt x="8" y="23"/>
                  </a:lnTo>
                  <a:lnTo>
                    <a:pt x="5" y="24"/>
                  </a:lnTo>
                  <a:lnTo>
                    <a:pt x="2" y="26"/>
                  </a:lnTo>
                  <a:lnTo>
                    <a:pt x="0" y="28"/>
                  </a:lnTo>
                  <a:lnTo>
                    <a:pt x="1" y="26"/>
                  </a:lnTo>
                  <a:lnTo>
                    <a:pt x="2" y="23"/>
                  </a:lnTo>
                  <a:lnTo>
                    <a:pt x="2" y="22"/>
                  </a:lnTo>
                  <a:lnTo>
                    <a:pt x="4" y="20"/>
                  </a:lnTo>
                  <a:lnTo>
                    <a:pt x="7" y="19"/>
                  </a:lnTo>
                  <a:lnTo>
                    <a:pt x="9" y="17"/>
                  </a:lnTo>
                  <a:lnTo>
                    <a:pt x="13" y="14"/>
                  </a:lnTo>
                  <a:lnTo>
                    <a:pt x="19" y="11"/>
                  </a:lnTo>
                  <a:lnTo>
                    <a:pt x="28" y="8"/>
                  </a:lnTo>
                  <a:lnTo>
                    <a:pt x="34" y="5"/>
                  </a:lnTo>
                  <a:lnTo>
                    <a:pt x="41" y="3"/>
                  </a:lnTo>
                  <a:lnTo>
                    <a:pt x="46" y="1"/>
                  </a:lnTo>
                  <a:lnTo>
                    <a:pt x="51" y="0"/>
                  </a:lnTo>
                  <a:lnTo>
                    <a:pt x="55" y="0"/>
                  </a:lnTo>
                  <a:lnTo>
                    <a:pt x="59" y="0"/>
                  </a:lnTo>
                  <a:lnTo>
                    <a:pt x="63" y="0"/>
                  </a:lnTo>
                  <a:lnTo>
                    <a:pt x="67" y="1"/>
                  </a:lnTo>
                  <a:lnTo>
                    <a:pt x="72" y="3"/>
                  </a:lnTo>
                  <a:lnTo>
                    <a:pt x="76" y="5"/>
                  </a:lnTo>
                  <a:lnTo>
                    <a:pt x="81" y="8"/>
                  </a:lnTo>
                  <a:lnTo>
                    <a:pt x="86" y="12"/>
                  </a:lnTo>
                  <a:lnTo>
                    <a:pt x="115" y="31"/>
                  </a:lnTo>
                  <a:lnTo>
                    <a:pt x="138" y="47"/>
                  </a:lnTo>
                  <a:lnTo>
                    <a:pt x="145" y="51"/>
                  </a:lnTo>
                  <a:lnTo>
                    <a:pt x="150" y="54"/>
                  </a:lnTo>
                  <a:lnTo>
                    <a:pt x="155" y="56"/>
                  </a:lnTo>
                  <a:lnTo>
                    <a:pt x="159" y="57"/>
                  </a:lnTo>
                  <a:lnTo>
                    <a:pt x="164" y="59"/>
                  </a:lnTo>
                  <a:lnTo>
                    <a:pt x="168" y="60"/>
                  </a:lnTo>
                  <a:lnTo>
                    <a:pt x="173" y="60"/>
                  </a:lnTo>
                  <a:lnTo>
                    <a:pt x="177" y="60"/>
                  </a:lnTo>
                  <a:lnTo>
                    <a:pt x="181" y="60"/>
                  </a:lnTo>
                  <a:lnTo>
                    <a:pt x="185" y="58"/>
                  </a:lnTo>
                  <a:lnTo>
                    <a:pt x="188" y="57"/>
                  </a:lnTo>
                  <a:lnTo>
                    <a:pt x="191" y="56"/>
                  </a:lnTo>
                  <a:lnTo>
                    <a:pt x="192" y="52"/>
                  </a:lnTo>
                </a:path>
              </a:pathLst>
            </a:custGeom>
            <a:solidFill>
              <a:srgbClr val="FF0000"/>
            </a:solidFill>
            <a:ln w="12700" cap="rnd">
              <a:solidFill>
                <a:srgbClr val="FF0000"/>
              </a:solidFill>
              <a:round/>
              <a:headEnd/>
              <a:tailEnd/>
            </a:ln>
          </p:spPr>
          <p:txBody>
            <a:bodyPr/>
            <a:lstStyle/>
            <a:p>
              <a:endParaRPr lang="en-US"/>
            </a:p>
          </p:txBody>
        </p:sp>
        <p:sp>
          <p:nvSpPr>
            <p:cNvPr id="221" name="Freeform 65"/>
            <p:cNvSpPr>
              <a:spLocks/>
            </p:cNvSpPr>
            <p:nvPr/>
          </p:nvSpPr>
          <p:spPr bwMode="auto">
            <a:xfrm>
              <a:off x="4423" y="1358"/>
              <a:ext cx="195" cy="83"/>
            </a:xfrm>
            <a:custGeom>
              <a:avLst/>
              <a:gdLst>
                <a:gd name="T0" fmla="*/ 192 w 195"/>
                <a:gd name="T1" fmla="*/ 57 h 83"/>
                <a:gd name="T2" fmla="*/ 188 w 195"/>
                <a:gd name="T3" fmla="*/ 63 h 83"/>
                <a:gd name="T4" fmla="*/ 182 w 195"/>
                <a:gd name="T5" fmla="*/ 69 h 83"/>
                <a:gd name="T6" fmla="*/ 175 w 195"/>
                <a:gd name="T7" fmla="*/ 74 h 83"/>
                <a:gd name="T8" fmla="*/ 164 w 195"/>
                <a:gd name="T9" fmla="*/ 79 h 83"/>
                <a:gd name="T10" fmla="*/ 155 w 195"/>
                <a:gd name="T11" fmla="*/ 81 h 83"/>
                <a:gd name="T12" fmla="*/ 147 w 195"/>
                <a:gd name="T13" fmla="*/ 82 h 83"/>
                <a:gd name="T14" fmla="*/ 139 w 195"/>
                <a:gd name="T15" fmla="*/ 80 h 83"/>
                <a:gd name="T16" fmla="*/ 131 w 195"/>
                <a:gd name="T17" fmla="*/ 77 h 83"/>
                <a:gd name="T18" fmla="*/ 120 w 195"/>
                <a:gd name="T19" fmla="*/ 71 h 83"/>
                <a:gd name="T20" fmla="*/ 66 w 195"/>
                <a:gd name="T21" fmla="*/ 33 h 83"/>
                <a:gd name="T22" fmla="*/ 55 w 195"/>
                <a:gd name="T23" fmla="*/ 27 h 83"/>
                <a:gd name="T24" fmla="*/ 46 w 195"/>
                <a:gd name="T25" fmla="*/ 23 h 83"/>
                <a:gd name="T26" fmla="*/ 37 w 195"/>
                <a:gd name="T27" fmla="*/ 20 h 83"/>
                <a:gd name="T28" fmla="*/ 29 w 195"/>
                <a:gd name="T29" fmla="*/ 20 h 83"/>
                <a:gd name="T30" fmla="*/ 21 w 195"/>
                <a:gd name="T31" fmla="*/ 20 h 83"/>
                <a:gd name="T32" fmla="*/ 12 w 195"/>
                <a:gd name="T33" fmla="*/ 23 h 83"/>
                <a:gd name="T34" fmla="*/ 5 w 195"/>
                <a:gd name="T35" fmla="*/ 26 h 83"/>
                <a:gd name="T36" fmla="*/ 0 w 195"/>
                <a:gd name="T37" fmla="*/ 28 h 83"/>
                <a:gd name="T38" fmla="*/ 1 w 195"/>
                <a:gd name="T39" fmla="*/ 25 h 83"/>
                <a:gd name="T40" fmla="*/ 5 w 195"/>
                <a:gd name="T41" fmla="*/ 21 h 83"/>
                <a:gd name="T42" fmla="*/ 9 w 195"/>
                <a:gd name="T43" fmla="*/ 17 h 83"/>
                <a:gd name="T44" fmla="*/ 21 w 195"/>
                <a:gd name="T45" fmla="*/ 12 h 83"/>
                <a:gd name="T46" fmla="*/ 35 w 195"/>
                <a:gd name="T47" fmla="*/ 5 h 83"/>
                <a:gd name="T48" fmla="*/ 47 w 195"/>
                <a:gd name="T49" fmla="*/ 1 h 83"/>
                <a:gd name="T50" fmla="*/ 55 w 195"/>
                <a:gd name="T51" fmla="*/ 0 h 83"/>
                <a:gd name="T52" fmla="*/ 63 w 195"/>
                <a:gd name="T53" fmla="*/ 1 h 83"/>
                <a:gd name="T54" fmla="*/ 71 w 195"/>
                <a:gd name="T55" fmla="*/ 3 h 83"/>
                <a:gd name="T56" fmla="*/ 80 w 195"/>
                <a:gd name="T57" fmla="*/ 9 h 83"/>
                <a:gd name="T58" fmla="*/ 114 w 195"/>
                <a:gd name="T59" fmla="*/ 31 h 83"/>
                <a:gd name="T60" fmla="*/ 144 w 195"/>
                <a:gd name="T61" fmla="*/ 52 h 83"/>
                <a:gd name="T62" fmla="*/ 154 w 195"/>
                <a:gd name="T63" fmla="*/ 57 h 83"/>
                <a:gd name="T64" fmla="*/ 162 w 195"/>
                <a:gd name="T65" fmla="*/ 60 h 83"/>
                <a:gd name="T66" fmla="*/ 171 w 195"/>
                <a:gd name="T67" fmla="*/ 61 h 83"/>
                <a:gd name="T68" fmla="*/ 179 w 195"/>
                <a:gd name="T69" fmla="*/ 61 h 83"/>
                <a:gd name="T70" fmla="*/ 187 w 195"/>
                <a:gd name="T71" fmla="*/ 58 h 83"/>
                <a:gd name="T72" fmla="*/ 194 w 195"/>
                <a:gd name="T73" fmla="*/ 54 h 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5"/>
                <a:gd name="T112" fmla="*/ 0 h 83"/>
                <a:gd name="T113" fmla="*/ 195 w 195"/>
                <a:gd name="T114" fmla="*/ 83 h 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5" h="83">
                  <a:moveTo>
                    <a:pt x="194" y="54"/>
                  </a:moveTo>
                  <a:lnTo>
                    <a:pt x="192" y="57"/>
                  </a:lnTo>
                  <a:lnTo>
                    <a:pt x="190" y="60"/>
                  </a:lnTo>
                  <a:lnTo>
                    <a:pt x="188" y="63"/>
                  </a:lnTo>
                  <a:lnTo>
                    <a:pt x="185" y="65"/>
                  </a:lnTo>
                  <a:lnTo>
                    <a:pt x="182" y="69"/>
                  </a:lnTo>
                  <a:lnTo>
                    <a:pt x="179" y="71"/>
                  </a:lnTo>
                  <a:lnTo>
                    <a:pt x="175" y="74"/>
                  </a:lnTo>
                  <a:lnTo>
                    <a:pt x="169" y="76"/>
                  </a:lnTo>
                  <a:lnTo>
                    <a:pt x="164" y="79"/>
                  </a:lnTo>
                  <a:lnTo>
                    <a:pt x="159" y="80"/>
                  </a:lnTo>
                  <a:lnTo>
                    <a:pt x="155" y="81"/>
                  </a:lnTo>
                  <a:lnTo>
                    <a:pt x="151" y="81"/>
                  </a:lnTo>
                  <a:lnTo>
                    <a:pt x="147" y="82"/>
                  </a:lnTo>
                  <a:lnTo>
                    <a:pt x="143" y="81"/>
                  </a:lnTo>
                  <a:lnTo>
                    <a:pt x="139" y="80"/>
                  </a:lnTo>
                  <a:lnTo>
                    <a:pt x="135" y="79"/>
                  </a:lnTo>
                  <a:lnTo>
                    <a:pt x="131" y="77"/>
                  </a:lnTo>
                  <a:lnTo>
                    <a:pt x="125" y="75"/>
                  </a:lnTo>
                  <a:lnTo>
                    <a:pt x="120" y="71"/>
                  </a:lnTo>
                  <a:lnTo>
                    <a:pt x="93" y="52"/>
                  </a:lnTo>
                  <a:lnTo>
                    <a:pt x="66" y="33"/>
                  </a:lnTo>
                  <a:lnTo>
                    <a:pt x="60" y="30"/>
                  </a:lnTo>
                  <a:lnTo>
                    <a:pt x="55" y="27"/>
                  </a:lnTo>
                  <a:lnTo>
                    <a:pt x="51" y="25"/>
                  </a:lnTo>
                  <a:lnTo>
                    <a:pt x="46" y="23"/>
                  </a:lnTo>
                  <a:lnTo>
                    <a:pt x="41" y="21"/>
                  </a:lnTo>
                  <a:lnTo>
                    <a:pt x="37" y="20"/>
                  </a:lnTo>
                  <a:lnTo>
                    <a:pt x="33" y="19"/>
                  </a:lnTo>
                  <a:lnTo>
                    <a:pt x="29" y="20"/>
                  </a:lnTo>
                  <a:lnTo>
                    <a:pt x="24" y="20"/>
                  </a:lnTo>
                  <a:lnTo>
                    <a:pt x="21" y="20"/>
                  </a:lnTo>
                  <a:lnTo>
                    <a:pt x="17" y="21"/>
                  </a:lnTo>
                  <a:lnTo>
                    <a:pt x="12" y="23"/>
                  </a:lnTo>
                  <a:lnTo>
                    <a:pt x="9" y="24"/>
                  </a:lnTo>
                  <a:lnTo>
                    <a:pt x="5" y="26"/>
                  </a:lnTo>
                  <a:lnTo>
                    <a:pt x="3" y="27"/>
                  </a:lnTo>
                  <a:lnTo>
                    <a:pt x="0" y="28"/>
                  </a:lnTo>
                  <a:lnTo>
                    <a:pt x="1" y="27"/>
                  </a:lnTo>
                  <a:lnTo>
                    <a:pt x="1" y="25"/>
                  </a:lnTo>
                  <a:lnTo>
                    <a:pt x="3" y="23"/>
                  </a:lnTo>
                  <a:lnTo>
                    <a:pt x="5" y="21"/>
                  </a:lnTo>
                  <a:lnTo>
                    <a:pt x="7" y="19"/>
                  </a:lnTo>
                  <a:lnTo>
                    <a:pt x="9" y="17"/>
                  </a:lnTo>
                  <a:lnTo>
                    <a:pt x="14" y="15"/>
                  </a:lnTo>
                  <a:lnTo>
                    <a:pt x="21" y="12"/>
                  </a:lnTo>
                  <a:lnTo>
                    <a:pt x="28" y="9"/>
                  </a:lnTo>
                  <a:lnTo>
                    <a:pt x="35" y="5"/>
                  </a:lnTo>
                  <a:lnTo>
                    <a:pt x="42" y="3"/>
                  </a:lnTo>
                  <a:lnTo>
                    <a:pt x="47" y="1"/>
                  </a:lnTo>
                  <a:lnTo>
                    <a:pt x="51" y="0"/>
                  </a:lnTo>
                  <a:lnTo>
                    <a:pt x="55" y="0"/>
                  </a:lnTo>
                  <a:lnTo>
                    <a:pt x="59" y="0"/>
                  </a:lnTo>
                  <a:lnTo>
                    <a:pt x="63" y="1"/>
                  </a:lnTo>
                  <a:lnTo>
                    <a:pt x="67" y="2"/>
                  </a:lnTo>
                  <a:lnTo>
                    <a:pt x="71" y="3"/>
                  </a:lnTo>
                  <a:lnTo>
                    <a:pt x="76" y="6"/>
                  </a:lnTo>
                  <a:lnTo>
                    <a:pt x="80" y="9"/>
                  </a:lnTo>
                  <a:lnTo>
                    <a:pt x="86" y="12"/>
                  </a:lnTo>
                  <a:lnTo>
                    <a:pt x="114" y="31"/>
                  </a:lnTo>
                  <a:lnTo>
                    <a:pt x="138" y="48"/>
                  </a:lnTo>
                  <a:lnTo>
                    <a:pt x="144" y="52"/>
                  </a:lnTo>
                  <a:lnTo>
                    <a:pt x="149" y="55"/>
                  </a:lnTo>
                  <a:lnTo>
                    <a:pt x="154" y="57"/>
                  </a:lnTo>
                  <a:lnTo>
                    <a:pt x="158" y="59"/>
                  </a:lnTo>
                  <a:lnTo>
                    <a:pt x="162" y="60"/>
                  </a:lnTo>
                  <a:lnTo>
                    <a:pt x="167" y="61"/>
                  </a:lnTo>
                  <a:lnTo>
                    <a:pt x="171" y="61"/>
                  </a:lnTo>
                  <a:lnTo>
                    <a:pt x="176" y="61"/>
                  </a:lnTo>
                  <a:lnTo>
                    <a:pt x="179" y="61"/>
                  </a:lnTo>
                  <a:lnTo>
                    <a:pt x="183" y="59"/>
                  </a:lnTo>
                  <a:lnTo>
                    <a:pt x="187" y="58"/>
                  </a:lnTo>
                  <a:lnTo>
                    <a:pt x="189" y="56"/>
                  </a:lnTo>
                  <a:lnTo>
                    <a:pt x="194" y="54"/>
                  </a:lnTo>
                </a:path>
              </a:pathLst>
            </a:custGeom>
            <a:solidFill>
              <a:srgbClr val="FF0000"/>
            </a:solidFill>
            <a:ln w="12700" cap="rnd">
              <a:solidFill>
                <a:srgbClr val="FF0000"/>
              </a:solidFill>
              <a:round/>
              <a:headEnd/>
              <a:tailEnd/>
            </a:ln>
          </p:spPr>
          <p:txBody>
            <a:bodyPr/>
            <a:lstStyle/>
            <a:p>
              <a:endParaRPr lang="en-US"/>
            </a:p>
          </p:txBody>
        </p:sp>
        <p:sp>
          <p:nvSpPr>
            <p:cNvPr id="222" name="Freeform 66"/>
            <p:cNvSpPr>
              <a:spLocks/>
            </p:cNvSpPr>
            <p:nvPr/>
          </p:nvSpPr>
          <p:spPr bwMode="auto">
            <a:xfrm>
              <a:off x="5021" y="1060"/>
              <a:ext cx="196" cy="87"/>
            </a:xfrm>
            <a:custGeom>
              <a:avLst/>
              <a:gdLst>
                <a:gd name="T0" fmla="*/ 192 w 196"/>
                <a:gd name="T1" fmla="*/ 60 h 87"/>
                <a:gd name="T2" fmla="*/ 189 w 196"/>
                <a:gd name="T3" fmla="*/ 65 h 87"/>
                <a:gd name="T4" fmla="*/ 183 w 196"/>
                <a:gd name="T5" fmla="*/ 72 h 87"/>
                <a:gd name="T6" fmla="*/ 177 w 196"/>
                <a:gd name="T7" fmla="*/ 77 h 87"/>
                <a:gd name="T8" fmla="*/ 165 w 196"/>
                <a:gd name="T9" fmla="*/ 82 h 87"/>
                <a:gd name="T10" fmla="*/ 156 w 196"/>
                <a:gd name="T11" fmla="*/ 85 h 87"/>
                <a:gd name="T12" fmla="*/ 147 w 196"/>
                <a:gd name="T13" fmla="*/ 86 h 87"/>
                <a:gd name="T14" fmla="*/ 140 w 196"/>
                <a:gd name="T15" fmla="*/ 84 h 87"/>
                <a:gd name="T16" fmla="*/ 132 w 196"/>
                <a:gd name="T17" fmla="*/ 81 h 87"/>
                <a:gd name="T18" fmla="*/ 121 w 196"/>
                <a:gd name="T19" fmla="*/ 74 h 87"/>
                <a:gd name="T20" fmla="*/ 65 w 196"/>
                <a:gd name="T21" fmla="*/ 34 h 87"/>
                <a:gd name="T22" fmla="*/ 56 w 196"/>
                <a:gd name="T23" fmla="*/ 28 h 87"/>
                <a:gd name="T24" fmla="*/ 47 w 196"/>
                <a:gd name="T25" fmla="*/ 24 h 87"/>
                <a:gd name="T26" fmla="*/ 37 w 196"/>
                <a:gd name="T27" fmla="*/ 21 h 87"/>
                <a:gd name="T28" fmla="*/ 29 w 196"/>
                <a:gd name="T29" fmla="*/ 20 h 87"/>
                <a:gd name="T30" fmla="*/ 21 w 196"/>
                <a:gd name="T31" fmla="*/ 21 h 87"/>
                <a:gd name="T32" fmla="*/ 12 w 196"/>
                <a:gd name="T33" fmla="*/ 24 h 87"/>
                <a:gd name="T34" fmla="*/ 5 w 196"/>
                <a:gd name="T35" fmla="*/ 26 h 87"/>
                <a:gd name="T36" fmla="*/ 0 w 196"/>
                <a:gd name="T37" fmla="*/ 29 h 87"/>
                <a:gd name="T38" fmla="*/ 1 w 196"/>
                <a:gd name="T39" fmla="*/ 25 h 87"/>
                <a:gd name="T40" fmla="*/ 5 w 196"/>
                <a:gd name="T41" fmla="*/ 21 h 87"/>
                <a:gd name="T42" fmla="*/ 9 w 196"/>
                <a:gd name="T43" fmla="*/ 18 h 87"/>
                <a:gd name="T44" fmla="*/ 20 w 196"/>
                <a:gd name="T45" fmla="*/ 13 h 87"/>
                <a:gd name="T46" fmla="*/ 35 w 196"/>
                <a:gd name="T47" fmla="*/ 6 h 87"/>
                <a:gd name="T48" fmla="*/ 47 w 196"/>
                <a:gd name="T49" fmla="*/ 1 h 87"/>
                <a:gd name="T50" fmla="*/ 55 w 196"/>
                <a:gd name="T51" fmla="*/ 0 h 87"/>
                <a:gd name="T52" fmla="*/ 63 w 196"/>
                <a:gd name="T53" fmla="*/ 0 h 87"/>
                <a:gd name="T54" fmla="*/ 71 w 196"/>
                <a:gd name="T55" fmla="*/ 3 h 87"/>
                <a:gd name="T56" fmla="*/ 81 w 196"/>
                <a:gd name="T57" fmla="*/ 9 h 87"/>
                <a:gd name="T58" fmla="*/ 114 w 196"/>
                <a:gd name="T59" fmla="*/ 32 h 87"/>
                <a:gd name="T60" fmla="*/ 145 w 196"/>
                <a:gd name="T61" fmla="*/ 55 h 87"/>
                <a:gd name="T62" fmla="*/ 154 w 196"/>
                <a:gd name="T63" fmla="*/ 60 h 87"/>
                <a:gd name="T64" fmla="*/ 163 w 196"/>
                <a:gd name="T65" fmla="*/ 63 h 87"/>
                <a:gd name="T66" fmla="*/ 172 w 196"/>
                <a:gd name="T67" fmla="*/ 65 h 87"/>
                <a:gd name="T68" fmla="*/ 180 w 196"/>
                <a:gd name="T69" fmla="*/ 63 h 87"/>
                <a:gd name="T70" fmla="*/ 187 w 196"/>
                <a:gd name="T71" fmla="*/ 61 h 87"/>
                <a:gd name="T72" fmla="*/ 195 w 196"/>
                <a:gd name="T73" fmla="*/ 57 h 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6"/>
                <a:gd name="T112" fmla="*/ 0 h 87"/>
                <a:gd name="T113" fmla="*/ 196 w 196"/>
                <a:gd name="T114" fmla="*/ 87 h 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6" h="87">
                  <a:moveTo>
                    <a:pt x="195" y="57"/>
                  </a:moveTo>
                  <a:lnTo>
                    <a:pt x="192" y="60"/>
                  </a:lnTo>
                  <a:lnTo>
                    <a:pt x="191" y="63"/>
                  </a:lnTo>
                  <a:lnTo>
                    <a:pt x="189" y="65"/>
                  </a:lnTo>
                  <a:lnTo>
                    <a:pt x="186" y="68"/>
                  </a:lnTo>
                  <a:lnTo>
                    <a:pt x="183" y="72"/>
                  </a:lnTo>
                  <a:lnTo>
                    <a:pt x="180" y="74"/>
                  </a:lnTo>
                  <a:lnTo>
                    <a:pt x="177" y="77"/>
                  </a:lnTo>
                  <a:lnTo>
                    <a:pt x="171" y="80"/>
                  </a:lnTo>
                  <a:lnTo>
                    <a:pt x="165" y="82"/>
                  </a:lnTo>
                  <a:lnTo>
                    <a:pt x="161" y="85"/>
                  </a:lnTo>
                  <a:lnTo>
                    <a:pt x="156" y="85"/>
                  </a:lnTo>
                  <a:lnTo>
                    <a:pt x="152" y="85"/>
                  </a:lnTo>
                  <a:lnTo>
                    <a:pt x="147" y="86"/>
                  </a:lnTo>
                  <a:lnTo>
                    <a:pt x="143" y="85"/>
                  </a:lnTo>
                  <a:lnTo>
                    <a:pt x="140" y="84"/>
                  </a:lnTo>
                  <a:lnTo>
                    <a:pt x="136" y="83"/>
                  </a:lnTo>
                  <a:lnTo>
                    <a:pt x="132" y="81"/>
                  </a:lnTo>
                  <a:lnTo>
                    <a:pt x="126" y="78"/>
                  </a:lnTo>
                  <a:lnTo>
                    <a:pt x="121" y="74"/>
                  </a:lnTo>
                  <a:lnTo>
                    <a:pt x="94" y="54"/>
                  </a:lnTo>
                  <a:lnTo>
                    <a:pt x="65" y="34"/>
                  </a:lnTo>
                  <a:lnTo>
                    <a:pt x="60" y="31"/>
                  </a:lnTo>
                  <a:lnTo>
                    <a:pt x="56" y="28"/>
                  </a:lnTo>
                  <a:lnTo>
                    <a:pt x="52" y="25"/>
                  </a:lnTo>
                  <a:lnTo>
                    <a:pt x="47" y="24"/>
                  </a:lnTo>
                  <a:lnTo>
                    <a:pt x="42" y="21"/>
                  </a:lnTo>
                  <a:lnTo>
                    <a:pt x="37" y="21"/>
                  </a:lnTo>
                  <a:lnTo>
                    <a:pt x="33" y="20"/>
                  </a:lnTo>
                  <a:lnTo>
                    <a:pt x="29" y="20"/>
                  </a:lnTo>
                  <a:lnTo>
                    <a:pt x="24" y="20"/>
                  </a:lnTo>
                  <a:lnTo>
                    <a:pt x="21" y="21"/>
                  </a:lnTo>
                  <a:lnTo>
                    <a:pt x="17" y="23"/>
                  </a:lnTo>
                  <a:lnTo>
                    <a:pt x="12" y="24"/>
                  </a:lnTo>
                  <a:lnTo>
                    <a:pt x="9" y="24"/>
                  </a:lnTo>
                  <a:lnTo>
                    <a:pt x="5" y="26"/>
                  </a:lnTo>
                  <a:lnTo>
                    <a:pt x="3" y="28"/>
                  </a:lnTo>
                  <a:lnTo>
                    <a:pt x="0" y="29"/>
                  </a:lnTo>
                  <a:lnTo>
                    <a:pt x="1" y="27"/>
                  </a:lnTo>
                  <a:lnTo>
                    <a:pt x="1" y="25"/>
                  </a:lnTo>
                  <a:lnTo>
                    <a:pt x="3" y="24"/>
                  </a:lnTo>
                  <a:lnTo>
                    <a:pt x="5" y="21"/>
                  </a:lnTo>
                  <a:lnTo>
                    <a:pt x="7" y="20"/>
                  </a:lnTo>
                  <a:lnTo>
                    <a:pt x="9" y="18"/>
                  </a:lnTo>
                  <a:lnTo>
                    <a:pt x="14" y="16"/>
                  </a:lnTo>
                  <a:lnTo>
                    <a:pt x="20" y="13"/>
                  </a:lnTo>
                  <a:lnTo>
                    <a:pt x="29" y="9"/>
                  </a:lnTo>
                  <a:lnTo>
                    <a:pt x="35" y="6"/>
                  </a:lnTo>
                  <a:lnTo>
                    <a:pt x="43" y="3"/>
                  </a:lnTo>
                  <a:lnTo>
                    <a:pt x="47" y="1"/>
                  </a:lnTo>
                  <a:lnTo>
                    <a:pt x="51" y="1"/>
                  </a:lnTo>
                  <a:lnTo>
                    <a:pt x="55" y="0"/>
                  </a:lnTo>
                  <a:lnTo>
                    <a:pt x="59" y="0"/>
                  </a:lnTo>
                  <a:lnTo>
                    <a:pt x="63" y="0"/>
                  </a:lnTo>
                  <a:lnTo>
                    <a:pt x="67" y="2"/>
                  </a:lnTo>
                  <a:lnTo>
                    <a:pt x="71" y="3"/>
                  </a:lnTo>
                  <a:lnTo>
                    <a:pt x="76" y="6"/>
                  </a:lnTo>
                  <a:lnTo>
                    <a:pt x="81" y="9"/>
                  </a:lnTo>
                  <a:lnTo>
                    <a:pt x="87" y="12"/>
                  </a:lnTo>
                  <a:lnTo>
                    <a:pt x="114" y="32"/>
                  </a:lnTo>
                  <a:lnTo>
                    <a:pt x="139" y="50"/>
                  </a:lnTo>
                  <a:lnTo>
                    <a:pt x="145" y="55"/>
                  </a:lnTo>
                  <a:lnTo>
                    <a:pt x="150" y="57"/>
                  </a:lnTo>
                  <a:lnTo>
                    <a:pt x="154" y="60"/>
                  </a:lnTo>
                  <a:lnTo>
                    <a:pt x="159" y="61"/>
                  </a:lnTo>
                  <a:lnTo>
                    <a:pt x="163" y="63"/>
                  </a:lnTo>
                  <a:lnTo>
                    <a:pt x="168" y="64"/>
                  </a:lnTo>
                  <a:lnTo>
                    <a:pt x="172" y="65"/>
                  </a:lnTo>
                  <a:lnTo>
                    <a:pt x="176" y="64"/>
                  </a:lnTo>
                  <a:lnTo>
                    <a:pt x="180" y="63"/>
                  </a:lnTo>
                  <a:lnTo>
                    <a:pt x="185" y="62"/>
                  </a:lnTo>
                  <a:lnTo>
                    <a:pt x="187" y="61"/>
                  </a:lnTo>
                  <a:lnTo>
                    <a:pt x="191" y="59"/>
                  </a:lnTo>
                  <a:lnTo>
                    <a:pt x="195" y="57"/>
                  </a:lnTo>
                </a:path>
              </a:pathLst>
            </a:custGeom>
            <a:solidFill>
              <a:srgbClr val="FF0000"/>
            </a:solidFill>
            <a:ln w="12700" cap="rnd">
              <a:solidFill>
                <a:srgbClr val="FF0000"/>
              </a:solidFill>
              <a:round/>
              <a:headEnd/>
              <a:tailEnd/>
            </a:ln>
          </p:spPr>
          <p:txBody>
            <a:bodyPr/>
            <a:lstStyle/>
            <a:p>
              <a:endParaRPr lang="en-US"/>
            </a:p>
          </p:txBody>
        </p:sp>
        <p:sp>
          <p:nvSpPr>
            <p:cNvPr id="223" name="Freeform 67"/>
            <p:cNvSpPr>
              <a:spLocks/>
            </p:cNvSpPr>
            <p:nvPr/>
          </p:nvSpPr>
          <p:spPr bwMode="auto">
            <a:xfrm>
              <a:off x="4874" y="1136"/>
              <a:ext cx="192" cy="82"/>
            </a:xfrm>
            <a:custGeom>
              <a:avLst/>
              <a:gdLst>
                <a:gd name="T0" fmla="*/ 191 w 192"/>
                <a:gd name="T1" fmla="*/ 57 h 82"/>
                <a:gd name="T2" fmla="*/ 188 w 192"/>
                <a:gd name="T3" fmla="*/ 61 h 82"/>
                <a:gd name="T4" fmla="*/ 183 w 192"/>
                <a:gd name="T5" fmla="*/ 67 h 82"/>
                <a:gd name="T6" fmla="*/ 175 w 192"/>
                <a:gd name="T7" fmla="*/ 73 h 82"/>
                <a:gd name="T8" fmla="*/ 163 w 192"/>
                <a:gd name="T9" fmla="*/ 77 h 82"/>
                <a:gd name="T10" fmla="*/ 153 w 192"/>
                <a:gd name="T11" fmla="*/ 80 h 82"/>
                <a:gd name="T12" fmla="*/ 145 w 192"/>
                <a:gd name="T13" fmla="*/ 81 h 82"/>
                <a:gd name="T14" fmla="*/ 138 w 192"/>
                <a:gd name="T15" fmla="*/ 79 h 82"/>
                <a:gd name="T16" fmla="*/ 130 w 192"/>
                <a:gd name="T17" fmla="*/ 76 h 82"/>
                <a:gd name="T18" fmla="*/ 120 w 192"/>
                <a:gd name="T19" fmla="*/ 70 h 82"/>
                <a:gd name="T20" fmla="*/ 65 w 192"/>
                <a:gd name="T21" fmla="*/ 32 h 82"/>
                <a:gd name="T22" fmla="*/ 54 w 192"/>
                <a:gd name="T23" fmla="*/ 26 h 82"/>
                <a:gd name="T24" fmla="*/ 45 w 192"/>
                <a:gd name="T25" fmla="*/ 22 h 82"/>
                <a:gd name="T26" fmla="*/ 36 w 192"/>
                <a:gd name="T27" fmla="*/ 19 h 82"/>
                <a:gd name="T28" fmla="*/ 28 w 192"/>
                <a:gd name="T29" fmla="*/ 19 h 82"/>
                <a:gd name="T30" fmla="*/ 20 w 192"/>
                <a:gd name="T31" fmla="*/ 19 h 82"/>
                <a:gd name="T32" fmla="*/ 11 w 192"/>
                <a:gd name="T33" fmla="*/ 22 h 82"/>
                <a:gd name="T34" fmla="*/ 5 w 192"/>
                <a:gd name="T35" fmla="*/ 24 h 82"/>
                <a:gd name="T36" fmla="*/ 0 w 192"/>
                <a:gd name="T37" fmla="*/ 28 h 82"/>
                <a:gd name="T38" fmla="*/ 2 w 192"/>
                <a:gd name="T39" fmla="*/ 23 h 82"/>
                <a:gd name="T40" fmla="*/ 4 w 192"/>
                <a:gd name="T41" fmla="*/ 20 h 82"/>
                <a:gd name="T42" fmla="*/ 9 w 192"/>
                <a:gd name="T43" fmla="*/ 17 h 82"/>
                <a:gd name="T44" fmla="*/ 19 w 192"/>
                <a:gd name="T45" fmla="*/ 11 h 82"/>
                <a:gd name="T46" fmla="*/ 34 w 192"/>
                <a:gd name="T47" fmla="*/ 5 h 82"/>
                <a:gd name="T48" fmla="*/ 45 w 192"/>
                <a:gd name="T49" fmla="*/ 1 h 82"/>
                <a:gd name="T50" fmla="*/ 54 w 192"/>
                <a:gd name="T51" fmla="*/ 0 h 82"/>
                <a:gd name="T52" fmla="*/ 62 w 192"/>
                <a:gd name="T53" fmla="*/ 0 h 82"/>
                <a:gd name="T54" fmla="*/ 71 w 192"/>
                <a:gd name="T55" fmla="*/ 3 h 82"/>
                <a:gd name="T56" fmla="*/ 80 w 192"/>
                <a:gd name="T57" fmla="*/ 8 h 82"/>
                <a:gd name="T58" fmla="*/ 113 w 192"/>
                <a:gd name="T59" fmla="*/ 31 h 82"/>
                <a:gd name="T60" fmla="*/ 143 w 192"/>
                <a:gd name="T61" fmla="*/ 51 h 82"/>
                <a:gd name="T62" fmla="*/ 152 w 192"/>
                <a:gd name="T63" fmla="*/ 56 h 82"/>
                <a:gd name="T64" fmla="*/ 161 w 192"/>
                <a:gd name="T65" fmla="*/ 59 h 82"/>
                <a:gd name="T66" fmla="*/ 170 w 192"/>
                <a:gd name="T67" fmla="*/ 60 h 82"/>
                <a:gd name="T68" fmla="*/ 178 w 192"/>
                <a:gd name="T69" fmla="*/ 60 h 82"/>
                <a:gd name="T70" fmla="*/ 185 w 192"/>
                <a:gd name="T71" fmla="*/ 57 h 82"/>
                <a:gd name="T72" fmla="*/ 189 w 192"/>
                <a:gd name="T73" fmla="*/ 52 h 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2"/>
                <a:gd name="T112" fmla="*/ 0 h 82"/>
                <a:gd name="T113" fmla="*/ 192 w 192"/>
                <a:gd name="T114" fmla="*/ 82 h 8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2" h="82">
                  <a:moveTo>
                    <a:pt x="189" y="52"/>
                  </a:moveTo>
                  <a:lnTo>
                    <a:pt x="191" y="57"/>
                  </a:lnTo>
                  <a:lnTo>
                    <a:pt x="189" y="59"/>
                  </a:lnTo>
                  <a:lnTo>
                    <a:pt x="188" y="61"/>
                  </a:lnTo>
                  <a:lnTo>
                    <a:pt x="186" y="64"/>
                  </a:lnTo>
                  <a:lnTo>
                    <a:pt x="183" y="67"/>
                  </a:lnTo>
                  <a:lnTo>
                    <a:pt x="177" y="70"/>
                  </a:lnTo>
                  <a:lnTo>
                    <a:pt x="175" y="73"/>
                  </a:lnTo>
                  <a:lnTo>
                    <a:pt x="169" y="75"/>
                  </a:lnTo>
                  <a:lnTo>
                    <a:pt x="163" y="77"/>
                  </a:lnTo>
                  <a:lnTo>
                    <a:pt x="158" y="78"/>
                  </a:lnTo>
                  <a:lnTo>
                    <a:pt x="153" y="80"/>
                  </a:lnTo>
                  <a:lnTo>
                    <a:pt x="150" y="80"/>
                  </a:lnTo>
                  <a:lnTo>
                    <a:pt x="145" y="81"/>
                  </a:lnTo>
                  <a:lnTo>
                    <a:pt x="142" y="79"/>
                  </a:lnTo>
                  <a:lnTo>
                    <a:pt x="138" y="79"/>
                  </a:lnTo>
                  <a:lnTo>
                    <a:pt x="133" y="78"/>
                  </a:lnTo>
                  <a:lnTo>
                    <a:pt x="130" y="76"/>
                  </a:lnTo>
                  <a:lnTo>
                    <a:pt x="125" y="73"/>
                  </a:lnTo>
                  <a:lnTo>
                    <a:pt x="120" y="70"/>
                  </a:lnTo>
                  <a:lnTo>
                    <a:pt x="92" y="51"/>
                  </a:lnTo>
                  <a:lnTo>
                    <a:pt x="65" y="32"/>
                  </a:lnTo>
                  <a:lnTo>
                    <a:pt x="59" y="28"/>
                  </a:lnTo>
                  <a:lnTo>
                    <a:pt x="54" y="26"/>
                  </a:lnTo>
                  <a:lnTo>
                    <a:pt x="50" y="24"/>
                  </a:lnTo>
                  <a:lnTo>
                    <a:pt x="45" y="22"/>
                  </a:lnTo>
                  <a:lnTo>
                    <a:pt x="41" y="20"/>
                  </a:lnTo>
                  <a:lnTo>
                    <a:pt x="36" y="19"/>
                  </a:lnTo>
                  <a:lnTo>
                    <a:pt x="31" y="19"/>
                  </a:lnTo>
                  <a:lnTo>
                    <a:pt x="28" y="19"/>
                  </a:lnTo>
                  <a:lnTo>
                    <a:pt x="24" y="19"/>
                  </a:lnTo>
                  <a:lnTo>
                    <a:pt x="20" y="19"/>
                  </a:lnTo>
                  <a:lnTo>
                    <a:pt x="16" y="21"/>
                  </a:lnTo>
                  <a:lnTo>
                    <a:pt x="11" y="22"/>
                  </a:lnTo>
                  <a:lnTo>
                    <a:pt x="8" y="23"/>
                  </a:lnTo>
                  <a:lnTo>
                    <a:pt x="5" y="24"/>
                  </a:lnTo>
                  <a:lnTo>
                    <a:pt x="2" y="26"/>
                  </a:lnTo>
                  <a:lnTo>
                    <a:pt x="0" y="28"/>
                  </a:lnTo>
                  <a:lnTo>
                    <a:pt x="1" y="26"/>
                  </a:lnTo>
                  <a:lnTo>
                    <a:pt x="2" y="23"/>
                  </a:lnTo>
                  <a:lnTo>
                    <a:pt x="2" y="22"/>
                  </a:lnTo>
                  <a:lnTo>
                    <a:pt x="4" y="20"/>
                  </a:lnTo>
                  <a:lnTo>
                    <a:pt x="7" y="19"/>
                  </a:lnTo>
                  <a:lnTo>
                    <a:pt x="9" y="17"/>
                  </a:lnTo>
                  <a:lnTo>
                    <a:pt x="13" y="14"/>
                  </a:lnTo>
                  <a:lnTo>
                    <a:pt x="19" y="11"/>
                  </a:lnTo>
                  <a:lnTo>
                    <a:pt x="27" y="8"/>
                  </a:lnTo>
                  <a:lnTo>
                    <a:pt x="34" y="5"/>
                  </a:lnTo>
                  <a:lnTo>
                    <a:pt x="41" y="3"/>
                  </a:lnTo>
                  <a:lnTo>
                    <a:pt x="45" y="1"/>
                  </a:lnTo>
                  <a:lnTo>
                    <a:pt x="50" y="0"/>
                  </a:lnTo>
                  <a:lnTo>
                    <a:pt x="54" y="0"/>
                  </a:lnTo>
                  <a:lnTo>
                    <a:pt x="58" y="0"/>
                  </a:lnTo>
                  <a:lnTo>
                    <a:pt x="62" y="0"/>
                  </a:lnTo>
                  <a:lnTo>
                    <a:pt x="66" y="1"/>
                  </a:lnTo>
                  <a:lnTo>
                    <a:pt x="71" y="3"/>
                  </a:lnTo>
                  <a:lnTo>
                    <a:pt x="75" y="5"/>
                  </a:lnTo>
                  <a:lnTo>
                    <a:pt x="80" y="8"/>
                  </a:lnTo>
                  <a:lnTo>
                    <a:pt x="85" y="12"/>
                  </a:lnTo>
                  <a:lnTo>
                    <a:pt x="113" y="31"/>
                  </a:lnTo>
                  <a:lnTo>
                    <a:pt x="136" y="47"/>
                  </a:lnTo>
                  <a:lnTo>
                    <a:pt x="143" y="51"/>
                  </a:lnTo>
                  <a:lnTo>
                    <a:pt x="148" y="54"/>
                  </a:lnTo>
                  <a:lnTo>
                    <a:pt x="152" y="56"/>
                  </a:lnTo>
                  <a:lnTo>
                    <a:pt x="156" y="57"/>
                  </a:lnTo>
                  <a:lnTo>
                    <a:pt x="161" y="59"/>
                  </a:lnTo>
                  <a:lnTo>
                    <a:pt x="165" y="60"/>
                  </a:lnTo>
                  <a:lnTo>
                    <a:pt x="170" y="60"/>
                  </a:lnTo>
                  <a:lnTo>
                    <a:pt x="174" y="60"/>
                  </a:lnTo>
                  <a:lnTo>
                    <a:pt x="178" y="60"/>
                  </a:lnTo>
                  <a:lnTo>
                    <a:pt x="182" y="58"/>
                  </a:lnTo>
                  <a:lnTo>
                    <a:pt x="185" y="57"/>
                  </a:lnTo>
                  <a:lnTo>
                    <a:pt x="188" y="56"/>
                  </a:lnTo>
                  <a:lnTo>
                    <a:pt x="189" y="52"/>
                  </a:lnTo>
                </a:path>
              </a:pathLst>
            </a:custGeom>
            <a:solidFill>
              <a:srgbClr val="FF0000"/>
            </a:solidFill>
            <a:ln w="12700" cap="rnd">
              <a:solidFill>
                <a:srgbClr val="FF0000"/>
              </a:solidFill>
              <a:round/>
              <a:headEnd/>
              <a:tailEnd/>
            </a:ln>
          </p:spPr>
          <p:txBody>
            <a:bodyPr/>
            <a:lstStyle/>
            <a:p>
              <a:endParaRPr lang="en-US"/>
            </a:p>
          </p:txBody>
        </p:sp>
        <p:sp>
          <p:nvSpPr>
            <p:cNvPr id="224" name="Freeform 68"/>
            <p:cNvSpPr>
              <a:spLocks/>
            </p:cNvSpPr>
            <p:nvPr/>
          </p:nvSpPr>
          <p:spPr bwMode="auto">
            <a:xfrm>
              <a:off x="4724" y="1210"/>
              <a:ext cx="193" cy="84"/>
            </a:xfrm>
            <a:custGeom>
              <a:avLst/>
              <a:gdLst>
                <a:gd name="T0" fmla="*/ 190 w 193"/>
                <a:gd name="T1" fmla="*/ 58 h 84"/>
                <a:gd name="T2" fmla="*/ 187 w 193"/>
                <a:gd name="T3" fmla="*/ 63 h 84"/>
                <a:gd name="T4" fmla="*/ 181 w 193"/>
                <a:gd name="T5" fmla="*/ 70 h 84"/>
                <a:gd name="T6" fmla="*/ 174 w 193"/>
                <a:gd name="T7" fmla="*/ 75 h 84"/>
                <a:gd name="T8" fmla="*/ 162 w 193"/>
                <a:gd name="T9" fmla="*/ 80 h 84"/>
                <a:gd name="T10" fmla="*/ 154 w 193"/>
                <a:gd name="T11" fmla="*/ 82 h 84"/>
                <a:gd name="T12" fmla="*/ 145 w 193"/>
                <a:gd name="T13" fmla="*/ 83 h 84"/>
                <a:gd name="T14" fmla="*/ 137 w 193"/>
                <a:gd name="T15" fmla="*/ 81 h 84"/>
                <a:gd name="T16" fmla="*/ 129 w 193"/>
                <a:gd name="T17" fmla="*/ 78 h 84"/>
                <a:gd name="T18" fmla="*/ 119 w 193"/>
                <a:gd name="T19" fmla="*/ 72 h 84"/>
                <a:gd name="T20" fmla="*/ 65 w 193"/>
                <a:gd name="T21" fmla="*/ 33 h 84"/>
                <a:gd name="T22" fmla="*/ 55 w 193"/>
                <a:gd name="T23" fmla="*/ 27 h 84"/>
                <a:gd name="T24" fmla="*/ 46 w 193"/>
                <a:gd name="T25" fmla="*/ 23 h 84"/>
                <a:gd name="T26" fmla="*/ 36 w 193"/>
                <a:gd name="T27" fmla="*/ 20 h 84"/>
                <a:gd name="T28" fmla="*/ 28 w 193"/>
                <a:gd name="T29" fmla="*/ 20 h 84"/>
                <a:gd name="T30" fmla="*/ 21 w 193"/>
                <a:gd name="T31" fmla="*/ 20 h 84"/>
                <a:gd name="T32" fmla="*/ 11 w 193"/>
                <a:gd name="T33" fmla="*/ 23 h 84"/>
                <a:gd name="T34" fmla="*/ 5 w 193"/>
                <a:gd name="T35" fmla="*/ 26 h 84"/>
                <a:gd name="T36" fmla="*/ 0 w 193"/>
                <a:gd name="T37" fmla="*/ 29 h 84"/>
                <a:gd name="T38" fmla="*/ 1 w 193"/>
                <a:gd name="T39" fmla="*/ 25 h 84"/>
                <a:gd name="T40" fmla="*/ 5 w 193"/>
                <a:gd name="T41" fmla="*/ 21 h 84"/>
                <a:gd name="T42" fmla="*/ 9 w 193"/>
                <a:gd name="T43" fmla="*/ 18 h 84"/>
                <a:gd name="T44" fmla="*/ 20 w 193"/>
                <a:gd name="T45" fmla="*/ 12 h 84"/>
                <a:gd name="T46" fmla="*/ 34 w 193"/>
                <a:gd name="T47" fmla="*/ 6 h 84"/>
                <a:gd name="T48" fmla="*/ 46 w 193"/>
                <a:gd name="T49" fmla="*/ 1 h 84"/>
                <a:gd name="T50" fmla="*/ 54 w 193"/>
                <a:gd name="T51" fmla="*/ 0 h 84"/>
                <a:gd name="T52" fmla="*/ 62 w 193"/>
                <a:gd name="T53" fmla="*/ 1 h 84"/>
                <a:gd name="T54" fmla="*/ 70 w 193"/>
                <a:gd name="T55" fmla="*/ 3 h 84"/>
                <a:gd name="T56" fmla="*/ 79 w 193"/>
                <a:gd name="T57" fmla="*/ 9 h 84"/>
                <a:gd name="T58" fmla="*/ 113 w 193"/>
                <a:gd name="T59" fmla="*/ 31 h 84"/>
                <a:gd name="T60" fmla="*/ 143 w 193"/>
                <a:gd name="T61" fmla="*/ 53 h 84"/>
                <a:gd name="T62" fmla="*/ 152 w 193"/>
                <a:gd name="T63" fmla="*/ 58 h 84"/>
                <a:gd name="T64" fmla="*/ 161 w 193"/>
                <a:gd name="T65" fmla="*/ 61 h 84"/>
                <a:gd name="T66" fmla="*/ 170 w 193"/>
                <a:gd name="T67" fmla="*/ 62 h 84"/>
                <a:gd name="T68" fmla="*/ 178 w 193"/>
                <a:gd name="T69" fmla="*/ 62 h 84"/>
                <a:gd name="T70" fmla="*/ 185 w 193"/>
                <a:gd name="T71" fmla="*/ 59 h 84"/>
                <a:gd name="T72" fmla="*/ 192 w 193"/>
                <a:gd name="T73" fmla="*/ 55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3"/>
                <a:gd name="T112" fmla="*/ 0 h 84"/>
                <a:gd name="T113" fmla="*/ 193 w 193"/>
                <a:gd name="T114" fmla="*/ 84 h 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3" h="84">
                  <a:moveTo>
                    <a:pt x="192" y="55"/>
                  </a:moveTo>
                  <a:lnTo>
                    <a:pt x="190" y="58"/>
                  </a:lnTo>
                  <a:lnTo>
                    <a:pt x="189" y="61"/>
                  </a:lnTo>
                  <a:lnTo>
                    <a:pt x="187" y="63"/>
                  </a:lnTo>
                  <a:lnTo>
                    <a:pt x="184" y="66"/>
                  </a:lnTo>
                  <a:lnTo>
                    <a:pt x="181" y="70"/>
                  </a:lnTo>
                  <a:lnTo>
                    <a:pt x="177" y="72"/>
                  </a:lnTo>
                  <a:lnTo>
                    <a:pt x="174" y="75"/>
                  </a:lnTo>
                  <a:lnTo>
                    <a:pt x="168" y="77"/>
                  </a:lnTo>
                  <a:lnTo>
                    <a:pt x="162" y="80"/>
                  </a:lnTo>
                  <a:lnTo>
                    <a:pt x="158" y="81"/>
                  </a:lnTo>
                  <a:lnTo>
                    <a:pt x="154" y="82"/>
                  </a:lnTo>
                  <a:lnTo>
                    <a:pt x="150" y="82"/>
                  </a:lnTo>
                  <a:lnTo>
                    <a:pt x="145" y="83"/>
                  </a:lnTo>
                  <a:lnTo>
                    <a:pt x="142" y="82"/>
                  </a:lnTo>
                  <a:lnTo>
                    <a:pt x="137" y="81"/>
                  </a:lnTo>
                  <a:lnTo>
                    <a:pt x="134" y="80"/>
                  </a:lnTo>
                  <a:lnTo>
                    <a:pt x="129" y="78"/>
                  </a:lnTo>
                  <a:lnTo>
                    <a:pt x="124" y="76"/>
                  </a:lnTo>
                  <a:lnTo>
                    <a:pt x="119" y="72"/>
                  </a:lnTo>
                  <a:lnTo>
                    <a:pt x="92" y="53"/>
                  </a:lnTo>
                  <a:lnTo>
                    <a:pt x="65" y="33"/>
                  </a:lnTo>
                  <a:lnTo>
                    <a:pt x="59" y="30"/>
                  </a:lnTo>
                  <a:lnTo>
                    <a:pt x="55" y="27"/>
                  </a:lnTo>
                  <a:lnTo>
                    <a:pt x="50" y="25"/>
                  </a:lnTo>
                  <a:lnTo>
                    <a:pt x="46" y="23"/>
                  </a:lnTo>
                  <a:lnTo>
                    <a:pt x="40" y="21"/>
                  </a:lnTo>
                  <a:lnTo>
                    <a:pt x="36" y="20"/>
                  </a:lnTo>
                  <a:lnTo>
                    <a:pt x="32" y="19"/>
                  </a:lnTo>
                  <a:lnTo>
                    <a:pt x="28" y="20"/>
                  </a:lnTo>
                  <a:lnTo>
                    <a:pt x="24" y="20"/>
                  </a:lnTo>
                  <a:lnTo>
                    <a:pt x="21" y="20"/>
                  </a:lnTo>
                  <a:lnTo>
                    <a:pt x="16" y="22"/>
                  </a:lnTo>
                  <a:lnTo>
                    <a:pt x="11" y="23"/>
                  </a:lnTo>
                  <a:lnTo>
                    <a:pt x="8" y="24"/>
                  </a:lnTo>
                  <a:lnTo>
                    <a:pt x="5" y="26"/>
                  </a:lnTo>
                  <a:lnTo>
                    <a:pt x="2" y="27"/>
                  </a:lnTo>
                  <a:lnTo>
                    <a:pt x="0" y="29"/>
                  </a:lnTo>
                  <a:lnTo>
                    <a:pt x="0" y="27"/>
                  </a:lnTo>
                  <a:lnTo>
                    <a:pt x="1" y="25"/>
                  </a:lnTo>
                  <a:lnTo>
                    <a:pt x="3" y="23"/>
                  </a:lnTo>
                  <a:lnTo>
                    <a:pt x="5" y="21"/>
                  </a:lnTo>
                  <a:lnTo>
                    <a:pt x="6" y="19"/>
                  </a:lnTo>
                  <a:lnTo>
                    <a:pt x="9" y="18"/>
                  </a:lnTo>
                  <a:lnTo>
                    <a:pt x="14" y="15"/>
                  </a:lnTo>
                  <a:lnTo>
                    <a:pt x="20" y="12"/>
                  </a:lnTo>
                  <a:lnTo>
                    <a:pt x="28" y="9"/>
                  </a:lnTo>
                  <a:lnTo>
                    <a:pt x="34" y="6"/>
                  </a:lnTo>
                  <a:lnTo>
                    <a:pt x="41" y="3"/>
                  </a:lnTo>
                  <a:lnTo>
                    <a:pt x="46" y="1"/>
                  </a:lnTo>
                  <a:lnTo>
                    <a:pt x="50" y="0"/>
                  </a:lnTo>
                  <a:lnTo>
                    <a:pt x="54" y="0"/>
                  </a:lnTo>
                  <a:lnTo>
                    <a:pt x="59" y="0"/>
                  </a:lnTo>
                  <a:lnTo>
                    <a:pt x="62" y="1"/>
                  </a:lnTo>
                  <a:lnTo>
                    <a:pt x="66" y="2"/>
                  </a:lnTo>
                  <a:lnTo>
                    <a:pt x="70" y="3"/>
                  </a:lnTo>
                  <a:lnTo>
                    <a:pt x="75" y="6"/>
                  </a:lnTo>
                  <a:lnTo>
                    <a:pt x="79" y="9"/>
                  </a:lnTo>
                  <a:lnTo>
                    <a:pt x="85" y="12"/>
                  </a:lnTo>
                  <a:lnTo>
                    <a:pt x="113" y="31"/>
                  </a:lnTo>
                  <a:lnTo>
                    <a:pt x="136" y="49"/>
                  </a:lnTo>
                  <a:lnTo>
                    <a:pt x="143" y="53"/>
                  </a:lnTo>
                  <a:lnTo>
                    <a:pt x="148" y="56"/>
                  </a:lnTo>
                  <a:lnTo>
                    <a:pt x="152" y="58"/>
                  </a:lnTo>
                  <a:lnTo>
                    <a:pt x="156" y="59"/>
                  </a:lnTo>
                  <a:lnTo>
                    <a:pt x="161" y="61"/>
                  </a:lnTo>
                  <a:lnTo>
                    <a:pt x="166" y="62"/>
                  </a:lnTo>
                  <a:lnTo>
                    <a:pt x="170" y="62"/>
                  </a:lnTo>
                  <a:lnTo>
                    <a:pt x="174" y="62"/>
                  </a:lnTo>
                  <a:lnTo>
                    <a:pt x="178" y="62"/>
                  </a:lnTo>
                  <a:lnTo>
                    <a:pt x="182" y="60"/>
                  </a:lnTo>
                  <a:lnTo>
                    <a:pt x="185" y="59"/>
                  </a:lnTo>
                  <a:lnTo>
                    <a:pt x="188" y="57"/>
                  </a:lnTo>
                  <a:lnTo>
                    <a:pt x="192" y="55"/>
                  </a:lnTo>
                </a:path>
              </a:pathLst>
            </a:custGeom>
            <a:solidFill>
              <a:srgbClr val="FF0000"/>
            </a:solidFill>
            <a:ln w="12700" cap="rnd">
              <a:solidFill>
                <a:srgbClr val="FF0000"/>
              </a:solidFill>
              <a:round/>
              <a:headEnd/>
              <a:tailEnd/>
            </a:ln>
          </p:spPr>
          <p:txBody>
            <a:bodyPr/>
            <a:lstStyle/>
            <a:p>
              <a:endParaRPr lang="en-US"/>
            </a:p>
          </p:txBody>
        </p:sp>
      </p:grpSp>
    </p:spTree>
    <p:extLst>
      <p:ext uri="{BB962C8B-B14F-4D97-AF65-F5344CB8AC3E}">
        <p14:creationId xmlns:p14="http://schemas.microsoft.com/office/powerpoint/2010/main" val="3200618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V-PPT-Title-GPS.jpg"/>
          <p:cNvPicPr>
            <a:picLocks noChangeAspect="1"/>
          </p:cNvPicPr>
          <p:nvPr/>
        </p:nvPicPr>
        <p:blipFill rotWithShape="1">
          <a:blip r:embed="rId3">
            <a:extLst>
              <a:ext uri="{28A0092B-C50C-407E-A947-70E740481C1C}">
                <a14:useLocalDpi xmlns:a14="http://schemas.microsoft.com/office/drawing/2010/main" val="0"/>
              </a:ext>
            </a:extLst>
          </a:blip>
          <a:srcRect b="85359"/>
          <a:stretch/>
        </p:blipFill>
        <p:spPr bwMode="auto">
          <a:xfrm>
            <a:off x="0" y="0"/>
            <a:ext cx="9144000" cy="10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3913909" y="164230"/>
            <a:ext cx="5230091" cy="6731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6pPr>
            <a:lvl7pPr marL="9144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9pPr>
          </a:lstStyle>
          <a:p>
            <a:r>
              <a:rPr lang="en-US" sz="3200" b="1" dirty="0" smtClean="0">
                <a:solidFill>
                  <a:srgbClr val="FFFFFF"/>
                </a:solidFill>
              </a:rPr>
              <a:t>Reading GPS data</a:t>
            </a:r>
            <a:endParaRPr lang="en-US" sz="3200" b="1" dirty="0" smtClean="0">
              <a:solidFill>
                <a:srgbClr val="FFFFFF"/>
              </a:solidFill>
            </a:endParaRPr>
          </a:p>
        </p:txBody>
      </p:sp>
      <p:pic>
        <p:nvPicPr>
          <p:cNvPr id="2" name="Picture 1" descr="P401.raw_2013-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70" y="1085273"/>
            <a:ext cx="4461149" cy="5772727"/>
          </a:xfrm>
          <a:prstGeom prst="rect">
            <a:avLst/>
          </a:prstGeom>
        </p:spPr>
      </p:pic>
      <p:sp>
        <p:nvSpPr>
          <p:cNvPr id="22" name="Content Placeholder 2"/>
          <p:cNvSpPr txBox="1">
            <a:spLocks/>
          </p:cNvSpPr>
          <p:nvPr/>
        </p:nvSpPr>
        <p:spPr>
          <a:xfrm>
            <a:off x="5657273" y="1477681"/>
            <a:ext cx="3505289" cy="487925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800" dirty="0" smtClean="0"/>
              <a:t>Station position over time</a:t>
            </a:r>
          </a:p>
          <a:p>
            <a:pPr lvl="1"/>
            <a:r>
              <a:rPr lang="en-US" sz="2400" dirty="0" smtClean="0"/>
              <a:t>North-South</a:t>
            </a:r>
          </a:p>
          <a:p>
            <a:pPr lvl="1"/>
            <a:r>
              <a:rPr lang="en-US" sz="2400" dirty="0" smtClean="0"/>
              <a:t>East-West</a:t>
            </a:r>
          </a:p>
          <a:p>
            <a:pPr lvl="1"/>
            <a:r>
              <a:rPr lang="en-US" sz="2400" dirty="0" smtClean="0"/>
              <a:t>Up-Down</a:t>
            </a:r>
            <a:endParaRPr lang="en-US" sz="2400" dirty="0"/>
          </a:p>
        </p:txBody>
      </p:sp>
      <p:cxnSp>
        <p:nvCxnSpPr>
          <p:cNvPr id="23" name="Straight Arrow Connector 22"/>
          <p:cNvCxnSpPr/>
          <p:nvPr/>
        </p:nvCxnSpPr>
        <p:spPr>
          <a:xfrm flipH="1" flipV="1">
            <a:off x="3913909" y="1985818"/>
            <a:ext cx="2232890" cy="68926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445000" y="3106884"/>
            <a:ext cx="1713346" cy="26438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271818" y="3551384"/>
            <a:ext cx="1886527" cy="216361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12534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3905</TotalTime>
  <Words>2125</Words>
  <Application>Microsoft Macintosh PowerPoint</Application>
  <PresentationFormat>On-screen Show (4:3)</PresentationFormat>
  <Paragraphs>486</Paragraphs>
  <Slides>46</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ＭＳ Ｐゴシック</vt:lpstr>
      <vt:lpstr>Comic Sans MS</vt:lpstr>
      <vt:lpstr>Blank Presentation</vt:lpstr>
      <vt:lpstr>PowerPoint Presentation</vt:lpstr>
      <vt:lpstr>PowerPoint Presentation</vt:lpstr>
      <vt:lpstr>PowerPoint Presentation</vt:lpstr>
      <vt:lpstr>PowerPoint Presentation</vt:lpstr>
      <vt:lpstr>PowerPoint Presentation</vt:lpstr>
      <vt:lpstr>PowerPoint Presentation</vt:lpstr>
      <vt:lpstr>Anatomy of a High-precision  Permanent GPS Station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GPS velocities</vt:lpstr>
      <vt:lpstr>PowerPoint Presentation</vt:lpstr>
      <vt:lpstr>PowerPoint Presentation</vt:lpstr>
    </vt:vector>
  </TitlesOfParts>
  <Company>University of Portland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GPS velocities</dc:title>
  <dc:creator>Robert Butler</dc:creator>
  <cp:lastModifiedBy>Beth Pratt-Sitaula</cp:lastModifiedBy>
  <cp:revision>195</cp:revision>
  <cp:lastPrinted>2009-07-04T18:32:25Z</cp:lastPrinted>
  <dcterms:created xsi:type="dcterms:W3CDTF">2009-07-06T15:08:41Z</dcterms:created>
  <dcterms:modified xsi:type="dcterms:W3CDTF">2013-05-28T19:07:44Z</dcterms:modified>
</cp:coreProperties>
</file>