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  <p:sldMasterId id="2147483651" r:id="rId2"/>
    <p:sldMasterId id="2147483652" r:id="rId3"/>
  </p:sldMasterIdLst>
  <p:notesMasterIdLst>
    <p:notesMasterId r:id="rId30"/>
  </p:notesMasterIdLst>
  <p:handoutMasterIdLst>
    <p:handoutMasterId r:id="rId31"/>
  </p:handoutMasterIdLst>
  <p:sldIdLst>
    <p:sldId id="258" r:id="rId4"/>
    <p:sldId id="261" r:id="rId5"/>
    <p:sldId id="303" r:id="rId6"/>
    <p:sldId id="263" r:id="rId7"/>
    <p:sldId id="266" r:id="rId8"/>
    <p:sldId id="264" r:id="rId9"/>
    <p:sldId id="327" r:id="rId10"/>
    <p:sldId id="328" r:id="rId11"/>
    <p:sldId id="313" r:id="rId12"/>
    <p:sldId id="316" r:id="rId13"/>
    <p:sldId id="300" r:id="rId14"/>
    <p:sldId id="267" r:id="rId15"/>
    <p:sldId id="309" r:id="rId16"/>
    <p:sldId id="272" r:id="rId17"/>
    <p:sldId id="319" r:id="rId18"/>
    <p:sldId id="324" r:id="rId19"/>
    <p:sldId id="273" r:id="rId20"/>
    <p:sldId id="274" r:id="rId21"/>
    <p:sldId id="305" r:id="rId22"/>
    <p:sldId id="306" r:id="rId23"/>
    <p:sldId id="308" r:id="rId24"/>
    <p:sldId id="307" r:id="rId25"/>
    <p:sldId id="280" r:id="rId26"/>
    <p:sldId id="321" r:id="rId27"/>
    <p:sldId id="322" r:id="rId28"/>
    <p:sldId id="323" r:id="rId2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1pPr>
    <a:lvl2pPr marL="190500" indent="266700" algn="ctr" rtl="0" fontAlgn="base">
      <a:spcBef>
        <a:spcPct val="0"/>
      </a:spcBef>
      <a:spcAft>
        <a:spcPct val="0"/>
      </a:spcAft>
      <a:defRPr sz="24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2pPr>
    <a:lvl3pPr marL="382588" indent="531813" algn="ctr" rtl="0" fontAlgn="base">
      <a:spcBef>
        <a:spcPct val="0"/>
      </a:spcBef>
      <a:spcAft>
        <a:spcPct val="0"/>
      </a:spcAft>
      <a:defRPr sz="24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3pPr>
    <a:lvl4pPr marL="574675" indent="796925" algn="ctr" rtl="0" fontAlgn="base">
      <a:spcBef>
        <a:spcPct val="0"/>
      </a:spcBef>
      <a:spcAft>
        <a:spcPct val="0"/>
      </a:spcAft>
      <a:defRPr sz="24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4pPr>
    <a:lvl5pPr marL="766763" indent="1062038" algn="ctr" rtl="0" fontAlgn="base">
      <a:spcBef>
        <a:spcPct val="0"/>
      </a:spcBef>
      <a:spcAft>
        <a:spcPct val="0"/>
      </a:spcAft>
      <a:defRPr sz="24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5pPr>
    <a:lvl6pPr marL="2286000" algn="l" defTabSz="457200" rtl="0" eaLnBrk="1" latinLnBrk="0" hangingPunct="1">
      <a:defRPr sz="24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6pPr>
    <a:lvl7pPr marL="2743200" algn="l" defTabSz="457200" rtl="0" eaLnBrk="1" latinLnBrk="0" hangingPunct="1">
      <a:defRPr sz="24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7pPr>
    <a:lvl8pPr marL="3200400" algn="l" defTabSz="457200" rtl="0" eaLnBrk="1" latinLnBrk="0" hangingPunct="1">
      <a:defRPr sz="24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8pPr>
    <a:lvl9pPr marL="3657600" algn="l" defTabSz="457200" rtl="0" eaLnBrk="1" latinLnBrk="0" hangingPunct="1">
      <a:defRPr sz="24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hiddenSlides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46" autoAdjust="0"/>
  </p:normalViewPr>
  <p:slideViewPr>
    <p:cSldViewPr>
      <p:cViewPr>
        <p:scale>
          <a:sx n="90" d="100"/>
          <a:sy n="90" d="100"/>
        </p:scale>
        <p:origin x="-1128" y="-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15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01854-A03B-EB48-AEE9-94A277F9688E}" type="datetimeFigureOut">
              <a:rPr lang="en-US" smtClean="0"/>
              <a:t>9/21/15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1EDD3-6296-DF48-9BF4-F10C70499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47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590BD35-AE7D-CC48-8734-6CDB55B8B978}" type="datetimeFigureOut">
              <a:rPr lang="en-US"/>
              <a:pPr>
                <a:defRPr/>
              </a:pPr>
              <a:t>9/21/15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984261C-BC03-D546-9FE7-4049AABCA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98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90500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190500" algn="l" defTabSz="190500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382588" algn="l" defTabSz="190500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574675" algn="l" defTabSz="190500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766763" algn="l" defTabSz="190500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960120" algn="l" defTabSz="19202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6pPr>
    <a:lvl7pPr marL="1152144" algn="l" defTabSz="19202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7pPr>
    <a:lvl8pPr marL="1344168" algn="l" defTabSz="19202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8pPr>
    <a:lvl9pPr marL="1536192" algn="l" defTabSz="19202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4E6D1067-F2C2-6847-8E51-83AA2284D31F}" type="slidenum">
              <a:rPr lang="en-US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1" hangingPunct="1"/>
              <a:t>1</a:t>
            </a:fld>
            <a:endParaRPr lang="en-US" sz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CBD729D6-F35E-C84E-94FA-F9589D296371}" type="slidenum">
              <a:rPr lang="en-US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1" hangingPunct="1"/>
              <a:t>19</a:t>
            </a:fld>
            <a:endParaRPr lang="en-US" sz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2625"/>
            <a:ext cx="4573588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402B5ECC-793D-3A49-81AC-A06E7A42E682}" type="slidenum">
              <a:rPr lang="en-US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1" hangingPunct="1"/>
              <a:t>20</a:t>
            </a:fld>
            <a:endParaRPr lang="en-US" sz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9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Also note that the GPS stations used for scientific work are more precise for many reasons: the unit uses both of the signals coming from the satellites, two the clocks are atomic rather than crystal, (see slide). These stations can measure the change in position of a location with </a:t>
            </a:r>
            <a:r>
              <a:rPr lang="en-US" dirty="0" smtClean="0">
                <a:latin typeface="Calibri" charset="0"/>
              </a:rPr>
              <a:t>millimeter </a:t>
            </a:r>
            <a:r>
              <a:rPr lang="en-US" dirty="0">
                <a:latin typeface="Calibri" charset="0"/>
              </a:rPr>
              <a:t>accuracy. </a:t>
            </a:r>
            <a:br>
              <a:rPr lang="en-US" dirty="0">
                <a:latin typeface="Calibri" charset="0"/>
              </a:rPr>
            </a:br>
            <a:r>
              <a:rPr lang="en-US" dirty="0">
                <a:latin typeface="Calibri" charset="0"/>
              </a:rPr>
              <a:t/>
            </a:r>
            <a:br>
              <a:rPr lang="en-US" dirty="0">
                <a:latin typeface="Calibri" charset="0"/>
              </a:rPr>
            </a:b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56C771FA-90A1-D04A-9761-34C6241E468C}" type="slidenum">
              <a:rPr lang="en-US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1" hangingPunct="1"/>
              <a:t>2</a:t>
            </a:fld>
            <a:endParaRPr lang="en-US" sz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2625"/>
            <a:ext cx="4573588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14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C46DED6F-BB33-5F4B-A0EE-D1F0AA7576E5}" type="slidenum">
              <a:rPr lang="en-US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1" hangingPunct="1"/>
              <a:t>4</a:t>
            </a:fld>
            <a:endParaRPr lang="en-US" sz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4213"/>
            <a:ext cx="4575175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CB5CFA82-6AEE-D44F-9F14-2C5CA6C7A05F}" type="slidenum">
              <a:rPr lang="en-US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1" hangingPunct="1"/>
              <a:t>6</a:t>
            </a:fld>
            <a:endParaRPr lang="en-US" sz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1149350" y="684213"/>
            <a:ext cx="4560888" cy="3432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endParaRPr lang="en-US" sz="18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4" name="Text Box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latin typeface="Calibri" charset="0"/>
              </a:rPr>
              <a:t>PBO uses other equipment besides GPS </a:t>
            </a:r>
          </a:p>
          <a:p>
            <a:pPr defTabSz="4572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latin typeface="Calibri" charset="0"/>
              </a:rPr>
              <a:t>Tiltmeters common in volcanic settings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GPS station is permanently</a:t>
            </a:r>
            <a:r>
              <a:rPr lang="en-US" baseline="0" dirty="0" smtClean="0"/>
              <a:t> mounted to the ground at the tail of each blue vector. </a:t>
            </a:r>
          </a:p>
          <a:p>
            <a:r>
              <a:rPr lang="en-US" sz="5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Length and direction of the arrow shows the velocity of the ground.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84261C-BC03-D546-9FE7-4049AABCA6F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02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55667AEC-CB8E-BF45-BED1-84ACB8BFE26B}" type="slidenum">
              <a:rPr lang="en-US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1" hangingPunct="1"/>
              <a:t>12</a:t>
            </a:fld>
            <a:endParaRPr lang="en-US" sz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UNAVCO is developing free, place-based, data-rich learning modules for educators and students in introductory Earth science courses at secondary and undergraduate levels. </a:t>
            </a:r>
          </a:p>
          <a:p>
            <a:pPr eaLnBrk="1" hangingPunct="1"/>
            <a:endParaRPr lang="en-US">
              <a:latin typeface="Calibri" charset="0"/>
            </a:endParaRPr>
          </a:p>
          <a:p>
            <a:pPr eaLnBrk="1" hangingPunct="1"/>
            <a:r>
              <a:rPr lang="en-US">
                <a:latin typeface="Calibri" charset="0"/>
              </a:rPr>
              <a:t>These modules integrate new scientific discoveries related to crustal deformation and explore applications of GPS, LiDAR, and InSAR techniques to research. </a:t>
            </a:r>
          </a:p>
          <a:p>
            <a:pPr eaLnBrk="1" hangingPunct="1"/>
            <a:endParaRPr lang="en-US">
              <a:latin typeface="Calibri" charset="0"/>
            </a:endParaRPr>
          </a:p>
          <a:p>
            <a:pPr eaLnBrk="1" hangingPunct="1"/>
            <a:r>
              <a:rPr lang="en-US">
                <a:latin typeface="Calibri" charset="0"/>
              </a:rPr>
              <a:t>They also provide students with case studies highlighting the process of scientific discovery. This presentation will provide an overview of our current and in-development visualization tools and how they are used in our learning modules.</a:t>
            </a:r>
          </a:p>
          <a:p>
            <a:pPr eaLnBrk="1" hangingPunct="1"/>
            <a:endParaRPr lang="en-US">
              <a:latin typeface="Calibri" charset="0"/>
            </a:endParaRPr>
          </a:p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B3425301-2070-AB4D-B9BD-C5FADD156437}" type="slidenum">
              <a:rPr lang="en-US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1" hangingPunct="1"/>
              <a:t>14</a:t>
            </a:fld>
            <a:endParaRPr lang="en-US" sz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Explain again what the vector arrows mean and walk through the map to point out interesting areas.</a:t>
            </a:r>
          </a:p>
          <a:p>
            <a:pPr eaLnBrk="1" hangingPunct="1"/>
            <a:r>
              <a:rPr lang="en-US">
                <a:latin typeface="Calibri" charset="0"/>
              </a:rPr>
              <a:t>Explain reference frame …</a:t>
            </a:r>
          </a:p>
          <a:p>
            <a:pPr eaLnBrk="1" hangingPunct="1"/>
            <a:endParaRPr lang="en-US">
              <a:latin typeface="Calibri" charset="0"/>
            </a:endParaRPr>
          </a:p>
          <a:p>
            <a:pPr eaLnBrk="1" hangingPunct="1"/>
            <a:r>
              <a:rPr lang="en-US">
                <a:latin typeface="Calibri" charset="0"/>
              </a:rPr>
              <a:t>It is the visual display of GPS, LiDAR, InSAR data, however, that helps make plate tectonics come alive for learners as a process that is happening in the present. </a:t>
            </a:r>
          </a:p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840B04F5-78A3-5F45-A851-24EEA336AF60}" type="slidenum">
              <a:rPr lang="en-US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1" hangingPunct="1"/>
              <a:t>17</a:t>
            </a:fld>
            <a:endParaRPr lang="en-US" sz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2625"/>
            <a:ext cx="4573588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r" eaLnBrk="1" hangingPunct="1"/>
            <a:fld id="{5AE75756-51F0-8C4E-B129-FB4741C761FD}" type="slidenum">
              <a:rPr lang="en-US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pPr algn="r" eaLnBrk="1" hangingPunct="1"/>
              <a:t>18</a:t>
            </a:fld>
            <a:endParaRPr lang="en-US" sz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r" rtl="1"/>
            <a:fld id="{6819F6A2-824F-1443-8C8A-04EC3A079928}" type="slidenum">
              <a:rPr lang="en-US"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algn="r" rtl="1"/>
              <a:t>18</a:t>
            </a:fld>
            <a:endParaRPr lang="en-US" sz="120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Traditional geodetic application is the precise positioning of points on the surface of the Earth.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38405" tIns="19202" rIns="38405" bIns="1920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 algn="ctr">
              <a:buNone/>
              <a:defRPr/>
            </a:lvl1pPr>
            <a:lvl2pPr marL="192024" indent="0" algn="ctr">
              <a:buNone/>
              <a:defRPr/>
            </a:lvl2pPr>
            <a:lvl3pPr marL="384048" indent="0" algn="ctr">
              <a:buNone/>
              <a:defRPr/>
            </a:lvl3pPr>
            <a:lvl4pPr marL="576072" indent="0" algn="ctr">
              <a:buNone/>
              <a:defRPr/>
            </a:lvl4pPr>
            <a:lvl5pPr marL="768096" indent="0" algn="ctr">
              <a:buNone/>
              <a:defRPr/>
            </a:lvl5pPr>
            <a:lvl6pPr marL="960120" indent="0" algn="ctr">
              <a:buNone/>
              <a:defRPr/>
            </a:lvl6pPr>
            <a:lvl7pPr marL="1152144" indent="0" algn="ctr">
              <a:buNone/>
              <a:defRPr/>
            </a:lvl7pPr>
            <a:lvl8pPr marL="1344168" indent="0" algn="ctr">
              <a:buNone/>
              <a:defRPr/>
            </a:lvl8pPr>
            <a:lvl9pPr marL="153619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14577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38405" tIns="19202" rIns="38405" bIns="1920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 lIns="38405" tIns="19202" rIns="38405" bIns="1920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12099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 lIns="38405" tIns="19202" rIns="38405" bIns="1920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115050" cy="5851525"/>
          </a:xfrm>
          <a:prstGeom prst="rect">
            <a:avLst/>
          </a:prstGeom>
        </p:spPr>
        <p:txBody>
          <a:bodyPr vert="eaVert" lIns="38405" tIns="19202" rIns="38405" bIns="1920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52153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 algn="ctr">
              <a:buNone/>
              <a:defRPr/>
            </a:lvl1pPr>
            <a:lvl2pPr marL="192024" indent="0" algn="ctr">
              <a:buNone/>
              <a:defRPr/>
            </a:lvl2pPr>
            <a:lvl3pPr marL="384048" indent="0" algn="ctr">
              <a:buNone/>
              <a:defRPr/>
            </a:lvl3pPr>
            <a:lvl4pPr marL="576072" indent="0" algn="ctr">
              <a:buNone/>
              <a:defRPr/>
            </a:lvl4pPr>
            <a:lvl5pPr marL="768096" indent="0" algn="ctr">
              <a:buNone/>
              <a:defRPr/>
            </a:lvl5pPr>
            <a:lvl6pPr marL="960120" indent="0" algn="ctr">
              <a:buNone/>
              <a:defRPr/>
            </a:lvl6pPr>
            <a:lvl7pPr marL="1152144" indent="0" algn="ctr">
              <a:buNone/>
              <a:defRPr/>
            </a:lvl7pPr>
            <a:lvl8pPr marL="1344168" indent="0" algn="ctr">
              <a:buNone/>
              <a:defRPr/>
            </a:lvl8pPr>
            <a:lvl9pPr marL="153619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45624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38405" tIns="19202" rIns="38405" bIns="1920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56974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2"/>
            <a:ext cx="7772400" cy="1500188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marL="0" indent="0">
              <a:buNone/>
              <a:defRPr sz="800"/>
            </a:lvl1pPr>
            <a:lvl2pPr marL="192024" indent="0">
              <a:buNone/>
              <a:defRPr sz="800"/>
            </a:lvl2pPr>
            <a:lvl3pPr marL="384048" indent="0">
              <a:buNone/>
              <a:defRPr sz="700"/>
            </a:lvl3pPr>
            <a:lvl4pPr marL="576072" indent="0">
              <a:buNone/>
              <a:defRPr sz="600"/>
            </a:lvl4pPr>
            <a:lvl5pPr marL="768096" indent="0">
              <a:buNone/>
              <a:defRPr sz="600"/>
            </a:lvl5pPr>
            <a:lvl6pPr marL="960120" indent="0">
              <a:buNone/>
              <a:defRPr sz="600"/>
            </a:lvl6pPr>
            <a:lvl7pPr marL="1152144" indent="0">
              <a:buNone/>
              <a:defRPr sz="600"/>
            </a:lvl7pPr>
            <a:lvl8pPr marL="1344168" indent="0">
              <a:buNone/>
              <a:defRPr sz="600"/>
            </a:lvl8pPr>
            <a:lvl9pPr marL="153619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6276043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86225" cy="4525963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4086225" cy="4525963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07834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386" cy="639763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2"/>
            <a:ext cx="4041576" cy="639763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5020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22669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40056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114" cy="1162050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0"/>
            <a:ext cx="5111948" cy="5853113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114" cy="4691063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8929074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38405" tIns="19202" rIns="38405" bIns="1920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38405" tIns="19202" rIns="38405" bIns="1920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84183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0"/>
            <a:ext cx="5486400" cy="56673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endParaRPr lang="en-US" noProof="0" smtClean="0">
              <a:sym typeface="Gill Sans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7539882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 lIns="38405" tIns="19202" rIns="38405" bIns="1920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98271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2" y="177800"/>
            <a:ext cx="2109788" cy="5948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7800"/>
            <a:ext cx="6272213" cy="5948363"/>
          </a:xfrm>
          <a:prstGeom prst="rect">
            <a:avLst/>
          </a:prstGeom>
        </p:spPr>
        <p:txBody>
          <a:bodyPr vert="eaVert" lIns="38405" tIns="19202" rIns="38405" bIns="1920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07701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625" y="0"/>
            <a:ext cx="6810375" cy="504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314450"/>
            <a:ext cx="4352925" cy="49355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7725" y="1314450"/>
            <a:ext cx="4352925" cy="2390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7725" y="3857625"/>
            <a:ext cx="4352925" cy="239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70104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2629A-ED48-5047-9E08-B781AAA8F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40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625" y="0"/>
            <a:ext cx="6810375" cy="504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14450"/>
            <a:ext cx="4352925" cy="49355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57725" y="1314450"/>
            <a:ext cx="4352925" cy="49355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67488"/>
            <a:ext cx="2133600" cy="1539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589713"/>
            <a:ext cx="2133600" cy="131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58AC2-856B-B14E-A66C-C5ED90609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28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92024" indent="0" algn="ctr">
              <a:buNone/>
              <a:defRPr/>
            </a:lvl2pPr>
            <a:lvl3pPr marL="384048" indent="0" algn="ctr">
              <a:buNone/>
              <a:defRPr/>
            </a:lvl3pPr>
            <a:lvl4pPr marL="576072" indent="0" algn="ctr">
              <a:buNone/>
              <a:defRPr/>
            </a:lvl4pPr>
            <a:lvl5pPr marL="768096" indent="0" algn="ctr">
              <a:buNone/>
              <a:defRPr/>
            </a:lvl5pPr>
            <a:lvl6pPr marL="960120" indent="0" algn="ctr">
              <a:buNone/>
              <a:defRPr/>
            </a:lvl6pPr>
            <a:lvl7pPr marL="1152144" indent="0" algn="ctr">
              <a:buNone/>
              <a:defRPr/>
            </a:lvl7pPr>
            <a:lvl8pPr marL="1344168" indent="0" algn="ctr">
              <a:buNone/>
              <a:defRPr/>
            </a:lvl8pPr>
            <a:lvl9pPr marL="153619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35472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49652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/>
          <a:lstStyle>
            <a:lvl1pPr algn="l">
              <a:defRPr sz="1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2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92024" indent="0">
              <a:buNone/>
              <a:defRPr sz="800"/>
            </a:lvl2pPr>
            <a:lvl3pPr marL="384048" indent="0">
              <a:buNone/>
              <a:defRPr sz="700"/>
            </a:lvl3pPr>
            <a:lvl4pPr marL="576072" indent="0">
              <a:buNone/>
              <a:defRPr sz="600"/>
            </a:lvl4pPr>
            <a:lvl5pPr marL="768096" indent="0">
              <a:buNone/>
              <a:defRPr sz="600"/>
            </a:lvl5pPr>
            <a:lvl6pPr marL="960120" indent="0">
              <a:buNone/>
              <a:defRPr sz="600"/>
            </a:lvl6pPr>
            <a:lvl7pPr marL="1152144" indent="0">
              <a:buNone/>
              <a:defRPr sz="600"/>
            </a:lvl7pPr>
            <a:lvl8pPr marL="1344168" indent="0">
              <a:buNone/>
              <a:defRPr sz="600"/>
            </a:lvl8pPr>
            <a:lvl9pPr marL="153619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6248969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0038" y="1492250"/>
            <a:ext cx="1600200" cy="495935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7388" y="1492250"/>
            <a:ext cx="1600200" cy="495935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70517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386" cy="639763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2"/>
            <a:ext cx="4041576" cy="639763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4251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  <a:prstGeom prst="rect">
            <a:avLst/>
          </a:prstGeom>
        </p:spPr>
        <p:txBody>
          <a:bodyPr vert="horz" lIns="38405" tIns="19202" rIns="38405" bIns="19202" anchor="t"/>
          <a:lstStyle>
            <a:lvl1pPr algn="l">
              <a:defRPr sz="1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906712"/>
            <a:ext cx="7772400" cy="1500188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marL="0" indent="0">
              <a:buNone/>
              <a:defRPr sz="800"/>
            </a:lvl1pPr>
            <a:lvl2pPr marL="192024" indent="0">
              <a:buNone/>
              <a:defRPr sz="800"/>
            </a:lvl2pPr>
            <a:lvl3pPr marL="384048" indent="0">
              <a:buNone/>
              <a:defRPr sz="700"/>
            </a:lvl3pPr>
            <a:lvl4pPr marL="576072" indent="0">
              <a:buNone/>
              <a:defRPr sz="600"/>
            </a:lvl4pPr>
            <a:lvl5pPr marL="768096" indent="0">
              <a:buNone/>
              <a:defRPr sz="600"/>
            </a:lvl5pPr>
            <a:lvl6pPr marL="960120" indent="0">
              <a:buNone/>
              <a:defRPr sz="600"/>
            </a:lvl6pPr>
            <a:lvl7pPr marL="1152144" indent="0">
              <a:buNone/>
              <a:defRPr sz="600"/>
            </a:lvl7pPr>
            <a:lvl8pPr marL="1344168" indent="0">
              <a:buNone/>
              <a:defRPr sz="600"/>
            </a:lvl8pPr>
            <a:lvl9pPr marL="153619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6933012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75509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036927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114" cy="1162050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0"/>
            <a:ext cx="5111948" cy="5853113"/>
          </a:xfrm>
        </p:spPr>
        <p:txBody>
          <a:bodyPr/>
          <a:lstStyle>
            <a:lvl1pPr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114" cy="4691063"/>
          </a:xfrm>
        </p:spPr>
        <p:txBody>
          <a:bodyPr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8122292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0"/>
            <a:ext cx="5486400" cy="56673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endParaRPr lang="en-US" noProof="0" smtClean="0">
              <a:sym typeface="Gill Sans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132086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86251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3003" y="387350"/>
            <a:ext cx="2194322" cy="6064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0038" y="387350"/>
            <a:ext cx="6525816" cy="6064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10239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38405" tIns="19202" rIns="38405" bIns="1920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86225" cy="4525963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4086225" cy="4525963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22241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386" cy="639763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535112"/>
            <a:ext cx="4041576" cy="639763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72476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38405" tIns="19202" rIns="38405" bIns="1920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25559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83320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114" cy="1162050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3050"/>
            <a:ext cx="5111948" cy="5853113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114" cy="4691063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732269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4800600"/>
            <a:ext cx="5486400" cy="566738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endParaRPr lang="en-US" noProof="0" smtClean="0">
              <a:sym typeface="Gill Sans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19014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4" Type="http://schemas.openxmlformats.org/officeDocument/2006/relationships/image" Target="../media/image4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192024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384048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576072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768096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169863" indent="-169863" algn="l" rtl="0" eaLnBrk="0" fontAlgn="base" hangingPunct="0">
        <a:lnSpc>
          <a:spcPct val="120000"/>
        </a:lnSpc>
        <a:spcBef>
          <a:spcPts val="2225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382588" indent="-169863" algn="l" rtl="0" eaLnBrk="0" fontAlgn="base" hangingPunct="0">
        <a:lnSpc>
          <a:spcPct val="120000"/>
        </a:lnSpc>
        <a:spcBef>
          <a:spcPts val="2225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596900" indent="-169863" algn="l" rtl="0" eaLnBrk="0" fontAlgn="base" hangingPunct="0">
        <a:lnSpc>
          <a:spcPct val="120000"/>
        </a:lnSpc>
        <a:spcBef>
          <a:spcPts val="2225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809625" indent="-169863" algn="l" rtl="0" eaLnBrk="0" fontAlgn="base" hangingPunct="0">
        <a:lnSpc>
          <a:spcPct val="120000"/>
        </a:lnSpc>
        <a:spcBef>
          <a:spcPts val="2225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023938" indent="-169863" algn="l" rtl="0" eaLnBrk="0" fontAlgn="base" hangingPunct="0">
        <a:lnSpc>
          <a:spcPct val="120000"/>
        </a:lnSpc>
        <a:spcBef>
          <a:spcPts val="2225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1216152" indent="-170688" algn="l" rtl="0" fontAlgn="base">
        <a:lnSpc>
          <a:spcPct val="120000"/>
        </a:lnSpc>
        <a:spcBef>
          <a:spcPts val="2226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1408176" indent="-170688" algn="l" rtl="0" fontAlgn="base">
        <a:lnSpc>
          <a:spcPct val="120000"/>
        </a:lnSpc>
        <a:spcBef>
          <a:spcPts val="2226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1600200" indent="-170688" algn="l" rtl="0" fontAlgn="base">
        <a:lnSpc>
          <a:spcPct val="120000"/>
        </a:lnSpc>
        <a:spcBef>
          <a:spcPts val="2226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1792224" indent="-170688" algn="l" rtl="0" fontAlgn="base">
        <a:lnSpc>
          <a:spcPct val="120000"/>
        </a:lnSpc>
        <a:spcBef>
          <a:spcPts val="2226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17463"/>
            <a:ext cx="7096125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6670" tIns="26670" rIns="26670" bIns="2667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209550"/>
            <a:ext cx="11715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45" r:id="rId12"/>
    <p:sldLayoutId id="2147483846" r:id="rId13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202020"/>
          </a:solidFill>
          <a:latin typeface="+mj-lt"/>
          <a:ea typeface="+mj-ea"/>
          <a:cs typeface="+mj-cs"/>
          <a:sym typeface="Gill Sans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20202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20202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20202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20202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192024" algn="ctr" rtl="0" fontAlgn="base">
        <a:spcBef>
          <a:spcPct val="0"/>
        </a:spcBef>
        <a:spcAft>
          <a:spcPct val="0"/>
        </a:spcAft>
        <a:defRPr sz="3400">
          <a:solidFill>
            <a:srgbClr val="20202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384048" algn="ctr" rtl="0" fontAlgn="base">
        <a:spcBef>
          <a:spcPct val="0"/>
        </a:spcBef>
        <a:spcAft>
          <a:spcPct val="0"/>
        </a:spcAft>
        <a:defRPr sz="3400">
          <a:solidFill>
            <a:srgbClr val="20202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576072" algn="ctr" rtl="0" fontAlgn="base">
        <a:spcBef>
          <a:spcPct val="0"/>
        </a:spcBef>
        <a:spcAft>
          <a:spcPct val="0"/>
        </a:spcAft>
        <a:defRPr sz="3400">
          <a:solidFill>
            <a:srgbClr val="20202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768096" algn="ctr" rtl="0" fontAlgn="base">
        <a:spcBef>
          <a:spcPct val="0"/>
        </a:spcBef>
        <a:spcAft>
          <a:spcPct val="0"/>
        </a:spcAft>
        <a:defRPr sz="3400">
          <a:solidFill>
            <a:srgbClr val="20202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169863" indent="-169863" algn="l" rtl="0" eaLnBrk="0" fontAlgn="base" hangingPunct="0">
        <a:spcBef>
          <a:spcPts val="2225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382588" indent="-169863" algn="l" rtl="0" eaLnBrk="0" fontAlgn="base" hangingPunct="0">
        <a:spcBef>
          <a:spcPts val="2225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596900" indent="-169863" algn="l" rtl="0" eaLnBrk="0" fontAlgn="base" hangingPunct="0">
        <a:spcBef>
          <a:spcPts val="2225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809625" indent="-169863" algn="l" rtl="0" eaLnBrk="0" fontAlgn="base" hangingPunct="0">
        <a:spcBef>
          <a:spcPts val="2225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023938" indent="-169863" algn="l" rtl="0" eaLnBrk="0" fontAlgn="base" hangingPunct="0">
        <a:spcBef>
          <a:spcPts val="2225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1216152" indent="-170688" algn="l" rtl="0" fontAlgn="base">
        <a:spcBef>
          <a:spcPts val="2226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1408176" indent="-170688" algn="l" rtl="0" fontAlgn="base">
        <a:spcBef>
          <a:spcPts val="2226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1600200" indent="-170688" algn="l" rtl="0" fontAlgn="base">
        <a:spcBef>
          <a:spcPts val="2226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1792224" indent="-170688" algn="l" rtl="0" fontAlgn="base">
        <a:spcBef>
          <a:spcPts val="2226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00300" y="387350"/>
            <a:ext cx="6677025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6670" tIns="26670" rIns="26670" bIns="266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0038" y="1492250"/>
            <a:ext cx="3257550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6670" tIns="26670" rIns="26670" bIns="2667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209550"/>
            <a:ext cx="11715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202020"/>
          </a:solidFill>
          <a:latin typeface="+mj-lt"/>
          <a:ea typeface="+mj-ea"/>
          <a:cs typeface="+mj-cs"/>
          <a:sym typeface="Gill Sans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20202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20202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20202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20202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192024" algn="ctr" rtl="0" fontAlgn="base">
        <a:spcBef>
          <a:spcPct val="0"/>
        </a:spcBef>
        <a:spcAft>
          <a:spcPct val="0"/>
        </a:spcAft>
        <a:defRPr sz="3400">
          <a:solidFill>
            <a:srgbClr val="20202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384048" algn="ctr" rtl="0" fontAlgn="base">
        <a:spcBef>
          <a:spcPct val="0"/>
        </a:spcBef>
        <a:spcAft>
          <a:spcPct val="0"/>
        </a:spcAft>
        <a:defRPr sz="3400">
          <a:solidFill>
            <a:srgbClr val="20202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576072" algn="ctr" rtl="0" fontAlgn="base">
        <a:spcBef>
          <a:spcPct val="0"/>
        </a:spcBef>
        <a:spcAft>
          <a:spcPct val="0"/>
        </a:spcAft>
        <a:defRPr sz="3400">
          <a:solidFill>
            <a:srgbClr val="20202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768096" algn="ctr" rtl="0" fontAlgn="base">
        <a:spcBef>
          <a:spcPct val="0"/>
        </a:spcBef>
        <a:spcAft>
          <a:spcPct val="0"/>
        </a:spcAft>
        <a:defRPr sz="3400">
          <a:solidFill>
            <a:srgbClr val="20202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169863" indent="-169863" algn="l" rtl="0" eaLnBrk="0" fontAlgn="base" hangingPunct="0">
        <a:spcBef>
          <a:spcPts val="2225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357188" indent="-169863" algn="l" rtl="0" eaLnBrk="0" fontAlgn="base" hangingPunct="0">
        <a:spcBef>
          <a:spcPts val="2225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569913" indent="-169863" algn="l" rtl="0" eaLnBrk="0" fontAlgn="base" hangingPunct="0">
        <a:spcBef>
          <a:spcPts val="2225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782638" indent="-169863" algn="l" rtl="0" eaLnBrk="0" fontAlgn="base" hangingPunct="0">
        <a:spcBef>
          <a:spcPts val="2225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996950" indent="-169863" algn="l" rtl="0" eaLnBrk="0" fontAlgn="base" hangingPunct="0">
        <a:spcBef>
          <a:spcPts val="2225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1189482" indent="-170688" algn="l" rtl="0" fontAlgn="base">
        <a:spcBef>
          <a:spcPts val="2226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1381506" indent="-170688" algn="l" rtl="0" fontAlgn="base">
        <a:spcBef>
          <a:spcPts val="2226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1573530" indent="-170688" algn="l" rtl="0" fontAlgn="base">
        <a:spcBef>
          <a:spcPts val="2226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1765554" indent="-170688" algn="l" rtl="0" fontAlgn="base">
        <a:spcBef>
          <a:spcPts val="2226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hyperlink" Target="http://www.unavco.org/edu_outreach/maptools.html" TargetMode="External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hyperlink" Target="http://www.youtube.com/watch?feature=player_embedded&amp;v=s_CeiMjO5Pc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avco.org/" TargetMode="External"/><Relationship Id="rId4" Type="http://schemas.openxmlformats.org/officeDocument/2006/relationships/hyperlink" Target="http://www.facebook.com/unavco?ref=profile" TargetMode="External"/><Relationship Id="rId5" Type="http://schemas.openxmlformats.org/officeDocument/2006/relationships/image" Target="../media/image43.png"/><Relationship Id="rId6" Type="http://schemas.openxmlformats.org/officeDocument/2006/relationships/hyperlink" Target="http://twitter.com/UNAVCO" TargetMode="External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2" Type="http://schemas.openxmlformats.org/officeDocument/2006/relationships/hyperlink" Target="mailto:olds@unavco.or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xenon.colorado.edu/portal/index.php" TargetMode="External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xenon.colorado.edu/spotlight/index.php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vcgi.vermont.gov/warehouse/products/ALL-LDR_MIX_LIDAR_STATE_ALL" TargetMode="External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www.maine.gov/megis/projects/lidar.shtml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7" descr="master_page_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962275" y="2278063"/>
            <a:ext cx="6181725" cy="420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Arial" charset="0"/>
              <a:buNone/>
            </a:pPr>
            <a:r>
              <a:rPr lang="en-US" sz="2400">
                <a:latin typeface="Gill Sans Light" charset="0"/>
                <a:ea typeface="ヒラギノ角ゴ ProN W3" charset="0"/>
                <a:cs typeface="ヒラギノ角ゴ ProN W3" charset="0"/>
              </a:rPr>
              <a:t>Shelley Olds, UNAVCO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4338" y="487363"/>
            <a:ext cx="6189662" cy="2179637"/>
          </a:xfrm>
        </p:spPr>
        <p:txBody>
          <a:bodyPr/>
          <a:lstStyle/>
          <a:p>
            <a:pPr eaLnBrk="1" hangingPunct="1">
              <a:lnSpc>
                <a:spcPts val="3200"/>
              </a:lnSpc>
              <a:spcAft>
                <a:spcPts val="0"/>
              </a:spcAft>
              <a:defRPr/>
            </a:pPr>
            <a:r>
              <a:rPr lang="en-US" sz="3200" dirty="0">
                <a:latin typeface="Georgia" charset="0"/>
              </a:rPr>
              <a:t>Getting to k</a:t>
            </a:r>
            <a:r>
              <a:rPr lang="en-US" sz="3200" dirty="0" smtClean="0">
                <a:latin typeface="Georgia" charset="0"/>
              </a:rPr>
              <a:t>now </a:t>
            </a:r>
            <a:r>
              <a:rPr lang="en-US" sz="2800" dirty="0" smtClean="0">
                <a:latin typeface="Georgia" charset="0"/>
              </a:rPr>
              <a:t>EarthScope Plate Boundary Observatory &amp; UNAVCO</a:t>
            </a:r>
            <a:r>
              <a:rPr lang="en-US" sz="3200" dirty="0" smtClean="0">
                <a:latin typeface="Georgia" charset="0"/>
              </a:rPr>
              <a:t/>
            </a:r>
            <a:br>
              <a:rPr lang="en-US" sz="3200" dirty="0" smtClean="0">
                <a:latin typeface="Georgia" charset="0"/>
              </a:rPr>
            </a:br>
            <a:endParaRPr lang="en-US" sz="2400" dirty="0">
              <a:latin typeface="Georgi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esternusa-new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909" y="16908"/>
            <a:ext cx="69339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7462"/>
            <a:ext cx="4124325" cy="973137"/>
          </a:xfrm>
          <a:solidFill>
            <a:schemeClr val="bg1"/>
          </a:solidFill>
        </p:spPr>
        <p:txBody>
          <a:bodyPr/>
          <a:lstStyle/>
          <a:p>
            <a:pPr algn="r"/>
            <a:r>
              <a:rPr lang="en-US" dirty="0" smtClean="0"/>
              <a:t>Western US in 3D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7696200" y="3429001"/>
            <a:ext cx="1447800" cy="34165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vert270" wrap="square" lIns="26670" tIns="26670" rIns="26670" bIns="2667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202020"/>
                </a:solidFill>
                <a:latin typeface="+mj-lt"/>
                <a:ea typeface="+mj-ea"/>
                <a:cs typeface="+mj-cs"/>
                <a:sym typeface="Gill Sans Ligh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202020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202020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202020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202020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192024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202020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384048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202020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576072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202020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768096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202020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l"/>
            <a:r>
              <a:rPr lang="en-US" sz="1200" dirty="0" smtClean="0"/>
              <a:t>Courtesy: </a:t>
            </a:r>
            <a:r>
              <a:rPr lang="en-US" sz="1200" dirty="0"/>
              <a:t> </a:t>
            </a:r>
            <a:r>
              <a:rPr lang="en-US" sz="1200" dirty="0" err="1" smtClean="0"/>
              <a:t>Parul</a:t>
            </a:r>
            <a:r>
              <a:rPr lang="en-US" sz="1200" dirty="0" smtClean="0"/>
              <a:t> Morin, National </a:t>
            </a:r>
            <a:r>
              <a:rPr lang="en-US" sz="1200" dirty="0"/>
              <a:t>Center for Earth-surface Dynamics</a:t>
            </a:r>
          </a:p>
          <a:p>
            <a:pPr algn="l"/>
            <a:r>
              <a:rPr lang="en-US" sz="1200" dirty="0"/>
              <a:t>    Data Repository</a:t>
            </a:r>
          </a:p>
          <a:p>
            <a:pPr algn="l"/>
            <a:r>
              <a:rPr lang="en-US" sz="1200" dirty="0"/>
              <a:t>    http://</a:t>
            </a:r>
            <a:r>
              <a:rPr lang="en-US" sz="1200" dirty="0" err="1"/>
              <a:t>www.nced.umn.edu</a:t>
            </a:r>
            <a:r>
              <a:rPr lang="en-US" sz="1200" dirty="0"/>
              <a:t>/</a:t>
            </a:r>
            <a:r>
              <a:rPr lang="en-US" sz="1200" dirty="0" err="1"/>
              <a:t>Data_Repository.html</a:t>
            </a:r>
            <a:endParaRPr lang="en-US" sz="1200" dirty="0"/>
          </a:p>
          <a:p>
            <a:pPr algn="l"/>
            <a:r>
              <a:rPr lang="en-US" sz="1200" dirty="0"/>
              <a:t>    </a:t>
            </a:r>
            <a:r>
              <a:rPr lang="en-US" sz="1200" dirty="0" smtClean="0"/>
              <a:t>[</a:t>
            </a:r>
            <a:r>
              <a:rPr lang="en-US" sz="1200" i="1" dirty="0" smtClean="0"/>
              <a:t>retrieved on 08 March 2015]</a:t>
            </a:r>
            <a:endParaRPr lang="en-US" sz="1200" dirty="0"/>
          </a:p>
        </p:txBody>
      </p:sp>
      <p:sp>
        <p:nvSpPr>
          <p:cNvPr id="5" name="Octagon 4"/>
          <p:cNvSpPr>
            <a:spLocks noChangeArrowheads="1"/>
          </p:cNvSpPr>
          <p:nvPr/>
        </p:nvSpPr>
        <p:spPr bwMode="auto">
          <a:xfrm>
            <a:off x="7010400" y="6400800"/>
            <a:ext cx="298450" cy="300038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4279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Education &amp; Community Engagement</a:t>
            </a:r>
            <a:endParaRPr lang="en-US" dirty="0"/>
          </a:p>
        </p:txBody>
      </p:sp>
      <p:sp>
        <p:nvSpPr>
          <p:cNvPr id="17410" name="Content Placeholder 6"/>
          <p:cNvSpPr>
            <a:spLocks noGrp="1"/>
          </p:cNvSpPr>
          <p:nvPr>
            <p:ph idx="1"/>
          </p:nvPr>
        </p:nvSpPr>
        <p:spPr bwMode="auto">
          <a:xfrm>
            <a:off x="457200" y="1849438"/>
            <a:ext cx="8229600" cy="4619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4800" b="1" baseline="30000">
                <a:latin typeface="Gill Sans Light" charset="0"/>
                <a:ea typeface="ヒラギノ角ゴ ProN W3" charset="0"/>
                <a:cs typeface="ヒラギノ角ゴ ProN W3" charset="0"/>
              </a:rPr>
              <a:t>Training</a:t>
            </a:r>
            <a:r>
              <a:rPr lang="en-US" b="1">
                <a:latin typeface="Gill Sans Light" charset="0"/>
                <a:ea typeface="ヒラギノ角ゴ ProN W3" charset="0"/>
                <a:cs typeface="ヒラギノ角ゴ ProN W3" charset="0"/>
              </a:rPr>
              <a:t> </a:t>
            </a:r>
            <a:r>
              <a:rPr lang="en-US" baseline="30000">
                <a:latin typeface="Gill Sans Light" charset="0"/>
                <a:ea typeface="ヒラギノ角ゴ ProN W3" charset="0"/>
                <a:cs typeface="ヒラギノ角ゴ ProN W3" charset="0"/>
              </a:rPr>
              <a:t>Technical short courses, educational workshops, evaluation, new delivery methods</a:t>
            </a:r>
          </a:p>
          <a:p>
            <a:r>
              <a:rPr lang="en-US" sz="4800" b="1" baseline="30000">
                <a:latin typeface="Gill Sans Light" charset="0"/>
                <a:ea typeface="ヒラギノ角ゴ ProN W3" charset="0"/>
                <a:cs typeface="ヒラギノ角ゴ ProN W3" charset="0"/>
              </a:rPr>
              <a:t>Education Materials</a:t>
            </a:r>
            <a:r>
              <a:rPr lang="en-US" b="1" baseline="30000">
                <a:latin typeface="Gill Sans Light" charset="0"/>
                <a:ea typeface="ヒラギノ角ゴ ProN W3" charset="0"/>
                <a:cs typeface="ヒラギノ角ゴ ProN W3" charset="0"/>
              </a:rPr>
              <a:t> </a:t>
            </a:r>
            <a:r>
              <a:rPr lang="en-US" baseline="30000">
                <a:latin typeface="Gill Sans Light" charset="0"/>
                <a:ea typeface="ヒラギノ角ゴ ProN W3" charset="0"/>
                <a:cs typeface="ヒラギノ角ゴ ProN W3" charset="0"/>
              </a:rPr>
              <a:t>Curriculum development (Strain module, GETSI project [NSF-TUES], existing learning materials</a:t>
            </a:r>
          </a:p>
          <a:p>
            <a:r>
              <a:rPr lang="en-US" sz="4800" b="1" baseline="30000">
                <a:latin typeface="Gill Sans Light" charset="0"/>
                <a:ea typeface="ヒラギノ角ゴ ProN W3" charset="0"/>
                <a:cs typeface="ヒラギノ角ゴ ProN W3" charset="0"/>
              </a:rPr>
              <a:t>Communications </a:t>
            </a:r>
            <a:r>
              <a:rPr lang="en-US" baseline="30000">
                <a:latin typeface="Gill Sans Light" charset="0"/>
                <a:ea typeface="ヒラギノ角ゴ ProN W3" charset="0"/>
                <a:cs typeface="ヒラギノ角ゴ ProN W3" charset="0"/>
              </a:rPr>
              <a:t>Website, outreach materials, social media, conferences</a:t>
            </a:r>
          </a:p>
          <a:p>
            <a:r>
              <a:rPr lang="en-US" sz="4800" b="1" baseline="30000">
                <a:latin typeface="Gill Sans Light" charset="0"/>
                <a:ea typeface="ヒラギノ角ゴ ProN W3" charset="0"/>
                <a:cs typeface="ヒラギノ角ゴ ProN W3" charset="0"/>
              </a:rPr>
              <a:t>Workforce Development </a:t>
            </a:r>
            <a:r>
              <a:rPr lang="en-US" baseline="30000">
                <a:latin typeface="Gill Sans Light" charset="0"/>
                <a:ea typeface="ヒラギノ角ゴ ProN W3" charset="0"/>
                <a:cs typeface="ヒラギノ角ゴ ProN W3" charset="0"/>
              </a:rPr>
              <a:t>RESESS, RESESS Alumni network, Science Workshop mentoring</a:t>
            </a:r>
            <a:endParaRPr lang="en-US">
              <a:latin typeface="Gill Sans Light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17411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6350"/>
            <a:ext cx="91440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en-US" dirty="0"/>
              <a:t>Learning</a:t>
            </a:r>
            <a:r>
              <a:rPr lang="en-US" sz="4000" dirty="0">
                <a:latin typeface="Arial" charset="0"/>
              </a:rPr>
              <a:t> </a:t>
            </a:r>
            <a:r>
              <a:rPr lang="en-US" dirty="0" smtClean="0"/>
              <a:t>Materials, Exhibits, Social Media</a:t>
            </a:r>
            <a:endParaRPr lang="en-US" dirty="0"/>
          </a:p>
        </p:txBody>
      </p:sp>
      <p:pic>
        <p:nvPicPr>
          <p:cNvPr id="3072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0" y="4152900"/>
            <a:ext cx="3594100" cy="2705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3825" y="3690938"/>
            <a:ext cx="2501900" cy="3167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7563" y="792163"/>
            <a:ext cx="1976437" cy="2776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1700" y="4273550"/>
            <a:ext cx="3141663" cy="2392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6" name="Rectangle 5"/>
          <p:cNvSpPr>
            <a:spLocks noChangeArrowheads="1"/>
          </p:cNvSpPr>
          <p:nvPr/>
        </p:nvSpPr>
        <p:spPr bwMode="auto">
          <a:xfrm>
            <a:off x="3589338" y="3800475"/>
            <a:ext cx="3082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 i="1"/>
              <a:t>Based on time series inversion algorithms of Lundgren et al. (J. Geophys. Res., 2001) and Berardino et al. (IEEE, 2002). </a:t>
            </a:r>
            <a:endParaRPr lang="en-GB" sz="800" i="1"/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990600"/>
            <a:ext cx="2198688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4788" y="887413"/>
            <a:ext cx="4367212" cy="3133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1600"/>
              </a:spcBef>
              <a:defRPr/>
            </a:pPr>
            <a:r>
              <a:rPr lang="en-US" sz="3400" dirty="0">
                <a:solidFill>
                  <a:srgbClr val="202020"/>
                </a:solidFill>
                <a:latin typeface="+mj-lt"/>
                <a:ea typeface="+mj-ea"/>
                <a:cs typeface="+mj-cs"/>
              </a:rPr>
              <a:t>Tutorials &amp; How to</a:t>
            </a:r>
            <a:r>
              <a:rPr lang="ja-JP" altLang="en-US" sz="3400" dirty="0">
                <a:solidFill>
                  <a:srgbClr val="202020"/>
                </a:solidFill>
                <a:latin typeface="+mj-lt"/>
                <a:ea typeface="+mj-ea"/>
                <a:cs typeface="+mj-cs"/>
              </a:rPr>
              <a:t>’</a:t>
            </a:r>
            <a:r>
              <a:rPr lang="en-US" altLang="ja-JP" sz="3400" dirty="0">
                <a:solidFill>
                  <a:srgbClr val="202020"/>
                </a:solidFill>
                <a:latin typeface="+mj-lt"/>
                <a:ea typeface="+mj-ea"/>
                <a:cs typeface="+mj-cs"/>
              </a:rPr>
              <a:t>s</a:t>
            </a:r>
          </a:p>
          <a:p>
            <a:pPr eaLnBrk="1" hangingPunct="1">
              <a:lnSpc>
                <a:spcPct val="80000"/>
              </a:lnSpc>
              <a:spcBef>
                <a:spcPts val="1600"/>
              </a:spcBef>
              <a:defRPr/>
            </a:pPr>
            <a:r>
              <a:rPr lang="en-US" sz="3400" dirty="0">
                <a:solidFill>
                  <a:srgbClr val="202020"/>
                </a:solidFill>
                <a:latin typeface="+mj-lt"/>
                <a:ea typeface="+mj-ea"/>
                <a:cs typeface="+mj-cs"/>
              </a:rPr>
              <a:t>Lessons</a:t>
            </a:r>
          </a:p>
          <a:p>
            <a:pPr eaLnBrk="1" hangingPunct="1">
              <a:lnSpc>
                <a:spcPct val="80000"/>
              </a:lnSpc>
              <a:spcBef>
                <a:spcPts val="1600"/>
              </a:spcBef>
              <a:defRPr/>
            </a:pPr>
            <a:r>
              <a:rPr lang="en-US" sz="3400" dirty="0" smtClean="0">
                <a:solidFill>
                  <a:srgbClr val="202020"/>
                </a:solidFill>
                <a:latin typeface="+mj-lt"/>
                <a:ea typeface="+mj-ea"/>
                <a:cs typeface="+mj-cs"/>
              </a:rPr>
              <a:t>Animations</a:t>
            </a:r>
            <a:endParaRPr lang="en-US" sz="3400" dirty="0">
              <a:solidFill>
                <a:srgbClr val="202020"/>
              </a:solidFill>
              <a:latin typeface="+mj-lt"/>
              <a:ea typeface="+mj-ea"/>
              <a:cs typeface="+mj-cs"/>
            </a:endParaRPr>
          </a:p>
          <a:p>
            <a:pPr eaLnBrk="1" hangingPunct="1">
              <a:lnSpc>
                <a:spcPct val="80000"/>
              </a:lnSpc>
              <a:spcBef>
                <a:spcPts val="1600"/>
              </a:spcBef>
              <a:defRPr/>
            </a:pPr>
            <a:r>
              <a:rPr lang="en-US" sz="3400" dirty="0">
                <a:solidFill>
                  <a:srgbClr val="202020"/>
                </a:solidFill>
                <a:latin typeface="+mj-lt"/>
                <a:ea typeface="+mj-ea"/>
                <a:cs typeface="+mj-cs"/>
              </a:rPr>
              <a:t>How </a:t>
            </a:r>
            <a:r>
              <a:rPr lang="en-US" sz="3400" dirty="0" err="1" smtClean="0">
                <a:solidFill>
                  <a:srgbClr val="202020"/>
                </a:solidFill>
                <a:latin typeface="+mj-lt"/>
                <a:ea typeface="+mj-ea"/>
                <a:cs typeface="+mj-cs"/>
              </a:rPr>
              <a:t>to’s</a:t>
            </a:r>
            <a:r>
              <a:rPr lang="en-US" sz="3400" dirty="0" smtClean="0">
                <a:solidFill>
                  <a:srgbClr val="202020"/>
                </a:solidFill>
                <a:latin typeface="+mj-lt"/>
                <a:ea typeface="+mj-ea"/>
                <a:cs typeface="+mj-cs"/>
              </a:rPr>
              <a:t> for data </a:t>
            </a:r>
          </a:p>
          <a:p>
            <a:pPr eaLnBrk="1" hangingPunct="1">
              <a:lnSpc>
                <a:spcPct val="80000"/>
              </a:lnSpc>
              <a:spcBef>
                <a:spcPts val="1600"/>
              </a:spcBef>
              <a:defRPr/>
            </a:pPr>
            <a:r>
              <a:rPr lang="en-US" sz="3400" dirty="0" smtClean="0">
                <a:solidFill>
                  <a:srgbClr val="202020"/>
                </a:solidFill>
                <a:latin typeface="+mj-lt"/>
                <a:ea typeface="+mj-ea"/>
                <a:cs typeface="+mj-cs"/>
              </a:rPr>
              <a:t>Facebook, Twitter, </a:t>
            </a:r>
            <a:r>
              <a:rPr lang="en-US" sz="3400" dirty="0" err="1" smtClean="0">
                <a:solidFill>
                  <a:srgbClr val="202020"/>
                </a:solidFill>
                <a:latin typeface="+mj-lt"/>
                <a:ea typeface="+mj-ea"/>
                <a:cs typeface="+mj-cs"/>
              </a:rPr>
              <a:t>etc</a:t>
            </a:r>
            <a:endParaRPr lang="en-US" sz="3400" dirty="0">
              <a:solidFill>
                <a:srgbClr val="202020"/>
              </a:solidFill>
              <a:latin typeface="+mj-lt"/>
              <a:ea typeface="+mj-ea"/>
              <a:cs typeface="+mj-cs"/>
            </a:endParaRPr>
          </a:p>
          <a:p>
            <a:pPr marL="0" indent="0" eaLnBrk="1" hangingPunct="1">
              <a:buFont typeface="Gill Sans Light" charset="0"/>
              <a:buNone/>
              <a:defRPr/>
            </a:pPr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3" descr="unavco-home-page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6169019" cy="472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7463"/>
            <a:ext cx="7162800" cy="820737"/>
          </a:xfrm>
        </p:spPr>
        <p:txBody>
          <a:bodyPr/>
          <a:lstStyle/>
          <a:p>
            <a:pPr algn="r">
              <a:defRPr/>
            </a:pPr>
            <a:r>
              <a:rPr lang="en-US" dirty="0" smtClean="0"/>
              <a:t>Reading literacy with science highlights, snapshots , and </a:t>
            </a:r>
            <a:r>
              <a:rPr lang="en-US" dirty="0"/>
              <a:t>GPS  Spotlights</a:t>
            </a:r>
          </a:p>
        </p:txBody>
      </p:sp>
      <p:sp>
        <p:nvSpPr>
          <p:cNvPr id="18435" name="Rectangle 90"/>
          <p:cNvSpPr>
            <a:spLocks noChangeArrowheads="1"/>
          </p:cNvSpPr>
          <p:nvPr/>
        </p:nvSpPr>
        <p:spPr bwMode="auto">
          <a:xfrm>
            <a:off x="11289" y="5638800"/>
            <a:ext cx="22098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1600" dirty="0">
                <a:cs typeface="Arial" charset="0"/>
              </a:rPr>
              <a:t>http://</a:t>
            </a:r>
            <a:r>
              <a:rPr lang="en-US" sz="1600" dirty="0" err="1">
                <a:cs typeface="Arial" charset="0"/>
              </a:rPr>
              <a:t>unavco.org</a:t>
            </a:r>
            <a:r>
              <a:rPr lang="en-US" sz="1600" dirty="0">
                <a:cs typeface="Arial" charset="0"/>
              </a:rPr>
              <a:t>/</a:t>
            </a:r>
          </a:p>
        </p:txBody>
      </p:sp>
      <p:pic>
        <p:nvPicPr>
          <p:cNvPr id="5" name="Picture 3" descr="GPS-spotlight-alaska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0400" y="2686754"/>
            <a:ext cx="5791200" cy="373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968894" y="6390691"/>
            <a:ext cx="83275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r" eaLnBrk="1" hangingPunct="1"/>
            <a:r>
              <a:rPr lang="en-US" dirty="0" smtClean="0"/>
              <a:t> http</a:t>
            </a:r>
            <a:r>
              <a:rPr lang="en-US" dirty="0"/>
              <a:t>://</a:t>
            </a:r>
            <a:r>
              <a:rPr lang="en-US" dirty="0" err="1"/>
              <a:t>xenon.colorado.edu</a:t>
            </a:r>
            <a:r>
              <a:rPr lang="en-US" dirty="0"/>
              <a:t>/spotlight/</a:t>
            </a:r>
            <a:r>
              <a:rPr lang="en-US" dirty="0" err="1"/>
              <a:t>index.php?action</a:t>
            </a:r>
            <a:r>
              <a:rPr lang="en-US" dirty="0"/>
              <a:t>=map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25mm_per_yea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038" y="1281113"/>
            <a:ext cx="7370762" cy="509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itle 5"/>
          <p:cNvSpPr>
            <a:spLocks noGrp="1"/>
          </p:cNvSpPr>
          <p:nvPr>
            <p:ph type="title"/>
          </p:nvPr>
        </p:nvSpPr>
        <p:spPr>
          <a:xfrm>
            <a:off x="1600201" y="60325"/>
            <a:ext cx="7543800" cy="1209675"/>
          </a:xfrm>
        </p:spPr>
        <p:txBody>
          <a:bodyPr/>
          <a:lstStyle/>
          <a:p>
            <a:pPr algn="r">
              <a:defRPr/>
            </a:pPr>
            <a:r>
              <a:rPr lang="en-US" dirty="0" smtClean="0"/>
              <a:t>Use Data Tools: </a:t>
            </a:r>
            <a:r>
              <a:rPr lang="en-US" sz="3600" dirty="0"/>
              <a:t>GPS Velocity Viewer</a:t>
            </a:r>
            <a:endParaRPr lang="en-US" dirty="0"/>
          </a:p>
        </p:txBody>
      </p:sp>
      <p:sp>
        <p:nvSpPr>
          <p:cNvPr id="24580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589713"/>
            <a:ext cx="2133600" cy="13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l" eaLnBrk="1" hangingPunct="1"/>
            <a:fld id="{C1070A77-4326-4642-B51B-15F5676B58A8}" type="slidenum">
              <a:rPr lang="en-US" sz="900">
                <a:solidFill>
                  <a:srgbClr val="898989"/>
                </a:solidFill>
                <a:latin typeface="Arial" charset="0"/>
                <a:ea typeface="ＭＳ Ｐゴシック" charset="0"/>
                <a:cs typeface="ＭＳ Ｐゴシック" charset="0"/>
              </a:rPr>
              <a:pPr algn="l" eaLnBrk="1" hangingPunct="1"/>
              <a:t>14</a:t>
            </a:fld>
            <a:endParaRPr lang="en-US" sz="900">
              <a:solidFill>
                <a:srgbClr val="89898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1" name="Rectangle 8"/>
          <p:cNvSpPr>
            <a:spLocks noChangeArrowheads="1"/>
          </p:cNvSpPr>
          <p:nvPr/>
        </p:nvSpPr>
        <p:spPr bwMode="auto">
          <a:xfrm>
            <a:off x="4530725" y="762000"/>
            <a:ext cx="3849688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2" name="Rectangle 90"/>
          <p:cNvSpPr>
            <a:spLocks noChangeArrowheads="1"/>
          </p:cNvSpPr>
          <p:nvPr/>
        </p:nvSpPr>
        <p:spPr bwMode="auto">
          <a:xfrm>
            <a:off x="0" y="6160800"/>
            <a:ext cx="8467725" cy="584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600" dirty="0">
                <a:cs typeface="Arial" charset="0"/>
              </a:rPr>
              <a:t>Data Source: UNAVCO Plate Boundary Observatory: North American Reference Frame</a:t>
            </a:r>
          </a:p>
          <a:p>
            <a:r>
              <a:rPr lang="en-US" sz="1600" dirty="0">
                <a:cs typeface="Arial" charset="0"/>
              </a:rPr>
              <a:t>UNAVCO GPS Velocity </a:t>
            </a:r>
            <a:r>
              <a:rPr lang="en-US" sz="1600" dirty="0" smtClean="0">
                <a:cs typeface="Arial" charset="0"/>
              </a:rPr>
              <a:t>Viewer</a:t>
            </a:r>
            <a:endParaRPr lang="en-US" sz="1600" dirty="0">
              <a:cs typeface="Arial" charset="0"/>
            </a:endParaRPr>
          </a:p>
        </p:txBody>
      </p:sp>
      <p:grpSp>
        <p:nvGrpSpPr>
          <p:cNvPr id="24583" name="Group 1"/>
          <p:cNvGrpSpPr>
            <a:grpSpLocks/>
          </p:cNvGrpSpPr>
          <p:nvPr/>
        </p:nvGrpSpPr>
        <p:grpSpPr bwMode="auto">
          <a:xfrm>
            <a:off x="2149475" y="5657850"/>
            <a:ext cx="3584575" cy="373063"/>
            <a:chOff x="2162175" y="5992813"/>
            <a:chExt cx="3584575" cy="373062"/>
          </a:xfrm>
        </p:grpSpPr>
        <p:pic>
          <p:nvPicPr>
            <p:cNvPr id="24584" name="Picture 14" descr="vector_scale_25mm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2175" y="6050736"/>
              <a:ext cx="3584575" cy="31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5" name="TextBox 15"/>
            <p:cNvSpPr txBox="1">
              <a:spLocks noChangeArrowheads="1"/>
            </p:cNvSpPr>
            <p:nvPr/>
          </p:nvSpPr>
          <p:spPr bwMode="auto">
            <a:xfrm>
              <a:off x="3619500" y="5992813"/>
              <a:ext cx="11461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24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24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24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24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25 mm/yr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Comparing Plate Movement</a:t>
            </a:r>
            <a:endParaRPr lang="en-US" sz="3200" dirty="0"/>
          </a:p>
        </p:txBody>
      </p:sp>
      <p:pic>
        <p:nvPicPr>
          <p:cNvPr id="3" name="Picture 2" descr="midAtlantic-Velocit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231" y="803891"/>
            <a:ext cx="6419752" cy="5905835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 rot="16200000">
            <a:off x="8133029" y="5834462"/>
            <a:ext cx="176034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 smtClean="0"/>
              <a:t>GSRM Project GPS Data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702259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8"/>
          <p:cNvSpPr>
            <a:spLocks noGrp="1"/>
          </p:cNvSpPr>
          <p:nvPr>
            <p:ph type="title"/>
          </p:nvPr>
        </p:nvSpPr>
        <p:spPr>
          <a:xfrm>
            <a:off x="2900363" y="0"/>
            <a:ext cx="6243637" cy="1257300"/>
          </a:xfrm>
        </p:spPr>
        <p:txBody>
          <a:bodyPr/>
          <a:lstStyle/>
          <a:p>
            <a:pPr algn="r">
              <a:lnSpc>
                <a:spcPts val="3125"/>
              </a:lnSpc>
            </a:pPr>
            <a:r>
              <a:rPr lang="en-US" sz="4000" dirty="0">
                <a:latin typeface="+mn-lt"/>
                <a:cs typeface="Gill Sans"/>
              </a:rPr>
              <a:t>Jules Verne &amp; </a:t>
            </a:r>
            <a:br>
              <a:rPr lang="en-US" sz="4000" dirty="0">
                <a:latin typeface="+mn-lt"/>
                <a:cs typeface="Gill Sans"/>
              </a:rPr>
            </a:br>
            <a:r>
              <a:rPr lang="en-US" sz="4000" dirty="0">
                <a:latin typeface="+mn-lt"/>
                <a:cs typeface="Gill Sans"/>
              </a:rPr>
              <a:t>EarthScope Voyager Jr.</a:t>
            </a:r>
          </a:p>
        </p:txBody>
      </p:sp>
      <p:pic>
        <p:nvPicPr>
          <p:cNvPr id="50179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00138"/>
            <a:ext cx="4489450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805"/>
          <a:stretch>
            <a:fillRect/>
          </a:stretch>
        </p:blipFill>
        <p:spPr bwMode="auto">
          <a:xfrm>
            <a:off x="3495675" y="1077913"/>
            <a:ext cx="5648325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6829425" y="5795963"/>
            <a:ext cx="23145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Seismic Hazard Map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0" y="6488113"/>
            <a:ext cx="348138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Velocity Vectors</a:t>
            </a:r>
          </a:p>
        </p:txBody>
      </p:sp>
      <p:sp>
        <p:nvSpPr>
          <p:cNvPr id="8" name="Rectangle 7"/>
          <p:cNvSpPr/>
          <p:nvPr/>
        </p:nvSpPr>
        <p:spPr>
          <a:xfrm>
            <a:off x="2335213" y="6457950"/>
            <a:ext cx="6808787" cy="40005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en-US" sz="2000" b="1" dirty="0">
                <a:hlinkClick r:id="rId4"/>
              </a:rPr>
              <a:t>http://www.unavco.org/edu_outreach/maptools.html</a:t>
            </a:r>
            <a:r>
              <a:rPr lang="en-US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09730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2446338" y="60325"/>
            <a:ext cx="6697662" cy="673100"/>
          </a:xfrm>
        </p:spPr>
        <p:txBody>
          <a:bodyPr/>
          <a:lstStyle/>
          <a:p>
            <a:pPr algn="r">
              <a:defRPr/>
            </a:pPr>
            <a:r>
              <a:rPr lang="en-US" dirty="0"/>
              <a:t>UNAVCO &amp; PBO supported science</a:t>
            </a:r>
          </a:p>
        </p:txBody>
      </p:sp>
      <p:sp>
        <p:nvSpPr>
          <p:cNvPr id="32770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589713"/>
            <a:ext cx="2133600" cy="13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86B5B038-09AA-C141-8AFC-FAE45FAB419C}" type="slidenum">
              <a:rPr lang="en-US" sz="900">
                <a:solidFill>
                  <a:srgbClr val="898989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1" hangingPunct="1"/>
              <a:t>17</a:t>
            </a:fld>
            <a:endParaRPr lang="en-US" sz="900">
              <a:solidFill>
                <a:srgbClr val="89898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63650"/>
            <a:ext cx="9144000" cy="4302125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3400" dirty="0">
                <a:solidFill>
                  <a:srgbClr val="202020"/>
                </a:solidFill>
                <a:latin typeface="+mj-lt"/>
                <a:ea typeface="+mj-ea"/>
                <a:cs typeface="+mj-cs"/>
              </a:rPr>
              <a:t>Plate movement 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3400" dirty="0">
                <a:solidFill>
                  <a:srgbClr val="202020"/>
                </a:solidFill>
                <a:latin typeface="+mj-lt"/>
                <a:ea typeface="+mj-ea"/>
                <a:cs typeface="+mj-cs"/>
              </a:rPr>
              <a:t>Earthquakes 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3400" dirty="0">
                <a:solidFill>
                  <a:srgbClr val="202020"/>
                </a:solidFill>
                <a:latin typeface="+mj-lt"/>
                <a:ea typeface="+mj-ea"/>
                <a:cs typeface="+mj-cs"/>
              </a:rPr>
              <a:t>Volcanoes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3400" dirty="0">
                <a:solidFill>
                  <a:srgbClr val="202020"/>
                </a:solidFill>
                <a:latin typeface="+mj-lt"/>
                <a:ea typeface="+mj-ea"/>
                <a:cs typeface="+mj-cs"/>
              </a:rPr>
              <a:t>Glacial movements and </a:t>
            </a:r>
            <a:r>
              <a:rPr lang="en-US" sz="3400" dirty="0" err="1">
                <a:solidFill>
                  <a:srgbClr val="202020"/>
                </a:solidFill>
                <a:latin typeface="+mj-lt"/>
                <a:ea typeface="+mj-ea"/>
                <a:cs typeface="+mj-cs"/>
              </a:rPr>
              <a:t>isostatic</a:t>
            </a:r>
            <a:r>
              <a:rPr lang="en-US" sz="3400" dirty="0">
                <a:solidFill>
                  <a:srgbClr val="202020"/>
                </a:solidFill>
                <a:latin typeface="+mj-lt"/>
                <a:ea typeface="+mj-ea"/>
                <a:cs typeface="+mj-cs"/>
              </a:rPr>
              <a:t> adjustment 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3400" dirty="0" smtClean="0">
                <a:solidFill>
                  <a:srgbClr val="202020"/>
                </a:solidFill>
                <a:latin typeface="+mj-lt"/>
                <a:ea typeface="+mj-ea"/>
                <a:cs typeface="+mj-cs"/>
              </a:rPr>
              <a:t>Hydrologic changes</a:t>
            </a:r>
            <a:endParaRPr lang="en-US" sz="3400" dirty="0">
              <a:solidFill>
                <a:srgbClr val="202020"/>
              </a:solidFill>
              <a:latin typeface="+mj-lt"/>
              <a:ea typeface="+mj-ea"/>
              <a:cs typeface="+mj-cs"/>
            </a:endParaRPr>
          </a:p>
          <a:p>
            <a:pPr eaLnBrk="1" hangingPunct="1"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sz="3400" dirty="0" smtClean="0">
                <a:solidFill>
                  <a:srgbClr val="202020"/>
                </a:solidFill>
                <a:latin typeface="+mj-lt"/>
                <a:ea typeface="+mj-ea"/>
                <a:cs typeface="+mj-cs"/>
              </a:rPr>
              <a:t>Atmospheric – water vapor</a:t>
            </a:r>
            <a:endParaRPr lang="en-US" sz="3400" dirty="0">
              <a:solidFill>
                <a:srgbClr val="20202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4613" y="5573713"/>
            <a:ext cx="5259387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5548313"/>
            <a:ext cx="5362575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49"/>
          <a:stretch>
            <a:fillRect/>
          </a:stretch>
        </p:blipFill>
        <p:spPr bwMode="auto">
          <a:xfrm>
            <a:off x="4795838" y="723900"/>
            <a:ext cx="4119562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8"/>
          <p:cNvSpPr>
            <a:spLocks noGrp="1"/>
          </p:cNvSpPr>
          <p:nvPr>
            <p:ph type="title" idx="4294967295"/>
          </p:nvPr>
        </p:nvSpPr>
        <p:spPr>
          <a:xfrm>
            <a:off x="2563813" y="60325"/>
            <a:ext cx="6580187" cy="673100"/>
          </a:xfrm>
        </p:spPr>
        <p:txBody>
          <a:bodyPr/>
          <a:lstStyle/>
          <a:p>
            <a:pPr algn="r">
              <a:defRPr/>
            </a:pPr>
            <a:r>
              <a:rPr lang="en-US" dirty="0"/>
              <a:t>Study &amp; Apply </a:t>
            </a:r>
            <a:br>
              <a:rPr lang="en-US" dirty="0"/>
            </a:br>
            <a:r>
              <a:rPr lang="en-US" dirty="0"/>
              <a:t>Geodesy &amp; Measuring Gravity</a:t>
            </a:r>
          </a:p>
        </p:txBody>
      </p:sp>
      <p:sp>
        <p:nvSpPr>
          <p:cNvPr id="26627" name="Slide Number Placeholder 2"/>
          <p:cNvSpPr txBox="1">
            <a:spLocks noGrp="1"/>
          </p:cNvSpPr>
          <p:nvPr/>
        </p:nvSpPr>
        <p:spPr bwMode="auto">
          <a:xfrm>
            <a:off x="6553200" y="6589713"/>
            <a:ext cx="2133600" cy="13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r" eaLnBrk="1" hangingPunct="1"/>
            <a:fld id="{83A43239-62D4-F546-885C-D0A5F355DB53}" type="slidenum">
              <a:rPr lang="en-US" sz="900">
                <a:solidFill>
                  <a:srgbClr val="898989"/>
                </a:solidFill>
                <a:latin typeface="Arial" charset="0"/>
                <a:ea typeface="ＭＳ Ｐゴシック" charset="0"/>
                <a:cs typeface="ＭＳ Ｐゴシック" charset="0"/>
              </a:rPr>
              <a:pPr algn="r" eaLnBrk="1" hangingPunct="1"/>
              <a:t>18</a:t>
            </a:fld>
            <a:endParaRPr lang="en-US" sz="900">
              <a:solidFill>
                <a:srgbClr val="89898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90500" y="1017588"/>
            <a:ext cx="4457700" cy="545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Geodesy is the science of …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measuring Earth’</a:t>
            </a:r>
            <a:r>
              <a:rPr lang="en-US" altLang="ja-JP">
                <a:solidFill>
                  <a:srgbClr val="000000"/>
                </a:solidFill>
                <a:latin typeface="Arial" charset="0"/>
                <a:ea typeface="ヒラギノ角ゴ ProN W3" charset="0"/>
                <a:cs typeface="Arial" charset="0"/>
              </a:rPr>
              <a:t>s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5400" b="1">
                <a:solidFill>
                  <a:srgbClr val="0000FF"/>
                </a:solidFill>
                <a:latin typeface="Arial" charset="0"/>
                <a:ea typeface="ヒラギノ角ゴ ProN W3" charset="0"/>
                <a:cs typeface="Arial" charset="0"/>
              </a:rPr>
              <a:t>size</a:t>
            </a:r>
            <a:r>
              <a:rPr lang="en-US">
                <a:solidFill>
                  <a:srgbClr val="000000"/>
                </a:solidFill>
                <a:latin typeface="Arial" charset="0"/>
                <a:ea typeface="ヒラギノ角ゴ ProN W3" charset="0"/>
                <a:cs typeface="Arial" charset="0"/>
              </a:rPr>
              <a:t>,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i="1">
              <a:solidFill>
                <a:srgbClr val="000000"/>
              </a:solidFill>
              <a:latin typeface="Arial" charset="0"/>
              <a:ea typeface="ヒラギノ角ゴ ProN W3" charset="0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i="1">
                <a:solidFill>
                  <a:srgbClr val="000000"/>
                </a:solidFill>
                <a:latin typeface="Arial" charset="0"/>
                <a:ea typeface="ヒラギノ角ゴ ProN W3" charset="0"/>
                <a:cs typeface="Arial" charset="0"/>
              </a:rPr>
              <a:t>orientation</a:t>
            </a:r>
            <a:r>
              <a:rPr lang="en-US">
                <a:solidFill>
                  <a:srgbClr val="000000"/>
                </a:solidFill>
                <a:latin typeface="Arial" charset="0"/>
                <a:ea typeface="ヒラギノ角ゴ ProN W3" charset="0"/>
                <a:cs typeface="Arial" charset="0"/>
              </a:rPr>
              <a:t>, 		 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>
              <a:solidFill>
                <a:srgbClr val="000000"/>
              </a:solidFill>
              <a:latin typeface="Arial" charset="0"/>
              <a:ea typeface="ヒラギノ角ゴ ProN W3" charset="0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>
              <a:solidFill>
                <a:srgbClr val="000000"/>
              </a:solidFill>
              <a:latin typeface="Arial" charset="0"/>
              <a:ea typeface="ヒラギノ角ゴ ProN W3" charset="0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>
              <a:solidFill>
                <a:srgbClr val="000000"/>
              </a:solidFill>
              <a:latin typeface="Arial" charset="0"/>
              <a:ea typeface="ヒラギノ角ゴ ProN W3" charset="0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>
              <a:solidFill>
                <a:srgbClr val="000000"/>
              </a:solidFill>
              <a:latin typeface="Arial" charset="0"/>
              <a:ea typeface="ヒラギノ角ゴ ProN W3" charset="0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>
                <a:solidFill>
                  <a:srgbClr val="000000"/>
                </a:solidFill>
                <a:latin typeface="Arial" charset="0"/>
                <a:ea typeface="ヒラギノ角ゴ ProN W3" charset="0"/>
                <a:cs typeface="Arial" charset="0"/>
              </a:rPr>
              <a:t>And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>
                <a:solidFill>
                  <a:srgbClr val="000000"/>
                </a:solidFill>
                <a:latin typeface="Arial" charset="0"/>
                <a:ea typeface="ヒラギノ角ゴ ProN W3" charset="0"/>
                <a:cs typeface="Arial" charset="0"/>
              </a:rPr>
              <a:t>   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7239000" y="49530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rtl="1" eaLnBrk="0" hangingPunct="0"/>
            <a:endParaRPr lang="en-US">
              <a:latin typeface="Times New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197" y="3869680"/>
            <a:ext cx="2458581" cy="5104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prstTxWarp prst="textTriangleInverted">
              <a:avLst/>
            </a:prstTxWarp>
            <a:spAutoFit/>
          </a:bodyPr>
          <a:lstStyle/>
          <a:p>
            <a:pPr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Gravitational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58777" y="3857809"/>
            <a:ext cx="1744824" cy="4985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prstTxWarp prst="textDeflateBottom">
              <a:avLst/>
            </a:prstTxWarp>
            <a:spAutoFit/>
          </a:bodyPr>
          <a:lstStyle/>
          <a:p>
            <a:pPr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Field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09800" y="2057400"/>
            <a:ext cx="1744824" cy="4985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prstTxWarp prst="textStop">
              <a:avLst/>
            </a:prstTxWarp>
            <a:spAutoFit/>
          </a:bodyPr>
          <a:lstStyle/>
          <a:p>
            <a:pPr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shape</a:t>
            </a:r>
          </a:p>
        </p:txBody>
      </p:sp>
      <p:sp>
        <p:nvSpPr>
          <p:cNvPr id="26633" name="Content Placeholder 5"/>
          <p:cNvSpPr txBox="1">
            <a:spLocks/>
          </p:cNvSpPr>
          <p:nvPr/>
        </p:nvSpPr>
        <p:spPr bwMode="auto">
          <a:xfrm>
            <a:off x="4800600" y="4854575"/>
            <a:ext cx="4114800" cy="2003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en-US" sz="180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Map showing variations in the strength of the gravitational force over the surface of the Earth</a:t>
            </a:r>
          </a:p>
          <a:p>
            <a:pPr algn="r">
              <a:spcBef>
                <a:spcPct val="20000"/>
              </a:spcBef>
              <a:buFont typeface="Arial" charset="0"/>
              <a:buNone/>
            </a:pPr>
            <a:endParaRPr lang="en-US" sz="180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en-US" sz="180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Blue  = less gravity</a:t>
            </a:r>
          </a:p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en-US" sz="180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Red = more gravity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221908" y="4854697"/>
            <a:ext cx="4015519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gradFill flip="none"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0" scaled="1"/>
                  <a:tileRect/>
                </a:gradFill>
                <a:cs typeface="Arial" charset="0"/>
              </a:rPr>
              <a:t>variations of these with time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0000FF"/>
                  </a:gs>
                  <a:gs pos="100000">
                    <a:srgbClr val="FF0000"/>
                  </a:gs>
                </a:gsLst>
                <a:lin ang="0" scaled="1"/>
                <a:tileRect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 rot="16200000">
            <a:off x="8462169" y="3875882"/>
            <a:ext cx="110172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NASA GRACE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Number Placeholder 5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225B0957-D095-2B47-BB61-2391B079A623}" type="slidenum">
              <a:rPr lang="en-US" sz="900">
                <a:solidFill>
                  <a:srgbClr val="898989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1" hangingPunct="1"/>
              <a:t>19</a:t>
            </a:fld>
            <a:endParaRPr lang="en-US" sz="900">
              <a:solidFill>
                <a:srgbClr val="89898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06600" y="114300"/>
            <a:ext cx="7137400" cy="51593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cs typeface="ＭＳ Ｐゴシック" charset="0"/>
              </a:rPr>
              <a:t>Anatomy of a High-precision </a:t>
            </a:r>
            <a:br>
              <a:rPr lang="en-US" sz="2800" b="1" dirty="0">
                <a:cs typeface="ＭＳ Ｐゴシック" charset="0"/>
              </a:rPr>
            </a:br>
            <a:r>
              <a:rPr lang="en-US" sz="2800" b="1" dirty="0">
                <a:cs typeface="ＭＳ Ｐゴシック" charset="0"/>
              </a:rPr>
              <a:t>Permanent GPS Station</a:t>
            </a:r>
          </a:p>
        </p:txBody>
      </p:sp>
      <p:pic>
        <p:nvPicPr>
          <p:cNvPr id="3584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138" y="1350963"/>
            <a:ext cx="4471987" cy="4664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810125" y="1306513"/>
            <a:ext cx="4235450" cy="5343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GPS antenna inside of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dome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Monument solidly attached into the ground with braces.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b="1" dirty="0" smtClean="0">
                <a:latin typeface="Calibri" charset="0"/>
                <a:ea typeface="ＭＳ Ｐゴシック" charset="0"/>
                <a:cs typeface="ＭＳ Ｐゴシック" charset="0"/>
              </a:rPr>
              <a:t>If 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the ground moves, the station moves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.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Solar panel for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power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Equipment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enclosure</a:t>
            </a:r>
            <a:r>
              <a:rPr lang="en-US" sz="21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100" dirty="0">
                <a:latin typeface="Calibri" charset="0"/>
                <a:ea typeface="ＭＳ Ｐゴシック" charset="0"/>
                <a:cs typeface="ＭＳ Ｐゴシック" charset="0"/>
              </a:rPr>
              <a:t>GPS receiver</a:t>
            </a:r>
          </a:p>
          <a:p>
            <a:pPr eaLnBrk="1" hangingPunct="1">
              <a:lnSpc>
                <a:spcPct val="80000"/>
              </a:lnSpc>
            </a:pPr>
            <a:r>
              <a:rPr lang="en-US" sz="2100" dirty="0">
                <a:latin typeface="Calibri" charset="0"/>
                <a:ea typeface="ＭＳ Ｐゴシック" charset="0"/>
                <a:cs typeface="ＭＳ Ｐゴシック" charset="0"/>
              </a:rPr>
              <a:t>Power/batteries</a:t>
            </a:r>
          </a:p>
          <a:p>
            <a:pPr eaLnBrk="1" hangingPunct="1">
              <a:lnSpc>
                <a:spcPct val="80000"/>
              </a:lnSpc>
            </a:pPr>
            <a:r>
              <a:rPr lang="en-US" sz="2100" dirty="0">
                <a:latin typeface="Calibri" charset="0"/>
                <a:ea typeface="ＭＳ Ｐゴシック" charset="0"/>
                <a:cs typeface="ＭＳ Ｐゴシック" charset="0"/>
              </a:rPr>
              <a:t>Communications/ radio/ modem</a:t>
            </a:r>
          </a:p>
          <a:p>
            <a:pPr eaLnBrk="1" hangingPunct="1">
              <a:lnSpc>
                <a:spcPct val="80000"/>
              </a:lnSpc>
            </a:pPr>
            <a:r>
              <a:rPr lang="en-US" sz="2100" dirty="0">
                <a:latin typeface="Calibri" charset="0"/>
                <a:ea typeface="ＭＳ Ｐゴシック" charset="0"/>
                <a:cs typeface="ＭＳ Ｐゴシック" charset="0"/>
              </a:rPr>
              <a:t>Data storage/ memory</a:t>
            </a:r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 flipH="1">
            <a:off x="1641475" y="1579563"/>
            <a:ext cx="3179763" cy="15351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 flipH="1">
            <a:off x="627063" y="3968750"/>
            <a:ext cx="744537" cy="273050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>
            <a:off x="1803400" y="4103688"/>
            <a:ext cx="1038225" cy="2351087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 flipH="1">
            <a:off x="1417638" y="4008438"/>
            <a:ext cx="101600" cy="2570162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Line 9"/>
          <p:cNvSpPr>
            <a:spLocks noChangeShapeType="1"/>
          </p:cNvSpPr>
          <p:nvPr/>
        </p:nvSpPr>
        <p:spPr bwMode="auto">
          <a:xfrm flipH="1">
            <a:off x="1863725" y="2424113"/>
            <a:ext cx="3179763" cy="15351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Number Placeholder 6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979881FA-9FB8-934B-818C-2C0C64404AC2}" type="slidenum">
              <a:rPr lang="en-US" sz="900">
                <a:solidFill>
                  <a:srgbClr val="898989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1" hangingPunct="1"/>
              <a:t>2</a:t>
            </a:fld>
            <a:endParaRPr lang="en-US" sz="900">
              <a:solidFill>
                <a:srgbClr val="89898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531813" y="4937125"/>
            <a:ext cx="77724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20700" indent="-177800">
              <a:spcBef>
                <a:spcPct val="20000"/>
              </a:spcBef>
            </a:pPr>
            <a:endParaRPr lang="en-US" sz="1900"/>
          </a:p>
          <a:p>
            <a:pPr marL="520700" indent="-177800">
              <a:spcBef>
                <a:spcPct val="20000"/>
              </a:spcBef>
            </a:pPr>
            <a:endParaRPr lang="en-US" sz="1900"/>
          </a:p>
          <a:p>
            <a:pPr marL="977900" lvl="1" indent="-228600">
              <a:spcBef>
                <a:spcPct val="20000"/>
              </a:spcBef>
              <a:buSzPct val="75000"/>
              <a:buFont typeface="Wingdings" charset="0"/>
              <a:buNone/>
            </a:pPr>
            <a:endParaRPr lang="en-US" sz="2000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828800" y="215900"/>
            <a:ext cx="7010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2333625" y="0"/>
            <a:ext cx="6810375" cy="790575"/>
          </a:xfrm>
        </p:spPr>
        <p:txBody>
          <a:bodyPr/>
          <a:lstStyle/>
          <a:p>
            <a:pPr algn="r">
              <a:defRPr/>
            </a:pPr>
            <a:r>
              <a:rPr lang="en-US" dirty="0"/>
              <a:t>About UNAVCO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68263" y="887413"/>
            <a:ext cx="4808537" cy="5056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400"/>
              </a:spcBef>
            </a:pP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NSF and NASA funded </a:t>
            </a:r>
          </a:p>
          <a:p>
            <a:pPr eaLnBrk="1" hangingPunct="1">
              <a:lnSpc>
                <a:spcPts val="3438"/>
              </a:lnSpc>
              <a:spcBef>
                <a:spcPts val="400"/>
              </a:spcBef>
            </a:pP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Non-profit</a:t>
            </a:r>
          </a:p>
          <a:p>
            <a:pPr eaLnBrk="1" hangingPunct="1">
              <a:lnSpc>
                <a:spcPts val="3438"/>
              </a:lnSpc>
              <a:spcBef>
                <a:spcPts val="400"/>
              </a:spcBef>
            </a:pP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Consortium</a:t>
            </a:r>
          </a:p>
          <a:p>
            <a:pPr eaLnBrk="1" hangingPunct="1">
              <a:lnSpc>
                <a:spcPts val="3438"/>
              </a:lnSpc>
              <a:spcBef>
                <a:spcPts val="400"/>
              </a:spcBef>
            </a:pP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Membership-governed</a:t>
            </a:r>
          </a:p>
          <a:p>
            <a:pPr eaLnBrk="1" hangingPunct="1">
              <a:lnSpc>
                <a:spcPct val="85000"/>
              </a:lnSpc>
              <a:spcBef>
                <a:spcPts val="1000"/>
              </a:spcBef>
            </a:pPr>
            <a: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  <a:t>Facilitates geoscience research and education using geodesy</a:t>
            </a:r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lnSpc>
                <a:spcPct val="85000"/>
              </a:lnSpc>
              <a:spcBef>
                <a:spcPts val="1000"/>
              </a:spcBef>
            </a:pP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Operates the Nation’s geodesy 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facility, including the Plate boundary Observatory 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on behalf of NSF</a:t>
            </a:r>
          </a:p>
        </p:txBody>
      </p:sp>
      <p:pic>
        <p:nvPicPr>
          <p:cNvPr id="9222" name="Picture 7"/>
          <p:cNvPicPr>
            <a:picLocks noGrp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7938" y="914400"/>
            <a:ext cx="3786187" cy="2633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Rectangle 8"/>
          <p:cNvSpPr>
            <a:spLocks noChangeArrowheads="1"/>
          </p:cNvSpPr>
          <p:nvPr/>
        </p:nvSpPr>
        <p:spPr bwMode="auto">
          <a:xfrm>
            <a:off x="26988" y="5903913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00"/>
                </a:solidFill>
              </a:rPr>
              <a:t>Broaden the use of UNAVCO data and products </a:t>
            </a:r>
            <a:r>
              <a:rPr lang="en-US" sz="2800">
                <a:solidFill>
                  <a:srgbClr val="000000"/>
                </a:solidFill>
              </a:rPr>
              <a:t>by a wide audience of educational and research users</a:t>
            </a:r>
            <a:endParaRPr lang="en-US" sz="2800"/>
          </a:p>
        </p:txBody>
      </p:sp>
      <p:pic>
        <p:nvPicPr>
          <p:cNvPr id="9224" name="Picture 4" descr="RESESS1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1113" y="3128963"/>
            <a:ext cx="3786187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ChangeArrowheads="1"/>
          </p:cNvSpPr>
          <p:nvPr/>
        </p:nvSpPr>
        <p:spPr bwMode="auto">
          <a:xfrm>
            <a:off x="531813" y="4937125"/>
            <a:ext cx="77724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20700" indent="-177800">
              <a:spcBef>
                <a:spcPct val="20000"/>
              </a:spcBef>
            </a:pPr>
            <a:endParaRPr lang="en-US" sz="1900" b="1"/>
          </a:p>
          <a:p>
            <a:pPr marL="520700" indent="-177800">
              <a:spcBef>
                <a:spcPct val="20000"/>
              </a:spcBef>
            </a:pPr>
            <a:endParaRPr lang="en-US" sz="1900" b="1"/>
          </a:p>
          <a:p>
            <a:pPr marL="977900" lvl="1" indent="-228600">
              <a:spcBef>
                <a:spcPct val="20000"/>
              </a:spcBef>
              <a:buSzPct val="75000"/>
              <a:buFont typeface="Wingdings" charset="0"/>
              <a:buNone/>
            </a:pPr>
            <a:endParaRPr lang="en-US" sz="2000"/>
          </a:p>
        </p:txBody>
      </p:sp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1828800" y="215900"/>
            <a:ext cx="7010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/>
              <a:t>Introduction: GPS Basics</a:t>
            </a:r>
            <a:endParaRPr lang="en-US" dirty="0"/>
          </a:p>
        </p:txBody>
      </p: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254000" y="1100138"/>
            <a:ext cx="8890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Times" charset="0"/>
              <a:buNone/>
            </a:pPr>
            <a:endParaRPr lang="en-US" sz="28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4816475" y="1187450"/>
            <a:ext cx="4175125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Times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Four satellite 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signals are needed to locate the receiver in 3D space.</a:t>
            </a:r>
          </a:p>
          <a:p>
            <a:pPr algn="l" eaLnBrk="1" hangingPunct="1">
              <a:spcBef>
                <a:spcPct val="50000"/>
              </a:spcBef>
              <a:buFont typeface="Times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The fourth satellite is </a:t>
            </a:r>
            <a:r>
              <a:rPr lang="en-US" sz="2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also used 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for time accuracy. </a:t>
            </a:r>
          </a:p>
          <a:p>
            <a:pPr algn="l" eaLnBrk="1" hangingPunct="1">
              <a:spcBef>
                <a:spcPct val="50000"/>
              </a:spcBef>
              <a:buFont typeface="Times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Position can be calculated within </a:t>
            </a:r>
            <a:r>
              <a:rPr lang="en-US" sz="2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to a millimeter.</a:t>
            </a:r>
            <a:endParaRPr lang="en-US" sz="28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spcBef>
                <a:spcPct val="50000"/>
              </a:spcBef>
              <a:buFont typeface="Times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Needs ground control and time quality</a:t>
            </a:r>
            <a:endParaRPr lang="en-US" sz="28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4" name="Text Box 7"/>
          <p:cNvSpPr txBox="1">
            <a:spLocks noChangeArrowheads="1"/>
          </p:cNvSpPr>
          <p:nvPr/>
        </p:nvSpPr>
        <p:spPr bwMode="auto">
          <a:xfrm>
            <a:off x="322263" y="3929063"/>
            <a:ext cx="86010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800" b="1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7895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13" y="3730625"/>
            <a:ext cx="3317875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Line 9"/>
          <p:cNvSpPr>
            <a:spLocks noChangeShapeType="1"/>
          </p:cNvSpPr>
          <p:nvPr/>
        </p:nvSpPr>
        <p:spPr bwMode="auto">
          <a:xfrm flipV="1">
            <a:off x="1787525" y="1728788"/>
            <a:ext cx="1009650" cy="3116262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897" name="Picture 10" descr="gps_orbits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058"/>
          <a:stretch>
            <a:fillRect/>
          </a:stretch>
        </p:blipFill>
        <p:spPr bwMode="auto">
          <a:xfrm>
            <a:off x="901700" y="1163638"/>
            <a:ext cx="3230563" cy="2381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8" name="Line 11"/>
          <p:cNvSpPr>
            <a:spLocks noChangeShapeType="1"/>
          </p:cNvSpPr>
          <p:nvPr/>
        </p:nvSpPr>
        <p:spPr bwMode="auto">
          <a:xfrm flipV="1">
            <a:off x="1752600" y="2281238"/>
            <a:ext cx="34925" cy="2563812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Line 12"/>
          <p:cNvSpPr>
            <a:spLocks noChangeShapeType="1"/>
          </p:cNvSpPr>
          <p:nvPr/>
        </p:nvSpPr>
        <p:spPr bwMode="auto">
          <a:xfrm flipV="1">
            <a:off x="1824038" y="1895475"/>
            <a:ext cx="1779587" cy="2949575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sz="3200" dirty="0"/>
              <a:t>Demonstration </a:t>
            </a:r>
            <a:br>
              <a:rPr lang="en-US" sz="3200" dirty="0"/>
            </a:br>
            <a:r>
              <a:rPr lang="en-US" sz="3200" dirty="0"/>
              <a:t>Pinpoint Location With GPS</a:t>
            </a:r>
          </a:p>
        </p:txBody>
      </p:sp>
      <p:grpSp>
        <p:nvGrpSpPr>
          <p:cNvPr id="39938" name="Group 27"/>
          <p:cNvGrpSpPr>
            <a:grpSpLocks/>
          </p:cNvGrpSpPr>
          <p:nvPr/>
        </p:nvGrpSpPr>
        <p:grpSpPr bwMode="auto">
          <a:xfrm>
            <a:off x="4665663" y="4703763"/>
            <a:ext cx="1368425" cy="1927225"/>
            <a:chOff x="5896220" y="2917067"/>
            <a:chExt cx="2186920" cy="3079373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5974867" y="3472571"/>
              <a:ext cx="1022424" cy="2358992"/>
            </a:xfrm>
            <a:prstGeom prst="line">
              <a:avLst/>
            </a:prstGeom>
            <a:ln w="76200" cmpd="sng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6982069" y="3508083"/>
              <a:ext cx="1022422" cy="2358992"/>
            </a:xfrm>
            <a:prstGeom prst="line">
              <a:avLst/>
            </a:prstGeom>
            <a:ln w="76200" cmpd="sng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6634495" y="3637448"/>
              <a:ext cx="309518" cy="1765440"/>
            </a:xfrm>
            <a:prstGeom prst="line">
              <a:avLst/>
            </a:prstGeom>
            <a:ln w="76200" cmpd="sng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 flipV="1">
              <a:off x="6956699" y="3546132"/>
              <a:ext cx="2536" cy="1882121"/>
            </a:xfrm>
            <a:prstGeom prst="line">
              <a:avLst/>
            </a:prstGeom>
            <a:ln w="76200" cmpd="sng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5896220" y="5714882"/>
              <a:ext cx="182666" cy="20799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7900474" y="5788443"/>
              <a:ext cx="182666" cy="20799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538088" y="5293815"/>
              <a:ext cx="180130" cy="20799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" name="Chord 5"/>
            <p:cNvSpPr/>
            <p:nvPr/>
          </p:nvSpPr>
          <p:spPr>
            <a:xfrm rot="6777333">
              <a:off x="6186859" y="2875057"/>
              <a:ext cx="1572662" cy="1656680"/>
            </a:xfrm>
            <a:prstGeom prst="chord">
              <a:avLst>
                <a:gd name="adj1" fmla="val 2700000"/>
                <a:gd name="adj2" fmla="val 16193263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9939" name="Group 25607"/>
          <p:cNvGrpSpPr>
            <a:grpSpLocks/>
          </p:cNvGrpSpPr>
          <p:nvPr/>
        </p:nvGrpSpPr>
        <p:grpSpPr bwMode="auto">
          <a:xfrm>
            <a:off x="1524000" y="1371600"/>
            <a:ext cx="1177925" cy="2592387"/>
            <a:chOff x="725689" y="1619745"/>
            <a:chExt cx="1179244" cy="2591592"/>
          </a:xfrm>
        </p:grpSpPr>
        <p:sp>
          <p:nvSpPr>
            <p:cNvPr id="4" name="Freeform 25603"/>
            <p:cNvSpPr/>
            <p:nvPr/>
          </p:nvSpPr>
          <p:spPr>
            <a:xfrm>
              <a:off x="725689" y="3679688"/>
              <a:ext cx="1153816" cy="285662"/>
            </a:xfrm>
            <a:custGeom>
              <a:avLst/>
              <a:gdLst>
                <a:gd name="connsiteX0" fmla="*/ 0 w 1153326"/>
                <a:gd name="connsiteY0" fmla="*/ 388739 h 427613"/>
                <a:gd name="connsiteX1" fmla="*/ 958945 w 1153326"/>
                <a:gd name="connsiteY1" fmla="*/ 427613 h 427613"/>
                <a:gd name="connsiteX2" fmla="*/ 1153326 w 1153326"/>
                <a:gd name="connsiteY2" fmla="*/ 168453 h 427613"/>
                <a:gd name="connsiteX3" fmla="*/ 375803 w 1153326"/>
                <a:gd name="connsiteY3" fmla="*/ 0 h 427613"/>
                <a:gd name="connsiteX4" fmla="*/ 0 w 1153326"/>
                <a:gd name="connsiteY4" fmla="*/ 388739 h 427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326" h="427613">
                  <a:moveTo>
                    <a:pt x="0" y="388739"/>
                  </a:moveTo>
                  <a:lnTo>
                    <a:pt x="958945" y="427613"/>
                  </a:lnTo>
                  <a:lnTo>
                    <a:pt x="1153326" y="168453"/>
                  </a:lnTo>
                  <a:lnTo>
                    <a:pt x="375803" y="0"/>
                  </a:lnTo>
                  <a:lnTo>
                    <a:pt x="0" y="388739"/>
                  </a:lnTo>
                  <a:close/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25604"/>
            <p:cNvSpPr/>
            <p:nvPr/>
          </p:nvSpPr>
          <p:spPr>
            <a:xfrm>
              <a:off x="725689" y="3732059"/>
              <a:ext cx="1179244" cy="479278"/>
            </a:xfrm>
            <a:custGeom>
              <a:avLst/>
              <a:gdLst>
                <a:gd name="connsiteX0" fmla="*/ 0 w 1179244"/>
                <a:gd name="connsiteY0" fmla="*/ 220286 h 479445"/>
                <a:gd name="connsiteX1" fmla="*/ 0 w 1179244"/>
                <a:gd name="connsiteY1" fmla="*/ 479445 h 479445"/>
                <a:gd name="connsiteX2" fmla="*/ 958945 w 1179244"/>
                <a:gd name="connsiteY2" fmla="*/ 479445 h 479445"/>
                <a:gd name="connsiteX3" fmla="*/ 971904 w 1179244"/>
                <a:gd name="connsiteY3" fmla="*/ 246202 h 479445"/>
                <a:gd name="connsiteX4" fmla="*/ 1166285 w 1179244"/>
                <a:gd name="connsiteY4" fmla="*/ 0 h 479445"/>
                <a:gd name="connsiteX5" fmla="*/ 1179244 w 1179244"/>
                <a:gd name="connsiteY5" fmla="*/ 259159 h 479445"/>
                <a:gd name="connsiteX6" fmla="*/ 984863 w 1179244"/>
                <a:gd name="connsiteY6" fmla="*/ 466487 h 479445"/>
                <a:gd name="connsiteX7" fmla="*/ 984863 w 1179244"/>
                <a:gd name="connsiteY7" fmla="*/ 466487 h 479445"/>
                <a:gd name="connsiteX8" fmla="*/ 984863 w 1179244"/>
                <a:gd name="connsiteY8" fmla="*/ 466487 h 47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9244" h="479445">
                  <a:moveTo>
                    <a:pt x="0" y="220286"/>
                  </a:moveTo>
                  <a:lnTo>
                    <a:pt x="0" y="479445"/>
                  </a:lnTo>
                  <a:lnTo>
                    <a:pt x="958945" y="479445"/>
                  </a:lnTo>
                  <a:lnTo>
                    <a:pt x="971904" y="246202"/>
                  </a:lnTo>
                  <a:lnTo>
                    <a:pt x="1166285" y="0"/>
                  </a:lnTo>
                  <a:lnTo>
                    <a:pt x="1179244" y="259159"/>
                  </a:lnTo>
                  <a:lnTo>
                    <a:pt x="984863" y="466487"/>
                  </a:lnTo>
                  <a:lnTo>
                    <a:pt x="984863" y="466487"/>
                  </a:lnTo>
                  <a:lnTo>
                    <a:pt x="984863" y="466487"/>
                  </a:ln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25600" name="Straight Connector 25599"/>
            <p:cNvCxnSpPr/>
            <p:nvPr/>
          </p:nvCxnSpPr>
          <p:spPr>
            <a:xfrm>
              <a:off x="1231079" y="1619745"/>
              <a:ext cx="0" cy="220277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940" name="Group 25606"/>
          <p:cNvGrpSpPr>
            <a:grpSpLocks/>
          </p:cNvGrpSpPr>
          <p:nvPr/>
        </p:nvGrpSpPr>
        <p:grpSpPr bwMode="auto">
          <a:xfrm>
            <a:off x="7202488" y="1676400"/>
            <a:ext cx="1177925" cy="2590800"/>
            <a:chOff x="7201947" y="1474112"/>
            <a:chExt cx="1179244" cy="2591592"/>
          </a:xfrm>
        </p:grpSpPr>
        <p:sp>
          <p:nvSpPr>
            <p:cNvPr id="38" name="Freeform 37"/>
            <p:cNvSpPr/>
            <p:nvPr/>
          </p:nvSpPr>
          <p:spPr>
            <a:xfrm>
              <a:off x="7201947" y="3533728"/>
              <a:ext cx="1153816" cy="285837"/>
            </a:xfrm>
            <a:custGeom>
              <a:avLst/>
              <a:gdLst>
                <a:gd name="connsiteX0" fmla="*/ 0 w 1153326"/>
                <a:gd name="connsiteY0" fmla="*/ 388739 h 427613"/>
                <a:gd name="connsiteX1" fmla="*/ 958945 w 1153326"/>
                <a:gd name="connsiteY1" fmla="*/ 427613 h 427613"/>
                <a:gd name="connsiteX2" fmla="*/ 1153326 w 1153326"/>
                <a:gd name="connsiteY2" fmla="*/ 168453 h 427613"/>
                <a:gd name="connsiteX3" fmla="*/ 375803 w 1153326"/>
                <a:gd name="connsiteY3" fmla="*/ 0 h 427613"/>
                <a:gd name="connsiteX4" fmla="*/ 0 w 1153326"/>
                <a:gd name="connsiteY4" fmla="*/ 388739 h 427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326" h="427613">
                  <a:moveTo>
                    <a:pt x="0" y="388739"/>
                  </a:moveTo>
                  <a:lnTo>
                    <a:pt x="958945" y="427613"/>
                  </a:lnTo>
                  <a:lnTo>
                    <a:pt x="1153326" y="168453"/>
                  </a:lnTo>
                  <a:lnTo>
                    <a:pt x="375803" y="0"/>
                  </a:lnTo>
                  <a:lnTo>
                    <a:pt x="0" y="388739"/>
                  </a:lnTo>
                  <a:close/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7201947" y="3586132"/>
              <a:ext cx="1179244" cy="479572"/>
            </a:xfrm>
            <a:custGeom>
              <a:avLst/>
              <a:gdLst>
                <a:gd name="connsiteX0" fmla="*/ 0 w 1179244"/>
                <a:gd name="connsiteY0" fmla="*/ 220286 h 479445"/>
                <a:gd name="connsiteX1" fmla="*/ 0 w 1179244"/>
                <a:gd name="connsiteY1" fmla="*/ 479445 h 479445"/>
                <a:gd name="connsiteX2" fmla="*/ 958945 w 1179244"/>
                <a:gd name="connsiteY2" fmla="*/ 479445 h 479445"/>
                <a:gd name="connsiteX3" fmla="*/ 971904 w 1179244"/>
                <a:gd name="connsiteY3" fmla="*/ 246202 h 479445"/>
                <a:gd name="connsiteX4" fmla="*/ 1166285 w 1179244"/>
                <a:gd name="connsiteY4" fmla="*/ 0 h 479445"/>
                <a:gd name="connsiteX5" fmla="*/ 1179244 w 1179244"/>
                <a:gd name="connsiteY5" fmla="*/ 259159 h 479445"/>
                <a:gd name="connsiteX6" fmla="*/ 984863 w 1179244"/>
                <a:gd name="connsiteY6" fmla="*/ 466487 h 479445"/>
                <a:gd name="connsiteX7" fmla="*/ 984863 w 1179244"/>
                <a:gd name="connsiteY7" fmla="*/ 466487 h 479445"/>
                <a:gd name="connsiteX8" fmla="*/ 984863 w 1179244"/>
                <a:gd name="connsiteY8" fmla="*/ 466487 h 47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9244" h="479445">
                  <a:moveTo>
                    <a:pt x="0" y="220286"/>
                  </a:moveTo>
                  <a:lnTo>
                    <a:pt x="0" y="479445"/>
                  </a:lnTo>
                  <a:lnTo>
                    <a:pt x="958945" y="479445"/>
                  </a:lnTo>
                  <a:lnTo>
                    <a:pt x="971904" y="246202"/>
                  </a:lnTo>
                  <a:lnTo>
                    <a:pt x="1166285" y="0"/>
                  </a:lnTo>
                  <a:lnTo>
                    <a:pt x="1179244" y="259159"/>
                  </a:lnTo>
                  <a:lnTo>
                    <a:pt x="984863" y="466487"/>
                  </a:lnTo>
                  <a:lnTo>
                    <a:pt x="984863" y="466487"/>
                  </a:lnTo>
                  <a:lnTo>
                    <a:pt x="984863" y="466487"/>
                  </a:ln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7707337" y="1474112"/>
              <a:ext cx="0" cy="220253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941" name="Group 25605"/>
          <p:cNvGrpSpPr>
            <a:grpSpLocks/>
          </p:cNvGrpSpPr>
          <p:nvPr/>
        </p:nvGrpSpPr>
        <p:grpSpPr bwMode="auto">
          <a:xfrm>
            <a:off x="473075" y="4327525"/>
            <a:ext cx="1179513" cy="2374900"/>
            <a:chOff x="2818794" y="4007536"/>
            <a:chExt cx="1179244" cy="2374547"/>
          </a:xfrm>
        </p:grpSpPr>
        <p:sp>
          <p:nvSpPr>
            <p:cNvPr id="41" name="Freeform 40"/>
            <p:cNvSpPr/>
            <p:nvPr/>
          </p:nvSpPr>
          <p:spPr>
            <a:xfrm>
              <a:off x="2844188" y="5837652"/>
              <a:ext cx="1153850" cy="285708"/>
            </a:xfrm>
            <a:custGeom>
              <a:avLst/>
              <a:gdLst>
                <a:gd name="connsiteX0" fmla="*/ 0 w 1153326"/>
                <a:gd name="connsiteY0" fmla="*/ 388739 h 427613"/>
                <a:gd name="connsiteX1" fmla="*/ 958945 w 1153326"/>
                <a:gd name="connsiteY1" fmla="*/ 427613 h 427613"/>
                <a:gd name="connsiteX2" fmla="*/ 1153326 w 1153326"/>
                <a:gd name="connsiteY2" fmla="*/ 168453 h 427613"/>
                <a:gd name="connsiteX3" fmla="*/ 375803 w 1153326"/>
                <a:gd name="connsiteY3" fmla="*/ 0 h 427613"/>
                <a:gd name="connsiteX4" fmla="*/ 0 w 1153326"/>
                <a:gd name="connsiteY4" fmla="*/ 388739 h 427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326" h="427613">
                  <a:moveTo>
                    <a:pt x="0" y="388739"/>
                  </a:moveTo>
                  <a:lnTo>
                    <a:pt x="958945" y="427613"/>
                  </a:lnTo>
                  <a:lnTo>
                    <a:pt x="1153326" y="168453"/>
                  </a:lnTo>
                  <a:lnTo>
                    <a:pt x="375803" y="0"/>
                  </a:lnTo>
                  <a:lnTo>
                    <a:pt x="0" y="388739"/>
                  </a:lnTo>
                  <a:close/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3317155" y="4007536"/>
              <a:ext cx="33330" cy="197297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eform 42"/>
            <p:cNvSpPr/>
            <p:nvPr/>
          </p:nvSpPr>
          <p:spPr>
            <a:xfrm>
              <a:off x="2818794" y="5902729"/>
              <a:ext cx="1179244" cy="479354"/>
            </a:xfrm>
            <a:custGeom>
              <a:avLst/>
              <a:gdLst>
                <a:gd name="connsiteX0" fmla="*/ 0 w 1179244"/>
                <a:gd name="connsiteY0" fmla="*/ 220286 h 479445"/>
                <a:gd name="connsiteX1" fmla="*/ 0 w 1179244"/>
                <a:gd name="connsiteY1" fmla="*/ 479445 h 479445"/>
                <a:gd name="connsiteX2" fmla="*/ 958945 w 1179244"/>
                <a:gd name="connsiteY2" fmla="*/ 479445 h 479445"/>
                <a:gd name="connsiteX3" fmla="*/ 971904 w 1179244"/>
                <a:gd name="connsiteY3" fmla="*/ 246202 h 479445"/>
                <a:gd name="connsiteX4" fmla="*/ 1166285 w 1179244"/>
                <a:gd name="connsiteY4" fmla="*/ 0 h 479445"/>
                <a:gd name="connsiteX5" fmla="*/ 1179244 w 1179244"/>
                <a:gd name="connsiteY5" fmla="*/ 259159 h 479445"/>
                <a:gd name="connsiteX6" fmla="*/ 984863 w 1179244"/>
                <a:gd name="connsiteY6" fmla="*/ 466487 h 479445"/>
                <a:gd name="connsiteX7" fmla="*/ 984863 w 1179244"/>
                <a:gd name="connsiteY7" fmla="*/ 466487 h 479445"/>
                <a:gd name="connsiteX8" fmla="*/ 984863 w 1179244"/>
                <a:gd name="connsiteY8" fmla="*/ 466487 h 47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9244" h="479445">
                  <a:moveTo>
                    <a:pt x="0" y="220286"/>
                  </a:moveTo>
                  <a:lnTo>
                    <a:pt x="0" y="479445"/>
                  </a:lnTo>
                  <a:lnTo>
                    <a:pt x="958945" y="479445"/>
                  </a:lnTo>
                  <a:lnTo>
                    <a:pt x="971904" y="246202"/>
                  </a:lnTo>
                  <a:lnTo>
                    <a:pt x="1166285" y="0"/>
                  </a:lnTo>
                  <a:lnTo>
                    <a:pt x="1179244" y="259159"/>
                  </a:lnTo>
                  <a:lnTo>
                    <a:pt x="984863" y="466487"/>
                  </a:lnTo>
                  <a:lnTo>
                    <a:pt x="984863" y="466487"/>
                  </a:lnTo>
                  <a:lnTo>
                    <a:pt x="984863" y="466487"/>
                  </a:ln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9942" name="Group 3"/>
          <p:cNvGrpSpPr>
            <a:grpSpLocks/>
          </p:cNvGrpSpPr>
          <p:nvPr/>
        </p:nvGrpSpPr>
        <p:grpSpPr bwMode="auto">
          <a:xfrm rot="-1070820">
            <a:off x="665738" y="992515"/>
            <a:ext cx="2620963" cy="777875"/>
            <a:chOff x="262572" y="1553383"/>
            <a:chExt cx="2620724" cy="777523"/>
          </a:xfrm>
        </p:grpSpPr>
        <p:sp>
          <p:nvSpPr>
            <p:cNvPr id="3" name="Right Triangle 2"/>
            <p:cNvSpPr/>
            <p:nvPr/>
          </p:nvSpPr>
          <p:spPr>
            <a:xfrm rot="2990141">
              <a:off x="2145181" y="1555853"/>
              <a:ext cx="777523" cy="712722"/>
            </a:xfrm>
            <a:prstGeom prst="rt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" name="Right Triangle 4"/>
            <p:cNvSpPr/>
            <p:nvPr/>
          </p:nvSpPr>
          <p:spPr>
            <a:xfrm rot="18609859" flipH="1">
              <a:off x="226287" y="1577545"/>
              <a:ext cx="777523" cy="712722"/>
            </a:xfrm>
            <a:prstGeom prst="rt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912619" y="1584580"/>
              <a:ext cx="1244487" cy="583936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9943" name="Group 8"/>
          <p:cNvGrpSpPr>
            <a:grpSpLocks/>
          </p:cNvGrpSpPr>
          <p:nvPr/>
        </p:nvGrpSpPr>
        <p:grpSpPr bwMode="auto">
          <a:xfrm rot="1315461">
            <a:off x="6467475" y="1323975"/>
            <a:ext cx="2620963" cy="777875"/>
            <a:chOff x="262572" y="1553383"/>
            <a:chExt cx="2620724" cy="777523"/>
          </a:xfrm>
        </p:grpSpPr>
        <p:sp>
          <p:nvSpPr>
            <p:cNvPr id="10" name="Right Triangle 9"/>
            <p:cNvSpPr/>
            <p:nvPr/>
          </p:nvSpPr>
          <p:spPr>
            <a:xfrm rot="2990141">
              <a:off x="2129479" y="1583461"/>
              <a:ext cx="777523" cy="712723"/>
            </a:xfrm>
            <a:prstGeom prst="rt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Right Triangle 10"/>
            <p:cNvSpPr/>
            <p:nvPr/>
          </p:nvSpPr>
          <p:spPr>
            <a:xfrm rot="18609859" flipH="1">
              <a:off x="223339" y="1564419"/>
              <a:ext cx="777523" cy="712722"/>
            </a:xfrm>
            <a:prstGeom prst="rt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910030" y="1589564"/>
              <a:ext cx="1244487" cy="583936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9944" name="Group 12"/>
          <p:cNvGrpSpPr>
            <a:grpSpLocks/>
          </p:cNvGrpSpPr>
          <p:nvPr/>
        </p:nvGrpSpPr>
        <p:grpSpPr bwMode="auto">
          <a:xfrm rot="807766">
            <a:off x="-242888" y="4067175"/>
            <a:ext cx="2620963" cy="777875"/>
            <a:chOff x="262572" y="1553383"/>
            <a:chExt cx="2620724" cy="777523"/>
          </a:xfrm>
        </p:grpSpPr>
        <p:sp>
          <p:nvSpPr>
            <p:cNvPr id="14" name="Right Triangle 13"/>
            <p:cNvSpPr/>
            <p:nvPr/>
          </p:nvSpPr>
          <p:spPr>
            <a:xfrm rot="2990141">
              <a:off x="2134801" y="1581825"/>
              <a:ext cx="777523" cy="712722"/>
            </a:xfrm>
            <a:prstGeom prst="rt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Right Triangle 14"/>
            <p:cNvSpPr/>
            <p:nvPr/>
          </p:nvSpPr>
          <p:spPr>
            <a:xfrm rot="18609859" flipH="1">
              <a:off x="221370" y="1555944"/>
              <a:ext cx="777523" cy="712722"/>
            </a:xfrm>
            <a:prstGeom prst="rt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96001" y="1575157"/>
              <a:ext cx="1244487" cy="583936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cxnSp>
        <p:nvCxnSpPr>
          <p:cNvPr id="25611" name="Straight Connector 25610"/>
          <p:cNvCxnSpPr/>
          <p:nvPr/>
        </p:nvCxnSpPr>
        <p:spPr>
          <a:xfrm>
            <a:off x="1154113" y="4367213"/>
            <a:ext cx="4146550" cy="712787"/>
          </a:xfrm>
          <a:prstGeom prst="line">
            <a:avLst/>
          </a:prstGeom>
          <a:ln w="76200" cmpd="sng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057400" y="1371600"/>
            <a:ext cx="3216275" cy="3695700"/>
          </a:xfrm>
          <a:prstGeom prst="line">
            <a:avLst/>
          </a:prstGeom>
          <a:ln w="76200" cmpd="sng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5248275" y="1752600"/>
            <a:ext cx="2371725" cy="3262313"/>
          </a:xfrm>
          <a:prstGeom prst="line">
            <a:avLst/>
          </a:prstGeom>
          <a:ln w="76200" cmpd="sng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48" name="TextBox 7"/>
          <p:cNvSpPr txBox="1">
            <a:spLocks noChangeArrowheads="1"/>
          </p:cNvSpPr>
          <p:nvPr/>
        </p:nvSpPr>
        <p:spPr bwMode="auto">
          <a:xfrm>
            <a:off x="6165850" y="5226784"/>
            <a:ext cx="297815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r" eaLnBrk="1" hangingPunct="1"/>
            <a:r>
              <a:rPr lang="en-US" sz="2000" dirty="0"/>
              <a:t>How to demonstrate this:</a:t>
            </a:r>
          </a:p>
          <a:p>
            <a:pPr algn="r" eaLnBrk="1" hangingPunct="1"/>
            <a:r>
              <a:rPr lang="en-US" sz="2000" dirty="0">
                <a:hlinkClick r:id="rId2"/>
              </a:rPr>
              <a:t>http://www.youtube.com/watch?feature=player_embedded&amp;v=s_CeiMjO5Pc#</a:t>
            </a:r>
            <a:r>
              <a:rPr lang="en-US" sz="2000" dirty="0"/>
              <a:t>!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/>
              <a:t>Find </a:t>
            </a:r>
            <a:r>
              <a:rPr lang="en-US" dirty="0"/>
              <a:t>your </a:t>
            </a:r>
            <a:r>
              <a:rPr lang="en-US" dirty="0" smtClean="0"/>
              <a:t>location using GPS –  </a:t>
            </a:r>
            <a:br>
              <a:rPr lang="en-US" dirty="0" smtClean="0"/>
            </a:br>
            <a:r>
              <a:rPr lang="en-US" dirty="0" smtClean="0"/>
              <a:t>4 </a:t>
            </a:r>
            <a:r>
              <a:rPr lang="en-US" dirty="0"/>
              <a:t>intersecting spheres</a:t>
            </a:r>
          </a:p>
        </p:txBody>
      </p:sp>
      <p:pic>
        <p:nvPicPr>
          <p:cNvPr id="3" name="Picture 2" descr="1-sphere-geo09b1_70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65" y="1981200"/>
            <a:ext cx="3796770" cy="2337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2-spheres-geo09b2_700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600" y="1066800"/>
            <a:ext cx="3646798" cy="2356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3-spheres-geo09b3_7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962400"/>
            <a:ext cx="4399398" cy="2476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4-spheres-geo09b4_700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62" b="-1"/>
          <a:stretch/>
        </p:blipFill>
        <p:spPr>
          <a:xfrm>
            <a:off x="4715561" y="4277574"/>
            <a:ext cx="3685299" cy="2566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152400" y="784225"/>
            <a:ext cx="40386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l" eaLnBrk="1" hangingPunct="1"/>
            <a:r>
              <a:rPr lang="en-US" dirty="0" smtClean="0"/>
              <a:t>O</a:t>
            </a:r>
            <a:r>
              <a:rPr lang="en-US" b="1" dirty="0" smtClean="0"/>
              <a:t>ne</a:t>
            </a:r>
            <a:r>
              <a:rPr lang="en-US" dirty="0" smtClean="0"/>
              <a:t> satellite</a:t>
            </a:r>
            <a:r>
              <a:rPr lang="en-US" dirty="0"/>
              <a:t>, </a:t>
            </a:r>
            <a:endParaRPr lang="en-US" dirty="0" smtClean="0"/>
          </a:p>
          <a:p>
            <a:pPr algn="l" eaLnBrk="1" hangingPunct="1"/>
            <a:r>
              <a:rPr lang="en-US" dirty="0" smtClean="0"/>
              <a:t>the </a:t>
            </a:r>
            <a:r>
              <a:rPr lang="en-US" dirty="0"/>
              <a:t>GPS </a:t>
            </a:r>
            <a:r>
              <a:rPr lang="en-US" dirty="0" smtClean="0"/>
              <a:t>could </a:t>
            </a:r>
            <a:r>
              <a:rPr lang="en-US" dirty="0"/>
              <a:t>be anywhere on the edge of the sphere.</a:t>
            </a:r>
          </a:p>
        </p:txBody>
      </p:sp>
      <p:sp>
        <p:nvSpPr>
          <p:cNvPr id="40967" name="TextBox 7"/>
          <p:cNvSpPr txBox="1">
            <a:spLocks noChangeArrowheads="1"/>
          </p:cNvSpPr>
          <p:nvPr/>
        </p:nvSpPr>
        <p:spPr bwMode="auto">
          <a:xfrm>
            <a:off x="7231063" y="990600"/>
            <a:ext cx="191293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dirty="0" smtClean="0"/>
              <a:t>Two satellites</a:t>
            </a:r>
            <a:r>
              <a:rPr lang="en-US" dirty="0"/>
              <a:t>, </a:t>
            </a:r>
            <a:r>
              <a:rPr lang="en-US" dirty="0" smtClean="0"/>
              <a:t>GPS could </a:t>
            </a:r>
            <a:r>
              <a:rPr lang="en-US" dirty="0"/>
              <a:t>be on the circle where spheres intersect.</a:t>
            </a:r>
          </a:p>
        </p:txBody>
      </p:sp>
      <p:sp>
        <p:nvSpPr>
          <p:cNvPr id="40968" name="TextBox 8"/>
          <p:cNvSpPr txBox="1">
            <a:spLocks noChangeArrowheads="1"/>
          </p:cNvSpPr>
          <p:nvPr/>
        </p:nvSpPr>
        <p:spPr bwMode="auto">
          <a:xfrm>
            <a:off x="3429000" y="3276600"/>
            <a:ext cx="40767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l" eaLnBrk="1" hangingPunct="1"/>
            <a:r>
              <a:rPr lang="en-US" dirty="0" smtClean="0"/>
              <a:t>3 satellites: </a:t>
            </a:r>
          </a:p>
          <a:p>
            <a:pPr algn="l" eaLnBrk="1" hangingPunct="1"/>
            <a:r>
              <a:rPr lang="en-US" dirty="0" smtClean="0"/>
              <a:t>spheres intersect in 2 places.</a:t>
            </a:r>
            <a:endParaRPr lang="en-US" dirty="0"/>
          </a:p>
        </p:txBody>
      </p:sp>
      <p:sp>
        <p:nvSpPr>
          <p:cNvPr id="40969" name="TextBox 9"/>
          <p:cNvSpPr txBox="1">
            <a:spLocks noChangeArrowheads="1"/>
          </p:cNvSpPr>
          <p:nvPr/>
        </p:nvSpPr>
        <p:spPr bwMode="auto">
          <a:xfrm>
            <a:off x="7634889" y="5273861"/>
            <a:ext cx="1509712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dirty="0" smtClean="0"/>
              <a:t>4 satellites</a:t>
            </a:r>
            <a:r>
              <a:rPr lang="en-US" dirty="0"/>
              <a:t>, </a:t>
            </a:r>
            <a:r>
              <a:rPr lang="en-US" dirty="0" smtClean="0"/>
              <a:t>spheres intersect in </a:t>
            </a:r>
            <a:r>
              <a:rPr lang="en-US" dirty="0"/>
              <a:t>one place.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 bwMode="auto">
          <a:xfrm>
            <a:off x="433388" y="1073150"/>
            <a:ext cx="8420100" cy="5784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Arial" charset="0"/>
              <a:buNone/>
            </a:pPr>
            <a:r>
              <a:rPr lang="en-US" sz="5400" b="1">
                <a:latin typeface="Calibri" charset="0"/>
                <a:ea typeface="ＭＳ Ｐゴシック" charset="0"/>
                <a:cs typeface="ＭＳ Ｐゴシック" charset="0"/>
              </a:rPr>
              <a:t>Thank You!</a:t>
            </a:r>
            <a:endParaRPr lang="en-US" sz="4400" b="1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buFont typeface="Arial" charset="0"/>
              <a:buNone/>
            </a:pPr>
            <a:r>
              <a:rPr lang="en-US" sz="2800">
                <a:latin typeface="Calibri" charset="0"/>
                <a:ea typeface="ＭＳ Ｐゴシック" charset="0"/>
                <a:cs typeface="ＭＳ Ｐゴシック" charset="0"/>
              </a:rPr>
              <a:t>Contact: Shelley Olds</a:t>
            </a:r>
          </a:p>
          <a:p>
            <a:pPr algn="ctr">
              <a:lnSpc>
                <a:spcPts val="2900"/>
              </a:lnSpc>
              <a:buFont typeface="Arial" charset="0"/>
              <a:buNone/>
            </a:pPr>
            <a:r>
              <a:rPr lang="en-US" sz="2800">
                <a:latin typeface="Calibri" charset="0"/>
                <a:ea typeface="ＭＳ Ｐゴシック" charset="0"/>
                <a:cs typeface="ＭＳ Ｐゴシック" charset="0"/>
                <a:hlinkClick r:id="rId2"/>
              </a:rPr>
              <a:t>Education –at- unavco.org</a:t>
            </a:r>
            <a:endParaRPr lang="en-US" sz="280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lnSpc>
                <a:spcPts val="2900"/>
              </a:lnSpc>
              <a:buFont typeface="Arial" charset="0"/>
              <a:buNone/>
            </a:pPr>
            <a:r>
              <a:rPr lang="en-US" sz="2800">
                <a:latin typeface="Calibri" charset="0"/>
                <a:ea typeface="ＭＳ Ｐゴシック" charset="0"/>
                <a:cs typeface="ＭＳ Ｐゴシック" charset="0"/>
                <a:hlinkClick r:id="rId3"/>
              </a:rPr>
              <a:t>http://www.unavco.org/</a:t>
            </a:r>
            <a:endParaRPr lang="en-US" sz="280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lnSpc>
                <a:spcPts val="2900"/>
              </a:lnSpc>
              <a:buFont typeface="Arial" charset="0"/>
              <a:buNone/>
            </a:pPr>
            <a:endParaRPr lang="en-US" sz="400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lnSpc>
                <a:spcPts val="2900"/>
              </a:lnSpc>
              <a:buFont typeface="Arial" charset="0"/>
              <a:buNone/>
            </a:pPr>
            <a:r>
              <a:rPr lang="en-US" sz="4000">
                <a:latin typeface="Calibri" charset="0"/>
                <a:ea typeface="ＭＳ Ｐゴシック" charset="0"/>
                <a:cs typeface="ＭＳ Ｐゴシック" charset="0"/>
              </a:rPr>
              <a:t>Follow UNAVCO on  </a:t>
            </a:r>
            <a:r>
              <a:rPr lang="en-US" sz="40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_________</a:t>
            </a:r>
          </a:p>
          <a:p>
            <a:pPr algn="ctr">
              <a:lnSpc>
                <a:spcPts val="2900"/>
              </a:lnSpc>
              <a:buFont typeface="Arial" charset="0"/>
              <a:buNone/>
            </a:pPr>
            <a:r>
              <a:rPr lang="en-US" sz="1800">
                <a:latin typeface="Calibri" charset="0"/>
                <a:ea typeface="ＭＳ Ｐゴシック" charset="0"/>
                <a:cs typeface="ＭＳ Ｐゴシック" charset="0"/>
              </a:rPr>
              <a:t>													Facebook    Twitter</a:t>
            </a:r>
          </a:p>
        </p:txBody>
      </p:sp>
      <p:pic>
        <p:nvPicPr>
          <p:cNvPr id="45059" name="Picture 3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4800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47244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125" y="92075"/>
            <a:ext cx="7254875" cy="673100"/>
          </a:xfrm>
        </p:spPr>
        <p:txBody>
          <a:bodyPr/>
          <a:lstStyle/>
          <a:p>
            <a:pPr algn="r"/>
            <a:r>
              <a:rPr lang="en-US" sz="3200" dirty="0" smtClean="0"/>
              <a:t>More websites of interest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08000" y="5222875"/>
            <a:ext cx="8020050" cy="87153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GPS Spotlight: </a:t>
            </a:r>
            <a:r>
              <a:rPr lang="en-US" sz="1800" dirty="0" smtClean="0">
                <a:hlinkClick r:id="rId2"/>
              </a:rPr>
              <a:t>http</a:t>
            </a:r>
            <a:r>
              <a:rPr lang="en-US" sz="1800" dirty="0">
                <a:hlinkClick r:id="rId2"/>
              </a:rPr>
              <a:t>://xenon.colorado.edu/spotlight/</a:t>
            </a:r>
            <a:r>
              <a:rPr lang="en-US" sz="1800" dirty="0" smtClean="0">
                <a:hlinkClick r:id="rId2"/>
              </a:rPr>
              <a:t>index.php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PBO H2O: </a:t>
            </a:r>
            <a:r>
              <a:rPr lang="en-US" sz="1800" dirty="0">
                <a:hlinkClick r:id="rId3"/>
              </a:rPr>
              <a:t>http://xenon.colorado.edu/portal/</a:t>
            </a:r>
            <a:r>
              <a:rPr lang="en-US" sz="1800" dirty="0" smtClean="0">
                <a:hlinkClick r:id="rId3"/>
              </a:rPr>
              <a:t>index.php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8" name="Picture 7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262" y="1047409"/>
            <a:ext cx="5787801" cy="3428766"/>
          </a:xfrm>
          <a:prstGeom prst="rect">
            <a:avLst/>
          </a:prstGeom>
        </p:spPr>
      </p:pic>
      <p:sp>
        <p:nvSpPr>
          <p:cNvPr id="6" name="Content Placeholder 4"/>
          <p:cNvSpPr>
            <a:spLocks noGrp="1"/>
          </p:cNvSpPr>
          <p:nvPr>
            <p:ph sz="half" idx="2"/>
          </p:nvPr>
        </p:nvSpPr>
        <p:spPr>
          <a:xfrm>
            <a:off x="1173238" y="742799"/>
            <a:ext cx="7970762" cy="345772"/>
          </a:xfrm>
        </p:spPr>
        <p:txBody>
          <a:bodyPr/>
          <a:lstStyle/>
          <a:p>
            <a:pPr marL="0" indent="0" algn="r">
              <a:buNone/>
            </a:pPr>
            <a:r>
              <a:rPr lang="en-US" sz="1600" b="1" dirty="0" smtClean="0"/>
              <a:t>Learn more about how GPS works and the science learned through research</a:t>
            </a:r>
            <a:endParaRPr lang="en-US" sz="1600" b="1" dirty="0"/>
          </a:p>
        </p:txBody>
      </p:sp>
      <p:pic>
        <p:nvPicPr>
          <p:cNvPr id="3" name="Picture 2" descr="PBO-H2O-waterData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5717" y="2835903"/>
            <a:ext cx="5938283" cy="232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045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125" y="92075"/>
            <a:ext cx="7254875" cy="673100"/>
          </a:xfrm>
        </p:spPr>
        <p:txBody>
          <a:bodyPr/>
          <a:lstStyle/>
          <a:p>
            <a:pPr algn="r"/>
            <a:r>
              <a:rPr lang="en-US" sz="3200" dirty="0" smtClean="0"/>
              <a:t>More websites of interest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08000" y="5222875"/>
            <a:ext cx="8020050" cy="87153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smtClean="0"/>
              <a:t>Many </a:t>
            </a:r>
            <a:r>
              <a:rPr lang="en-US" sz="1400" dirty="0"/>
              <a:t>places to get </a:t>
            </a:r>
            <a:r>
              <a:rPr lang="en-US" sz="1400" dirty="0" err="1" smtClean="0"/>
              <a:t>LiDAR</a:t>
            </a:r>
            <a:r>
              <a:rPr lang="en-US" sz="1400" dirty="0" smtClean="0"/>
              <a:t>!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/>
              <a:t>Open Topography: http</a:t>
            </a:r>
            <a:r>
              <a:rPr lang="en-US" sz="1400" dirty="0"/>
              <a:t>://</a:t>
            </a:r>
            <a:r>
              <a:rPr lang="en-US" sz="1400" dirty="0" err="1"/>
              <a:t>www.opentopography.org</a:t>
            </a:r>
            <a:r>
              <a:rPr lang="en-US" sz="1400" dirty="0"/>
              <a:t>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New York: http://</a:t>
            </a:r>
            <a:r>
              <a:rPr lang="en-US" sz="1400" dirty="0" err="1"/>
              <a:t>gis.ny.gov</a:t>
            </a:r>
            <a:r>
              <a:rPr lang="en-US" sz="1400" dirty="0"/>
              <a:t>/elevation/</a:t>
            </a:r>
            <a:r>
              <a:rPr lang="en-US" sz="1400" dirty="0" err="1"/>
              <a:t>lidar-coverage.htm</a:t>
            </a:r>
            <a:endParaRPr lang="en-US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/>
              <a:t>Maine: </a:t>
            </a:r>
            <a:r>
              <a:rPr lang="en-US" sz="1400" dirty="0" smtClean="0">
                <a:hlinkClick r:id="rId2"/>
              </a:rPr>
              <a:t>http</a:t>
            </a:r>
            <a:r>
              <a:rPr lang="en-US" sz="1400" dirty="0">
                <a:hlinkClick r:id="rId2"/>
              </a:rPr>
              <a:t>://www.maine.gov/megis/projects/</a:t>
            </a:r>
            <a:r>
              <a:rPr lang="en-US" sz="1400" dirty="0" smtClean="0">
                <a:hlinkClick r:id="rId2"/>
              </a:rPr>
              <a:t>lidar.shtml</a:t>
            </a:r>
            <a:endParaRPr lang="en-US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Vermont: </a:t>
            </a:r>
            <a:r>
              <a:rPr lang="en-US" sz="1400" dirty="0">
                <a:hlinkClick r:id="rId3"/>
              </a:rPr>
              <a:t>http://vcgi.vermont.gov/warehouse/products/ALL-</a:t>
            </a:r>
            <a:r>
              <a:rPr lang="en-US" sz="1400" dirty="0" smtClean="0">
                <a:hlinkClick r:id="rId3"/>
              </a:rPr>
              <a:t>LDR_MIX_LIDAR_STATE_ALL</a:t>
            </a:r>
            <a:endParaRPr lang="en-US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New Hampshire: http://</a:t>
            </a:r>
            <a:r>
              <a:rPr lang="en-US" sz="1400" dirty="0" err="1"/>
              <a:t>www.granit.unh.edu</a:t>
            </a:r>
            <a:r>
              <a:rPr lang="en-US" sz="1400" dirty="0"/>
              <a:t>/</a:t>
            </a:r>
            <a:r>
              <a:rPr lang="en-US" sz="1400" dirty="0" err="1"/>
              <a:t>resourcelibrary</a:t>
            </a:r>
            <a:r>
              <a:rPr lang="en-US" sz="1400" dirty="0"/>
              <a:t>/</a:t>
            </a:r>
            <a:r>
              <a:rPr lang="en-US" sz="1400" dirty="0" err="1"/>
              <a:t>specialtopics</a:t>
            </a:r>
            <a:r>
              <a:rPr lang="en-US" sz="1400" dirty="0"/>
              <a:t>/</a:t>
            </a:r>
            <a:r>
              <a:rPr lang="en-US" sz="1400" dirty="0" err="1"/>
              <a:t>lidar</a:t>
            </a:r>
            <a:r>
              <a:rPr lang="en-US" sz="1400" dirty="0"/>
              <a:t>/</a:t>
            </a:r>
          </a:p>
        </p:txBody>
      </p:sp>
      <p:pic>
        <p:nvPicPr>
          <p:cNvPr id="8" name="Picture 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99" y="1057651"/>
            <a:ext cx="6496050" cy="4148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ontent Placeholder 4"/>
          <p:cNvSpPr>
            <a:spLocks noGrp="1"/>
          </p:cNvSpPr>
          <p:nvPr>
            <p:ph sz="half" idx="2"/>
          </p:nvPr>
        </p:nvSpPr>
        <p:spPr>
          <a:xfrm>
            <a:off x="1173238" y="742799"/>
            <a:ext cx="7970762" cy="345772"/>
          </a:xfrm>
        </p:spPr>
        <p:txBody>
          <a:bodyPr/>
          <a:lstStyle/>
          <a:p>
            <a:pPr marL="0" indent="0" algn="r">
              <a:buNone/>
            </a:pPr>
            <a:r>
              <a:rPr lang="en-US" sz="1600" b="1" dirty="0" smtClean="0"/>
              <a:t>See the ground and forests with </a:t>
            </a:r>
            <a:r>
              <a:rPr lang="en-US" sz="1600" b="1" dirty="0" err="1" smtClean="0"/>
              <a:t>LiDAR</a:t>
            </a:r>
            <a:endParaRPr lang="en-US" sz="1600" b="1" dirty="0"/>
          </a:p>
        </p:txBody>
      </p:sp>
      <p:pic>
        <p:nvPicPr>
          <p:cNvPr id="4" name="Picture 3" descr="LiDAR-Maine-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0328" y="1984966"/>
            <a:ext cx="4881057" cy="34958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9516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About GRACE</a:t>
            </a:r>
            <a:endParaRPr lang="en-US" dirty="0"/>
          </a:p>
        </p:txBody>
      </p:sp>
      <p:pic>
        <p:nvPicPr>
          <p:cNvPr id="4" name="Picture 3" descr="NASA-GRACE-geoids_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500" y="2057400"/>
            <a:ext cx="4445000" cy="2743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6045" y="5111896"/>
            <a:ext cx="7743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earthobservatory.nasa.gov</a:t>
            </a:r>
            <a:r>
              <a:rPr lang="en-US" dirty="0"/>
              <a:t>/Features/GRACE/page3.php</a:t>
            </a:r>
          </a:p>
        </p:txBody>
      </p:sp>
    </p:spTree>
    <p:extLst>
      <p:ext uri="{BB962C8B-B14F-4D97-AF65-F5344CB8AC3E}">
        <p14:creationId xmlns:p14="http://schemas.microsoft.com/office/powerpoint/2010/main" val="40298111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UNAVCO Consortium Members</a:t>
            </a:r>
            <a:endParaRPr lang="en-US" dirty="0"/>
          </a:p>
        </p:txBody>
      </p:sp>
      <p:pic>
        <p:nvPicPr>
          <p:cNvPr id="11266" name="Picture 2" descr="members-map-20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713" y="1196975"/>
            <a:ext cx="8031162" cy="53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3"/>
          <p:cNvSpPr>
            <a:spLocks noGrp="1"/>
          </p:cNvSpPr>
          <p:nvPr>
            <p:ph type="title"/>
          </p:nvPr>
        </p:nvSpPr>
        <p:spPr>
          <a:xfrm>
            <a:off x="1524000" y="60325"/>
            <a:ext cx="7620000" cy="854075"/>
          </a:xfrm>
        </p:spPr>
        <p:txBody>
          <a:bodyPr/>
          <a:lstStyle/>
          <a:p>
            <a:pPr algn="r">
              <a:defRPr/>
            </a:pPr>
            <a:r>
              <a:rPr lang="en-US" dirty="0" smtClean="0"/>
              <a:t>Meet the Plate </a:t>
            </a:r>
            <a:r>
              <a:rPr lang="en-US" dirty="0"/>
              <a:t>Boundary Observatory</a:t>
            </a:r>
          </a:p>
        </p:txBody>
      </p:sp>
      <p:sp>
        <p:nvSpPr>
          <p:cNvPr id="12290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589713"/>
            <a:ext cx="2133600" cy="13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D77D607F-CD61-AD4A-ADDB-08A5F9DE03F4}" type="slidenum">
              <a:rPr lang="en-US" sz="900">
                <a:solidFill>
                  <a:srgbClr val="898989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1" hangingPunct="1"/>
              <a:t>4</a:t>
            </a:fld>
            <a:endParaRPr lang="en-US" sz="900">
              <a:solidFill>
                <a:srgbClr val="89898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6763" y="1184275"/>
            <a:ext cx="7107237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914400"/>
            <a:ext cx="3124200" cy="5851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lIns="50800" tIns="50800" bIns="50800"/>
          <a:lstStyle/>
          <a:p>
            <a:pPr marL="39688" algn="l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sz="2800" dirty="0"/>
              <a:t>Geodesy Advancing Geosciences &amp; EarthScope (GAGE)</a:t>
            </a:r>
          </a:p>
          <a:p>
            <a:pPr marL="39688" algn="l">
              <a:lnSpc>
                <a:spcPct val="80000"/>
              </a:lnSpc>
              <a:spcBef>
                <a:spcPct val="40000"/>
              </a:spcBef>
              <a:defRPr/>
            </a:pPr>
            <a:r>
              <a:rPr lang="en-US" sz="2800" dirty="0"/>
              <a:t>Continent-scale network </a:t>
            </a:r>
          </a:p>
          <a:p>
            <a:pPr marL="649288" indent="-342900" algn="l">
              <a:lnSpc>
                <a:spcPct val="80000"/>
              </a:lnSpc>
              <a:spcBef>
                <a:spcPct val="40000"/>
              </a:spcBef>
              <a:buFontTx/>
              <a:buChar char="•"/>
              <a:defRPr/>
            </a:pPr>
            <a:r>
              <a:rPr lang="en-US" dirty="0"/>
              <a:t>GPS</a:t>
            </a:r>
          </a:p>
          <a:p>
            <a:pPr marL="649288" indent="-342900" algn="l">
              <a:lnSpc>
                <a:spcPct val="80000"/>
              </a:lnSpc>
              <a:spcBef>
                <a:spcPct val="40000"/>
              </a:spcBef>
              <a:buFontTx/>
              <a:buChar char="•"/>
              <a:defRPr/>
            </a:pPr>
            <a:r>
              <a:rPr lang="en-US" dirty="0"/>
              <a:t>Borehole </a:t>
            </a:r>
            <a:r>
              <a:rPr lang="en-US" dirty="0" err="1"/>
              <a:t>strainmeters</a:t>
            </a:r>
            <a:endParaRPr lang="en-US" dirty="0"/>
          </a:p>
          <a:p>
            <a:pPr marL="649288" indent="-342900" algn="l">
              <a:lnSpc>
                <a:spcPct val="80000"/>
              </a:lnSpc>
              <a:spcBef>
                <a:spcPct val="40000"/>
              </a:spcBef>
              <a:buFontTx/>
              <a:buChar char="•"/>
              <a:defRPr/>
            </a:pPr>
            <a:r>
              <a:rPr lang="en-US" dirty="0"/>
              <a:t>Laser </a:t>
            </a:r>
            <a:r>
              <a:rPr lang="en-US" dirty="0" err="1"/>
              <a:t>strainmeters</a:t>
            </a:r>
            <a:endParaRPr lang="en-US" dirty="0"/>
          </a:p>
          <a:p>
            <a:pPr marL="649288" indent="-342900" algn="l">
              <a:lnSpc>
                <a:spcPct val="80000"/>
              </a:lnSpc>
              <a:spcBef>
                <a:spcPct val="40000"/>
              </a:spcBef>
              <a:buFontTx/>
              <a:buChar char="•"/>
              <a:defRPr/>
            </a:pPr>
            <a:r>
              <a:rPr lang="en-US" dirty="0" err="1"/>
              <a:t>LiDAR</a:t>
            </a:r>
            <a:endParaRPr lang="en-US" dirty="0"/>
          </a:p>
          <a:p>
            <a:pPr marL="306388" algn="l">
              <a:lnSpc>
                <a:spcPct val="80000"/>
              </a:lnSpc>
              <a:spcBef>
                <a:spcPct val="40000"/>
              </a:spcBef>
              <a:defRPr/>
            </a:pPr>
            <a:r>
              <a:rPr lang="en-US" sz="2800" dirty="0"/>
              <a:t>Focus: </a:t>
            </a:r>
          </a:p>
          <a:p>
            <a:pPr marL="839788" lvl="1" indent="-342900" algn="l">
              <a:lnSpc>
                <a:spcPct val="80000"/>
              </a:lnSpc>
              <a:spcBef>
                <a:spcPct val="40000"/>
              </a:spcBef>
              <a:buFontTx/>
              <a:buChar char="•"/>
              <a:defRPr/>
            </a:pPr>
            <a:r>
              <a:rPr lang="en-US" sz="2800" dirty="0"/>
              <a:t>Extended plate boundary </a:t>
            </a:r>
          </a:p>
          <a:p>
            <a:pPr marL="39688" algn="l">
              <a:lnSpc>
                <a:spcPct val="80000"/>
              </a:lnSpc>
              <a:spcBef>
                <a:spcPct val="40000"/>
              </a:spcBef>
              <a:defRPr/>
            </a:pPr>
            <a:r>
              <a:rPr lang="en-US" dirty="0"/>
              <a:t>Operated by UNAVCO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/>
              <a:t>EarthScope PBO </a:t>
            </a:r>
            <a:r>
              <a:rPr lang="en-US" dirty="0"/>
              <a:t>GPS Network</a:t>
            </a:r>
          </a:p>
        </p:txBody>
      </p:sp>
      <p:pic>
        <p:nvPicPr>
          <p:cNvPr id="28674" name="Picture 2" descr="PBO-networ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25" y="996950"/>
            <a:ext cx="8893175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5"/>
          <p:cNvSpPr>
            <a:spLocks noGrp="1"/>
          </p:cNvSpPr>
          <p:nvPr>
            <p:ph type="title"/>
          </p:nvPr>
        </p:nvSpPr>
        <p:spPr>
          <a:xfrm>
            <a:off x="1752601" y="60325"/>
            <a:ext cx="7391400" cy="673100"/>
          </a:xfrm>
        </p:spPr>
        <p:txBody>
          <a:bodyPr/>
          <a:lstStyle/>
          <a:p>
            <a:pPr algn="r">
              <a:defRPr/>
            </a:pPr>
            <a:r>
              <a:rPr lang="en-US" dirty="0" smtClean="0"/>
              <a:t>Plate Boundary Observatory </a:t>
            </a:r>
            <a:r>
              <a:rPr lang="en-US" dirty="0"/>
              <a:t>Instruments</a:t>
            </a:r>
          </a:p>
        </p:txBody>
      </p:sp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381000" y="1066800"/>
            <a:ext cx="8377238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endParaRPr lang="en-US" sz="3600">
              <a:solidFill>
                <a:srgbClr val="FF6600"/>
              </a:solidFill>
            </a:endParaRPr>
          </a:p>
        </p:txBody>
      </p:sp>
      <p:pic>
        <p:nvPicPr>
          <p:cNvPr id="14339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25" y="971550"/>
            <a:ext cx="41783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25" y="4230688"/>
            <a:ext cx="4187825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1" name="Group 6"/>
          <p:cNvGrpSpPr>
            <a:grpSpLocks/>
          </p:cNvGrpSpPr>
          <p:nvPr/>
        </p:nvGrpSpPr>
        <p:grpSpPr bwMode="auto">
          <a:xfrm>
            <a:off x="4665663" y="771525"/>
            <a:ext cx="4143375" cy="3128963"/>
            <a:chOff x="0" y="0"/>
            <a:chExt cx="3712" cy="2803"/>
          </a:xfrm>
        </p:grpSpPr>
        <p:pic>
          <p:nvPicPr>
            <p:cNvPr id="14349" name="Picture 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"/>
              <a:ext cx="1840" cy="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0" name="Picture 8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6" y="0"/>
              <a:ext cx="1856" cy="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42" name="Rectangle 9"/>
          <p:cNvSpPr>
            <a:spLocks/>
          </p:cNvSpPr>
          <p:nvPr/>
        </p:nvSpPr>
        <p:spPr bwMode="auto">
          <a:xfrm>
            <a:off x="358775" y="990600"/>
            <a:ext cx="2384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defTabSz="642938"/>
            <a:r>
              <a:rPr lang="en-US">
                <a:cs typeface="Arial" charset="0"/>
                <a:sym typeface="Arial" charset="0"/>
              </a:rPr>
              <a:t>GPS: 1100 </a:t>
            </a:r>
            <a:r>
              <a:rPr lang="en-US">
                <a:sym typeface="Arial" charset="0"/>
              </a:rPr>
              <a:t>Continuous</a:t>
            </a:r>
          </a:p>
        </p:txBody>
      </p:sp>
      <p:sp>
        <p:nvSpPr>
          <p:cNvPr id="14343" name="Rectangle 10"/>
          <p:cNvSpPr>
            <a:spLocks/>
          </p:cNvSpPr>
          <p:nvPr/>
        </p:nvSpPr>
        <p:spPr bwMode="auto">
          <a:xfrm>
            <a:off x="1303338" y="4248150"/>
            <a:ext cx="25527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defTabSz="642938"/>
            <a:r>
              <a:rPr lang="en-US" sz="2100">
                <a:solidFill>
                  <a:srgbClr val="000000"/>
                </a:solidFill>
                <a:cs typeface="Arial" charset="0"/>
                <a:sym typeface="Arial" charset="0"/>
              </a:rPr>
              <a:t>5 Laser Strainmeters</a:t>
            </a:r>
          </a:p>
        </p:txBody>
      </p:sp>
      <p:pic>
        <p:nvPicPr>
          <p:cNvPr id="1434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0938" y="4624388"/>
            <a:ext cx="1943100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5013" y="4259263"/>
            <a:ext cx="1727200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Rectangle 14"/>
          <p:cNvSpPr>
            <a:spLocks/>
          </p:cNvSpPr>
          <p:nvPr/>
        </p:nvSpPr>
        <p:spPr bwMode="auto">
          <a:xfrm>
            <a:off x="4424363" y="6211888"/>
            <a:ext cx="2540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>
            <a:spAutoFit/>
          </a:bodyPr>
          <a:lstStyle/>
          <a:p>
            <a:pPr marL="39688" defTabSz="642938"/>
            <a:r>
              <a:rPr lang="en-US" sz="2100">
                <a:solidFill>
                  <a:srgbClr val="000000"/>
                </a:solidFill>
                <a:cs typeface="Arial" charset="0"/>
                <a:sym typeface="Arial" charset="0"/>
              </a:rPr>
              <a:t>26 Shallow Borehole</a:t>
            </a:r>
          </a:p>
          <a:p>
            <a:pPr marL="39688" defTabSz="642938"/>
            <a:r>
              <a:rPr lang="en-US" sz="2100">
                <a:solidFill>
                  <a:srgbClr val="000000"/>
                </a:solidFill>
                <a:cs typeface="Arial" charset="0"/>
                <a:sym typeface="Arial" charset="0"/>
              </a:rPr>
              <a:t>Tiltmeters</a:t>
            </a:r>
          </a:p>
        </p:txBody>
      </p:sp>
      <p:sp>
        <p:nvSpPr>
          <p:cNvPr id="14347" name="Text Box 15"/>
          <p:cNvSpPr txBox="1">
            <a:spLocks noChangeArrowheads="1"/>
          </p:cNvSpPr>
          <p:nvPr/>
        </p:nvSpPr>
        <p:spPr bwMode="auto">
          <a:xfrm>
            <a:off x="7243763" y="6153150"/>
            <a:ext cx="25241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/>
          <a:lstStyle>
            <a:lvl1pPr defTabSz="642938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defTabSz="642938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defTabSz="642938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defTabSz="642938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defTabSz="642938" eaLnBrk="0" hangingPunct="0"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1DC49701-CF53-6145-84B8-87B5A8BD12A8}" type="slidenum">
              <a:rPr lang="en-US" sz="1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pPr eaLnBrk="1" hangingPunct="1"/>
              <a:t>6</a:t>
            </a:fld>
            <a:endParaRPr lang="en-US" sz="13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</p:txBody>
      </p:sp>
      <p:sp>
        <p:nvSpPr>
          <p:cNvPr id="14348" name="Rectangle 11"/>
          <p:cNvSpPr>
            <a:spLocks/>
          </p:cNvSpPr>
          <p:nvPr/>
        </p:nvSpPr>
        <p:spPr bwMode="auto">
          <a:xfrm>
            <a:off x="4400550" y="3862388"/>
            <a:ext cx="4568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>
            <a:spAutoFit/>
          </a:bodyPr>
          <a:lstStyle/>
          <a:p>
            <a:pPr marL="39688" defTabSz="642938"/>
            <a:r>
              <a:rPr lang="en-US" sz="2100">
                <a:solidFill>
                  <a:srgbClr val="000000"/>
                </a:solidFill>
                <a:cs typeface="Arial" charset="0"/>
                <a:sym typeface="Arial" charset="0"/>
              </a:rPr>
              <a:t>74 Borehole Strainmeters </a:t>
            </a:r>
          </a:p>
          <a:p>
            <a:pPr marL="39688" defTabSz="642938"/>
            <a:r>
              <a:rPr lang="en-US" sz="2100">
                <a:solidFill>
                  <a:srgbClr val="000000"/>
                </a:solidFill>
                <a:cs typeface="Arial" charset="0"/>
                <a:sym typeface="Arial" charset="0"/>
              </a:rPr>
              <a:t>and 78 Borehole Seismometers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2400" dirty="0" smtClean="0"/>
              <a:t>Tectonic motions of Midwestern United States from GPS using a stable North America reference </a:t>
            </a:r>
            <a:r>
              <a:rPr lang="en-US" sz="2400" dirty="0"/>
              <a:t>frame </a:t>
            </a:r>
            <a:r>
              <a:rPr lang="en-US" sz="1800" dirty="0" smtClean="0"/>
              <a:t>(NAM08)</a:t>
            </a:r>
            <a:endParaRPr lang="en-US" sz="1800" dirty="0"/>
          </a:p>
        </p:txBody>
      </p:sp>
      <p:pic>
        <p:nvPicPr>
          <p:cNvPr id="3" name="Picture 2" descr="GPS-midwest-nam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914400"/>
            <a:ext cx="8400082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2400" y="5842337"/>
            <a:ext cx="4688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At the tail of each blue vector, a </a:t>
            </a:r>
            <a:r>
              <a:rPr lang="en-US" sz="2000" dirty="0"/>
              <a:t>GPS station is permanently mounted to the </a:t>
            </a:r>
            <a:r>
              <a:rPr lang="en-US" sz="2000" dirty="0" smtClean="0"/>
              <a:t>ground, measuring plate motion at that point.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6538300" y="3987480"/>
            <a:ext cx="4688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http://</a:t>
            </a:r>
            <a:r>
              <a:rPr lang="en-US" sz="1400" dirty="0" err="1"/>
              <a:t>www.unavco.org</a:t>
            </a:r>
            <a:r>
              <a:rPr lang="en-US" sz="1400" dirty="0"/>
              <a:t>/software/visualization/GPS-Velocity-Viewer/GPS-Velocity-</a:t>
            </a:r>
            <a:r>
              <a:rPr lang="en-US" sz="1400" dirty="0" err="1"/>
              <a:t>Viewer.html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004617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2400" dirty="0" smtClean="0"/>
              <a:t>Tectonic motions </a:t>
            </a:r>
            <a:r>
              <a:rPr lang="en-US" sz="2400" dirty="0"/>
              <a:t>of Midwestern United States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from another perspective: World reference frame</a:t>
            </a:r>
            <a:r>
              <a:rPr lang="en-US" sz="1800" dirty="0" smtClean="0"/>
              <a:t> (IGS08)</a:t>
            </a:r>
            <a:endParaRPr lang="en-US" sz="2400" dirty="0"/>
          </a:p>
        </p:txBody>
      </p:sp>
      <p:pic>
        <p:nvPicPr>
          <p:cNvPr id="3" name="Picture 2" descr="GPS-midwe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838200"/>
            <a:ext cx="8610600" cy="59472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7200" y="5715000"/>
            <a:ext cx="4688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Each green tag is part of the EarthScope Plate Boundary Observatory. </a:t>
            </a:r>
            <a:r>
              <a:rPr lang="en-US" sz="1800" dirty="0"/>
              <a:t>The </a:t>
            </a:r>
            <a:r>
              <a:rPr lang="en-US" sz="1800" dirty="0" smtClean="0"/>
              <a:t>length </a:t>
            </a:r>
            <a:r>
              <a:rPr lang="en-US" sz="1800" dirty="0"/>
              <a:t>and direction of the arrow shows the velocity of the </a:t>
            </a:r>
            <a:r>
              <a:rPr lang="en-US" sz="1800" dirty="0" smtClean="0"/>
              <a:t>ground at that point.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853915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775" y="60325"/>
            <a:ext cx="7007225" cy="6731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LiDAR</a:t>
            </a:r>
            <a:r>
              <a:rPr lang="en-US" dirty="0" smtClean="0"/>
              <a:t> – looking below the trees</a:t>
            </a:r>
            <a:endParaRPr lang="en-US" dirty="0"/>
          </a:p>
        </p:txBody>
      </p:sp>
      <p:pic>
        <p:nvPicPr>
          <p:cNvPr id="16386" name="Picture 4" descr="landslide-alask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06500"/>
            <a:ext cx="91440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Content Placeholder 4"/>
          <p:cNvSpPr>
            <a:spLocks noGrp="1"/>
          </p:cNvSpPr>
          <p:nvPr>
            <p:ph sz="half" idx="2"/>
          </p:nvPr>
        </p:nvSpPr>
        <p:spPr bwMode="auto">
          <a:xfrm>
            <a:off x="1123950" y="806450"/>
            <a:ext cx="8020050" cy="522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Gill Sans Light" charset="0"/>
              <a:buNone/>
            </a:pPr>
            <a:r>
              <a:rPr lang="en-US" sz="1800">
                <a:latin typeface="Gill Sans Light" charset="0"/>
                <a:ea typeface="ヒラギノ角ゴ ProN W3" charset="0"/>
                <a:cs typeface="ヒラギノ角ゴ ProN W3" charset="0"/>
              </a:rPr>
              <a:t>Open Topography:  http://www.opentopography.org/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- Top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ullets &amp; Image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 &amp; Imag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Bullets &amp; Im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414141"/>
    </a:dk1>
    <a:lt1>
      <a:srgbClr val="FFFFFF"/>
    </a:lt1>
    <a:dk2>
      <a:srgbClr val="000000"/>
    </a:dk2>
    <a:lt2>
      <a:srgbClr val="808080"/>
    </a:lt2>
    <a:accent1>
      <a:srgbClr val="6C7472"/>
    </a:accent1>
    <a:accent2>
      <a:srgbClr val="333399"/>
    </a:accent2>
    <a:accent3>
      <a:srgbClr val="FFFFFF"/>
    </a:accent3>
    <a:accent4>
      <a:srgbClr val="363636"/>
    </a:accent4>
    <a:accent5>
      <a:srgbClr val="BABCBC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3847</TotalTime>
  <Pages>0</Pages>
  <Words>1152</Words>
  <Characters>0</Characters>
  <Application>Microsoft Macintosh PowerPoint</Application>
  <PresentationFormat>On-screen Show (4:3)</PresentationFormat>
  <Lines>0</Lines>
  <Paragraphs>176</Paragraphs>
  <Slides>26</Slides>
  <Notes>11</Notes>
  <HiddenSlides>2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Blank</vt:lpstr>
      <vt:lpstr>Title - Top</vt:lpstr>
      <vt:lpstr>Bullets &amp; Image</vt:lpstr>
      <vt:lpstr>Getting to know EarthScope Plate Boundary Observatory &amp; UNAVCO </vt:lpstr>
      <vt:lpstr>About UNAVCO</vt:lpstr>
      <vt:lpstr>UNAVCO Consortium Members</vt:lpstr>
      <vt:lpstr>Meet the Plate Boundary Observatory</vt:lpstr>
      <vt:lpstr>EarthScope PBO GPS Network</vt:lpstr>
      <vt:lpstr>Plate Boundary Observatory Instruments</vt:lpstr>
      <vt:lpstr>Tectonic motions of Midwestern United States from GPS using a stable North America reference frame (NAM08)</vt:lpstr>
      <vt:lpstr>Tectonic motions of Midwestern United States  from another perspective: World reference frame (IGS08)</vt:lpstr>
      <vt:lpstr>LiDAR – looking below the trees</vt:lpstr>
      <vt:lpstr>Western US in 3D</vt:lpstr>
      <vt:lpstr>Education &amp; Community Engagement</vt:lpstr>
      <vt:lpstr>Learning Materials, Exhibits, Social Media</vt:lpstr>
      <vt:lpstr>Reading literacy with science highlights, snapshots , and GPS  Spotlights</vt:lpstr>
      <vt:lpstr>Use Data Tools: GPS Velocity Viewer</vt:lpstr>
      <vt:lpstr>Comparing Plate Movement</vt:lpstr>
      <vt:lpstr>Jules Verne &amp;  EarthScope Voyager Jr.</vt:lpstr>
      <vt:lpstr>UNAVCO &amp; PBO supported science</vt:lpstr>
      <vt:lpstr>Study &amp; Apply  Geodesy &amp; Measuring Gravity</vt:lpstr>
      <vt:lpstr>Anatomy of a High-precision  Permanent GPS Station</vt:lpstr>
      <vt:lpstr>Introduction: GPS Basics</vt:lpstr>
      <vt:lpstr>Demonstration  Pinpoint Location With GPS</vt:lpstr>
      <vt:lpstr>Find your location using GPS –   4 intersecting spheres</vt:lpstr>
      <vt:lpstr>PowerPoint Presentation</vt:lpstr>
      <vt:lpstr>More websites of interest</vt:lpstr>
      <vt:lpstr>More websites of interest</vt:lpstr>
      <vt:lpstr>About GRACE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Shelley Olds</cp:lastModifiedBy>
  <cp:revision>67</cp:revision>
  <cp:lastPrinted>2015-09-21T15:32:59Z</cp:lastPrinted>
  <dcterms:modified xsi:type="dcterms:W3CDTF">2015-09-21T19:45:15Z</dcterms:modified>
</cp:coreProperties>
</file>