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  <p:sldMasterId id="2147483953" r:id="rId2"/>
    <p:sldMasterId id="2147483960" r:id="rId3"/>
    <p:sldMasterId id="2147483962" r:id="rId4"/>
    <p:sldMasterId id="2147483979" r:id="rId5"/>
    <p:sldMasterId id="2147483986" r:id="rId6"/>
    <p:sldMasterId id="2147483988" r:id="rId7"/>
  </p:sldMasterIdLst>
  <p:notesMasterIdLst>
    <p:notesMasterId r:id="rId24"/>
  </p:notesMasterIdLst>
  <p:handoutMasterIdLst>
    <p:handoutMasterId r:id="rId25"/>
  </p:handoutMasterIdLst>
  <p:sldIdLst>
    <p:sldId id="278" r:id="rId8"/>
    <p:sldId id="281" r:id="rId9"/>
    <p:sldId id="683" r:id="rId10"/>
    <p:sldId id="681" r:id="rId11"/>
    <p:sldId id="682" r:id="rId12"/>
    <p:sldId id="280" r:id="rId13"/>
    <p:sldId id="684" r:id="rId14"/>
    <p:sldId id="282" r:id="rId15"/>
    <p:sldId id="262" r:id="rId16"/>
    <p:sldId id="279" r:id="rId17"/>
    <p:sldId id="272" r:id="rId18"/>
    <p:sldId id="275" r:id="rId19"/>
    <p:sldId id="685" r:id="rId20"/>
    <p:sldId id="284" r:id="rId21"/>
    <p:sldId id="283" r:id="rId22"/>
    <p:sldId id="277" r:id="rId23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A00"/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51" autoAdjust="0"/>
    <p:restoredTop sz="99777" autoAdjust="0"/>
  </p:normalViewPr>
  <p:slideViewPr>
    <p:cSldViewPr snapToGrid="0">
      <p:cViewPr varScale="1">
        <p:scale>
          <a:sx n="95" d="100"/>
          <a:sy n="95" d="100"/>
        </p:scale>
        <p:origin x="19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2" y="0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459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2" y="9430459"/>
            <a:ext cx="2945557" cy="49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7899" cy="5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4" y="0"/>
            <a:ext cx="2917898" cy="5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10/25/18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1" y="4730468"/>
            <a:ext cx="5033721" cy="443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60935"/>
            <a:ext cx="2917899" cy="4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4" y="9460935"/>
            <a:ext cx="2917898" cy="4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25605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25605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>
          <a:xfrm>
            <a:off x="457199" y="6448710"/>
            <a:ext cx="155170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>
          <a:xfrm>
            <a:off x="2132482" y="6448710"/>
            <a:ext cx="487903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0"/>
          </p:nvPr>
        </p:nvSpPr>
        <p:spPr>
          <a:xfrm>
            <a:off x="7146636" y="6448710"/>
            <a:ext cx="600365" cy="365125"/>
          </a:xfrm>
          <a:prstGeom prst="rect">
            <a:avLst/>
          </a:prstGeom>
        </p:spPr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6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1224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12341" y="3493463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9" y="2058235"/>
            <a:ext cx="3196454" cy="684955"/>
          </a:xfrm>
          <a:prstGeom prst="rect">
            <a:avLst/>
          </a:prstGeom>
        </p:spPr>
      </p:pic>
    </p:spTree>
    <p:extLst/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9" y="2058235"/>
            <a:ext cx="3196454" cy="684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5335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26452" y="3377321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26452" y="3829980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/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599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5" y="6033980"/>
            <a:ext cx="3196454" cy="684955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9198" y="5141017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0315" y="5619689"/>
            <a:ext cx="7498993" cy="8044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/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76455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5" y="6033980"/>
            <a:ext cx="3196454" cy="684955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576456" y="1581728"/>
            <a:ext cx="3567543" cy="64654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576455" y="2228082"/>
            <a:ext cx="3567543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/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97300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97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7FE218-B572-2A47-A7A2-7DB0CB60FB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5175" y="6511925"/>
            <a:ext cx="1905000" cy="265113"/>
          </a:xfrm>
        </p:spPr>
        <p:txBody>
          <a:bodyPr/>
          <a:lstStyle>
            <a:lvl1pPr>
              <a:defRPr/>
            </a:lvl1pPr>
          </a:lstStyle>
          <a:p>
            <a:fld id="{D0525006-6AFF-784F-8A0D-9D4F7B998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05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" y="2541307"/>
            <a:ext cx="9144000" cy="1671874"/>
            <a:chOff x="1" y="2541307"/>
            <a:chExt cx="9144000" cy="1671874"/>
          </a:xfrm>
        </p:grpSpPr>
        <p:sp>
          <p:nvSpPr>
            <p:cNvPr id="4" name="TextBox 3"/>
            <p:cNvSpPr txBox="1"/>
            <p:nvPr userDrawn="1"/>
          </p:nvSpPr>
          <p:spPr>
            <a:xfrm>
              <a:off x="1" y="3843849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kern="500" spc="200" dirty="0">
                  <a:solidFill>
                    <a:srgbClr val="BA0C2F"/>
                  </a:solidFill>
                </a:rPr>
                <a:t>jpl.nasa.gov</a:t>
              </a:r>
            </a:p>
          </p:txBody>
        </p:sp>
        <p:cxnSp>
          <p:nvCxnSpPr>
            <p:cNvPr id="6" name="Straight Connector 5"/>
            <p:cNvCxnSpPr/>
            <p:nvPr userDrawn="1"/>
          </p:nvCxnSpPr>
          <p:spPr>
            <a:xfrm>
              <a:off x="2564190" y="3654169"/>
              <a:ext cx="4042530" cy="0"/>
            </a:xfrm>
            <a:prstGeom prst="line">
              <a:avLst/>
            </a:prstGeom>
            <a:ln w="12700" cmpd="sng">
              <a:solidFill>
                <a:srgbClr val="BFBF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Tribrand_ColorBlackText_RGB_small_040615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943" y="2541307"/>
              <a:ext cx="4378114" cy="938168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1921826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833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360714" y="1360714"/>
            <a:ext cx="6694715" cy="353785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1" y="5033130"/>
            <a:ext cx="8229599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1129394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3624037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118680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2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4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5340" y="140769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61003" y="140710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5340" y="140769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61003" y="140710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7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0" y="1412875"/>
            <a:ext cx="9144000" cy="5030788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0" y="1412875"/>
            <a:ext cx="9144000" cy="5030788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8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249363" y="2594882"/>
            <a:ext cx="6905851" cy="26030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3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1224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12341" y="3493463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9" y="2058235"/>
            <a:ext cx="3196454" cy="684955"/>
          </a:xfrm>
          <a:prstGeom prst="rect">
            <a:avLst/>
          </a:prstGeom>
        </p:spPr>
      </p:pic>
    </p:spTree>
    <p:extLst/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9" y="2058235"/>
            <a:ext cx="3196454" cy="684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5335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26452" y="3377321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26452" y="3829980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/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599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5" y="6033980"/>
            <a:ext cx="3196454" cy="684955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9198" y="5141017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0315" y="5619689"/>
            <a:ext cx="7498993" cy="8044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/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76455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5" y="6033980"/>
            <a:ext cx="3196454" cy="684955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576456" y="1581728"/>
            <a:ext cx="3567543" cy="64654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576455" y="2228082"/>
            <a:ext cx="3567543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/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1480941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884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2541307"/>
            <a:ext cx="9144000" cy="1671874"/>
            <a:chOff x="1" y="2541307"/>
            <a:chExt cx="9144000" cy="1671874"/>
          </a:xfrm>
        </p:grpSpPr>
        <p:sp>
          <p:nvSpPr>
            <p:cNvPr id="4" name="TextBox 3"/>
            <p:cNvSpPr txBox="1"/>
            <p:nvPr/>
          </p:nvSpPr>
          <p:spPr>
            <a:xfrm>
              <a:off x="1" y="3843849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kern="500" spc="200" dirty="0">
                  <a:solidFill>
                    <a:srgbClr val="BA0C2F"/>
                  </a:solidFill>
                </a:rPr>
                <a:t>jpl.nasa.gov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64190" y="3654169"/>
              <a:ext cx="4042530" cy="0"/>
            </a:xfrm>
            <a:prstGeom prst="line">
              <a:avLst/>
            </a:prstGeom>
            <a:ln w="12700" cmpd="sng">
              <a:solidFill>
                <a:srgbClr val="BFBF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Tribrand_ColorBlackText_RGB_small_040615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943" y="2541307"/>
              <a:ext cx="4378114" cy="938168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360714" y="1360714"/>
            <a:ext cx="6694715" cy="353785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1" y="5033130"/>
            <a:ext cx="8229599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1129394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3624037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118680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2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5340" y="140769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61003" y="140710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5340" y="140769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61003" y="140710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0" y="1412875"/>
            <a:ext cx="9144000" cy="5030788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0" y="1412875"/>
            <a:ext cx="9144000" cy="5030788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249363" y="2594882"/>
            <a:ext cx="6905851" cy="26030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2" descr="signature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51" r:id="rId11"/>
    <p:sldLayoutId id="2147483952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9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4003" r:id="rId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27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77" r:id="rId2"/>
    <p:sldLayoutId id="2147483978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32482" y="6448710"/>
            <a:ext cx="4879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46636" y="6448710"/>
            <a:ext cx="60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199" y="6448710"/>
            <a:ext cx="1551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0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6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32482" y="6448710"/>
            <a:ext cx="4879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46636" y="6448710"/>
            <a:ext cx="60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199" y="6448710"/>
            <a:ext cx="1551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9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Teaching SAR with UAVSAR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Naiara Pinto, NASA/JPL 334F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7" r="44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7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62259569"/>
              </p:ext>
            </p:extLst>
          </p:nvPr>
        </p:nvGraphicFramePr>
        <p:xfrm>
          <a:off x="215058" y="1087578"/>
          <a:ext cx="8537944" cy="295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2408">
                <a:tc>
                  <a:txBody>
                    <a:bodyPr/>
                    <a:lstStyle/>
                    <a:p>
                      <a:r>
                        <a:rPr lang="en-US" sz="1200" dirty="0"/>
                        <a:t>Location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Friday, Feb 10, 2017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Monday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Tuesday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Wednesday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Thurs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Friday</a:t>
                      </a:r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865">
                <a:tc>
                  <a:txBody>
                    <a:bodyPr/>
                    <a:lstStyle/>
                    <a:p>
                      <a:r>
                        <a:rPr lang="en-US" sz="1200" dirty="0"/>
                        <a:t>Session</a:t>
                      </a:r>
                      <a:r>
                        <a:rPr lang="en-US" sz="1200" baseline="0" dirty="0"/>
                        <a:t> I:</a:t>
                      </a:r>
                    </a:p>
                    <a:p>
                      <a:r>
                        <a:rPr lang="en-US" sz="1200" dirty="0"/>
                        <a:t>AGEOS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1200" i="1" dirty="0"/>
                    </a:p>
                    <a:p>
                      <a:r>
                        <a:rPr lang="en-US" sz="1200" i="1" dirty="0"/>
                        <a:t>GEODAY</a:t>
                      </a:r>
                    </a:p>
                    <a:p>
                      <a:r>
                        <a:rPr lang="en-US" sz="1200" dirty="0"/>
                        <a:t>AGEOS Rep</a:t>
                      </a:r>
                    </a:p>
                    <a:p>
                      <a:r>
                        <a:rPr lang="en-US" sz="1200" b="1" dirty="0"/>
                        <a:t>Fatoyinbo</a:t>
                      </a:r>
                    </a:p>
                    <a:p>
                      <a:r>
                        <a:rPr lang="en-US" sz="1200" dirty="0"/>
                        <a:t>DLR Rep</a:t>
                      </a:r>
                    </a:p>
                    <a:p>
                      <a:r>
                        <a:rPr lang="en-US" sz="1200" dirty="0"/>
                        <a:t>ESA Rep</a:t>
                      </a:r>
                    </a:p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Lidar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Cornejo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Duncanson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u="sng" dirty="0"/>
                        <a:t>SAR Basics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Papathanassiou</a:t>
                      </a:r>
                      <a:r>
                        <a:rPr lang="en-US" sz="1200" i="0" baseline="0" dirty="0"/>
                        <a:t> </a:t>
                      </a:r>
                      <a:r>
                        <a:rPr lang="en-US" sz="1200" i="0" baseline="0" dirty="0" err="1"/>
                        <a:t>Pardini</a:t>
                      </a:r>
                      <a:endParaRPr lang="en-US" sz="1200" i="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/>
                        <a:t>Villard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1" u="sng" dirty="0"/>
                        <a:t>Polarimetry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Papathanassiou</a:t>
                      </a:r>
                      <a:r>
                        <a:rPr lang="en-US" sz="1200" i="0" baseline="0" dirty="0"/>
                        <a:t> </a:t>
                      </a:r>
                      <a:r>
                        <a:rPr lang="en-US" sz="1200" i="0" baseline="0" dirty="0" err="1"/>
                        <a:t>Pardini</a:t>
                      </a:r>
                      <a:endParaRPr lang="en-US" sz="1200" i="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/>
                        <a:t>Villard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u="sng" dirty="0" err="1"/>
                        <a:t>PolInSAR</a:t>
                      </a:r>
                      <a:endParaRPr lang="en-US" sz="1200" i="1" u="sng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Papathanassiou</a:t>
                      </a:r>
                      <a:r>
                        <a:rPr lang="en-US" sz="1200" i="0" baseline="0" dirty="0"/>
                        <a:t> </a:t>
                      </a:r>
                      <a:r>
                        <a:rPr lang="en-US" sz="1200" i="0" baseline="0" dirty="0" err="1"/>
                        <a:t>Pardini</a:t>
                      </a:r>
                      <a:endParaRPr lang="en-US" sz="1200" i="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/>
                        <a:t>Villard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Advanced</a:t>
                      </a:r>
                      <a:r>
                        <a:rPr lang="en-US" sz="1200" i="1" baseline="0" dirty="0"/>
                        <a:t> Topics and Software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/>
                        <a:t>Simard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/>
                        <a:t>Villard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Papathanassiou</a:t>
                      </a:r>
                      <a:endParaRPr lang="en-US" sz="1200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9298">
                <a:tc>
                  <a:txBody>
                    <a:bodyPr/>
                    <a:lstStyle/>
                    <a:p>
                      <a:r>
                        <a:rPr lang="en-US" sz="1200" dirty="0"/>
                        <a:t>Session II:</a:t>
                      </a:r>
                    </a:p>
                    <a:p>
                      <a:r>
                        <a:rPr lang="en-US" sz="1200" dirty="0"/>
                        <a:t>Gabon</a:t>
                      </a:r>
                      <a:r>
                        <a:rPr lang="en-US" sz="1200" baseline="0" dirty="0"/>
                        <a:t> Oregon Center</a:t>
                      </a:r>
                      <a:endParaRPr lang="en-US" sz="1200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u="sng" baseline="0" dirty="0"/>
                        <a:t>Radar Overview and Data Download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u="none" baseline="0" dirty="0"/>
                        <a:t>Hensley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u="none" baseline="0" dirty="0"/>
                        <a:t>Pinto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200" i="0" u="none" baseline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Lidar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Cornejo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Duncanson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i="0" u="none" baseline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u="sng" dirty="0"/>
                        <a:t>SAR</a:t>
                      </a:r>
                    </a:p>
                    <a:p>
                      <a:r>
                        <a:rPr lang="en-US" sz="1200" i="0" u="none" baseline="0" dirty="0"/>
                        <a:t>Hensley</a:t>
                      </a:r>
                    </a:p>
                    <a:p>
                      <a:r>
                        <a:rPr lang="en-US" sz="1200" b="1" i="0" u="none" baseline="0" dirty="0"/>
                        <a:t>Simard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baseline="0" dirty="0" err="1"/>
                        <a:t>Obiang</a:t>
                      </a:r>
                      <a:r>
                        <a:rPr lang="en-US" sz="1200" b="1" i="0" u="none" baseline="0" dirty="0"/>
                        <a:t> </a:t>
                      </a:r>
                    </a:p>
                    <a:p>
                      <a:r>
                        <a:rPr lang="en-US" sz="1200" i="0" u="none" baseline="0" dirty="0"/>
                        <a:t>Pinto</a:t>
                      </a:r>
                    </a:p>
                    <a:p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u="sng" dirty="0" err="1"/>
                        <a:t>InSAR</a:t>
                      </a:r>
                      <a:r>
                        <a:rPr lang="en-US" sz="1200" i="1" u="sng" dirty="0"/>
                        <a:t> and Polarimetry</a:t>
                      </a:r>
                    </a:p>
                    <a:p>
                      <a:r>
                        <a:rPr lang="en-US" sz="1200" i="0" u="none" baseline="0" dirty="0"/>
                        <a:t>Hensley</a:t>
                      </a:r>
                    </a:p>
                    <a:p>
                      <a:r>
                        <a:rPr lang="en-US" sz="1200" b="1" i="0" u="none" baseline="0" dirty="0"/>
                        <a:t>Simard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baseline="0" dirty="0" err="1"/>
                        <a:t>Obiang</a:t>
                      </a:r>
                      <a:r>
                        <a:rPr lang="en-US" sz="1200" b="1" i="0" u="none" baseline="0" dirty="0"/>
                        <a:t> </a:t>
                      </a:r>
                    </a:p>
                    <a:p>
                      <a:r>
                        <a:rPr lang="en-US" sz="1200" i="0" u="none" baseline="0" dirty="0"/>
                        <a:t>Pinto</a:t>
                      </a:r>
                    </a:p>
                    <a:p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9360" y="29188"/>
            <a:ext cx="17836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AFRISAR</a:t>
            </a:r>
            <a:br>
              <a:rPr lang="en-US" dirty="0"/>
            </a:br>
            <a:r>
              <a:rPr lang="en-US" dirty="0"/>
              <a:t>Workshop </a:t>
            </a:r>
            <a:br>
              <a:rPr lang="en-US" dirty="0"/>
            </a:br>
            <a:r>
              <a:rPr lang="en-US" dirty="0"/>
              <a:t>Feb 2017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323987" y="6198102"/>
            <a:ext cx="171449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JOINT TALKS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5324" y="6198102"/>
            <a:ext cx="33578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THEORY + HANDS-ON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486" y="6030567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French speaker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058" y="320849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767" y="4351050"/>
            <a:ext cx="7447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000" dirty="0"/>
              <a:t>http://j-</a:t>
            </a:r>
            <a:r>
              <a:rPr lang="en-US" sz="2000" dirty="0" err="1"/>
              <a:t>geo.org</a:t>
            </a:r>
            <a:endParaRPr lang="en-US" sz="2000" dirty="0"/>
          </a:p>
          <a:p>
            <a:pPr lvl="2"/>
            <a:r>
              <a:rPr lang="en-US" sz="2000" dirty="0"/>
              <a:t>10-17 February, 2017</a:t>
            </a:r>
          </a:p>
          <a:p>
            <a:pPr lvl="2"/>
            <a:r>
              <a:rPr lang="en-US" sz="2000" dirty="0"/>
              <a:t>Instructors from NASA, DLR, and </a:t>
            </a:r>
            <a:r>
              <a:rPr lang="en-US" sz="2000" dirty="0" err="1"/>
              <a:t>Cesbio</a:t>
            </a:r>
            <a:endParaRPr lang="en-US" sz="2000" dirty="0"/>
          </a:p>
          <a:p>
            <a:pPr lvl="2"/>
            <a:r>
              <a:rPr lang="en-US" sz="2000" dirty="0"/>
              <a:t>Event organized by AGEOS and ESA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46630" y="140517"/>
            <a:ext cx="5626111" cy="769022"/>
            <a:chOff x="2342323" y="142458"/>
            <a:chExt cx="5626111" cy="769022"/>
          </a:xfrm>
        </p:grpSpPr>
        <p:grpSp>
          <p:nvGrpSpPr>
            <p:cNvPr id="9" name="Group 8"/>
            <p:cNvGrpSpPr/>
            <p:nvPr/>
          </p:nvGrpSpPr>
          <p:grpSpPr>
            <a:xfrm>
              <a:off x="4038486" y="254891"/>
              <a:ext cx="3929948" cy="656589"/>
              <a:chOff x="2156779" y="262842"/>
              <a:chExt cx="4470446" cy="706167"/>
            </a:xfrm>
          </p:grpSpPr>
          <p:pic>
            <p:nvPicPr>
              <p:cNvPr id="10" name="Picture 9" descr="C:\Users\tania casal\Documents\CAMPAIGNS\Logos\DLR_Logo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779" y="262842"/>
                <a:ext cx="2643822" cy="7061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 descr="C:\Users\tania casal\Documents\CAMPAIGNS\Logos\logo_cesbio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8870" y="367874"/>
                <a:ext cx="808355" cy="498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347" y="227773"/>
              <a:ext cx="685800" cy="5692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605" y="320849"/>
              <a:ext cx="1048783" cy="5007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323" y="142458"/>
              <a:ext cx="671077" cy="753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8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688" y="1464819"/>
            <a:ext cx="4079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Morning theory session led by Scott Hensley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Intro to radar and JPL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How to download UAVSAR and other free SAR imagery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SAR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InSAR</a:t>
            </a:r>
            <a:r>
              <a:rPr lang="en-US" sz="1600" dirty="0"/>
              <a:t>, polarimetry, and </a:t>
            </a:r>
            <a:r>
              <a:rPr lang="en-US" sz="1600" dirty="0" err="1"/>
              <a:t>PolInSAR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93688" y="491950"/>
            <a:ext cx="624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Gabon Oregon Center SAR Training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69" y="1356526"/>
            <a:ext cx="3641380" cy="2279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9" y="4048176"/>
            <a:ext cx="4325326" cy="13918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28001" y="3283832"/>
            <a:ext cx="249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cs typeface="Arial"/>
              </a:rPr>
              <a:t>Morning </a:t>
            </a:r>
            <a:r>
              <a:rPr lang="en-US" sz="1200" b="1" i="1">
                <a:solidFill>
                  <a:schemeClr val="bg1"/>
                </a:solidFill>
                <a:cs typeface="Arial"/>
              </a:rPr>
              <a:t>theory class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718" y="4057087"/>
            <a:ext cx="182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cs typeface="Arial"/>
              </a:rPr>
              <a:t>Afternoon lab class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892225" y="4057087"/>
            <a:ext cx="39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Afternoon session taught by Hensley, </a:t>
            </a:r>
            <a:r>
              <a:rPr lang="en-US" sz="1600" dirty="0" err="1"/>
              <a:t>Obiang</a:t>
            </a:r>
            <a:r>
              <a:rPr lang="en-US" sz="1600" dirty="0"/>
              <a:t>, Pinto, and Simard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Sentinel and UAVSAR images showing Libreville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SAR filtering and geocoding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Data visualization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Polarimetric</a:t>
            </a:r>
            <a:r>
              <a:rPr lang="en-US" sz="1600" dirty="0"/>
              <a:t> decompositions</a:t>
            </a:r>
          </a:p>
        </p:txBody>
      </p:sp>
    </p:spTree>
    <p:extLst>
      <p:ext uri="{BB962C8B-B14F-4D97-AF65-F5344CB8AC3E}">
        <p14:creationId xmlns:p14="http://schemas.microsoft.com/office/powerpoint/2010/main" val="84136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147" y="1040789"/>
            <a:ext cx="4625254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dirty="0"/>
              <a:t>Senior Gabonese researchers are critical facilitators:</a:t>
            </a:r>
          </a:p>
          <a:p>
            <a:pPr marL="800100" lvl="1" indent="-342900">
              <a:spcAft>
                <a:spcPts val="500"/>
              </a:spcAft>
              <a:buFont typeface="Arial" charset="0"/>
              <a:buChar char="•"/>
            </a:pPr>
            <a:r>
              <a:rPr lang="en-US" sz="1600" dirty="0"/>
              <a:t>Received $ for visit from Omar Bongo Univ. professor through JPL Visitor Colloquium Series and Gabon Oregon Center </a:t>
            </a:r>
          </a:p>
          <a:p>
            <a:pPr marL="800100" lvl="1" indent="-342900">
              <a:spcAft>
                <a:spcPts val="500"/>
              </a:spcAft>
              <a:buFont typeface="Arial" charset="0"/>
              <a:buChar char="•"/>
            </a:pPr>
            <a:r>
              <a:rPr lang="en-US" sz="1600" dirty="0"/>
              <a:t>Libreville Gabon Oregon Center reps provided computer lab</a:t>
            </a:r>
          </a:p>
          <a:p>
            <a:pPr marL="800100" lvl="1" indent="-342900">
              <a:spcAft>
                <a:spcPts val="500"/>
              </a:spcAft>
              <a:buFont typeface="Arial" charset="0"/>
              <a:buChar char="•"/>
            </a:pPr>
            <a:r>
              <a:rPr lang="en-US" sz="1600" dirty="0"/>
              <a:t>Gabonese teachers use UAVSAR datasets in graduate courses to </a:t>
            </a:r>
            <a:r>
              <a:rPr lang="en-US" sz="1600" b="1" dirty="0"/>
              <a:t>provide continuity</a:t>
            </a:r>
          </a:p>
          <a:p>
            <a:pPr marL="800100" lvl="1" indent="-342900">
              <a:spcAft>
                <a:spcPts val="500"/>
              </a:spcAft>
              <a:buFont typeface="Arial" charset="0"/>
              <a:buChar char="•"/>
            </a:pPr>
            <a:r>
              <a:rPr lang="en-US" sz="1600" dirty="0"/>
              <a:t>They speak French!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048" y="426620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Teaching the teachers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94" y="976714"/>
            <a:ext cx="3540641" cy="27395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88302" y="3153507"/>
            <a:ext cx="217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cs typeface="Arial"/>
              </a:rPr>
              <a:t>Medard Obiang in Pasadena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02" y="3764301"/>
            <a:ext cx="3384608" cy="25384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84702" y="3764301"/>
            <a:ext cx="217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cs typeface="Arial"/>
              </a:rPr>
              <a:t>Lab class in Libreville</a:t>
            </a:r>
            <a:endParaRPr lang="en-US" sz="1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1B06D-84FE-2345-B660-0229B3AC9E1B}"/>
              </a:ext>
            </a:extLst>
          </p:cNvPr>
          <p:cNvSpPr/>
          <p:nvPr/>
        </p:nvSpPr>
        <p:spPr>
          <a:xfrm>
            <a:off x="316302" y="52856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/>
              <a:t>Local datasets contribute to student engagement. Students were excited to explore the Libreville images.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ED058-1838-1547-836F-8B6B7CB0EB18}"/>
              </a:ext>
            </a:extLst>
          </p:cNvPr>
          <p:cNvSpPr txBox="1"/>
          <p:nvPr/>
        </p:nvSpPr>
        <p:spPr>
          <a:xfrm>
            <a:off x="263047" y="4671464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Local datasets</a:t>
            </a:r>
          </a:p>
        </p:txBody>
      </p:sp>
    </p:spTree>
    <p:extLst>
      <p:ext uri="{BB962C8B-B14F-4D97-AF65-F5344CB8AC3E}">
        <p14:creationId xmlns:p14="http://schemas.microsoft.com/office/powerpoint/2010/main" val="1896353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047" y="1359444"/>
            <a:ext cx="8396043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dirty="0">
                <a:latin typeface="Helvetica" pitchFamily="2" charset="0"/>
              </a:rPr>
              <a:t>6-month internship at JPL funded by ROSES grant (M. Simard)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latin typeface="Helvetica" pitchFamily="2" charset="0"/>
              </a:rPr>
              <a:t>Students asked to produce a tutorial on deforestation and biomass mapping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048" y="426620"/>
            <a:ext cx="544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Graduate student involvement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0A2955-512E-5741-81DF-948FAABEE2DD}"/>
              </a:ext>
            </a:extLst>
          </p:cNvPr>
          <p:cNvGrpSpPr/>
          <p:nvPr/>
        </p:nvGrpSpPr>
        <p:grpSpPr>
          <a:xfrm>
            <a:off x="2748915" y="2344919"/>
            <a:ext cx="5721927" cy="3814618"/>
            <a:chOff x="457200" y="2479034"/>
            <a:chExt cx="5721927" cy="38146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C1B470-658F-EF41-AE90-B2566C45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79034"/>
              <a:ext cx="5721927" cy="38146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FF25F9-654B-E34E-B299-199CEB2C2DF4}"/>
                </a:ext>
              </a:extLst>
            </p:cNvPr>
            <p:cNvSpPr txBox="1"/>
            <p:nvPr/>
          </p:nvSpPr>
          <p:spPr>
            <a:xfrm>
              <a:off x="1801091" y="2686852"/>
              <a:ext cx="678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cs typeface="Arial"/>
                </a:rPr>
                <a:t>Marc</a:t>
              </a:r>
              <a:endParaRPr lang="en-US" sz="12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0F3F04-F797-794F-A2D0-0B49C718A157}"/>
                </a:ext>
              </a:extLst>
            </p:cNvPr>
            <p:cNvSpPr txBox="1"/>
            <p:nvPr/>
          </p:nvSpPr>
          <p:spPr>
            <a:xfrm>
              <a:off x="2854036" y="2825351"/>
              <a:ext cx="678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cs typeface="Arial"/>
                </a:rPr>
                <a:t>Creck</a:t>
              </a:r>
              <a:endParaRPr lang="en-US" sz="12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8B836D-5037-694C-B1A9-7E233CF8E0EC}"/>
                </a:ext>
              </a:extLst>
            </p:cNvPr>
            <p:cNvSpPr txBox="1"/>
            <p:nvPr/>
          </p:nvSpPr>
          <p:spPr>
            <a:xfrm>
              <a:off x="3830685" y="3115182"/>
              <a:ext cx="8937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cs typeface="Arial"/>
                </a:rPr>
                <a:t>Anaick</a:t>
              </a:r>
              <a:endParaRPr lang="en-US" sz="12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417DF2-45E4-194D-8E6E-B45ED48943EE}"/>
                </a:ext>
              </a:extLst>
            </p:cNvPr>
            <p:cNvSpPr txBox="1"/>
            <p:nvPr/>
          </p:nvSpPr>
          <p:spPr>
            <a:xfrm>
              <a:off x="4816658" y="3253681"/>
              <a:ext cx="8937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cs typeface="Arial"/>
                </a:rPr>
                <a:t>Naiara</a:t>
              </a:r>
              <a:endParaRPr lang="en-US" sz="1200" b="1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49D13-9B48-8B4F-B59C-65218E592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21" y="4252228"/>
            <a:ext cx="3418610" cy="2279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3288C-C027-2743-A0D6-1798B9EEA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3" y="2094283"/>
            <a:ext cx="3099539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2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12056-340E-BA48-A2FC-BE40732CC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395658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88302" y="3153507"/>
            <a:ext cx="217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cs typeface="Arial"/>
              </a:rPr>
              <a:t>Medard Obiang in Pasadena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E8508-B9F6-C24A-8EA6-F8DEDAAEAB07}"/>
              </a:ext>
            </a:extLst>
          </p:cNvPr>
          <p:cNvSpPr txBox="1"/>
          <p:nvPr/>
        </p:nvSpPr>
        <p:spPr>
          <a:xfrm>
            <a:off x="564776" y="349624"/>
            <a:ext cx="77858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Need </a:t>
            </a:r>
            <a:r>
              <a:rPr lang="en-US" b="1" dirty="0"/>
              <a:t>continuous involvement </a:t>
            </a:r>
            <a:r>
              <a:rPr lang="en-US" dirty="0"/>
              <a:t>with graduate programs. We can ask students and faculty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Improve product documentation and white papers for specific applications and languages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Co-produce tutorials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Present posters at meetings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Evaluate student GIS / programming skills ahead of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If a single group is unavoidable, pair experienced students with non-programmers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Need to understand unique challenges of government / university ArcGIS users. Many image manipulation operations are </a:t>
            </a:r>
            <a:r>
              <a:rPr lang="en-US" b="1" dirty="0"/>
              <a:t>hidden from the user</a:t>
            </a:r>
            <a:r>
              <a:rPr lang="en-US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Image resampling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Image stretching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Masking </a:t>
            </a:r>
            <a:r>
              <a:rPr lang="en-US" dirty="0" err="1"/>
              <a:t>nodata</a:t>
            </a:r>
            <a:r>
              <a:rPr lang="en-US" dirty="0"/>
              <a:t> values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Co-registration with shapefiles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End-to-end study cases with small datasets that bypass software installation and GIS hurdles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Command line interface is 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However library dependencies are not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Difficulties with paths and moving between directories</a:t>
            </a:r>
          </a:p>
        </p:txBody>
      </p:sp>
    </p:spTree>
    <p:extLst>
      <p:ext uri="{BB962C8B-B14F-4D97-AF65-F5344CB8AC3E}">
        <p14:creationId xmlns:p14="http://schemas.microsoft.com/office/powerpoint/2010/main" val="10943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979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12056-340E-BA48-A2FC-BE40732CC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025" y="2255495"/>
            <a:ext cx="9144000" cy="867834"/>
          </a:xfrm>
        </p:spPr>
        <p:txBody>
          <a:bodyPr/>
          <a:lstStyle/>
          <a:p>
            <a:r>
              <a:rPr lang="en-US" dirty="0"/>
              <a:t>UAVSAR Workshops</a:t>
            </a:r>
          </a:p>
        </p:txBody>
      </p:sp>
    </p:spTree>
    <p:extLst>
      <p:ext uri="{BB962C8B-B14F-4D97-AF65-F5344CB8AC3E}">
        <p14:creationId xmlns:p14="http://schemas.microsoft.com/office/powerpoint/2010/main" val="693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4">
            <a:extLst>
              <a:ext uri="{FF2B5EF4-FFF2-40B4-BE49-F238E27FC236}">
                <a16:creationId xmlns:a16="http://schemas.microsoft.com/office/drawing/2014/main" id="{8D152438-E93F-9D44-B887-AA423FBB9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D775E3-2750-4641-BBBF-7DF263CB6A5F}" type="slidenum">
              <a:rPr lang="en-US" altLang="en-US" sz="1100">
                <a:solidFill>
                  <a:srgbClr val="000090"/>
                </a:solidFill>
              </a:rPr>
              <a:pPr/>
              <a:t>3</a:t>
            </a:fld>
            <a:endParaRPr lang="en-US" altLang="en-US" sz="1100">
              <a:solidFill>
                <a:srgbClr val="00009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AA92468-EF5C-0943-AF65-815B47A8FF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" y="416867"/>
            <a:ext cx="38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2014 UAVSAR Workshop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988D4-3264-454B-9805-E7ADC16DD686}"/>
              </a:ext>
            </a:extLst>
          </p:cNvPr>
          <p:cNvSpPr txBox="1"/>
          <p:nvPr/>
        </p:nvSpPr>
        <p:spPr>
          <a:xfrm>
            <a:off x="434056" y="4757599"/>
            <a:ext cx="7633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itchFamily="2" charset="0"/>
              </a:rPr>
              <a:t>Exercises using </a:t>
            </a:r>
            <a:r>
              <a:rPr lang="en-US" u="sng" dirty="0" err="1">
                <a:latin typeface="Helvetica" pitchFamily="2" charset="0"/>
              </a:rPr>
              <a:t>Earthkit</a:t>
            </a:r>
            <a:r>
              <a:rPr lang="en-US" u="sng" dirty="0">
                <a:latin typeface="Helvetica" pitchFamily="2" charset="0"/>
              </a:rPr>
              <a:t>:</a:t>
            </a:r>
          </a:p>
          <a:p>
            <a:r>
              <a:rPr lang="en-US" dirty="0">
                <a:latin typeface="Helvetica" pitchFamily="2" charset="0"/>
              </a:rPr>
              <a:t>-Fire scar mapping</a:t>
            </a:r>
          </a:p>
          <a:p>
            <a:r>
              <a:rPr lang="en-US" dirty="0">
                <a:latin typeface="Helvetica" pitchFamily="2" charset="0"/>
              </a:rPr>
              <a:t>-Generic InSAR Analysis Tool (</a:t>
            </a:r>
            <a:r>
              <a:rPr lang="en-US" dirty="0" err="1">
                <a:latin typeface="Helvetica" pitchFamily="2" charset="0"/>
              </a:rPr>
              <a:t>GIAnT</a:t>
            </a:r>
            <a:r>
              <a:rPr lang="en-US" dirty="0">
                <a:latin typeface="Helvetica" pitchFamily="2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0B5A3-2F2D-5B4A-8C46-AE5C675C0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080653"/>
            <a:ext cx="4549505" cy="3163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D65E8-DC14-2947-92B6-FE66A5869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66" y="1347921"/>
            <a:ext cx="2974109" cy="2230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803EC-CC2A-2D46-8F1B-BF5806BE1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88" y="3706386"/>
            <a:ext cx="2803235" cy="2102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EB977E-FBE1-9F42-BDFD-AB61AB4A5772}"/>
              </a:ext>
            </a:extLst>
          </p:cNvPr>
          <p:cNvSpPr txBox="1"/>
          <p:nvPr/>
        </p:nvSpPr>
        <p:spPr>
          <a:xfrm>
            <a:off x="4940867" y="3788103"/>
            <a:ext cx="217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cs typeface="Arial"/>
              </a:rPr>
              <a:t>Marco Lavalle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CD7FF4-4398-AE46-BCDD-2D141652F67B}"/>
              </a:ext>
            </a:extLst>
          </p:cNvPr>
          <p:cNvSpPr txBox="1"/>
          <p:nvPr/>
        </p:nvSpPr>
        <p:spPr>
          <a:xfrm>
            <a:off x="6124825" y="3200272"/>
            <a:ext cx="217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cs typeface="Arial"/>
              </a:rPr>
              <a:t>Piyush Agram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4">
            <a:extLst>
              <a:ext uri="{FF2B5EF4-FFF2-40B4-BE49-F238E27FC236}">
                <a16:creationId xmlns:a16="http://schemas.microsoft.com/office/drawing/2014/main" id="{8D152438-E93F-9D44-B887-AA423FBB9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D775E3-2750-4641-BBBF-7DF263CB6A5F}" type="slidenum">
              <a:rPr lang="en-US" altLang="en-US" sz="1100">
                <a:solidFill>
                  <a:srgbClr val="000090"/>
                </a:solidFill>
              </a:rPr>
              <a:pPr/>
              <a:t>4</a:t>
            </a:fld>
            <a:endParaRPr lang="en-US" altLang="en-US" sz="1100">
              <a:solidFill>
                <a:srgbClr val="00009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AA92468-EF5C-0943-AF65-815B47A8FF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" y="416867"/>
            <a:ext cx="38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2015 UAVSAR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34103-DDC2-8749-9810-91AD8AEE6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494581"/>
            <a:ext cx="7659725" cy="2835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988D4-3264-454B-9805-E7ADC16DD686}"/>
              </a:ext>
            </a:extLst>
          </p:cNvPr>
          <p:cNvSpPr txBox="1"/>
          <p:nvPr/>
        </p:nvSpPr>
        <p:spPr>
          <a:xfrm>
            <a:off x="1815180" y="4946073"/>
            <a:ext cx="4765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Posted presentations and tutorials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Inundation mapping (B. Chapman)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Landslides (E. Fielding)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8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4">
            <a:extLst>
              <a:ext uri="{FF2B5EF4-FFF2-40B4-BE49-F238E27FC236}">
                <a16:creationId xmlns:a16="http://schemas.microsoft.com/office/drawing/2014/main" id="{8D152438-E93F-9D44-B887-AA423FBB9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D775E3-2750-4641-BBBF-7DF263CB6A5F}" type="slidenum">
              <a:rPr lang="en-US" altLang="en-US" sz="1100">
                <a:solidFill>
                  <a:srgbClr val="000090"/>
                </a:solidFill>
              </a:rPr>
              <a:pPr/>
              <a:t>5</a:t>
            </a:fld>
            <a:endParaRPr lang="en-US" altLang="en-US" sz="1100">
              <a:solidFill>
                <a:srgbClr val="000090"/>
              </a:solidFill>
            </a:endParaRPr>
          </a:p>
        </p:txBody>
      </p:sp>
      <p:sp>
        <p:nvSpPr>
          <p:cNvPr id="43011" name="TextBox 3">
            <a:extLst>
              <a:ext uri="{FF2B5EF4-FFF2-40B4-BE49-F238E27FC236}">
                <a16:creationId xmlns:a16="http://schemas.microsoft.com/office/drawing/2014/main" id="{BE12A4FB-7B9D-9C47-8DC6-3EEAE808E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952500"/>
            <a:ext cx="867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GRSS provided travel support </a:t>
            </a:r>
            <a:r>
              <a:rPr lang="en-US" altLang="en-US" sz="1600" dirty="0">
                <a:latin typeface="Helvetica" pitchFamily="2" charset="0"/>
              </a:rPr>
              <a:t>for 4 students (Chile, Colombia) and 1 senior researcher (Argentina)</a:t>
            </a:r>
            <a:endParaRPr lang="en-US" altLang="en-US" sz="1600" dirty="0">
              <a:solidFill>
                <a:srgbClr val="FF660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43012" name="Picture 2" descr="IMG_0669.JPG">
            <a:extLst>
              <a:ext uri="{FF2B5EF4-FFF2-40B4-BE49-F238E27FC236}">
                <a16:creationId xmlns:a16="http://schemas.microsoft.com/office/drawing/2014/main" id="{6D84B2A8-1C7A-AF4B-88B3-0466D3DEB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8415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IMG_1592.JPG">
            <a:extLst>
              <a:ext uri="{FF2B5EF4-FFF2-40B4-BE49-F238E27FC236}">
                <a16:creationId xmlns:a16="http://schemas.microsoft.com/office/drawing/2014/main" id="{AB374FF4-ED74-1F4A-BB4D-A25A613CE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4" y="1537275"/>
            <a:ext cx="4156408" cy="311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AA92468-EF5C-0943-AF65-815B47A8FF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" y="416867"/>
            <a:ext cx="38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2015 UAVSAR Workshop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793CA-DDBE-854B-A498-0E37B5522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7375" y="4154052"/>
            <a:ext cx="2895600" cy="217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7A28AB-7128-FA40-ACC3-9B9340A62E40}"/>
              </a:ext>
            </a:extLst>
          </p:cNvPr>
          <p:cNvSpPr txBox="1"/>
          <p:nvPr/>
        </p:nvSpPr>
        <p:spPr>
          <a:xfrm>
            <a:off x="381000" y="1941125"/>
            <a:ext cx="217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cs typeface="Arial"/>
              </a:rPr>
              <a:t>CONAE, Buenos Aires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C3328-0B0F-914B-B5C7-C77EABA2F59A}"/>
              </a:ext>
            </a:extLst>
          </p:cNvPr>
          <p:cNvSpPr txBox="1"/>
          <p:nvPr/>
        </p:nvSpPr>
        <p:spPr>
          <a:xfrm>
            <a:off x="4738254" y="1621026"/>
            <a:ext cx="317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cs typeface="Arial"/>
              </a:rPr>
              <a:t>Environmental Ministry, Santiago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FDC31-163F-D540-89FD-EC049C672231}"/>
              </a:ext>
            </a:extLst>
          </p:cNvPr>
          <p:cNvSpPr txBox="1"/>
          <p:nvPr/>
        </p:nvSpPr>
        <p:spPr>
          <a:xfrm>
            <a:off x="6029325" y="3886102"/>
            <a:ext cx="1493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cs typeface="Arial"/>
              </a:rPr>
              <a:t>NASA/Ames</a:t>
            </a:r>
            <a:endParaRPr lang="en-US" sz="1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C0ABA-7D38-204F-BEB0-F307E88C996C}"/>
              </a:ext>
            </a:extLst>
          </p:cNvPr>
          <p:cNvSpPr txBox="1"/>
          <p:nvPr/>
        </p:nvSpPr>
        <p:spPr>
          <a:xfrm>
            <a:off x="215900" y="5260360"/>
            <a:ext cx="549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We asked graduate students to present posters on UAVSAR data collected in their countries</a:t>
            </a:r>
          </a:p>
        </p:txBody>
      </p:sp>
    </p:spTree>
    <p:extLst>
      <p:ext uri="{BB962C8B-B14F-4D97-AF65-F5344CB8AC3E}">
        <p14:creationId xmlns:p14="http://schemas.microsoft.com/office/powerpoint/2010/main" val="43488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12056-340E-BA48-A2FC-BE40732CC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8260" y="2147919"/>
            <a:ext cx="9144000" cy="867834"/>
          </a:xfrm>
        </p:spPr>
        <p:txBody>
          <a:bodyPr/>
          <a:lstStyle/>
          <a:p>
            <a:r>
              <a:rPr lang="en-US" dirty="0" err="1"/>
              <a:t>ForestSAT</a:t>
            </a:r>
            <a:endParaRPr lang="en-US" dirty="0"/>
          </a:p>
          <a:p>
            <a:r>
              <a:rPr lang="en-US" dirty="0"/>
              <a:t>Santiago, 2015</a:t>
            </a:r>
          </a:p>
        </p:txBody>
      </p:sp>
    </p:spTree>
    <p:extLst>
      <p:ext uri="{BB962C8B-B14F-4D97-AF65-F5344CB8AC3E}">
        <p14:creationId xmlns:p14="http://schemas.microsoft.com/office/powerpoint/2010/main" val="45083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4">
            <a:extLst>
              <a:ext uri="{FF2B5EF4-FFF2-40B4-BE49-F238E27FC236}">
                <a16:creationId xmlns:a16="http://schemas.microsoft.com/office/drawing/2014/main" id="{8D152438-E93F-9D44-B887-AA423FBB9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D775E3-2750-4641-BBBF-7DF263CB6A5F}" type="slidenum">
              <a:rPr lang="en-US" altLang="en-US" sz="1100">
                <a:solidFill>
                  <a:srgbClr val="000090"/>
                </a:solidFill>
              </a:rPr>
              <a:pPr/>
              <a:t>7</a:t>
            </a:fld>
            <a:endParaRPr lang="en-US" altLang="en-US" sz="1100">
              <a:solidFill>
                <a:srgbClr val="00009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AA92468-EF5C-0943-AF65-815B47A8FF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" y="416867"/>
            <a:ext cx="38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PolInSAR</a:t>
            </a:r>
            <a:r>
              <a:rPr lang="en-US" sz="2400" b="1" dirty="0">
                <a:solidFill>
                  <a:srgbClr val="C00000"/>
                </a:solidFill>
              </a:rPr>
              <a:t> using Kapok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15A59-3F2A-A04A-BC63-A7E873E6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6" y="4279935"/>
            <a:ext cx="3737467" cy="2364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81FEE3-6FBC-4342-977A-9AC24E16409F}"/>
              </a:ext>
            </a:extLst>
          </p:cNvPr>
          <p:cNvSpPr txBox="1"/>
          <p:nvPr/>
        </p:nvSpPr>
        <p:spPr>
          <a:xfrm>
            <a:off x="1891526" y="4502729"/>
            <a:ext cx="217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cs typeface="Arial"/>
              </a:rPr>
              <a:t>Michael Denbina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6ADE6-FE60-E944-B586-6B5A4775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76" y="972955"/>
            <a:ext cx="4681973" cy="3435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8877C-6A2B-154B-AFE4-34ADB3FC2393}"/>
              </a:ext>
            </a:extLst>
          </p:cNvPr>
          <p:cNvSpPr txBox="1"/>
          <p:nvPr/>
        </p:nvSpPr>
        <p:spPr>
          <a:xfrm>
            <a:off x="368300" y="1979069"/>
            <a:ext cx="3303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Python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Line-by-line command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Small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Top-down approach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39E224-B9B1-8E4D-ACB0-CE967FC4B8FE}"/>
              </a:ext>
            </a:extLst>
          </p:cNvPr>
          <p:cNvCxnSpPr>
            <a:cxnSpLocks/>
          </p:cNvCxnSpPr>
          <p:nvPr/>
        </p:nvCxnSpPr>
        <p:spPr>
          <a:xfrm flipV="1">
            <a:off x="5999018" y="3699164"/>
            <a:ext cx="762000" cy="139930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29D349-4F37-4F42-9778-DD2834DCE5C4}"/>
              </a:ext>
            </a:extLst>
          </p:cNvPr>
          <p:cNvSpPr txBox="1"/>
          <p:nvPr/>
        </p:nvSpPr>
        <p:spPr>
          <a:xfrm>
            <a:off x="4813877" y="5112237"/>
            <a:ext cx="330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Slumgullion landslide</a:t>
            </a:r>
          </a:p>
        </p:txBody>
      </p:sp>
    </p:spTree>
    <p:extLst>
      <p:ext uri="{BB962C8B-B14F-4D97-AF65-F5344CB8AC3E}">
        <p14:creationId xmlns:p14="http://schemas.microsoft.com/office/powerpoint/2010/main" val="76086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12056-340E-BA48-A2FC-BE40732CC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2537883"/>
            <a:ext cx="9144000" cy="867834"/>
          </a:xfrm>
        </p:spPr>
        <p:txBody>
          <a:bodyPr/>
          <a:lstStyle/>
          <a:p>
            <a:r>
              <a:rPr lang="en-US" dirty="0"/>
              <a:t>AfriSAR follow-up</a:t>
            </a:r>
          </a:p>
          <a:p>
            <a:r>
              <a:rPr lang="en-US" dirty="0"/>
              <a:t>Gabon, 2017</a:t>
            </a:r>
          </a:p>
        </p:txBody>
      </p:sp>
    </p:spTree>
    <p:extLst>
      <p:ext uri="{BB962C8B-B14F-4D97-AF65-F5344CB8AC3E}">
        <p14:creationId xmlns:p14="http://schemas.microsoft.com/office/powerpoint/2010/main" val="371769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65799"/>
              </p:ext>
            </p:extLst>
          </p:nvPr>
        </p:nvGraphicFramePr>
        <p:xfrm>
          <a:off x="331733" y="1397000"/>
          <a:ext cx="854244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5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</a:t>
                      </a:r>
                    </a:p>
                    <a:p>
                      <a:r>
                        <a:rPr lang="en-US" sz="1600" dirty="0"/>
                        <a:t>Audience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Attending</a:t>
                      </a:r>
                    </a:p>
                    <a:p>
                      <a:r>
                        <a:rPr lang="en-US" sz="1600" dirty="0"/>
                        <a:t>Institutions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AGEOS HQ</a:t>
                      </a:r>
                    </a:p>
                    <a:p>
                      <a:r>
                        <a:rPr lang="en-US" sz="1600" dirty="0"/>
                        <a:t>Nkok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Advanced 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AGEOS</a:t>
                      </a:r>
                    </a:p>
                    <a:p>
                      <a:r>
                        <a:rPr lang="en-US" sz="1600" dirty="0"/>
                        <a:t>ANPN</a:t>
                      </a:r>
                      <a:r>
                        <a:rPr lang="en-US" sz="1600" baseline="0" dirty="0"/>
                        <a:t> (Park Service)</a:t>
                      </a:r>
                    </a:p>
                    <a:p>
                      <a:r>
                        <a:rPr lang="en-US" sz="1600" baseline="0" dirty="0"/>
                        <a:t>World Resources Institute</a:t>
                      </a:r>
                    </a:p>
                    <a:p>
                      <a:r>
                        <a:rPr lang="en-US" sz="1600" baseline="0" dirty="0"/>
                        <a:t>The Nature Conservancy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Omar</a:t>
                      </a:r>
                      <a:r>
                        <a:rPr lang="en-US" sz="1600" baseline="0" dirty="0"/>
                        <a:t> Bongo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Gabon</a:t>
                      </a:r>
                      <a:r>
                        <a:rPr lang="en-US" sz="1600" baseline="0" dirty="0"/>
                        <a:t> Oregon Center</a:t>
                      </a:r>
                    </a:p>
                    <a:p>
                      <a:r>
                        <a:rPr lang="en-US" sz="1600" baseline="0" dirty="0"/>
                        <a:t>Libreville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Applied</a:t>
                      </a:r>
                      <a:r>
                        <a:rPr lang="en-US" sz="1600" baseline="0" dirty="0"/>
                        <a:t> 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Tropical Ecology Institute (IRET)</a:t>
                      </a:r>
                    </a:p>
                    <a:p>
                      <a:r>
                        <a:rPr lang="en-US" sz="1600" baseline="0" dirty="0" err="1"/>
                        <a:t>Plurmea</a:t>
                      </a:r>
                      <a:r>
                        <a:rPr lang="en-US" sz="1600" baseline="0" dirty="0"/>
                        <a:t> NGO</a:t>
                      </a:r>
                    </a:p>
                    <a:p>
                      <a:r>
                        <a:rPr lang="en-US" sz="1600" baseline="0" dirty="0"/>
                        <a:t>National Cartography Institute</a:t>
                      </a:r>
                    </a:p>
                    <a:p>
                      <a:r>
                        <a:rPr lang="en-US" sz="1600" baseline="0" dirty="0"/>
                        <a:t>Red Cross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Omar</a:t>
                      </a:r>
                      <a:r>
                        <a:rPr lang="en-US" sz="1600" baseline="0" dirty="0"/>
                        <a:t> Bongo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1733" y="5014825"/>
            <a:ext cx="8542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Gabonese Applications community.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Workshop attendees were selected by AGEOS.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Two sessions to tailor to students’ previous experience with remote sensing and programming.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09861" y="602116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Attendees</a:t>
            </a:r>
          </a:p>
        </p:txBody>
      </p:sp>
    </p:spTree>
    <p:extLst>
      <p:ext uri="{BB962C8B-B14F-4D97-AF65-F5344CB8AC3E}">
        <p14:creationId xmlns:p14="http://schemas.microsoft.com/office/powerpoint/2010/main" val="368772472"/>
      </p:ext>
    </p:extLst>
  </p:cSld>
  <p:clrMapOvr>
    <a:masterClrMapping/>
  </p:clrMapOvr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AB969DA2-281F-4C3B-91F9-8367C2AEC668}"/>
    </a:ext>
  </a:extLst>
</a:theme>
</file>

<file path=ppt/theme/theme3.xml><?xml version="1.0" encoding="utf-8"?>
<a:theme xmlns:a="http://schemas.openxmlformats.org/drawingml/2006/main" name="Closing Slide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3C78406A-DA20-43DF-906A-FB3CC84F560D}"/>
    </a:ext>
  </a:extLst>
</a:theme>
</file>

<file path=ppt/theme/theme4.xml><?xml version="1.0" encoding="utf-8"?>
<a:theme xmlns:a="http://schemas.openxmlformats.org/drawingml/2006/main" name="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455B392E-6690-4AB2-809C-3338799A27E1}"/>
    </a:ext>
  </a:extLst>
</a:theme>
</file>

<file path=ppt/theme/theme5.xml><?xml version="1.0" encoding="utf-8"?>
<a:theme xmlns:a="http://schemas.openxmlformats.org/drawingml/2006/main" name="jpl_theme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pl_theme" id="{20167951-DA9D-134D-BF25-E7834D3746C1}" vid="{07D594C6-DEFA-A440-A577-ECE837A4D591}"/>
    </a:ext>
  </a:extLst>
</a:theme>
</file>

<file path=ppt/theme/theme6.xml><?xml version="1.0" encoding="utf-8"?>
<a:theme xmlns:a="http://schemas.openxmlformats.org/drawingml/2006/main" name="1_Closing Slide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3C78406A-DA20-43DF-906A-FB3CC84F560D}"/>
    </a:ext>
  </a:extLst>
</a:theme>
</file>

<file path=ppt/theme/theme7.xml><?xml version="1.0" encoding="utf-8"?>
<a:theme xmlns:a="http://schemas.openxmlformats.org/drawingml/2006/main" name="1_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455B392E-6690-4AB2-809C-3338799A27E1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5883</TotalTime>
  <Words>614</Words>
  <Application>Microsoft Macintosh PowerPoint</Application>
  <PresentationFormat>On-screen Show (4:3)</PresentationFormat>
  <Paragraphs>167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ＭＳ Ｐゴシック</vt:lpstr>
      <vt:lpstr>Arial</vt:lpstr>
      <vt:lpstr>Calibri</vt:lpstr>
      <vt:lpstr>Helvetica</vt:lpstr>
      <vt:lpstr>Verdana</vt:lpstr>
      <vt:lpstr>ESA Presentation</vt:lpstr>
      <vt:lpstr>Title Slides</vt:lpstr>
      <vt:lpstr>Closing Slide</vt:lpstr>
      <vt:lpstr>Content Slides</vt:lpstr>
      <vt:lpstr>jpl_theme</vt:lpstr>
      <vt:lpstr>1_Closing Slide</vt:lpstr>
      <vt:lpstr>1_Content Slides</vt:lpstr>
      <vt:lpstr>PowerPoint Presentation</vt:lpstr>
      <vt:lpstr>PowerPoint Presentation</vt:lpstr>
      <vt:lpstr>2014 UAVSAR Workshop</vt:lpstr>
      <vt:lpstr>2015 UAVSAR Workshop</vt:lpstr>
      <vt:lpstr>2015 UAVSAR Workshop</vt:lpstr>
      <vt:lpstr>PowerPoint Presentation</vt:lpstr>
      <vt:lpstr>PolInSAR using Kapok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AfriSAR</dc:title>
  <dc:creator>Tania Casal</dc:creator>
  <cp:lastModifiedBy>Microsoft Office User</cp:lastModifiedBy>
  <cp:revision>323</cp:revision>
  <cp:lastPrinted>2016-12-15T03:02:58Z</cp:lastPrinted>
  <dcterms:created xsi:type="dcterms:W3CDTF">2016-04-12T14:26:41Z</dcterms:created>
  <dcterms:modified xsi:type="dcterms:W3CDTF">2018-10-25T23:35:42Z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</Properties>
</file>