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31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430"/>
    <p:restoredTop sz="86450"/>
  </p:normalViewPr>
  <p:slideViewPr>
    <p:cSldViewPr snapToGrid="0" snapToObjects="1">
      <p:cViewPr varScale="1">
        <p:scale>
          <a:sx n="92" d="100"/>
          <a:sy n="92" d="100"/>
        </p:scale>
        <p:origin x="176" y="5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D0BE7-B6BF-D546-8EE3-8F03DC52CE05}" type="datetimeFigureOut">
              <a:rPr lang="en-US" smtClean="0"/>
              <a:t>10/21/18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57B5B2-99F2-8A41-8975-E4311BAE3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663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57B5B2-99F2-8A41-8975-E4311BAE381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5222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57B5B2-99F2-8A41-8975-E4311BAE381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0450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57B5B2-99F2-8A41-8975-E4311BAE381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4407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57B5B2-99F2-8A41-8975-E4311BAE381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695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57B5B2-99F2-8A41-8975-E4311BAE381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2497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57B5B2-99F2-8A41-8975-E4311BAE381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5255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57B5B2-99F2-8A41-8975-E4311BAE381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3572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57B5B2-99F2-8A41-8975-E4311BAE381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782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57B5B2-99F2-8A41-8975-E4311BAE381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5028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57B5B2-99F2-8A41-8975-E4311BAE381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6300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57B5B2-99F2-8A41-8975-E4311BAE381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2220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57B5B2-99F2-8A41-8975-E4311BAE381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643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4A28C-4A8E-CB4F-9863-15D67E75EC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B85E11-1BBF-3547-8226-B9237F6D79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5346B9-F10D-4A4E-9E90-DEF5B0A61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8B764-999F-E445-8009-B2D3DE8FCAF2}" type="datetimeFigureOut">
              <a:rPr lang="en-US" smtClean="0"/>
              <a:t>10/21/18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8F8A2B-25FC-7446-BB04-870A1CF74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3E00A6-BD29-3442-9427-ADAD76654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4C93D-BEED-FA49-AF2D-E3BF973357A5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075F58C-B3EC-4A4B-985C-2B3BAA2C98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142085"/>
            <a:ext cx="2396836" cy="715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394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36AEE-38FE-3A4C-9719-237B3CEAA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842496-89BF-7D48-B0EA-06443BE240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AB1261-0F23-FA46-BD96-60076B8DE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8B764-999F-E445-8009-B2D3DE8FCAF2}" type="datetimeFigureOut">
              <a:rPr lang="en-US" smtClean="0"/>
              <a:t>10/21/18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01FFB2-9D7B-DA43-A6B1-9119962B1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6F1C3B-B661-4649-B673-D86572031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4C93D-BEED-FA49-AF2D-E3BF97335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877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4E7A53-F273-2C4C-8D72-DF819B3CBC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5BF3CE-9AF4-3D4F-993C-02D68BE107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E8B5EF-BA11-B54F-A3A1-C6C921C1A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8B764-999F-E445-8009-B2D3DE8FCAF2}" type="datetimeFigureOut">
              <a:rPr lang="en-US" smtClean="0"/>
              <a:t>10/21/18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5ABFD-678A-AE4D-BCAC-68B1456FE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4BF5E8-EEEC-064A-B444-D8B4498A9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4C93D-BEED-FA49-AF2D-E3BF97335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094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D20EE-8A77-554C-912F-DD1F3487E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8D3DC6-674A-9B4B-ADC2-F4D0B08269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CCF77F-B58C-0E46-A94B-3509F4D33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8B764-999F-E445-8009-B2D3DE8FCAF2}" type="datetimeFigureOut">
              <a:rPr lang="en-US" smtClean="0"/>
              <a:t>10/21/18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05D0D5-75D7-9D43-8FE5-56EAD3192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8BF419-E5AE-9346-98B7-CA2A772B8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4C93D-BEED-FA49-AF2D-E3BF97335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780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A37E5-1A20-DE4D-A717-DF6B25A62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E6D449-E51F-FB45-83FE-0C3A0897AC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91229C-2A99-4444-81CE-913F9DF04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8B764-999F-E445-8009-B2D3DE8FCAF2}" type="datetimeFigureOut">
              <a:rPr lang="en-US" smtClean="0"/>
              <a:t>10/21/18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E24736-10E8-C34C-9EB7-80811DB0D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296DC6-ECE8-F44E-A9AC-A7B004F8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4C93D-BEED-FA49-AF2D-E3BF97335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632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7738D-72A8-E549-850B-F9359E963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529AF0-92F6-E648-8499-9E8037AA1D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4FE3F9-7BC8-D243-94E2-E027A49451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8F76FC-9D5C-B043-8D6B-0C6CFAA4D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8B764-999F-E445-8009-B2D3DE8FCAF2}" type="datetimeFigureOut">
              <a:rPr lang="en-US" smtClean="0"/>
              <a:t>10/21/18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A1A369-9B8A-E945-9CF9-2BE10D7B8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9E7B6B-4725-474F-8F3C-4A8CF4071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4C93D-BEED-FA49-AF2D-E3BF97335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2826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06B00-C4F7-4F48-9F8E-B08F844BE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5FCA25-8AE0-2A40-B312-313434EA47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C3E876-CEC6-D840-8A12-DC21C70C2E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F4C9CD-EE63-CD4B-AAAF-C2D10C1525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31E631-3D65-D046-BF1A-A73A96C848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AE4767-68C3-D34F-838F-BA3AFC5B2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8B764-999F-E445-8009-B2D3DE8FCAF2}" type="datetimeFigureOut">
              <a:rPr lang="en-US" smtClean="0"/>
              <a:t>10/21/18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3895FF-6C7C-2540-A0E7-BD1069295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C14EFD-ACB1-E946-80CB-5F9D4FE8A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4C93D-BEED-FA49-AF2D-E3BF97335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0393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38BBF-DF0E-CA46-A708-CC64056D2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4FEB77-F994-C140-877A-706C15045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8B764-999F-E445-8009-B2D3DE8FCAF2}" type="datetimeFigureOut">
              <a:rPr lang="en-US" smtClean="0"/>
              <a:t>10/21/18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C4945C-8A9A-5540-807D-221A5413F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98749D-B1C7-FC44-9DCE-617180795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4C93D-BEED-FA49-AF2D-E3BF97335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491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CF86C7-4653-4049-AF05-5C054E26E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8B764-999F-E445-8009-B2D3DE8FCAF2}" type="datetimeFigureOut">
              <a:rPr lang="en-US" smtClean="0"/>
              <a:t>10/21/18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36109A-DD10-B54B-8E32-32C003D00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10FA06-E277-B243-B3BD-681234C3B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4C93D-BEED-FA49-AF2D-E3BF97335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830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06F68-BC9D-E646-BF13-437D74099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47015A-F003-634D-A4CA-7116157750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BB34C5-A61D-3B4B-808B-196C757D94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8BB5F3-575C-4C45-8309-6CD73B60B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8B764-999F-E445-8009-B2D3DE8FCAF2}" type="datetimeFigureOut">
              <a:rPr lang="en-US" smtClean="0"/>
              <a:t>10/21/18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5B68DF-3E56-D548-A3F8-3F3437DA9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674F73-EA2C-EA4E-898B-D43B04B8A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4C93D-BEED-FA49-AF2D-E3BF97335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0517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E2253-9608-C54A-8444-7D7AE77AF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6BADF3-9B3C-A149-AE30-7073B3EF2F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B77EFC-630C-1344-8B4A-983F27B063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0158CA-5557-4A43-91FC-F60A3CC6B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8B764-999F-E445-8009-B2D3DE8FCAF2}" type="datetimeFigureOut">
              <a:rPr lang="en-US" smtClean="0"/>
              <a:t>10/21/18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480D8E-A708-2C48-B7BE-D6CF3F817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FFAAAD-B21C-404F-920B-1E160B73D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4C93D-BEED-FA49-AF2D-E3BF97335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623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BE0FAD-EC4D-2D4E-B9B2-CE567F8CB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29CE9E-D370-3640-8509-CBBA3E6425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11D542-04EC-B747-BB41-7FFC643FAE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8B764-999F-E445-8009-B2D3DE8FCAF2}" type="datetimeFigureOut">
              <a:rPr lang="en-US" smtClean="0"/>
              <a:t>10/23/18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BECFB2-A3AB-2448-A0A0-DD0D6B80C4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606AD5-75C2-B442-A856-75A9217D6C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4C93D-BEED-FA49-AF2D-E3BF973357A5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89E0863-9F3B-B643-96EE-A95CBC13AFED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6142085"/>
            <a:ext cx="2396836" cy="715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855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2" r:id="rId1"/>
    <p:sldLayoutId id="2147484033" r:id="rId2"/>
    <p:sldLayoutId id="2147484034" r:id="rId3"/>
    <p:sldLayoutId id="2147484035" r:id="rId4"/>
    <p:sldLayoutId id="2147484036" r:id="rId5"/>
    <p:sldLayoutId id="2147484037" r:id="rId6"/>
    <p:sldLayoutId id="2147484038" r:id="rId7"/>
    <p:sldLayoutId id="2147484039" r:id="rId8"/>
    <p:sldLayoutId id="2147484040" r:id="rId9"/>
    <p:sldLayoutId id="2147484041" r:id="rId10"/>
    <p:sldLayoutId id="214748404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D5685-2E5B-E44F-8EA0-399BCFCB16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 Decade+ of SAR Training:</a:t>
            </a:r>
            <a:br>
              <a:rPr lang="en-US" dirty="0"/>
            </a:br>
            <a:r>
              <a:rPr lang="en-US" dirty="0"/>
              <a:t>Lessons Learned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2A78EA-36C2-5945-ABCD-191479C093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Josef Kellndorfer</a:t>
            </a:r>
          </a:p>
        </p:txBody>
      </p:sp>
    </p:spTree>
    <p:extLst>
      <p:ext uri="{BB962C8B-B14F-4D97-AF65-F5344CB8AC3E}">
        <p14:creationId xmlns:p14="http://schemas.microsoft.com/office/powerpoint/2010/main" val="2067417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20A97-48B0-2843-AAE0-4B94AA5DA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8: Prepare for the cloud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40E59E-2DBC-A54B-B3DE-106AED9FD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400" dirty="0"/>
              <a:t>We are in the era beyond viable processing and data ingestion to local premises. Pre-processing and initial mining needs to happen in the cloud. </a:t>
            </a:r>
          </a:p>
          <a:p>
            <a:pPr lvl="1"/>
            <a:r>
              <a:rPr lang="en-US" sz="2400" baseline="0" dirty="0"/>
              <a:t>Where?</a:t>
            </a:r>
            <a:r>
              <a:rPr lang="en-US" sz="2400" dirty="0"/>
              <a:t> What resources should trainees be exposed too? </a:t>
            </a:r>
          </a:p>
          <a:p>
            <a:pPr lvl="2"/>
            <a:r>
              <a:rPr lang="en-US" sz="2000" baseline="0" dirty="0"/>
              <a:t>We ran courses in Woods Hole</a:t>
            </a:r>
            <a:r>
              <a:rPr lang="en-US" sz="2000" dirty="0"/>
              <a:t> with prepared virtual machines and a good internet </a:t>
            </a:r>
            <a:r>
              <a:rPr lang="en-US" sz="2000" dirty="0" err="1"/>
              <a:t>connetition</a:t>
            </a:r>
            <a:r>
              <a:rPr lang="en-US" sz="2000" dirty="0"/>
              <a:t> in 2011. Great way to have everyone on the same page. </a:t>
            </a:r>
          </a:p>
          <a:p>
            <a:pPr lvl="2"/>
            <a:r>
              <a:rPr lang="en-US" sz="2000" baseline="0" dirty="0"/>
              <a:t>Work</a:t>
            </a:r>
            <a:r>
              <a:rPr lang="en-US" sz="2000" dirty="0"/>
              <a:t> with software providers for training licenses. With more open source, less need though for that.</a:t>
            </a:r>
          </a:p>
        </p:txBody>
      </p:sp>
    </p:spTree>
    <p:extLst>
      <p:ext uri="{BB962C8B-B14F-4D97-AF65-F5344CB8AC3E}">
        <p14:creationId xmlns:p14="http://schemas.microsoft.com/office/powerpoint/2010/main" val="1466574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F02CC-E8E7-2F4D-80A0-9A42F5B70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Lesson 9: Speak the Language or have good translators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907DF-3052-484A-BD06-D140A0389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Prepare material in Spanish, French, Portuguese. It makes a huge difference.</a:t>
            </a:r>
          </a:p>
          <a:p>
            <a:r>
              <a:rPr lang="en-US" sz="2400" dirty="0"/>
              <a:t>Translate open source software. Work on funding for that. SERVIR is doing a good job on that. </a:t>
            </a:r>
          </a:p>
          <a:p>
            <a:r>
              <a:rPr lang="en-US" sz="2400" dirty="0"/>
              <a:t>Courses with professional </a:t>
            </a:r>
            <a:r>
              <a:rPr lang="en-US" sz="2400" dirty="0" err="1"/>
              <a:t>translaters</a:t>
            </a:r>
            <a:r>
              <a:rPr lang="en-US" sz="2400" dirty="0"/>
              <a:t> are most effective. Many of them are really good!</a:t>
            </a:r>
          </a:p>
        </p:txBody>
      </p:sp>
    </p:spTree>
    <p:extLst>
      <p:ext uri="{BB962C8B-B14F-4D97-AF65-F5344CB8AC3E}">
        <p14:creationId xmlns:p14="http://schemas.microsoft.com/office/powerpoint/2010/main" val="2913341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3176C-6775-6241-A403-05754AB18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10: Have fun!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4E9B1-F483-FC4F-B8C0-7B2BDDB6E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400" baseline="0" dirty="0"/>
              <a:t>Be animated about how fun SAR data are.</a:t>
            </a:r>
          </a:p>
          <a:p>
            <a:pPr lvl="1"/>
            <a:r>
              <a:rPr lang="en-US" sz="2400" dirty="0"/>
              <a:t>Show cool videos of launches of satellites (ALOS-1, SAOCOM)</a:t>
            </a:r>
          </a:p>
          <a:p>
            <a:pPr lvl="1"/>
            <a:r>
              <a:rPr lang="en-US" sz="2400" dirty="0"/>
              <a:t>Impress upon participants that they are working with very impressive engineering marvels. SAR’s are phenomenal sensors.</a:t>
            </a:r>
          </a:p>
          <a:p>
            <a:pPr lvl="1"/>
            <a:r>
              <a:rPr lang="en-US" sz="2400" baseline="0" dirty="0"/>
              <a:t> Certificate and awards ceremony</a:t>
            </a:r>
          </a:p>
          <a:p>
            <a:pPr lvl="1"/>
            <a:r>
              <a:rPr lang="en-US" sz="2400" baseline="0" dirty="0"/>
              <a:t>Build a community, e.g.,</a:t>
            </a:r>
            <a:r>
              <a:rPr lang="en-US" sz="2400" dirty="0"/>
              <a:t> </a:t>
            </a:r>
            <a:r>
              <a:rPr lang="en-US" sz="2400" baseline="0" dirty="0"/>
              <a:t> “Pan-tropical Scholars”</a:t>
            </a:r>
          </a:p>
          <a:p>
            <a:pPr lvl="1"/>
            <a:endParaRPr lang="en-US" sz="2400" baseline="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62897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53180-E859-EF43-B310-6D741F190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57A25-6D78-5843-9A99-1405A73C8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Short Courses 1-5</a:t>
            </a:r>
            <a:r>
              <a:rPr lang="en-US" sz="2400" baseline="0" dirty="0"/>
              <a:t> days</a:t>
            </a:r>
          </a:p>
          <a:p>
            <a:r>
              <a:rPr lang="en-US" sz="2400" baseline="0" dirty="0"/>
              <a:t>Scholar Programs </a:t>
            </a:r>
          </a:p>
          <a:p>
            <a:r>
              <a:rPr lang="en-US" sz="2400" dirty="0"/>
              <a:t>Lectures (Universities, Application groups)</a:t>
            </a:r>
          </a:p>
          <a:p>
            <a:r>
              <a:rPr lang="en-US" sz="2400" dirty="0"/>
              <a:t>Graduate Level teaching </a:t>
            </a:r>
          </a:p>
        </p:txBody>
      </p:sp>
    </p:spTree>
    <p:extLst>
      <p:ext uri="{BB962C8B-B14F-4D97-AF65-F5344CB8AC3E}">
        <p14:creationId xmlns:p14="http://schemas.microsoft.com/office/powerpoint/2010/main" val="3203674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A85D3-202C-B34A-8B24-EE81E59BE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Lesson</a:t>
            </a:r>
            <a:r>
              <a:rPr lang="en-US" baseline="0" dirty="0"/>
              <a:t> 1: Motivate that SAR is actually useful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3D5F25-ECA3-7842-BC5C-4C8BEED5E8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Harder before ALOS-1/Sentinel-1</a:t>
            </a:r>
            <a:r>
              <a:rPr lang="en-US" sz="2400" baseline="0" dirty="0"/>
              <a:t> in the Americas</a:t>
            </a:r>
          </a:p>
          <a:p>
            <a:r>
              <a:rPr lang="en-US" sz="2400" baseline="0" dirty="0"/>
              <a:t>Avoid the optical versus SAR debate. Use the the Radiologist example: the patients is best served by monitoring with it all: the Cat-scan, MRI and X-ray</a:t>
            </a:r>
          </a:p>
          <a:p>
            <a:r>
              <a:rPr lang="en-US" sz="2400" dirty="0"/>
              <a:t>Show examples of where SAR is strong and complementary:</a:t>
            </a:r>
          </a:p>
          <a:p>
            <a:pPr lvl="1"/>
            <a:r>
              <a:rPr lang="en-US" sz="2400" baseline="0" dirty="0"/>
              <a:t>Cloud-penetration</a:t>
            </a:r>
            <a:r>
              <a:rPr lang="en-US" sz="2400" dirty="0"/>
              <a:t> often the big one</a:t>
            </a:r>
          </a:p>
          <a:p>
            <a:pPr lvl="1"/>
            <a:r>
              <a:rPr lang="en-US" sz="2400" baseline="0" dirty="0"/>
              <a:t>Sensitive</a:t>
            </a:r>
            <a:r>
              <a:rPr lang="en-US" sz="2400" dirty="0"/>
              <a:t> to moisture and structure: Huge components to understand ecosystem dynamics and carbon cycle</a:t>
            </a:r>
          </a:p>
          <a:p>
            <a:pPr lvl="1"/>
            <a:r>
              <a:rPr lang="en-US" sz="2400" baseline="0" dirty="0"/>
              <a:t>Uniqueness: consistency</a:t>
            </a:r>
            <a:r>
              <a:rPr lang="en-US" sz="2400" dirty="0"/>
              <a:t> in observation, no sun-illumination dependencies. What you get is real change of the target!</a:t>
            </a:r>
          </a:p>
          <a:p>
            <a:r>
              <a:rPr lang="en-US" sz="2400" dirty="0"/>
              <a:t>Know </a:t>
            </a:r>
            <a:r>
              <a:rPr lang="en-US" sz="2400" dirty="0" err="1"/>
              <a:t>PolsSAR</a:t>
            </a:r>
            <a:r>
              <a:rPr lang="en-US" sz="2400" dirty="0"/>
              <a:t> and </a:t>
            </a:r>
            <a:r>
              <a:rPr lang="en-US" sz="2400" dirty="0" err="1"/>
              <a:t>InSAR</a:t>
            </a:r>
            <a:r>
              <a:rPr lang="en-US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51849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D44E4-A7BA-2848-B40F-C86FDBFD5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2: Make SAR data pretty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02E930-2913-7241-8F5E-28FB467830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400" baseline="0" dirty="0"/>
              <a:t>Start out with color images and work back to understand where the colors come from. Grayscale is initially boring. But the excitement can grow for them</a:t>
            </a:r>
          </a:p>
          <a:p>
            <a:pPr lvl="1"/>
            <a:r>
              <a:rPr lang="en-US" sz="2400" baseline="0" dirty="0"/>
              <a:t>Reduce speckle in the first images. Later explain wher</a:t>
            </a:r>
            <a:r>
              <a:rPr lang="en-US" sz="2400" dirty="0"/>
              <a:t>e it comes from and that it’s actually a feature as well!</a:t>
            </a:r>
          </a:p>
          <a:p>
            <a:pPr lvl="1"/>
            <a:r>
              <a:rPr lang="en-US" sz="2400" dirty="0"/>
              <a:t>Show SAR and optical images in parallel. It really helps to get to know SAR images if a good comparison data set is available</a:t>
            </a:r>
          </a:p>
        </p:txBody>
      </p:sp>
    </p:spTree>
    <p:extLst>
      <p:ext uri="{BB962C8B-B14F-4D97-AF65-F5344CB8AC3E}">
        <p14:creationId xmlns:p14="http://schemas.microsoft.com/office/powerpoint/2010/main" val="2941822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080AB-13DA-7F40-BB29-A14C51A3F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Lesson 3: Provide good, well calibrated SAR data!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F8713-6587-EF40-9DB6-0F54641A4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400" baseline="0" dirty="0"/>
              <a:t>Big frustrations, if SAR data don’t match exactly a</a:t>
            </a:r>
            <a:r>
              <a:rPr lang="en-US" sz="2400" dirty="0"/>
              <a:t> well calibrated optical data set. If you can’t put a SAR image over a Landsat image, it’s annoying.</a:t>
            </a:r>
          </a:p>
          <a:p>
            <a:pPr lvl="1"/>
            <a:r>
              <a:rPr lang="en-US" sz="2400" dirty="0"/>
              <a:t>Prepare training data sets for trainees regions. It helps in getting to know SAR data. We can now do that with Sentinel-1 everywhere. ALOS-1 a good proxy for L-band. Waiting for NISAR!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18184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BDD72-DCC9-B04B-BD30-C48F9D3B8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4: Know your SAR software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FBFB9F-8D23-D749-A9AE-ADD0826C5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400" dirty="0"/>
              <a:t>Trainees want open source software. </a:t>
            </a:r>
          </a:p>
          <a:p>
            <a:pPr lvl="1"/>
            <a:r>
              <a:rPr lang="en-US" sz="2400" dirty="0"/>
              <a:t>Know strength and limitations of the tools available.</a:t>
            </a:r>
          </a:p>
          <a:p>
            <a:pPr lvl="1"/>
            <a:r>
              <a:rPr lang="en-US" sz="2400" dirty="0"/>
              <a:t>Be aware of open source vulnerabilities – Example </a:t>
            </a:r>
            <a:r>
              <a:rPr lang="en-US" sz="2400" dirty="0" err="1"/>
              <a:t>miniconda</a:t>
            </a:r>
            <a:r>
              <a:rPr lang="en-US" sz="2400" dirty="0"/>
              <a:t> breaking</a:t>
            </a:r>
          </a:p>
          <a:p>
            <a:pPr lvl="1"/>
            <a:r>
              <a:rPr lang="en-US" sz="2400" dirty="0"/>
              <a:t>Be critical of software that is not providing the right solutions</a:t>
            </a:r>
          </a:p>
          <a:p>
            <a:pPr lvl="1"/>
            <a:r>
              <a:rPr lang="en-US" sz="2400" dirty="0"/>
              <a:t>Don’t shy away from endorsing COTS packages that do the trick</a:t>
            </a:r>
          </a:p>
          <a:p>
            <a:pPr lvl="1"/>
            <a:r>
              <a:rPr lang="en-US" sz="2400" dirty="0"/>
              <a:t>Push the software providers to fix their bugs.</a:t>
            </a:r>
          </a:p>
        </p:txBody>
      </p:sp>
    </p:spTree>
    <p:extLst>
      <p:ext uri="{BB962C8B-B14F-4D97-AF65-F5344CB8AC3E}">
        <p14:creationId xmlns:p14="http://schemas.microsoft.com/office/powerpoint/2010/main" val="4145126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AB842-71FB-4647-B17B-6ED583A00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5: Know your audience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C3955C-0026-8E4D-897A-E11A19629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400" dirty="0"/>
              <a:t>What’s the background of your audience?</a:t>
            </a:r>
            <a:r>
              <a:rPr lang="en-US" sz="2400" baseline="0" dirty="0"/>
              <a:t> Remote sensing, GIS, Policy Makers, GIS Geeks?</a:t>
            </a:r>
          </a:p>
          <a:p>
            <a:pPr lvl="1"/>
            <a:r>
              <a:rPr lang="en-US" sz="2400" baseline="0" dirty="0"/>
              <a:t>Work with organizers to identify skill level</a:t>
            </a:r>
          </a:p>
          <a:p>
            <a:pPr lvl="1"/>
            <a:r>
              <a:rPr lang="en-US" sz="2400" baseline="0" dirty="0"/>
              <a:t>Lecture/hands-on combination works </a:t>
            </a:r>
          </a:p>
          <a:p>
            <a:pPr lvl="1"/>
            <a:r>
              <a:rPr lang="en-US" sz="2400" baseline="0" dirty="0"/>
              <a:t>Don’t leave too little time for hands-on</a:t>
            </a:r>
          </a:p>
        </p:txBody>
      </p:sp>
    </p:spTree>
    <p:extLst>
      <p:ext uri="{BB962C8B-B14F-4D97-AF65-F5344CB8AC3E}">
        <p14:creationId xmlns:p14="http://schemas.microsoft.com/office/powerpoint/2010/main" val="2407795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8A0D1-57DA-CD4D-AEF9-538C779C2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Lesson 6: Pick a open</a:t>
            </a:r>
            <a:r>
              <a:rPr lang="en-US" baseline="0" dirty="0"/>
              <a:t> source tool to manipulate data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103E81-156C-AD4C-A777-CD91922DE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400" dirty="0"/>
              <a:t>Community  developed tools that are truly open source</a:t>
            </a:r>
          </a:p>
          <a:p>
            <a:pPr lvl="1"/>
            <a:r>
              <a:rPr lang="en-US" sz="2400" dirty="0"/>
              <a:t>R</a:t>
            </a:r>
          </a:p>
          <a:p>
            <a:pPr lvl="1"/>
            <a:r>
              <a:rPr lang="en-US" sz="2400" dirty="0"/>
              <a:t>Python</a:t>
            </a:r>
          </a:p>
          <a:p>
            <a:pPr lvl="1"/>
            <a:r>
              <a:rPr lang="en-US" sz="2400" dirty="0" err="1"/>
              <a:t>Gdal</a:t>
            </a:r>
            <a:endParaRPr lang="en-US" sz="2400" dirty="0"/>
          </a:p>
          <a:p>
            <a:pPr lvl="1"/>
            <a:endParaRPr lang="en-US" sz="2400" dirty="0"/>
          </a:p>
          <a:p>
            <a:pPr lvl="1"/>
            <a:r>
              <a:rPr lang="en-US" sz="2400" dirty="0" err="1"/>
              <a:t>Jupyter</a:t>
            </a:r>
            <a:r>
              <a:rPr lang="en-US" sz="2400" dirty="0"/>
              <a:t> notebook:. A great way to intermix code solutions with explanatory text </a:t>
            </a:r>
            <a:r>
              <a:rPr lang="en-US" sz="2800" dirty="0"/>
              <a:t>and</a:t>
            </a:r>
            <a:r>
              <a:rPr lang="en-US" sz="2400" dirty="0"/>
              <a:t> access to big data and compute resources. </a:t>
            </a:r>
          </a:p>
          <a:p>
            <a:pPr lvl="1"/>
            <a:r>
              <a:rPr lang="en-US" sz="2400" dirty="0"/>
              <a:t>BUT: Don’t fall in the trap to provide software solutions as notebooks. There are limits. </a:t>
            </a:r>
          </a:p>
        </p:txBody>
      </p:sp>
    </p:spTree>
    <p:extLst>
      <p:ext uri="{BB962C8B-B14F-4D97-AF65-F5344CB8AC3E}">
        <p14:creationId xmlns:p14="http://schemas.microsoft.com/office/powerpoint/2010/main" val="3001166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D50CF-2586-4F49-925F-7379FC3FB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Lesson 7: Be prepared for no internet!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93A4A-FE0A-954A-8A52-DECD95183F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400" baseline="0" dirty="0"/>
              <a:t>Don’t rely on installing software on the fly with a trust in internet connections</a:t>
            </a:r>
          </a:p>
          <a:p>
            <a:pPr lvl="1"/>
            <a:r>
              <a:rPr lang="en-US" sz="2400" dirty="0"/>
              <a:t>Bring all software and install. </a:t>
            </a:r>
          </a:p>
          <a:p>
            <a:pPr lvl="1"/>
            <a:r>
              <a:rPr lang="en-US" sz="2400" baseline="0" dirty="0"/>
              <a:t>Prepare lectures such that</a:t>
            </a:r>
            <a:r>
              <a:rPr lang="en-US" sz="2400" dirty="0"/>
              <a:t> lower capable laptops still can handle the </a:t>
            </a:r>
            <a:r>
              <a:rPr lang="en-US" sz="2400" dirty="0" err="1"/>
              <a:t>traning</a:t>
            </a:r>
            <a:r>
              <a:rPr lang="en-US" sz="2400" dirty="0"/>
              <a:t> data sets. Less is more.</a:t>
            </a:r>
          </a:p>
        </p:txBody>
      </p:sp>
    </p:spTree>
    <p:extLst>
      <p:ext uri="{BB962C8B-B14F-4D97-AF65-F5344CB8AC3E}">
        <p14:creationId xmlns:p14="http://schemas.microsoft.com/office/powerpoint/2010/main" val="968768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2569</TotalTime>
  <Words>731</Words>
  <Application>Microsoft Macintosh PowerPoint</Application>
  <PresentationFormat>Widescreen</PresentationFormat>
  <Paragraphs>73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A Decade+ of SAR Training: Lessons Learned </vt:lpstr>
      <vt:lpstr>Types of Training</vt:lpstr>
      <vt:lpstr>Lesson 1: Motivate that SAR is actually useful</vt:lpstr>
      <vt:lpstr>Lesson 2: Make SAR data pretty</vt:lpstr>
      <vt:lpstr>Lesson 3: Provide good, well calibrated SAR data!</vt:lpstr>
      <vt:lpstr>Lesson 4: Know your SAR software </vt:lpstr>
      <vt:lpstr>Lesson 5: Know your audience</vt:lpstr>
      <vt:lpstr>Lesson 6: Pick a open source tool to manipulate data</vt:lpstr>
      <vt:lpstr>Lesson 7: Be prepared for no internet!</vt:lpstr>
      <vt:lpstr>Lesson 8: Prepare for the cloud</vt:lpstr>
      <vt:lpstr>Lesson 9: Speak the Language or have good translators</vt:lpstr>
      <vt:lpstr>Lesson 10: Have fun!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decade+ of SAR Training: Lessons Learned </dc:title>
  <dc:creator>Josef Kellndorfer</dc:creator>
  <cp:lastModifiedBy>Josef Kellndorfer</cp:lastModifiedBy>
  <cp:revision>14</cp:revision>
  <dcterms:created xsi:type="dcterms:W3CDTF">2018-10-22T00:47:09Z</dcterms:created>
  <dcterms:modified xsi:type="dcterms:W3CDTF">2018-10-23T19:36:57Z</dcterms:modified>
</cp:coreProperties>
</file>