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</p:sldMasterIdLst>
  <p:notesMasterIdLst>
    <p:notesMasterId r:id="rId21"/>
  </p:notesMasterIdLst>
  <p:sldIdLst>
    <p:sldId id="333" r:id="rId2"/>
    <p:sldId id="301" r:id="rId3"/>
    <p:sldId id="296" r:id="rId4"/>
    <p:sldId id="349" r:id="rId5"/>
    <p:sldId id="327" r:id="rId6"/>
    <p:sldId id="342" r:id="rId7"/>
    <p:sldId id="332" r:id="rId8"/>
    <p:sldId id="326" r:id="rId9"/>
    <p:sldId id="343" r:id="rId10"/>
    <p:sldId id="344" r:id="rId11"/>
    <p:sldId id="302" r:id="rId12"/>
    <p:sldId id="347" r:id="rId13"/>
    <p:sldId id="321" r:id="rId14"/>
    <p:sldId id="322" r:id="rId15"/>
    <p:sldId id="288" r:id="rId16"/>
    <p:sldId id="323" r:id="rId17"/>
    <p:sldId id="324" r:id="rId18"/>
    <p:sldId id="325" r:id="rId19"/>
    <p:sldId id="348" r:id="rId20"/>
  </p:sldIdLst>
  <p:sldSz cx="9144000" cy="6858000" type="screen4x3"/>
  <p:notesSz cx="7315200" cy="9601200"/>
  <p:embeddedFontLst>
    <p:embeddedFont>
      <p:font typeface="Calibri Light" panose="020F0302020204030204" pitchFamily="34" charset="0"/>
      <p:regular r:id="rId22"/>
      <p:italic r:id="rId23"/>
    </p:embeddedFon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06" y="1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35313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4179887" y="0"/>
            <a:ext cx="3135312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228725" y="712787"/>
            <a:ext cx="4859338" cy="36448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63613" y="4595814"/>
            <a:ext cx="5387974" cy="42783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112250"/>
            <a:ext cx="3135313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179887" y="9112250"/>
            <a:ext cx="3135312" cy="476249"/>
          </a:xfrm>
          <a:prstGeom prst="rect">
            <a:avLst/>
          </a:prstGeom>
          <a:noFill/>
          <a:ln>
            <a:noFill/>
          </a:ln>
        </p:spPr>
        <p:txBody>
          <a:bodyPr lIns="95650" tIns="47825" rIns="95650" bIns="478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43638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8725" y="712788"/>
            <a:ext cx="4859338" cy="364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71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B94C19-4B81-410A-A2E1-F6618FC6DD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712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22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8725" y="712788"/>
            <a:ext cx="4859338" cy="364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283322-71FA-4A26-BFD3-F777F4F7677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5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152402" y="121919"/>
            <a:ext cx="6763326" cy="640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152400" y="1219200"/>
            <a:ext cx="4267199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marR="0" lvl="0" indent="-53975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71500" marR="0" lvl="1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3463" marR="0" lvl="2" indent="-10636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750" marR="0" lvl="3" indent="-120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4038" marR="0" lvl="4" indent="-10953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1238" marR="0" lvl="5" indent="-10953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38438" marR="0" lvl="6" indent="-10953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5638" marR="0" lvl="7" indent="-10953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2838" marR="0" lvl="8" indent="-10953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572000" y="1219200"/>
            <a:ext cx="4267199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marR="0" lvl="0" indent="-53975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71500" marR="0" lvl="1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3463" marR="0" lvl="2" indent="-10636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750" marR="0" lvl="3" indent="-120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4038" marR="0" lvl="4" indent="-10953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1238" marR="0" lvl="5" indent="-10953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38438" marR="0" lvl="6" indent="-10953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5638" marR="0" lvl="7" indent="-10953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2838" marR="0" lvl="8" indent="-10953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marR="0" lvl="0" indent="-7937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71500" marR="0" lvl="1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3463" marR="0" lvl="2" indent="-11906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750" marR="0" lvl="3" indent="-1333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4038" marR="0" lvl="4" indent="-122238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1238" marR="0" lvl="5" indent="-122238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38438" marR="0" lvl="6" indent="-122238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5638" marR="0" lvl="7" indent="-122238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2838" marR="0" lvl="8" indent="-122237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6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marR="0" lvl="0" indent="-7937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71500" marR="0" lvl="1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3463" marR="0" lvl="2" indent="-11906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750" marR="0" lvl="3" indent="-1333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4038" marR="0" lvl="4" indent="-122238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1238" marR="0" lvl="5" indent="-122238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38438" marR="0" lvl="6" indent="-122238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5638" marR="0" lvl="7" indent="-122238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2838" marR="0" lvl="8" indent="-122237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2" y="273048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marR="0" lvl="0" indent="-28575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71500" marR="0" lvl="1" indent="-50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3463" marR="0" lvl="2" indent="-8096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750" marR="0" lvl="3" indent="-107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4038" marR="0" lvl="4" indent="-9683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1238" marR="0" lvl="5" indent="-9683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38438" marR="0" lvl="6" indent="-9683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5638" marR="0" lvl="7" indent="-9683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2838" marR="0" lvl="8" indent="-9683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52402" y="121919"/>
            <a:ext cx="6763326" cy="640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 rot="5400000">
            <a:off x="1948686" y="-794513"/>
            <a:ext cx="5246626" cy="883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marR="0" lvl="0" indent="-7937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71500" marR="0" lvl="1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3463" marR="0" lvl="2" indent="-11906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750" marR="0" lvl="3" indent="-1333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4038" marR="0" lvl="4" indent="-134938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1238" marR="0" lvl="5" indent="-134938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38438" marR="0" lvl="6" indent="-134938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5638" marR="0" lvl="7" indent="-134938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2838" marR="0" lvl="8" indent="-134937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 rot="5400000">
            <a:off x="4933949" y="1885950"/>
            <a:ext cx="5638800" cy="217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 rot="5400000">
            <a:off x="514350" y="-209549"/>
            <a:ext cx="5638800" cy="636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marR="0" lvl="0" indent="-7937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71500" marR="0" lvl="1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3463" marR="0" lvl="2" indent="-11906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750" marR="0" lvl="3" indent="-1333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4038" marR="0" lvl="4" indent="-134938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1238" marR="0" lvl="5" indent="-134938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38438" marR="0" lvl="6" indent="-134938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5638" marR="0" lvl="7" indent="-134938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2838" marR="0" lvl="8" indent="-134937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7013" indent="-227013">
              <a:tabLst/>
              <a:defRPr/>
            </a:lvl1pPr>
            <a:lvl2pPr marL="569913" indent="-211138">
              <a:defRPr/>
            </a:lvl2pPr>
            <a:lvl3pPr marL="1031875" indent="-236538">
              <a:defRPr/>
            </a:lvl3pPr>
            <a:lvl4pPr marL="1374775" indent="-169863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18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146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716279" y="4253785"/>
            <a:ext cx="7799832" cy="0"/>
          </a:xfrm>
          <a:prstGeom prst="line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083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uaf.edu/marketing/standards/graphic/downloads/UAFLogo_A/UAFLogo_A_black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787" y="119579"/>
            <a:ext cx="712857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10"/>
          <p:cNvSpPr/>
          <p:nvPr/>
        </p:nvSpPr>
        <p:spPr>
          <a:xfrm>
            <a:off x="4154162" y="6400800"/>
            <a:ext cx="4989838" cy="457200"/>
          </a:xfrm>
          <a:prstGeom prst="rect">
            <a:avLst/>
          </a:prstGeom>
          <a:gradFill>
            <a:gsLst>
              <a:gs pos="0">
                <a:srgbClr val="F2F2F2">
                  <a:alpha val="0"/>
                </a:srgbClr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152402" y="121919"/>
            <a:ext cx="7827106" cy="640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152400" y="923623"/>
            <a:ext cx="8839199" cy="53681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1775" marR="0" lvl="0" indent="-7937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71500" marR="0" lvl="1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3463" marR="0" lvl="2" indent="-11906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28750" marR="0" lvl="3" indent="-1333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4038" marR="0" lvl="4" indent="-134938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1238" marR="0" lvl="5" indent="-134938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38438" marR="0" lvl="6" indent="-134938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5638" marR="0" lvl="7" indent="-134938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2838" marR="0" lvl="8" indent="-134937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cxnSp>
        <p:nvCxnSpPr>
          <p:cNvPr id="13" name="Shape 13"/>
          <p:cNvCxnSpPr/>
          <p:nvPr/>
        </p:nvCxnSpPr>
        <p:spPr>
          <a:xfrm>
            <a:off x="152400" y="868679"/>
            <a:ext cx="8839199" cy="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15"/>
          <p:cNvSpPr txBox="1"/>
          <p:nvPr/>
        </p:nvSpPr>
        <p:spPr>
          <a:xfrm>
            <a:off x="6416431" y="6531672"/>
            <a:ext cx="2666999" cy="1931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dirty="0" smtClean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Franz J Meyer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dirty="0" smtClean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SAR</a:t>
            </a:r>
            <a:r>
              <a:rPr lang="en-US" sz="1200" b="0" i="0" u="none" strike="noStrike" cap="none" baseline="0" dirty="0" smtClean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Literacy &amp; Training Workshop</a:t>
            </a:r>
            <a:endParaRPr lang="en-US" sz="1200" b="0" i="0" u="none" strike="noStrike" cap="none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7" name="Shape 17" descr="image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6400801"/>
            <a:ext cx="3337559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/>
          <p:nvPr/>
        </p:nvSpPr>
        <p:spPr>
          <a:xfrm>
            <a:off x="58301" y="6398464"/>
            <a:ext cx="3279260" cy="459536"/>
          </a:xfrm>
          <a:prstGeom prst="rect">
            <a:avLst/>
          </a:prstGeom>
          <a:gradFill>
            <a:gsLst>
              <a:gs pos="0">
                <a:srgbClr val="F2F2F2">
                  <a:alpha val="0"/>
                </a:srgbClr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" name="Shape 2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586653" y="6500791"/>
            <a:ext cx="2468880" cy="27611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 userDrawn="1"/>
        </p:nvSpPr>
        <p:spPr>
          <a:xfrm>
            <a:off x="152400" y="6489731"/>
            <a:ext cx="594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927B2B3-B174-4996-A246-F95BF93E99A0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6" descr="Image result for geophysical institute uaf 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99" y="6399858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71" r:id="rId8"/>
    <p:sldLayoutId id="2147483673" r:id="rId9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radar.community.uaf.edu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fjmeyer@alaska.edu" TargetMode="External"/><Relationship Id="rId5" Type="http://schemas.openxmlformats.org/officeDocument/2006/relationships/hyperlink" Target="radar.community.uaf.edu/syllabus/" TargetMode="External"/><Relationship Id="rId4" Type="http://schemas.openxmlformats.org/officeDocument/2006/relationships/hyperlink" Target="radar.community.uaf.edu/schedule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sarviews-hazards.alaska.edu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image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17475" b="307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52400" y="1066800"/>
            <a:ext cx="9448800" cy="381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6199" y="1371599"/>
            <a:ext cx="8982076" cy="1620583"/>
          </a:xfrm>
          <a:prstGeom prst="rect">
            <a:avLst/>
          </a:prstGeom>
        </p:spPr>
        <p:txBody>
          <a:bodyPr lIns="91440" rIns="9144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l"/>
            <a:r>
              <a:rPr lang="en-US" sz="36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Recent SAR-Related Outreach &amp; Training Activities AT UAF and ASF</a:t>
            </a:r>
            <a:endParaRPr lang="en-US" sz="36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 lvl="0" algn="l"/>
            <a:r>
              <a:rPr lang="en-US" sz="28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Synthetic Aperture Radar Literacy and Training Workshop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200" y="1295400"/>
            <a:ext cx="8982075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6200" y="3047999"/>
            <a:ext cx="8982075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73025" y="3278218"/>
            <a:ext cx="8985250" cy="1300265"/>
          </a:xfrm>
          <a:prstGeom prst="rect">
            <a:avLst/>
          </a:prstGeom>
        </p:spPr>
        <p:txBody>
          <a:bodyPr/>
          <a:lstStyle>
            <a:lvl1pPr marL="2317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3346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28750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8240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281238" indent="-21907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738438" indent="-21907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195638" indent="-21907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652838" indent="-21907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Franz J Meyer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Associate Processor, Geophysical Institute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Chief Scientist, Alaska Satellite Facility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Alaska Fairbanks (UAF)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152400" y="5995416"/>
            <a:ext cx="9448800" cy="10149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76200" y="6144768"/>
            <a:ext cx="8982075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8" y="6336134"/>
            <a:ext cx="3200400" cy="35793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966298" y="6309360"/>
            <a:ext cx="3153652" cy="411480"/>
          </a:xfrm>
          <a:prstGeom prst="roundRect">
            <a:avLst>
              <a:gd name="adj" fmla="val 16911"/>
            </a:avLst>
          </a:prstGeom>
          <a:noFill/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noProof="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2018 SAR Literacy &amp; Training Workshop</a:t>
            </a:r>
            <a:endParaRPr kumimoji="0" lang="en-US" sz="1600" b="1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pic>
        <p:nvPicPr>
          <p:cNvPr id="13" name="Picture 6" descr="Image result for geophysical institute uaf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00" y="6183678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uaf.edu/marketing/standards/graphic/downloads/UAFLogo_A/UAFLogo_A_blac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670" y="6195060"/>
            <a:ext cx="712857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8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63589" y="2776866"/>
            <a:ext cx="4353883" cy="2973777"/>
          </a:xfrm>
          <a:prstGeom prst="roundRect">
            <a:avLst>
              <a:gd name="adj" fmla="val 135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Most Downloaded Event Data</a:t>
            </a:r>
            <a:endParaRPr lang="en-US" sz="20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91" y="3544541"/>
            <a:ext cx="4285114" cy="2052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ASF Outreach Activities</a:t>
            </a:r>
            <a:br>
              <a:rPr lang="en-US" dirty="0" smtClean="0"/>
            </a:br>
            <a:r>
              <a:rPr lang="en-US" sz="2000" dirty="0" smtClean="0"/>
              <a:t>SARVIEWS Success Stories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3623"/>
            <a:ext cx="8912942" cy="536815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b="1" dirty="0" smtClean="0"/>
              <a:t>Event </a:t>
            </a:r>
            <a:r>
              <a:rPr lang="en-US" sz="2000" b="1" dirty="0" err="1" smtClean="0"/>
              <a:t>InSAR</a:t>
            </a:r>
            <a:r>
              <a:rPr lang="en-US" sz="2000" b="1" dirty="0" smtClean="0"/>
              <a:t> Data in High Demand by Geoscience Users of SAR</a:t>
            </a:r>
          </a:p>
          <a:p>
            <a:pPr>
              <a:spcBef>
                <a:spcPts val="0"/>
              </a:spcBef>
            </a:pPr>
            <a:r>
              <a:rPr lang="en-US" sz="2000" b="1" dirty="0" smtClean="0"/>
              <a:t>Data Download Metrics:</a:t>
            </a:r>
            <a:endParaRPr lang="en-US" sz="2000" dirty="0" smtClean="0"/>
          </a:p>
          <a:p>
            <a:pPr lvl="1">
              <a:spcBef>
                <a:spcPts val="0"/>
              </a:spcBef>
            </a:pPr>
            <a:r>
              <a:rPr lang="en-US" sz="1600" dirty="0" smtClean="0"/>
              <a:t>Since March 2018, 2,214 </a:t>
            </a:r>
            <a:r>
              <a:rPr lang="en-US" sz="1600" dirty="0" err="1" smtClean="0"/>
              <a:t>InSAR</a:t>
            </a:r>
            <a:r>
              <a:rPr lang="en-US" sz="1600" dirty="0" smtClean="0"/>
              <a:t> and RTC products downloaded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Per event, most downloads from country affected by event </a:t>
            </a:r>
            <a:r>
              <a:rPr lang="en-US" sz="1600" dirty="0" smtClean="0">
                <a:sym typeface="Wingdings" panose="05000000000000000000" pitchFamily="2" charset="2"/>
              </a:rPr>
              <a:t> data meet in-region hazard analysis needs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279515" y="555345"/>
            <a:ext cx="2883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Funded by</a:t>
            </a:r>
            <a:r>
              <a:rPr lang="en-US" sz="1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           Applied Sciences Program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48" y="555345"/>
            <a:ext cx="321840" cy="274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468" y="3837957"/>
            <a:ext cx="27935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Sep 19, 2017 – Puebla Earthquake, Mexico</a:t>
            </a:r>
            <a:endParaRPr lang="en-US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9085" y="4114800"/>
            <a:ext cx="3108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Mar 2018 – Hawaii Earthquake and Kilauea eruption</a:t>
            </a:r>
            <a:endParaRPr lang="en-US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09750" y="2176943"/>
            <a:ext cx="4404221" cy="4114838"/>
          </a:xfrm>
          <a:prstGeom prst="roundRect">
            <a:avLst>
              <a:gd name="adj" fmla="val 135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Example: Kilauea Events</a:t>
            </a:r>
            <a:endParaRPr lang="en-US" sz="20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932" y="2567031"/>
            <a:ext cx="3279991" cy="14638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7640" y="4100484"/>
            <a:ext cx="3673353" cy="21567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56955" y="2980362"/>
            <a:ext cx="1014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Timeline of Data Downloads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2260" y="4977325"/>
            <a:ext cx="831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Location of User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9800" y="4386590"/>
            <a:ext cx="2346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Aug 2018 – North Slope Earthquakes</a:t>
            </a:r>
            <a:endParaRPr lang="en-US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651760" y="4609407"/>
            <a:ext cx="145473" cy="349135"/>
          </a:xfrm>
          <a:custGeom>
            <a:avLst/>
            <a:gdLst>
              <a:gd name="connsiteX0" fmla="*/ 145473 w 145473"/>
              <a:gd name="connsiteY0" fmla="*/ 0 h 349135"/>
              <a:gd name="connsiteX1" fmla="*/ 54033 w 145473"/>
              <a:gd name="connsiteY1" fmla="*/ 141317 h 349135"/>
              <a:gd name="connsiteX2" fmla="*/ 0 w 145473"/>
              <a:gd name="connsiteY2" fmla="*/ 349135 h 34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473" h="349135">
                <a:moveTo>
                  <a:pt x="145473" y="0"/>
                </a:moveTo>
                <a:cubicBezTo>
                  <a:pt x="111875" y="41564"/>
                  <a:pt x="78278" y="83128"/>
                  <a:pt x="54033" y="141317"/>
                </a:cubicBezTo>
                <a:cubicBezTo>
                  <a:pt x="29787" y="199506"/>
                  <a:pt x="14893" y="274320"/>
                  <a:pt x="0" y="349135"/>
                </a:cubicBezTo>
              </a:path>
            </a:pathLst>
          </a:custGeom>
          <a:noFill/>
          <a:ln w="12700">
            <a:solidFill>
              <a:schemeClr val="tx1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645131" y="4580313"/>
            <a:ext cx="602673" cy="444731"/>
          </a:xfrm>
          <a:custGeom>
            <a:avLst/>
            <a:gdLst>
              <a:gd name="connsiteX0" fmla="*/ 0 w 602673"/>
              <a:gd name="connsiteY0" fmla="*/ 0 h 444731"/>
              <a:gd name="connsiteX1" fmla="*/ 490451 w 602673"/>
              <a:gd name="connsiteY1" fmla="*/ 153785 h 444731"/>
              <a:gd name="connsiteX2" fmla="*/ 602673 w 602673"/>
              <a:gd name="connsiteY2" fmla="*/ 444731 h 44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673" h="444731">
                <a:moveTo>
                  <a:pt x="0" y="0"/>
                </a:moveTo>
                <a:cubicBezTo>
                  <a:pt x="195003" y="39831"/>
                  <a:pt x="390006" y="79663"/>
                  <a:pt x="490451" y="153785"/>
                </a:cubicBezTo>
                <a:cubicBezTo>
                  <a:pt x="590896" y="227907"/>
                  <a:pt x="596784" y="336319"/>
                  <a:pt x="602673" y="444731"/>
                </a:cubicBezTo>
              </a:path>
            </a:pathLst>
          </a:custGeom>
          <a:noFill/>
          <a:ln w="12700">
            <a:solidFill>
              <a:schemeClr val="tx1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5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1816" y="2604976"/>
            <a:ext cx="7772104" cy="149919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098" name="Picture 2" descr="https://pbs.twimg.com/media/C90AXkdUwAANgTw.jpg: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9" b="31758"/>
          <a:stretch/>
        </p:blipFill>
        <p:spPr bwMode="auto">
          <a:xfrm>
            <a:off x="731816" y="2604976"/>
            <a:ext cx="3849616" cy="149919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888287" cy="1362075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Summary of Training Activities</a:t>
            </a:r>
            <a:endParaRPr lang="en-US" sz="2800" dirty="0">
              <a:latin typeface="Calibri Light" panose="020F03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05200" y="2819400"/>
            <a:ext cx="2514600" cy="381000"/>
            <a:chOff x="5562600" y="3529693"/>
            <a:chExt cx="2514600" cy="381000"/>
          </a:xfrm>
        </p:grpSpPr>
        <p:sp>
          <p:nvSpPr>
            <p:cNvPr id="7" name="Rounded Rectangle 6"/>
            <p:cNvSpPr/>
            <p:nvPr/>
          </p:nvSpPr>
          <p:spPr>
            <a:xfrm>
              <a:off x="5562600" y="3529693"/>
              <a:ext cx="2514600" cy="381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180" y="3587248"/>
              <a:ext cx="2377440" cy="265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354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</a:t>
            </a:r>
            <a:r>
              <a:rPr lang="en-US" dirty="0" smtClean="0"/>
              <a:t>ASF Training</a:t>
            </a:r>
            <a:br>
              <a:rPr lang="en-US" dirty="0" smtClean="0"/>
            </a:br>
            <a:r>
              <a:rPr lang="en-US" sz="2000" dirty="0" smtClean="0"/>
              <a:t>FY 17 </a:t>
            </a:r>
            <a:r>
              <a:rPr lang="en-US" sz="2000" dirty="0" smtClean="0"/>
              <a:t>SAR </a:t>
            </a:r>
            <a:r>
              <a:rPr lang="en-US" sz="2000" dirty="0" smtClean="0"/>
              <a:t>Capacity Building Activities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35269"/>
            <a:ext cx="8839200" cy="3038215"/>
          </a:xfrm>
        </p:spPr>
        <p:txBody>
          <a:bodyPr/>
          <a:lstStyle/>
          <a:p>
            <a:pPr>
              <a:spcBef>
                <a:spcPts val="2400"/>
              </a:spcBef>
              <a:tabLst>
                <a:tab pos="2286000" algn="l"/>
              </a:tabLst>
            </a:pPr>
            <a:r>
              <a:rPr lang="en-US" sz="2000" b="1" u="sng" dirty="0">
                <a:latin typeface="Calibri" panose="020F0502020204030204" pitchFamily="34" charset="0"/>
              </a:rPr>
              <a:t>Oct 12 – 13, 2016</a:t>
            </a:r>
            <a:r>
              <a:rPr lang="en-US" sz="2000" dirty="0">
                <a:latin typeface="Calibri" panose="020F0502020204030204" pitchFamily="34" charset="0"/>
              </a:rPr>
              <a:t>: 	</a:t>
            </a:r>
            <a:r>
              <a:rPr lang="en-US" sz="2000" b="1" dirty="0">
                <a:latin typeface="Calibri" panose="020F0502020204030204" pitchFamily="34" charset="0"/>
              </a:rPr>
              <a:t>SAR Training to NASA </a:t>
            </a:r>
            <a:r>
              <a:rPr lang="en-US" sz="2000" b="1" dirty="0" err="1" smtClean="0">
                <a:latin typeface="Calibri" panose="020F0502020204030204" pitchFamily="34" charset="0"/>
              </a:rPr>
              <a:t>SPoRT</a:t>
            </a:r>
            <a:r>
              <a:rPr lang="en-US" sz="2000" b="1" dirty="0" smtClean="0">
                <a:latin typeface="Calibri" panose="020F0502020204030204" pitchFamily="34" charset="0"/>
              </a:rPr>
              <a:t> and SERVIR, </a:t>
            </a:r>
            <a:r>
              <a:rPr lang="en-US" sz="2000" b="1" dirty="0">
                <a:latin typeface="Calibri" panose="020F0502020204030204" pitchFamily="34" charset="0"/>
              </a:rPr>
              <a:t>Huntsville, AL</a:t>
            </a:r>
          </a:p>
          <a:p>
            <a:pPr lvl="1"/>
            <a:r>
              <a:rPr lang="en-US" sz="1800" b="1" dirty="0">
                <a:latin typeface="Calibri Light" panose="020F0302020204030204" pitchFamily="34" charset="0"/>
              </a:rPr>
              <a:t>“Radar Remote Sensing and Its Applications in Land Monitoring</a:t>
            </a:r>
            <a:r>
              <a:rPr lang="en-US" sz="1800" b="1" dirty="0" smtClean="0">
                <a:latin typeface="Calibri Light" panose="020F0302020204030204" pitchFamily="34" charset="0"/>
              </a:rPr>
              <a:t>”</a:t>
            </a:r>
            <a:endParaRPr lang="en-US" sz="1800" dirty="0" smtClean="0">
              <a:latin typeface="Calibri" panose="020F0502020204030204" pitchFamily="34" charset="0"/>
            </a:endParaRPr>
          </a:p>
          <a:p>
            <a:pPr>
              <a:spcBef>
                <a:spcPts val="2400"/>
              </a:spcBef>
              <a:tabLst>
                <a:tab pos="1828800" algn="l"/>
              </a:tabLst>
            </a:pPr>
            <a:r>
              <a:rPr lang="en-US" sz="2000" b="1" u="sng" dirty="0" smtClean="0">
                <a:latin typeface="Calibri" panose="020F0502020204030204" pitchFamily="34" charset="0"/>
              </a:rPr>
              <a:t>Apr 19, 2017</a:t>
            </a:r>
            <a:r>
              <a:rPr lang="en-US" sz="2000" b="1" dirty="0" smtClean="0">
                <a:latin typeface="Calibri" panose="020F0502020204030204" pitchFamily="34" charset="0"/>
              </a:rPr>
              <a:t>: 	Half-day Training to AK Pacific River Forecast Center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</a:rPr>
              <a:t>Training </a:t>
            </a:r>
            <a:r>
              <a:rPr lang="en-US" sz="1800" dirty="0" smtClean="0">
                <a:latin typeface="Calibri" panose="020F0502020204030204" pitchFamily="34" charset="0"/>
              </a:rPr>
              <a:t>on retrieving and geocoding of SAR data; use of SAR in flood mapping; generation of change detection products</a:t>
            </a:r>
          </a:p>
          <a:p>
            <a:pPr>
              <a:spcBef>
                <a:spcPts val="2400"/>
              </a:spcBef>
              <a:tabLst>
                <a:tab pos="1828800" algn="l"/>
              </a:tabLst>
            </a:pPr>
            <a:r>
              <a:rPr lang="en-US" sz="2000" b="1" u="sng" dirty="0" smtClean="0">
                <a:latin typeface="Calibri" panose="020F0502020204030204" pitchFamily="34" charset="0"/>
              </a:rPr>
              <a:t>Apr 26, 2017</a:t>
            </a:r>
            <a:r>
              <a:rPr lang="en-US" sz="2000" b="1" dirty="0" smtClean="0">
                <a:latin typeface="Calibri" panose="020F0502020204030204" pitchFamily="34" charset="0"/>
              </a:rPr>
              <a:t>: 	Half-day Training to Alaska Fire </a:t>
            </a:r>
            <a:r>
              <a:rPr lang="en-US" sz="2000" b="1" dirty="0" err="1" smtClean="0">
                <a:latin typeface="Calibri" panose="020F0502020204030204" pitchFamily="34" charset="0"/>
              </a:rPr>
              <a:t>Serivce</a:t>
            </a:r>
            <a:endParaRPr lang="en-US" sz="2000" b="1" dirty="0" smtClean="0">
              <a:latin typeface="Calibri" panose="020F0502020204030204" pitchFamily="34" charset="0"/>
            </a:endParaRPr>
          </a:p>
          <a:p>
            <a:pPr lvl="1"/>
            <a:r>
              <a:rPr lang="en-US" sz="1800" dirty="0" smtClean="0">
                <a:latin typeface="Calibri" panose="020F0502020204030204" pitchFamily="34" charset="0"/>
              </a:rPr>
              <a:t>Retrieving and geocoding of SAR data; change detection; fire mapping</a:t>
            </a:r>
          </a:p>
          <a:p>
            <a:pPr>
              <a:spcBef>
                <a:spcPts val="2400"/>
              </a:spcBef>
              <a:tabLst>
                <a:tab pos="1828800" algn="l"/>
              </a:tabLst>
            </a:pPr>
            <a:r>
              <a:rPr lang="en-US" sz="2000" b="1" u="sng" dirty="0" smtClean="0">
                <a:latin typeface="Calibri" panose="020F0502020204030204" pitchFamily="34" charset="0"/>
              </a:rPr>
              <a:t>Apr 27, 2017</a:t>
            </a:r>
            <a:r>
              <a:rPr lang="en-US" sz="2000" b="1" dirty="0" smtClean="0">
                <a:latin typeface="Calibri" panose="020F0502020204030204" pitchFamily="34" charset="0"/>
              </a:rPr>
              <a:t>: 	Half-day Training to Alaska Department of Transportation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</a:rPr>
              <a:t>Retrieving and geocoding of SAR data; change detection</a:t>
            </a:r>
          </a:p>
          <a:p>
            <a:pPr>
              <a:spcBef>
                <a:spcPts val="2400"/>
              </a:spcBef>
              <a:tabLst>
                <a:tab pos="2286000" algn="l"/>
              </a:tabLst>
            </a:pPr>
            <a:r>
              <a:rPr lang="en-US" sz="2000" b="1" u="sng" dirty="0">
                <a:latin typeface="Calibri" panose="020F0502020204030204" pitchFamily="34" charset="0"/>
              </a:rPr>
              <a:t>Aug 23 – 25, 2017</a:t>
            </a:r>
            <a:r>
              <a:rPr lang="en-US" sz="2000" dirty="0">
                <a:latin typeface="Calibri" panose="020F0502020204030204" pitchFamily="34" charset="0"/>
              </a:rPr>
              <a:t>: 	</a:t>
            </a:r>
            <a:r>
              <a:rPr lang="en-US" sz="2000" b="1" dirty="0">
                <a:latin typeface="Calibri" panose="020F0502020204030204" pitchFamily="34" charset="0"/>
              </a:rPr>
              <a:t>SAR Training to NASA </a:t>
            </a:r>
            <a:r>
              <a:rPr lang="en-US" sz="2000" b="1" dirty="0" err="1">
                <a:latin typeface="Calibri" panose="020F0502020204030204" pitchFamily="34" charset="0"/>
              </a:rPr>
              <a:t>SPoRT</a:t>
            </a:r>
            <a:r>
              <a:rPr lang="en-US" sz="2000" b="1" dirty="0">
                <a:latin typeface="Calibri" panose="020F0502020204030204" pitchFamily="34" charset="0"/>
              </a:rPr>
              <a:t>, Huntsville, AL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Continuation of previous training with focus on polarimetry (in particular dual-pol)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Collaboration with Bruce Chapman, Paul </a:t>
            </a:r>
            <a:r>
              <a:rPr lang="en-US" sz="1800" dirty="0" err="1">
                <a:latin typeface="Calibri" panose="020F0502020204030204" pitchFamily="34" charset="0"/>
              </a:rPr>
              <a:t>Siqueira</a:t>
            </a:r>
            <a:r>
              <a:rPr lang="en-US" sz="1800" dirty="0">
                <a:latin typeface="Calibri" panose="020F0502020204030204" pitchFamily="34" charset="0"/>
              </a:rPr>
              <a:t>, NASA </a:t>
            </a:r>
            <a:r>
              <a:rPr lang="en-US" sz="1800" dirty="0" err="1">
                <a:latin typeface="Calibri" panose="020F0502020204030204" pitchFamily="34" charset="0"/>
              </a:rPr>
              <a:t>SPoRT</a:t>
            </a:r>
            <a:r>
              <a:rPr lang="en-US" sz="1800" dirty="0">
                <a:latin typeface="Calibri" panose="020F0502020204030204" pitchFamily="34" charset="0"/>
              </a:rPr>
              <a:t>, and NASA </a:t>
            </a:r>
            <a:r>
              <a:rPr lang="en-US" sz="1800" dirty="0" smtClean="0">
                <a:latin typeface="Calibri" panose="020F0502020204030204" pitchFamily="34" charset="0"/>
              </a:rPr>
              <a:t>SERVIR</a:t>
            </a:r>
          </a:p>
          <a:p>
            <a:pPr lvl="1"/>
            <a:endParaRPr lang="en-US" sz="1800" dirty="0" smtClean="0">
              <a:latin typeface="Calibri" panose="020F0502020204030204" pitchFamily="34" charset="0"/>
            </a:endParaRPr>
          </a:p>
          <a:p>
            <a:pPr lvl="1"/>
            <a:endParaRPr lang="en-US" sz="18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3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ASF Training Activities</a:t>
            </a:r>
            <a:br>
              <a:rPr lang="en-US" dirty="0"/>
            </a:br>
            <a:r>
              <a:rPr lang="en-US" sz="2000" dirty="0"/>
              <a:t>Recent </a:t>
            </a:r>
            <a:r>
              <a:rPr lang="en-US" sz="2000" dirty="0" smtClean="0"/>
              <a:t>FY18 In-Person </a:t>
            </a:r>
            <a:r>
              <a:rPr lang="en-US" sz="2000" dirty="0"/>
              <a:t>Training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5573"/>
            <a:ext cx="8991600" cy="166522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b="1" dirty="0"/>
              <a:t>Jan </a:t>
            </a:r>
            <a:r>
              <a:rPr lang="en-US" sz="2000" b="1" dirty="0" smtClean="0"/>
              <a:t>29–Feb </a:t>
            </a:r>
            <a:r>
              <a:rPr lang="en-US" sz="2000" b="1" dirty="0"/>
              <a:t>4</a:t>
            </a:r>
            <a:r>
              <a:rPr lang="en-US" sz="2000" dirty="0" smtClean="0"/>
              <a:t>: Training </a:t>
            </a:r>
            <a:r>
              <a:rPr lang="en-US" sz="2000" dirty="0"/>
              <a:t>to </a:t>
            </a:r>
            <a:r>
              <a:rPr lang="en-US" sz="2000" dirty="0" smtClean="0"/>
              <a:t>35 attendees from 7 West-African Nations [Niger, Nigeria, Senegal, Burkina Faso, Benin, Ghana, Kenya] on SAR for Forest Monitoring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/>
              <a:t>Approx. 35 attendees from seven nations</a:t>
            </a:r>
          </a:p>
          <a:p>
            <a:pPr lvl="1">
              <a:spcBef>
                <a:spcPts val="300"/>
              </a:spcBef>
            </a:pPr>
            <a:r>
              <a:rPr lang="en-US" sz="1800" b="1" dirty="0" smtClean="0"/>
              <a:t>Technical Focus</a:t>
            </a:r>
            <a:r>
              <a:rPr lang="en-US" sz="1800" dirty="0" smtClean="0"/>
              <a:t>: SAR concepts and SAR for Forest and Agriculture Monitoring</a:t>
            </a:r>
          </a:p>
          <a:p>
            <a:pPr lvl="1">
              <a:spcBef>
                <a:spcPts val="300"/>
              </a:spcBef>
            </a:pPr>
            <a:r>
              <a:rPr lang="en-US" sz="1800" b="1" dirty="0" smtClean="0"/>
              <a:t>Sensor Focus</a:t>
            </a:r>
            <a:r>
              <a:rPr lang="en-US" sz="1800" dirty="0" smtClean="0"/>
              <a:t>: Sentinel-1 and NISAR</a:t>
            </a:r>
            <a:endParaRPr lang="en-US" sz="1800" dirty="0"/>
          </a:p>
        </p:txBody>
      </p:sp>
      <p:pic>
        <p:nvPicPr>
          <p:cNvPr id="1026" name="Picture 2" descr="Image result for silvacarbon logo 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09" y="182353"/>
            <a:ext cx="1908175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29" y="2623225"/>
            <a:ext cx="8230313" cy="3657917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02270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ASF Training Activities</a:t>
            </a:r>
            <a:br>
              <a:rPr lang="en-US" dirty="0"/>
            </a:br>
            <a:r>
              <a:rPr lang="en-US" sz="2000" dirty="0"/>
              <a:t>Recent </a:t>
            </a:r>
            <a:r>
              <a:rPr lang="en-US" sz="2000" dirty="0" smtClean="0"/>
              <a:t>FY18 In-Person </a:t>
            </a:r>
            <a:r>
              <a:rPr lang="en-US" sz="2000" dirty="0"/>
              <a:t>Training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5573"/>
            <a:ext cx="8991600" cy="166522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b="1" dirty="0" smtClean="0"/>
              <a:t>Feb 12–16</a:t>
            </a:r>
            <a:r>
              <a:rPr lang="en-US" sz="2000" dirty="0" smtClean="0"/>
              <a:t>: Training </a:t>
            </a:r>
            <a:r>
              <a:rPr lang="en-US" sz="2000" dirty="0"/>
              <a:t>to </a:t>
            </a:r>
            <a:r>
              <a:rPr lang="en-US" sz="2000" dirty="0" smtClean="0"/>
              <a:t>40 attendees from 8 Nations [Afghanistan, Pakistan, India, Nepal, Myanmar, Bangladesh, Thailand, Bhutan] on SAR for Forest Monitoring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/>
              <a:t>Approx. 40 attendees from seven nations</a:t>
            </a:r>
          </a:p>
          <a:p>
            <a:pPr lvl="1">
              <a:spcBef>
                <a:spcPts val="300"/>
              </a:spcBef>
            </a:pPr>
            <a:r>
              <a:rPr lang="en-US" sz="1800" b="1" dirty="0" smtClean="0"/>
              <a:t>Technical Focus</a:t>
            </a:r>
            <a:r>
              <a:rPr lang="en-US" sz="1800" dirty="0" smtClean="0"/>
              <a:t>: SAR concepts and SAR for Forest and Agriculture Monitoring</a:t>
            </a:r>
          </a:p>
          <a:p>
            <a:pPr lvl="1">
              <a:spcBef>
                <a:spcPts val="300"/>
              </a:spcBef>
            </a:pPr>
            <a:r>
              <a:rPr lang="en-US" sz="1800" b="1" dirty="0" smtClean="0"/>
              <a:t>Sensor Focus</a:t>
            </a:r>
            <a:r>
              <a:rPr lang="en-US" sz="1800" dirty="0" smtClean="0"/>
              <a:t>: Sentinel-1 and NISAR</a:t>
            </a:r>
            <a:endParaRPr lang="en-US" sz="1800" dirty="0"/>
          </a:p>
        </p:txBody>
      </p:sp>
      <p:pic>
        <p:nvPicPr>
          <p:cNvPr id="7" name="Picture 2" descr="Image result for silvacarbon logo 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09" y="182353"/>
            <a:ext cx="1908175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08" y="2650628"/>
            <a:ext cx="8687553" cy="3657917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16717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9144000" cy="39120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438399"/>
            <a:ext cx="9144000" cy="3912083"/>
          </a:xfrm>
          <a:prstGeom prst="rect">
            <a:avLst/>
          </a:prstGeom>
          <a:gradFill>
            <a:gsLst>
              <a:gs pos="0">
                <a:schemeClr val="bg1"/>
              </a:gs>
              <a:gs pos="39000">
                <a:schemeClr val="bg1">
                  <a:alpha val="87000"/>
                </a:schemeClr>
              </a:gs>
              <a:gs pos="61000">
                <a:schemeClr val="bg1"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</a:t>
            </a:r>
            <a:r>
              <a:rPr lang="en-US" dirty="0" smtClean="0"/>
              <a:t>Training Activities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Graduate-level Class on Microwave Remote Sensing Available Online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1773"/>
            <a:ext cx="8839200" cy="979427"/>
          </a:xfrm>
        </p:spPr>
        <p:txBody>
          <a:bodyPr/>
          <a:lstStyle/>
          <a:p>
            <a:r>
              <a:rPr lang="en-US" sz="2000" b="1" dirty="0" smtClean="0">
                <a:latin typeface="Calibri Light" panose="020F0302020204030204" pitchFamily="34" charset="0"/>
              </a:rPr>
              <a:t>Moved UAF class GEOS657 “Microwave Remote Sensing” into an online environment enabling remote participation via Google Hangout</a:t>
            </a:r>
            <a:endParaRPr lang="en-US" sz="1600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1752600"/>
            <a:ext cx="8839200" cy="979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1500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346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28750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240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81238" indent="-21907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738438" indent="-21907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195638" indent="-21907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652838" indent="-21907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1800" kern="0" dirty="0" smtClean="0">
                <a:latin typeface="Calibri Light" panose="020F0302020204030204" pitchFamily="34" charset="0"/>
              </a:rPr>
              <a:t>For information about the class, please visit </a:t>
            </a:r>
            <a:r>
              <a:rPr lang="en-US" sz="1800" kern="0" dirty="0" smtClean="0">
                <a:latin typeface="Calibri Light" panose="020F0302020204030204" pitchFamily="34" charset="0"/>
                <a:hlinkClick r:id="rId3" action="ppaction://hlinkfile"/>
              </a:rPr>
              <a:t>radar.community.uaf.edu</a:t>
            </a:r>
            <a:endParaRPr lang="en-US" sz="1800" kern="0" dirty="0" smtClean="0">
              <a:latin typeface="Calibri Light" panose="020F0302020204030204" pitchFamily="34" charset="0"/>
            </a:endParaRPr>
          </a:p>
          <a:p>
            <a:pPr lvl="1"/>
            <a:r>
              <a:rPr lang="en-US" sz="1800" kern="0" dirty="0" smtClean="0">
                <a:latin typeface="Calibri Light" panose="020F0302020204030204" pitchFamily="34" charset="0"/>
              </a:rPr>
              <a:t>Remote participation for individual classes possible via Google Hangout (more information </a:t>
            </a:r>
            <a:r>
              <a:rPr lang="en-US" sz="1800" kern="0" dirty="0" smtClean="0">
                <a:latin typeface="Calibri Light" panose="020F0302020204030204" pitchFamily="34" charset="0"/>
                <a:hlinkClick r:id="rId4" action="ppaction://hlinkfile"/>
              </a:rPr>
              <a:t>here</a:t>
            </a:r>
            <a:r>
              <a:rPr lang="en-US" sz="1800" kern="0" dirty="0" smtClean="0">
                <a:latin typeface="Calibri Light" panose="020F0302020204030204" pitchFamily="34" charset="0"/>
              </a:rPr>
              <a:t> – please send me an email should you plan on attending a lecture) </a:t>
            </a:r>
          </a:p>
          <a:p>
            <a:pPr lvl="1"/>
            <a:r>
              <a:rPr lang="en-US" sz="1800" b="1" kern="0" dirty="0" smtClean="0">
                <a:latin typeface="Calibri Light" panose="020F0302020204030204" pitchFamily="34" charset="0"/>
              </a:rPr>
              <a:t>AWS-based Virtual </a:t>
            </a:r>
            <a:r>
              <a:rPr lang="en-US" sz="1800" b="1" kern="0" dirty="0" smtClean="0">
                <a:latin typeface="Calibri Light" panose="020F0302020204030204" pitchFamily="34" charset="0"/>
              </a:rPr>
              <a:t>SAR </a:t>
            </a:r>
            <a:r>
              <a:rPr lang="en-US" sz="1800" b="1" kern="0" dirty="0" smtClean="0">
                <a:latin typeface="Calibri Light" panose="020F0302020204030204" pitchFamily="34" charset="0"/>
              </a:rPr>
              <a:t>Lab AMI </a:t>
            </a:r>
            <a:r>
              <a:rPr lang="en-US" sz="1800" kern="0" dirty="0" smtClean="0">
                <a:latin typeface="Calibri Light" panose="020F0302020204030204" pitchFamily="34" charset="0"/>
              </a:rPr>
              <a:t>is used to enable remote participation in labs</a:t>
            </a:r>
          </a:p>
          <a:p>
            <a:pPr lvl="1"/>
            <a:endParaRPr lang="en-US" sz="1100" kern="0" dirty="0">
              <a:latin typeface="Calibri Light" panose="020F0302020204030204" pitchFamily="34" charset="0"/>
            </a:endParaRPr>
          </a:p>
          <a:p>
            <a:pPr lvl="1"/>
            <a:r>
              <a:rPr lang="en-US" sz="1800" kern="0" dirty="0" smtClean="0">
                <a:latin typeface="Calibri Light" panose="020F0302020204030204" pitchFamily="34" charset="0"/>
              </a:rPr>
              <a:t>Feel free to peruse through the class </a:t>
            </a:r>
            <a:r>
              <a:rPr lang="en-US" sz="1800" kern="0" dirty="0" smtClean="0">
                <a:latin typeface="Calibri Light" panose="020F0302020204030204" pitchFamily="34" charset="0"/>
                <a:hlinkClick r:id="rId5" action="ppaction://hlinkfile"/>
              </a:rPr>
              <a:t>syllabus</a:t>
            </a:r>
            <a:r>
              <a:rPr lang="en-US" sz="1800" kern="0" dirty="0" smtClean="0">
                <a:latin typeface="Calibri Light" panose="020F0302020204030204" pitchFamily="34" charset="0"/>
              </a:rPr>
              <a:t> and the other content of the </a:t>
            </a:r>
            <a:r>
              <a:rPr lang="en-US" sz="1800" kern="0" dirty="0" smtClean="0">
                <a:latin typeface="Calibri Light" panose="020F0302020204030204" pitchFamily="34" charset="0"/>
                <a:hlinkClick r:id="rId3" action="ppaction://hlinkfile"/>
              </a:rPr>
              <a:t>class webpage</a:t>
            </a:r>
            <a:r>
              <a:rPr lang="en-US" sz="1800" kern="0" dirty="0" smtClean="0">
                <a:latin typeface="Calibri Light" panose="020F0302020204030204" pitchFamily="34" charset="0"/>
              </a:rPr>
              <a:t> and provide feedback / suggestions / comments to </a:t>
            </a:r>
            <a:r>
              <a:rPr lang="en-US" sz="1800" kern="0" dirty="0" smtClean="0">
                <a:latin typeface="Calibri Light" panose="020F0302020204030204" pitchFamily="34" charset="0"/>
                <a:hlinkClick r:id="rId6"/>
              </a:rPr>
              <a:t>fjmeyer@alaska.edu</a:t>
            </a:r>
            <a:endParaRPr lang="en-US" sz="1800" kern="0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85230" y="1009994"/>
            <a:ext cx="7132320" cy="4023360"/>
          </a:xfrm>
          <a:prstGeom prst="roundRect">
            <a:avLst>
              <a:gd name="adj" fmla="val 135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endParaRPr lang="en-US" sz="2200" cap="smal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</a:t>
            </a:r>
            <a:r>
              <a:rPr lang="en-US" dirty="0" smtClean="0"/>
              <a:t>Training Activities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Graduate-level Class on Microwave Remote Sensing – </a:t>
            </a:r>
            <a:r>
              <a:rPr lang="en-US" sz="2000" dirty="0" smtClean="0">
                <a:solidFill>
                  <a:srgbClr val="C00000"/>
                </a:solidFill>
              </a:rPr>
              <a:t>Users Statistics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33779"/>
            <a:ext cx="8917124" cy="979427"/>
          </a:xfrm>
        </p:spPr>
        <p:txBody>
          <a:bodyPr/>
          <a:lstStyle/>
          <a:p>
            <a:r>
              <a:rPr lang="en-US" sz="2000" b="1" dirty="0" smtClean="0">
                <a:latin typeface="Calibri Light" panose="020F0302020204030204" pitchFamily="34" charset="0"/>
              </a:rPr>
              <a:t>Since August 2017:</a:t>
            </a:r>
          </a:p>
          <a:p>
            <a:pPr lvl="1">
              <a:spcBef>
                <a:spcPts val="300"/>
              </a:spcBef>
            </a:pPr>
            <a:r>
              <a:rPr lang="en-US" sz="1600" b="1" dirty="0" smtClean="0">
                <a:latin typeface="Calibri Light" panose="020F0302020204030204" pitchFamily="34" charset="0"/>
              </a:rPr>
              <a:t>More than 1650 users (~38 unique users/week) and 3068 sessions (~70/week)</a:t>
            </a:r>
          </a:p>
          <a:p>
            <a:pPr lvl="1">
              <a:spcBef>
                <a:spcPts val="300"/>
              </a:spcBef>
            </a:pPr>
            <a:r>
              <a:rPr lang="en-US" sz="1600" b="1" dirty="0" smtClean="0">
                <a:latin typeface="Calibri Light" panose="020F0302020204030204" pitchFamily="34" charset="0"/>
              </a:rPr>
              <a:t>Users from 102 countries (ranking: USA [20%], India [13%], China [6%], Germany [5%], Italy [3%], …)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81" r="7873"/>
          <a:stretch/>
        </p:blipFill>
        <p:spPr>
          <a:xfrm>
            <a:off x="930950" y="1020370"/>
            <a:ext cx="7040880" cy="4002608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7444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“SAR Capacity Building Center” Proposal Funded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/>
              <a:t>NASA ROSES Group on Earth Observations Work </a:t>
            </a:r>
            <a:r>
              <a:rPr lang="en-US" sz="2000" b="1" dirty="0" err="1" smtClean="0"/>
              <a:t>Programme</a:t>
            </a:r>
            <a:r>
              <a:rPr lang="en-US" sz="2000" b="1" dirty="0" smtClean="0"/>
              <a:t> Proposal </a:t>
            </a:r>
            <a:r>
              <a:rPr lang="en-US" sz="2000" b="1" i="1" dirty="0" smtClean="0"/>
              <a:t>“SAR-CBC</a:t>
            </a:r>
            <a:r>
              <a:rPr lang="en-US" sz="2000" b="1" i="1" dirty="0"/>
              <a:t>: A Capacity Building Center for the Use of SAR in Decision </a:t>
            </a:r>
            <a:r>
              <a:rPr lang="en-US" sz="2000" b="1" i="1" dirty="0" smtClean="0"/>
              <a:t>Making” </a:t>
            </a:r>
            <a:r>
              <a:rPr lang="en-US" sz="2000" b="1" dirty="0" smtClean="0"/>
              <a:t>was selected for funding</a:t>
            </a:r>
          </a:p>
          <a:p>
            <a:pPr lvl="1"/>
            <a:r>
              <a:rPr lang="en-US" sz="1800" b="1" dirty="0" smtClean="0"/>
              <a:t>Goals</a:t>
            </a:r>
            <a:r>
              <a:rPr lang="en-US" sz="1800" dirty="0" smtClean="0"/>
              <a:t>:</a:t>
            </a:r>
          </a:p>
          <a:p>
            <a:pPr lvl="2"/>
            <a:r>
              <a:rPr lang="en-US" sz="1600" dirty="0" smtClean="0"/>
              <a:t>Developing SAR resources (material; SAR-CBC portal; webinars; on-site trainings) for decision-making community </a:t>
            </a:r>
            <a:endParaRPr lang="en-US" sz="1600" dirty="0"/>
          </a:p>
          <a:p>
            <a:pPr lvl="2"/>
            <a:r>
              <a:rPr lang="en-US" sz="1600" dirty="0" smtClean="0"/>
              <a:t>All material in English and Spanish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b="1" dirty="0" smtClean="0"/>
              <a:t>Participating organizations: </a:t>
            </a:r>
          </a:p>
          <a:p>
            <a:pPr lvl="2"/>
            <a:r>
              <a:rPr lang="en-US" sz="1600" dirty="0" smtClean="0"/>
              <a:t>University of Alaska Fairbanks (Meyer; </a:t>
            </a:r>
            <a:r>
              <a:rPr lang="en-US" sz="1600" dirty="0" err="1" smtClean="0"/>
              <a:t>Arko</a:t>
            </a:r>
            <a:r>
              <a:rPr lang="en-US" sz="1600" dirty="0" smtClean="0"/>
              <a:t>; web design)</a:t>
            </a:r>
          </a:p>
          <a:p>
            <a:pPr lvl="2"/>
            <a:r>
              <a:rPr lang="en-US" sz="1600" dirty="0" smtClean="0"/>
              <a:t>Jet Propulsion Laboratory (Rosen; Owen)</a:t>
            </a:r>
          </a:p>
          <a:p>
            <a:pPr lvl="2"/>
            <a:r>
              <a:rPr lang="en-US" sz="1600" dirty="0" smtClean="0"/>
              <a:t>Marshall Space Flight Center SERVIR Project (Anderson; Flores; </a:t>
            </a:r>
            <a:r>
              <a:rPr lang="en-US" sz="1600" dirty="0" err="1" smtClean="0"/>
              <a:t>Cherrington</a:t>
            </a:r>
            <a:r>
              <a:rPr lang="en-US" sz="1600" dirty="0" smtClean="0"/>
              <a:t>)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b="1" dirty="0" smtClean="0"/>
              <a:t>Start Date and Duration:</a:t>
            </a:r>
          </a:p>
          <a:p>
            <a:pPr lvl="2"/>
            <a:r>
              <a:rPr lang="en-US" sz="1600" dirty="0" smtClean="0"/>
              <a:t>March 2018; 3 years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79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2400" y="929640"/>
            <a:ext cx="8854440" cy="1737360"/>
          </a:xfrm>
          <a:prstGeom prst="roundRect">
            <a:avLst>
              <a:gd name="adj" fmla="val 392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SAR-CBC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50620"/>
            <a:ext cx="6324600" cy="1284227"/>
          </a:xfrm>
        </p:spPr>
        <p:txBody>
          <a:bodyPr/>
          <a:lstStyle/>
          <a:p>
            <a:r>
              <a:rPr lang="en-US" sz="2000" b="1" dirty="0" smtClean="0"/>
              <a:t>University of Alaska Fairbanks &amp; Alaska Satellite Facility</a:t>
            </a:r>
          </a:p>
          <a:p>
            <a:pPr lvl="1"/>
            <a:r>
              <a:rPr lang="en-US" sz="1800" dirty="0" smtClean="0"/>
              <a:t>UAF: </a:t>
            </a:r>
            <a:r>
              <a:rPr lang="en-US" sz="1800" dirty="0"/>
              <a:t>E</a:t>
            </a:r>
            <a:r>
              <a:rPr lang="en-US" sz="1800" dirty="0" smtClean="0"/>
              <a:t>xperience in SAR research, applications &amp; training</a:t>
            </a:r>
          </a:p>
          <a:p>
            <a:pPr lvl="1"/>
            <a:r>
              <a:rPr lang="en-US" sz="1800" dirty="0" smtClean="0"/>
              <a:t>ASF: Access to global SAR archives &amp; expertise in </a:t>
            </a:r>
            <a:br>
              <a:rPr lang="en-US" sz="1800" dirty="0" smtClean="0"/>
            </a:br>
            <a:r>
              <a:rPr lang="en-US" sz="1800" dirty="0" smtClean="0"/>
              <a:t>cloud solutions to SAR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137667"/>
            <a:ext cx="3270435" cy="365760"/>
          </a:xfrm>
          <a:prstGeom prst="rect">
            <a:avLst/>
          </a:prstGeom>
        </p:spPr>
      </p:pic>
      <p:pic>
        <p:nvPicPr>
          <p:cNvPr id="5" name="Picture 2" descr="http://www.uaf.edu/marketing/standards/graphic/downloads/UAFLogo_A/UAFLogo_A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723" y="1021257"/>
            <a:ext cx="101836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2400" y="2758440"/>
            <a:ext cx="8854440" cy="1737360"/>
            <a:chOff x="152400" y="2819400"/>
            <a:chExt cx="8854440" cy="1737360"/>
          </a:xfrm>
        </p:grpSpPr>
        <p:sp>
          <p:nvSpPr>
            <p:cNvPr id="13" name="Rounded Rectangle 12"/>
            <p:cNvSpPr/>
            <p:nvPr/>
          </p:nvSpPr>
          <p:spPr>
            <a:xfrm>
              <a:off x="152400" y="2819400"/>
              <a:ext cx="8854440" cy="1737360"/>
            </a:xfrm>
            <a:prstGeom prst="roundRect">
              <a:avLst>
                <a:gd name="adj" fmla="val 486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152400" y="2855466"/>
              <a:ext cx="6324600" cy="1665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31775" indent="-2317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571500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3463" indent="-230188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28750" indent="-2317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4038" indent="-2190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281238" indent="-219075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738438" indent="-219075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195638" indent="-219075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652838" indent="-219075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2000" b="1" kern="0" dirty="0" smtClean="0"/>
                <a:t>Jet Propulsion Laboratory</a:t>
              </a:r>
            </a:p>
            <a:p>
              <a:pPr lvl="1"/>
              <a:r>
                <a:rPr lang="en-US" sz="1800" kern="0" dirty="0" smtClean="0"/>
                <a:t>Years of experience in SAR theory, applications, &amp; training</a:t>
              </a:r>
            </a:p>
            <a:p>
              <a:pPr lvl="1"/>
              <a:r>
                <a:rPr lang="en-US" sz="1800" kern="0" dirty="0" smtClean="0"/>
                <a:t>Integration with upcoming NASA SAR Mission NISAR</a:t>
              </a:r>
            </a:p>
            <a:p>
              <a:pPr lvl="1"/>
              <a:r>
                <a:rPr lang="en-US" sz="1800" kern="0" dirty="0" smtClean="0"/>
                <a:t>Access to expertise in a range of SAR-related applications fields</a:t>
              </a:r>
              <a:endParaRPr lang="en-US" sz="1800" kern="0" dirty="0"/>
            </a:p>
          </p:txBody>
        </p:sp>
        <p:pic>
          <p:nvPicPr>
            <p:cNvPr id="7" name="Picture 2" descr="https://blog.nssl.noaa.gov/nsslnews/wp-content/uploads/sites/21/2015/09/JPL_logo-800x35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105" y="2872580"/>
              <a:ext cx="1639257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Image result for nisar jpl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2578" y="3581400"/>
              <a:ext cx="1814622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52400" y="4587240"/>
            <a:ext cx="8855123" cy="1737360"/>
            <a:chOff x="152400" y="4648200"/>
            <a:chExt cx="8855123" cy="1737360"/>
          </a:xfrm>
        </p:grpSpPr>
        <p:sp>
          <p:nvSpPr>
            <p:cNvPr id="14" name="Rounded Rectangle 13"/>
            <p:cNvSpPr/>
            <p:nvPr/>
          </p:nvSpPr>
          <p:spPr>
            <a:xfrm>
              <a:off x="153083" y="4648200"/>
              <a:ext cx="8854440" cy="1737360"/>
            </a:xfrm>
            <a:prstGeom prst="roundRect">
              <a:avLst>
                <a:gd name="adj" fmla="val 345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152400" y="4659373"/>
              <a:ext cx="6629400" cy="1726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31775" indent="-2317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571500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3463" indent="-230188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28750" indent="-2317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4038" indent="-219075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281238" indent="-219075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738438" indent="-219075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195638" indent="-219075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652838" indent="-219075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2000" b="1" kern="0" dirty="0" smtClean="0"/>
                <a:t>University of Alabama Huntsville / NASA SERVIR</a:t>
              </a:r>
            </a:p>
            <a:p>
              <a:pPr lvl="1"/>
              <a:r>
                <a:rPr lang="en-US" sz="1800" kern="0" dirty="0" smtClean="0"/>
                <a:t>Years of experience in remote sensing capacity building</a:t>
              </a:r>
            </a:p>
            <a:p>
              <a:pPr lvl="1"/>
              <a:r>
                <a:rPr lang="en-US" sz="1800" kern="0" dirty="0" smtClean="0"/>
                <a:t>Integration with end user community in the target region</a:t>
              </a:r>
            </a:p>
            <a:p>
              <a:pPr lvl="1"/>
              <a:r>
                <a:rPr lang="en-US" sz="1800" kern="0" dirty="0" smtClean="0"/>
                <a:t>Expertise in providing training materials in English and Spanish</a:t>
              </a:r>
            </a:p>
            <a:p>
              <a:pPr lvl="1"/>
              <a:r>
                <a:rPr lang="en-US" sz="1800" kern="0" dirty="0" smtClean="0"/>
                <a:t>Expertise in success and outcome metrics  </a:t>
              </a:r>
              <a:endParaRPr lang="en-US" sz="1800" kern="0" dirty="0"/>
            </a:p>
          </p:txBody>
        </p:sp>
        <p:pic>
          <p:nvPicPr>
            <p:cNvPr id="10" name="Picture 4" descr="https://upload.wikimedia.org/wikipedia/en/thumb/1/1e/Alabama-Huntsville_UAH_logo.svg/1280px-Alabama-Huntsville_UAH_logo.sv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6535" y="4823300"/>
              <a:ext cx="1832377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Image result for servirglobal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164" y="5867400"/>
              <a:ext cx="2103120" cy="421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464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07"/>
          <a:stretch/>
        </p:blipFill>
        <p:spPr>
          <a:xfrm>
            <a:off x="0" y="1751679"/>
            <a:ext cx="9144000" cy="46523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80426"/>
          </a:xfrm>
          <a:prstGeom prst="rect">
            <a:avLst/>
          </a:prstGeom>
          <a:gradFill flip="none" rotWithShape="1">
            <a:gsLst>
              <a:gs pos="61000">
                <a:schemeClr val="tx1"/>
              </a:gs>
              <a:gs pos="0">
                <a:schemeClr val="tx1"/>
              </a:gs>
              <a:gs pos="100000">
                <a:schemeClr val="tx1">
                  <a:alpha val="3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0194" y="447477"/>
            <a:ext cx="35477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cap="small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Questions?</a:t>
            </a:r>
            <a:endParaRPr lang="en-US" sz="6000" cap="small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1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1816" y="2604976"/>
            <a:ext cx="7772104" cy="149919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2" descr="https://pbs.twimg.com/media/C6S9sQHVUAAdiO9.jpg: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" b="27730"/>
          <a:stretch/>
        </p:blipFill>
        <p:spPr bwMode="auto">
          <a:xfrm>
            <a:off x="736072" y="2604976"/>
            <a:ext cx="3766643" cy="149919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888287" cy="1362075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Summary of Outreach Activities</a:t>
            </a:r>
            <a:endParaRPr lang="en-US" sz="2800" dirty="0">
              <a:latin typeface="Calibri Light" panose="020F03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05200" y="2819400"/>
            <a:ext cx="2514600" cy="381000"/>
            <a:chOff x="5562600" y="3529693"/>
            <a:chExt cx="2514600" cy="381000"/>
          </a:xfrm>
        </p:grpSpPr>
        <p:sp>
          <p:nvSpPr>
            <p:cNvPr id="7" name="Rounded Rectangle 6"/>
            <p:cNvSpPr/>
            <p:nvPr/>
          </p:nvSpPr>
          <p:spPr>
            <a:xfrm>
              <a:off x="5562600" y="3529693"/>
              <a:ext cx="2514600" cy="381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180" y="3587248"/>
              <a:ext cx="2377440" cy="265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69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752254"/>
            <a:ext cx="9144000" cy="3639474"/>
            <a:chOff x="0" y="2996696"/>
            <a:chExt cx="9144000" cy="3395031"/>
          </a:xfrm>
        </p:grpSpPr>
        <p:pic>
          <p:nvPicPr>
            <p:cNvPr id="3074" name="Picture 2" descr="https://pbs.twimg.com/media/C6S9sQHVUAAdiO9.jpg:larg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3" b="27730"/>
            <a:stretch/>
          </p:blipFill>
          <p:spPr bwMode="auto">
            <a:xfrm>
              <a:off x="0" y="2996696"/>
              <a:ext cx="9144000" cy="3395031"/>
            </a:xfrm>
            <a:prstGeom prst="rect">
              <a:avLst/>
            </a:prstGeom>
            <a:noFill/>
            <a:effectLst>
              <a:softEdge rad="762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0" y="2996697"/>
              <a:ext cx="9144000" cy="338748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60000">
                  <a:srgbClr val="FFFFFF">
                    <a:alpha val="75000"/>
                  </a:srgbClr>
                </a:gs>
                <a:gs pos="36000">
                  <a:srgbClr val="FFFFFF">
                    <a:alpha val="91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</a:t>
            </a:r>
            <a:r>
              <a:rPr lang="en-US" dirty="0" smtClean="0"/>
              <a:t>UAF &amp; ASF </a:t>
            </a:r>
            <a:r>
              <a:rPr lang="en-US" dirty="0"/>
              <a:t>Outreach Activities</a:t>
            </a:r>
            <a:br>
              <a:rPr lang="en-US" dirty="0"/>
            </a:br>
            <a:r>
              <a:rPr lang="en-US" sz="2000" dirty="0" smtClean="0"/>
              <a:t>Hosting Visiting Scientists and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3623"/>
            <a:ext cx="8839199" cy="1502706"/>
          </a:xfrm>
        </p:spPr>
        <p:txBody>
          <a:bodyPr/>
          <a:lstStyle/>
          <a:p>
            <a:r>
              <a:rPr lang="en-US" sz="2000" b="1" dirty="0" smtClean="0"/>
              <a:t>Hosting Guest Researchers</a:t>
            </a:r>
          </a:p>
          <a:p>
            <a:pPr lvl="1">
              <a:spcBef>
                <a:spcPts val="200"/>
              </a:spcBef>
              <a:tabLst>
                <a:tab pos="2290763" algn="l"/>
              </a:tabLst>
            </a:pPr>
            <a:r>
              <a:rPr lang="en-US" sz="1800" b="1" dirty="0" smtClean="0"/>
              <a:t>July 2017</a:t>
            </a:r>
            <a:r>
              <a:rPr lang="en-US" sz="1800" dirty="0" smtClean="0"/>
              <a:t>: 		Bernhard </a:t>
            </a:r>
            <a:r>
              <a:rPr lang="en-US" sz="1800" dirty="0" err="1" smtClean="0"/>
              <a:t>Rabus</a:t>
            </a:r>
            <a:r>
              <a:rPr lang="en-US" sz="1800" dirty="0" smtClean="0"/>
              <a:t>, SFU, Canada [funded by SFU]</a:t>
            </a:r>
          </a:p>
          <a:p>
            <a:pPr lvl="1">
              <a:spcBef>
                <a:spcPts val="200"/>
              </a:spcBef>
              <a:tabLst>
                <a:tab pos="2290763" algn="l"/>
              </a:tabLst>
            </a:pPr>
            <a:r>
              <a:rPr lang="en-US" sz="1800" b="1" dirty="0"/>
              <a:t>Sep – Oct 2017</a:t>
            </a:r>
            <a:r>
              <a:rPr lang="en-US" sz="1800" dirty="0"/>
              <a:t>: 		Jun Su Kim, German Aerospace Center [funded by DLR</a:t>
            </a:r>
            <a:r>
              <a:rPr lang="en-US" sz="1800" dirty="0" smtClean="0"/>
              <a:t>]</a:t>
            </a:r>
          </a:p>
          <a:p>
            <a:pPr lvl="1">
              <a:spcBef>
                <a:spcPts val="200"/>
              </a:spcBef>
              <a:tabLst>
                <a:tab pos="2290763" algn="l"/>
              </a:tabLst>
            </a:pPr>
            <a:r>
              <a:rPr lang="en-US" sz="1800" b="1" dirty="0" smtClean="0"/>
              <a:t>April 2019: </a:t>
            </a:r>
            <a:r>
              <a:rPr lang="en-US" sz="1800" dirty="0" smtClean="0"/>
              <a:t>		</a:t>
            </a:r>
            <a:r>
              <a:rPr lang="en-US" sz="1800" dirty="0" err="1" smtClean="0"/>
              <a:t>Xiaoxiang</a:t>
            </a:r>
            <a:r>
              <a:rPr lang="en-US" sz="1800" dirty="0" smtClean="0"/>
              <a:t> Zhu, German Aerospace Center</a:t>
            </a:r>
            <a:r>
              <a:rPr lang="en-US" sz="1800" dirty="0"/>
              <a:t> [funded by DLR]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0895" y="2482474"/>
            <a:ext cx="8839199" cy="16581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7013" marR="0" lvl="0" indent="-22701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tabLst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69913" marR="0" lvl="1" indent="-21113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31875" marR="0" lvl="2" indent="-23653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4775" marR="0" lvl="3" indent="-16986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4038" marR="0" lvl="4" indent="-13493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1238" marR="0" lvl="5" indent="-13493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38438" marR="0" lvl="6" indent="-13493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5638" marR="0" lvl="7" indent="-13493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2838" marR="0" lvl="8" indent="-134937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 smtClean="0"/>
              <a:t>Visiting Undergraduate &amp; Graduate Students</a:t>
            </a:r>
          </a:p>
          <a:p>
            <a:pPr lvl="1">
              <a:spcBef>
                <a:spcPts val="200"/>
              </a:spcBef>
              <a:tabLst>
                <a:tab pos="2571750" algn="l"/>
              </a:tabLst>
            </a:pPr>
            <a:r>
              <a:rPr lang="en-US" sz="1800" b="1" dirty="0" smtClean="0"/>
              <a:t>Apr – Sep 2017</a:t>
            </a:r>
            <a:r>
              <a:rPr lang="en-US" sz="1800" dirty="0" smtClean="0"/>
              <a:t>: 	Stephan </a:t>
            </a:r>
            <a:r>
              <a:rPr lang="en-US" sz="1800" dirty="0" err="1" smtClean="0"/>
              <a:t>Zeitvogel</a:t>
            </a:r>
            <a:r>
              <a:rPr lang="en-US" sz="1800" dirty="0" smtClean="0"/>
              <a:t>, KIT, “SAR Data Quality Analysis with 	Application to SIR-C”</a:t>
            </a:r>
          </a:p>
          <a:p>
            <a:pPr lvl="1">
              <a:spcBef>
                <a:spcPts val="200"/>
              </a:spcBef>
              <a:tabLst>
                <a:tab pos="2571750" algn="l"/>
              </a:tabLst>
            </a:pPr>
            <a:r>
              <a:rPr lang="en-US" sz="1800" b="1" dirty="0"/>
              <a:t>Apr – Sep </a:t>
            </a:r>
            <a:r>
              <a:rPr lang="en-US" sz="1800" b="1" dirty="0" smtClean="0"/>
              <a:t>2018</a:t>
            </a:r>
            <a:r>
              <a:rPr lang="en-US" sz="1800" dirty="0" smtClean="0"/>
              <a:t>: </a:t>
            </a:r>
            <a:r>
              <a:rPr lang="en-US" sz="1800" dirty="0"/>
              <a:t>	</a:t>
            </a:r>
            <a:r>
              <a:rPr lang="en-US" sz="1800" dirty="0" smtClean="0"/>
              <a:t>Hannes </a:t>
            </a:r>
            <a:r>
              <a:rPr lang="en-US" sz="1800" dirty="0" err="1" smtClean="0"/>
              <a:t>Kistner</a:t>
            </a:r>
            <a:r>
              <a:rPr lang="en-US" sz="1800" dirty="0" smtClean="0"/>
              <a:t>, </a:t>
            </a:r>
            <a:r>
              <a:rPr lang="en-US" sz="1800" dirty="0"/>
              <a:t>KIT, </a:t>
            </a:r>
            <a:r>
              <a:rPr lang="en-US" sz="1800" dirty="0" smtClean="0"/>
              <a:t>“Automatic QA/QC tools with </a:t>
            </a:r>
            <a:r>
              <a:rPr lang="en-US" sz="1800" dirty="0"/>
              <a:t>	Application to </a:t>
            </a:r>
            <a:r>
              <a:rPr lang="en-US" sz="1800" dirty="0" smtClean="0"/>
              <a:t>	Operational SIR-C Data Processing”</a:t>
            </a:r>
          </a:p>
          <a:p>
            <a:pPr lvl="1">
              <a:spcBef>
                <a:spcPts val="200"/>
              </a:spcBef>
              <a:tabLst>
                <a:tab pos="2571750" algn="l"/>
              </a:tabLst>
            </a:pPr>
            <a:r>
              <a:rPr lang="en-US" sz="1800" b="1" dirty="0" smtClean="0"/>
              <a:t>Sep </a:t>
            </a:r>
            <a:r>
              <a:rPr lang="en-US" sz="1800" b="1" dirty="0"/>
              <a:t>– </a:t>
            </a:r>
            <a:r>
              <a:rPr lang="en-US" sz="1800" b="1" dirty="0" smtClean="0"/>
              <a:t>Dec </a:t>
            </a:r>
            <a:r>
              <a:rPr lang="en-US" sz="1800" b="1" dirty="0"/>
              <a:t>2018</a:t>
            </a:r>
            <a:r>
              <a:rPr lang="en-US" sz="1800" dirty="0"/>
              <a:t>: 	</a:t>
            </a:r>
            <a:r>
              <a:rPr lang="en-US" sz="1800" dirty="0" smtClean="0"/>
              <a:t>Steffen Becker, </a:t>
            </a:r>
            <a:r>
              <a:rPr lang="en-US" sz="1800" dirty="0"/>
              <a:t>KIT, </a:t>
            </a:r>
            <a:r>
              <a:rPr lang="en-US" sz="1800" dirty="0" smtClean="0"/>
              <a:t>“Integrating Error Models and Source Model </a:t>
            </a:r>
            <a:br>
              <a:rPr lang="en-US" sz="1800" dirty="0" smtClean="0"/>
            </a:br>
            <a:r>
              <a:rPr lang="en-US" sz="1800" dirty="0" smtClean="0"/>
              <a:t>	Inversions into the </a:t>
            </a:r>
            <a:r>
              <a:rPr lang="en-US" sz="1800" dirty="0" err="1" smtClean="0"/>
              <a:t>InSAR</a:t>
            </a:r>
            <a:r>
              <a:rPr lang="en-US" sz="1800" dirty="0" smtClean="0"/>
              <a:t> Processing System SARVIEWS”</a:t>
            </a:r>
          </a:p>
          <a:p>
            <a:pPr lvl="1">
              <a:spcBef>
                <a:spcPts val="200"/>
              </a:spcBef>
              <a:tabLst>
                <a:tab pos="2571750" algn="l"/>
              </a:tabLst>
            </a:pPr>
            <a:r>
              <a:rPr lang="en-US" sz="1800" b="1" dirty="0" smtClean="0"/>
              <a:t>Summer 2016 &amp; `17</a:t>
            </a:r>
            <a:r>
              <a:rPr lang="en-US" sz="1800" dirty="0" smtClean="0"/>
              <a:t>: Computer Science Undergraduate Students developing cloud-</a:t>
            </a:r>
            <a:br>
              <a:rPr lang="en-US" sz="1800" dirty="0" smtClean="0"/>
            </a:br>
            <a:r>
              <a:rPr lang="en-US" sz="1800" dirty="0" smtClean="0"/>
              <a:t>	based SAR and </a:t>
            </a:r>
            <a:r>
              <a:rPr lang="en-US" sz="1800" dirty="0" err="1" smtClean="0"/>
              <a:t>InSAR</a:t>
            </a:r>
            <a:r>
              <a:rPr lang="en-US" sz="1800" dirty="0" smtClean="0"/>
              <a:t> processing tools</a:t>
            </a:r>
          </a:p>
        </p:txBody>
      </p:sp>
    </p:spTree>
    <p:extLst>
      <p:ext uri="{BB962C8B-B14F-4D97-AF65-F5344CB8AC3E}">
        <p14:creationId xmlns:p14="http://schemas.microsoft.com/office/powerpoint/2010/main" val="366983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UAF &amp; ASF Outreach Activities</a:t>
            </a:r>
            <a:br>
              <a:rPr lang="en-US" dirty="0"/>
            </a:br>
            <a:r>
              <a:rPr lang="en-US" sz="2000" dirty="0"/>
              <a:t>Science User Support: </a:t>
            </a:r>
            <a:r>
              <a:rPr lang="en-US" sz="2000" dirty="0" smtClean="0">
                <a:solidFill>
                  <a:srgbClr val="C00000"/>
                </a:solidFill>
              </a:rPr>
              <a:t>Cloud Computing Support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/>
              <a:t>Helping science users to take efficient advantage of ASF AWS-based Sentinel-1 archive (bring algorithm to the data)</a:t>
            </a:r>
          </a:p>
          <a:p>
            <a:pPr lvl="1"/>
            <a:r>
              <a:rPr lang="en-US" sz="1600" dirty="0" smtClean="0"/>
              <a:t>Working with partners in Italy and across the US to build processing workflows in AWS next to ASF archive (AWS East 1)</a:t>
            </a:r>
          </a:p>
          <a:p>
            <a:pPr lvl="1"/>
            <a:endParaRPr lang="en-US" sz="1600" dirty="0" smtClean="0"/>
          </a:p>
          <a:p>
            <a:r>
              <a:rPr lang="en-US" sz="2000" b="1" dirty="0" smtClean="0"/>
              <a:t>Hosting AWS Cloud Processing workshop in May 2017 with two AWS instructors</a:t>
            </a:r>
            <a:endParaRPr lang="en-US" sz="2000" b="1" dirty="0"/>
          </a:p>
        </p:txBody>
      </p:sp>
      <p:pic>
        <p:nvPicPr>
          <p:cNvPr id="1026" name="Picture 2" descr="https://pbs.twimg.com/media/DdaZmGJVAAAG-JM.jpg: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8" b="27104"/>
          <a:stretch/>
        </p:blipFill>
        <p:spPr bwMode="auto">
          <a:xfrm>
            <a:off x="0" y="3059212"/>
            <a:ext cx="9144000" cy="3341594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4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6078" y="3210104"/>
            <a:ext cx="8733043" cy="3038696"/>
          </a:xfrm>
          <a:prstGeom prst="roundRect">
            <a:avLst>
              <a:gd name="adj" fmla="val 280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endParaRPr lang="en-US" sz="20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UAF &amp; ASF Outreach Activities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Science User Support: </a:t>
            </a:r>
            <a:r>
              <a:rPr lang="en-US" sz="2000" dirty="0" smtClean="0">
                <a:solidFill>
                  <a:srgbClr val="C00000"/>
                </a:solidFill>
              </a:rPr>
              <a:t>Disaster Response Support Using SAR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3623"/>
            <a:ext cx="8912942" cy="233836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b="1" dirty="0" smtClean="0"/>
              <a:t>Since 2016: regular support of disaster response for several weather-related natural hazards in collaboration with NASA </a:t>
            </a:r>
            <a:r>
              <a:rPr lang="en-US" sz="2000" b="1" dirty="0" err="1" smtClean="0"/>
              <a:t>SPoRT</a:t>
            </a:r>
            <a:r>
              <a:rPr lang="en-US" sz="2000" b="1" dirty="0" smtClean="0"/>
              <a:t> and FEMA</a:t>
            </a:r>
          </a:p>
          <a:p>
            <a:pPr>
              <a:spcBef>
                <a:spcPts val="800"/>
              </a:spcBef>
            </a:pPr>
            <a:r>
              <a:rPr lang="en-US" sz="2000" dirty="0" smtClean="0"/>
              <a:t>For efficient and automated value-added product generation, utilizing ASF’s Sentinel-1 prototyping platform HyP3</a:t>
            </a:r>
          </a:p>
          <a:p>
            <a:pPr>
              <a:spcBef>
                <a:spcPts val="800"/>
              </a:spcBef>
            </a:pPr>
            <a:r>
              <a:rPr lang="en-US" sz="2000" dirty="0" smtClean="0"/>
              <a:t>Algorithms for SAR-based hazard mapping were developed in Meyer’s UAF team and then transitioned to ASF for integration into HyP3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/>
          <a:stretch/>
        </p:blipFill>
        <p:spPr bwMode="auto">
          <a:xfrm>
            <a:off x="2862001" y="3210104"/>
            <a:ext cx="6080760" cy="3038697"/>
          </a:xfrm>
          <a:prstGeom prst="rect">
            <a:avLst/>
          </a:prstGeom>
          <a:ln>
            <a:noFill/>
          </a:ln>
          <a:effectLst>
            <a:softEdge rad="254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6078" y="3461786"/>
            <a:ext cx="2645923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Workflow for automatic creation of flood hazard products and delivery to stakeholders 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(end-user: FEMA)</a:t>
            </a:r>
            <a:endParaRPr lang="en-US" sz="2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UAF &amp; ASF Outreach Activities</a:t>
            </a:r>
            <a:br>
              <a:rPr lang="en-US" dirty="0"/>
            </a:br>
            <a:r>
              <a:rPr lang="en-US" sz="2000" dirty="0"/>
              <a:t>Science User Support: </a:t>
            </a:r>
            <a:r>
              <a:rPr lang="en-US" sz="2000" dirty="0">
                <a:solidFill>
                  <a:srgbClr val="C00000"/>
                </a:solidFill>
              </a:rPr>
              <a:t>Response to Hurricanes Harvey, Irma, &amp; Maria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0755"/>
            <a:ext cx="8848725" cy="809423"/>
          </a:xfrm>
        </p:spPr>
        <p:txBody>
          <a:bodyPr/>
          <a:lstStyle/>
          <a:p>
            <a:r>
              <a:rPr lang="en-US" sz="2000" b="1" dirty="0" smtClean="0"/>
              <a:t>Fall 2017</a:t>
            </a:r>
            <a:r>
              <a:rPr lang="en-US" sz="2000" dirty="0" smtClean="0"/>
              <a:t>: Contributed to response to the Hurricane events Harvey (Texas), Irma and Maria (Caribbean and Florida)</a:t>
            </a:r>
          </a:p>
          <a:p>
            <a:pPr lvl="1"/>
            <a:r>
              <a:rPr lang="en-US" sz="1800" dirty="0" smtClean="0"/>
              <a:t>Processing of </a:t>
            </a:r>
            <a:r>
              <a:rPr lang="en-US" sz="1800" dirty="0"/>
              <a:t>~</a:t>
            </a:r>
            <a:r>
              <a:rPr lang="en-US" sz="1800" dirty="0" smtClean="0"/>
              <a:t>1,000 RTC, Change Detection, and RGB Products &amp; Delivery to FEMA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5534" y="984657"/>
            <a:ext cx="7620000" cy="4286250"/>
          </a:xfrm>
          <a:prstGeom prst="roundRect">
            <a:avLst>
              <a:gd name="adj" fmla="val 167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80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4" y="984657"/>
            <a:ext cx="7620000" cy="4286250"/>
          </a:xfrm>
          <a:prstGeom prst="rect">
            <a:avLst/>
          </a:prstGeom>
          <a:effectLst>
            <a:softEdge rad="50800"/>
          </a:effectLst>
        </p:spPr>
      </p:pic>
      <p:grpSp>
        <p:nvGrpSpPr>
          <p:cNvPr id="11" name="Group 10"/>
          <p:cNvGrpSpPr/>
          <p:nvPr/>
        </p:nvGrpSpPr>
        <p:grpSpPr>
          <a:xfrm>
            <a:off x="3440484" y="2883306"/>
            <a:ext cx="4381500" cy="2298700"/>
            <a:chOff x="7143750" y="2832100"/>
            <a:chExt cx="4381500" cy="2298700"/>
          </a:xfrm>
        </p:grpSpPr>
        <p:sp>
          <p:nvSpPr>
            <p:cNvPr id="12" name="Rounded Rectangle 11"/>
            <p:cNvSpPr/>
            <p:nvPr/>
          </p:nvSpPr>
          <p:spPr>
            <a:xfrm>
              <a:off x="7143750" y="2832100"/>
              <a:ext cx="4381500" cy="2298700"/>
            </a:xfrm>
            <a:prstGeom prst="roundRect">
              <a:avLst>
                <a:gd name="adj" fmla="val 443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Response to Harvey, Irma, &amp; Maria</a:t>
              </a:r>
              <a:endPara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7" t="52296" r="6083" b="2074"/>
            <a:stretch/>
          </p:blipFill>
          <p:spPr>
            <a:xfrm>
              <a:off x="7143750" y="3175000"/>
              <a:ext cx="4381500" cy="1955800"/>
            </a:xfrm>
            <a:prstGeom prst="rect">
              <a:avLst/>
            </a:prstGeom>
            <a:effectLst>
              <a:softEdge rad="50800"/>
            </a:effec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630" y="43168"/>
            <a:ext cx="1500557" cy="57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651440" y="1378351"/>
            <a:ext cx="4389120" cy="4841240"/>
          </a:xfrm>
          <a:prstGeom prst="roundRect">
            <a:avLst>
              <a:gd name="adj" fmla="val 280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r>
              <a:rPr lang="en-US" sz="20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Example of ASF SAR Products integrated into FEMA’s Flood Delineation Maps</a:t>
            </a:r>
          </a:p>
          <a:p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Flooded areas are shown in blue</a:t>
            </a:r>
            <a:endParaRPr lang="en-US" sz="1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6099" y="1390948"/>
            <a:ext cx="4389120" cy="4841240"/>
          </a:xfrm>
          <a:prstGeom prst="roundRect">
            <a:avLst>
              <a:gd name="adj" fmla="val 280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r>
              <a:rPr lang="en-US" sz="20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Example of colorized Sentinel-1-based Flood Map for Hurricane Harvey Response </a:t>
            </a:r>
          </a:p>
          <a:p>
            <a:endParaRPr lang="en-US" sz="18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Flooded areas are shown in blue</a:t>
            </a:r>
            <a:endParaRPr lang="en-US" sz="1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ASF Outreach Activities</a:t>
            </a:r>
            <a:br>
              <a:rPr lang="en-US" dirty="0" smtClean="0"/>
            </a:br>
            <a:r>
              <a:rPr lang="en-US" sz="2000" dirty="0" smtClean="0"/>
              <a:t>Science User Support: </a:t>
            </a:r>
            <a:r>
              <a:rPr lang="en-US" sz="2000" dirty="0" smtClean="0">
                <a:solidFill>
                  <a:srgbClr val="C00000"/>
                </a:solidFill>
              </a:rPr>
              <a:t>Response to Hurricanes Harvey, Irma, &amp; Maria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3624"/>
            <a:ext cx="8912942" cy="69765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b="1" dirty="0" smtClean="0"/>
              <a:t>Success Story: ASF SAR Data Products Integrated into FEMA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40" y="2893698"/>
            <a:ext cx="4389120" cy="3299953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0" y="1416886"/>
            <a:ext cx="4389120" cy="311955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630" y="43168"/>
            <a:ext cx="1500557" cy="57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2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8209" y="2638458"/>
            <a:ext cx="6587680" cy="3686139"/>
          </a:xfrm>
          <a:prstGeom prst="roundRect">
            <a:avLst>
              <a:gd name="adj" fmla="val 135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sz="2200" b="1" cap="small" dirty="0">
                <a:solidFill>
                  <a:schemeClr val="tx1"/>
                </a:solidFill>
                <a:latin typeface="Calibri Light" panose="020F0302020204030204" pitchFamily="34" charset="0"/>
              </a:rPr>
              <a:t>Visit Us @ </a:t>
            </a:r>
            <a:r>
              <a:rPr lang="en-US" sz="2200" b="1" cap="small" dirty="0">
                <a:solidFill>
                  <a:schemeClr val="tx1"/>
                </a:solidFill>
                <a:latin typeface="Calibri Light" panose="020F0302020204030204" pitchFamily="34" charset="0"/>
                <a:hlinkClick r:id="rId2"/>
              </a:rPr>
              <a:t>http://sarviews-hazards.alaska.edu/</a:t>
            </a:r>
            <a:endParaRPr lang="en-US" sz="2200" cap="smal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371" y="2638457"/>
            <a:ext cx="5721804" cy="368614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ASF Outreach Activities</a:t>
            </a:r>
            <a:br>
              <a:rPr lang="en-US" dirty="0" smtClean="0"/>
            </a:br>
            <a:r>
              <a:rPr lang="en-US" sz="2000" dirty="0" smtClean="0"/>
              <a:t>Science User Support: </a:t>
            </a:r>
            <a:r>
              <a:rPr lang="en-US" sz="2000" dirty="0" smtClean="0">
                <a:solidFill>
                  <a:srgbClr val="C00000"/>
                </a:solidFill>
              </a:rPr>
              <a:t>SARVIEWS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3623"/>
            <a:ext cx="8912942" cy="536815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b="1" dirty="0" smtClean="0"/>
              <a:t>SARVIEWS</a:t>
            </a:r>
            <a:r>
              <a:rPr lang="en-US" sz="2000" dirty="0" smtClean="0"/>
              <a:t>: Automatic production of value-added products (</a:t>
            </a:r>
            <a:r>
              <a:rPr lang="en-US" sz="2000" dirty="0" err="1" smtClean="0"/>
              <a:t>InSAR</a:t>
            </a:r>
            <a:r>
              <a:rPr lang="en-US" sz="2000" dirty="0" smtClean="0"/>
              <a:t>; RTC data) from SAR for Geophysical Events (earthquakes; volcanoes; flooding)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Algorithms developed by UAF and transferred to ASF for use in Sentinel-1 prototyping pipeline HyP3 (Hybrid Pluggable Processing Pipeline)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SARVIEWS uses HyP3 functionality (on premises) for production of hazard products 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Sharing of Data with sciences &amp; applications users through SARVIEWS Hazard Portal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279515" y="555345"/>
            <a:ext cx="2883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Funded by</a:t>
            </a:r>
            <a:r>
              <a:rPr lang="en-US" sz="1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           Applied Sciences Program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48" y="555345"/>
            <a:ext cx="32184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15632" y="2221360"/>
            <a:ext cx="6763876" cy="4052644"/>
          </a:xfrm>
          <a:prstGeom prst="roundRect">
            <a:avLst>
              <a:gd name="adj" fmla="val 135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endParaRPr lang="en-US" sz="2200" cap="smal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632" y="2221360"/>
            <a:ext cx="6763876" cy="405264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ASF Outreach Activities</a:t>
            </a:r>
            <a:br>
              <a:rPr lang="en-US" dirty="0" smtClean="0"/>
            </a:br>
            <a:r>
              <a:rPr lang="en-US" sz="2000" dirty="0" smtClean="0"/>
              <a:t>SARVIEWS Success Stories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3623"/>
            <a:ext cx="8912942" cy="536815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b="1" dirty="0" smtClean="0"/>
              <a:t>SARVIEWS Data Portal has robust traffic, indicating interest in value added products</a:t>
            </a:r>
          </a:p>
          <a:p>
            <a:pPr>
              <a:spcBef>
                <a:spcPts val="0"/>
              </a:spcBef>
            </a:pPr>
            <a:r>
              <a:rPr lang="en-US" sz="2000" b="1" dirty="0" smtClean="0"/>
              <a:t>Webpage Access Metrics:</a:t>
            </a:r>
            <a:endParaRPr lang="en-US" sz="2000" dirty="0" smtClean="0"/>
          </a:p>
          <a:p>
            <a:pPr lvl="1">
              <a:spcBef>
                <a:spcPts val="0"/>
              </a:spcBef>
            </a:pPr>
            <a:r>
              <a:rPr lang="en-US" sz="1600" dirty="0" smtClean="0"/>
              <a:t>1,073 unique users (22/week) from 64 nations running 3,452 sessions (72/week)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279515" y="555345"/>
            <a:ext cx="2883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Funded by</a:t>
            </a:r>
            <a:r>
              <a:rPr lang="en-US" sz="1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           Applied Sciences Program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48" y="555345"/>
            <a:ext cx="32184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8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Custom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2D2DB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23545</TotalTime>
  <Words>1023</Words>
  <Application>Microsoft Office PowerPoint</Application>
  <PresentationFormat>On-screen Show (4:3)</PresentationFormat>
  <Paragraphs>129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 Light</vt:lpstr>
      <vt:lpstr>Times New Roman</vt:lpstr>
      <vt:lpstr>Arial Narrow</vt:lpstr>
      <vt:lpstr>Arial</vt:lpstr>
      <vt:lpstr>Wingdings</vt:lpstr>
      <vt:lpstr>Calibri</vt:lpstr>
      <vt:lpstr>1_Default Design</vt:lpstr>
      <vt:lpstr>PowerPoint Presentation</vt:lpstr>
      <vt:lpstr>Summary of Outreach Activities</vt:lpstr>
      <vt:lpstr>Recent UAF &amp; ASF Outreach Activities Hosting Visiting Scientists and Students</vt:lpstr>
      <vt:lpstr>Recent UAF &amp; ASF Outreach Activities Science User Support: Cloud Computing Support</vt:lpstr>
      <vt:lpstr>Recent UAF &amp; ASF Outreach Activities Science User Support: Disaster Response Support Using SAR</vt:lpstr>
      <vt:lpstr>Recent UAF &amp; ASF Outreach Activities Science User Support: Response to Hurricanes Harvey, Irma, &amp; Maria</vt:lpstr>
      <vt:lpstr>Recent ASF Outreach Activities Science User Support: Response to Hurricanes Harvey, Irma, &amp; Maria</vt:lpstr>
      <vt:lpstr>Recent ASF Outreach Activities Science User Support: SARVIEWS</vt:lpstr>
      <vt:lpstr>Recent ASF Outreach Activities SARVIEWS Success Stories</vt:lpstr>
      <vt:lpstr>Recent ASF Outreach Activities SARVIEWS Success Stories</vt:lpstr>
      <vt:lpstr>Summary of Training Activities</vt:lpstr>
      <vt:lpstr>Recent ASF Training FY 17 SAR Capacity Building Activities </vt:lpstr>
      <vt:lpstr>Recent ASF Training Activities Recent FY18 In-Person Training Activities</vt:lpstr>
      <vt:lpstr>Recent ASF Training Activities Recent FY18 In-Person Training Activities</vt:lpstr>
      <vt:lpstr>Recent Training Activities Graduate-level Class on Microwave Remote Sensing Available Online</vt:lpstr>
      <vt:lpstr>Recent Training Activities Graduate-level Class on Microwave Remote Sensing – Users Statistics</vt:lpstr>
      <vt:lpstr>“SAR Capacity Building Center” Proposal Funded</vt:lpstr>
      <vt:lpstr>Core SAR-CBC Team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Nettie L LaBelle-Hamer</dc:creator>
  <cp:lastModifiedBy>Franz J Meyer</cp:lastModifiedBy>
  <cp:revision>166</cp:revision>
  <dcterms:modified xsi:type="dcterms:W3CDTF">2018-10-23T15:43:07Z</dcterms:modified>
</cp:coreProperties>
</file>