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79"/>
    <p:restoredTop sz="94686"/>
  </p:normalViewPr>
  <p:slideViewPr>
    <p:cSldViewPr snapToGrid="0" snapToObjects="1">
      <p:cViewPr varScale="1">
        <p:scale>
          <a:sx n="97" d="100"/>
          <a:sy n="97" d="100"/>
        </p:scale>
        <p:origin x="3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5109-C69D-2B48-B2AD-97C38DDD9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0F2556-C06B-2D4B-9AC6-A95481431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2F330-852B-A94D-9138-658F85989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AC8EF-1C8E-8E4A-B97F-D8624F6D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E78D9-95C4-BC4A-82AF-40B0699D5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5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D11F8-9A22-664B-9C27-8A3D004D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B2F0E-955C-6D4F-88D8-2088561C2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22686-7C7E-6A4D-9F09-0D5A3861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3BD05-FB93-3447-8A71-F424364F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F6FA4-7BD6-CE42-B61B-E86EE139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8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8EAB1E-5AAD-CA45-88B1-46D18A7E8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48481-2F74-724A-9195-B29E4A112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1F600-9930-7E46-8CC8-DA53EEB6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42CD2-2511-7E4D-9D81-FE3218AE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72A68-A59C-CC4F-9048-DAFA02596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38282-B092-6F42-895E-7445714C0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210C8-76D4-FF4A-AB72-43878120E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40437-91CA-B34B-B948-2E6525D2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1D36B-2951-2641-A3E3-C04BD006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5E9BE-B216-FB40-B9DA-F8F3949E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7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1ABD7-B505-7949-96C8-F580B2EF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EDC9F-EC8D-9143-8FF5-31FFADFB2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A6298-1BAC-7744-80BD-0BD96540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441BB-7C18-3C46-8768-E8629A2AD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FF5CD-8E27-5848-BEA0-43EB9CEA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5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1201-BFCD-DF4B-A141-919A340A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D749E-BE15-8F4E-A16A-C73C82981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17DFD-FB34-3D49-8E13-57142FFEF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1B405-BC0A-A04D-AB67-6E4C77A56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8ECC4-C7EB-DE4A-A3D6-F92401E49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9E33F-A345-A44E-B7C3-49BCA3A42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0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009BC-CE67-254B-9F83-D657B3C2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D7C41-1168-8448-AD13-D469D8C29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B71A1-9373-C84D-BAD1-42A37F8E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A4BFD-4DD9-CA4C-B387-F010CDA1FF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E1A8B0-614A-B04E-BFC2-FA90D4B5E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90A1F3-C004-F74D-93F0-A492D990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F2F8A9-2FB3-464E-AD55-3ECE17BB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E96F77-05C8-664A-BB89-C5C5199B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7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D9DF2-542E-AB4D-A98A-92E5AD899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72EBB8-858F-8C4C-9C23-7C920893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D139A9-2990-0040-983D-9E1E6460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36909-AF26-644B-8396-385609BC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6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50238E-3292-DA4F-A63A-68E9EF2C7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6B54AB-A5F4-9C4B-B063-3873CE93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AB241D-6F71-844C-A758-295953BE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A58D5-7D0D-C140-BE13-3F6B815F0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7F682-5F4B-AD4B-A3F0-471284EB7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92552-2C18-494A-9902-37806C735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8B11E-6005-6C43-9E30-68BB5F9D1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49AF7-4743-D74A-86B3-655274AA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AA09A-8A20-084D-B838-2386939ED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5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39C87-1312-A546-80BF-F64C6D1DF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12998E-A1BE-604F-9F5E-F3645BFE2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39F85-4E33-0F4D-ADED-7E2956CCA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CBB34-4B51-704D-BE32-3AFC83B8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79015-7022-CC4B-915E-F14CEFF77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B045B-1BC1-8A44-AF21-036D8431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771E5D-FA9E-F04A-BAF0-F79D4A9A2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DC22A-4B58-474E-BDCF-9DBF92947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94942-6DCF-6046-A5B4-523FA17E2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6BB2B-701C-F045-99AF-9AD1EB910EF6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47B09-BC41-2E49-AB09-FFFC92370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AF15A-5648-E944-969B-F4C38D2BC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EF316-2B3E-8D43-9AB4-17764849B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69C7-0D23-8E4D-AC09-823F83F09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87098"/>
          </a:xfrm>
        </p:spPr>
        <p:txBody>
          <a:bodyPr>
            <a:normAutofit/>
          </a:bodyPr>
          <a:lstStyle/>
          <a:p>
            <a:r>
              <a:rPr lang="en-US" sz="4400" dirty="0"/>
              <a:t>NASA Earth Surface and Interior</a:t>
            </a:r>
            <a:br>
              <a:rPr lang="en-US" sz="4400" dirty="0"/>
            </a:br>
            <a:r>
              <a:rPr lang="en-US" sz="4400" dirty="0"/>
              <a:t>SAR and </a:t>
            </a:r>
            <a:r>
              <a:rPr lang="en-US" sz="4400" dirty="0" err="1"/>
              <a:t>InSAR</a:t>
            </a:r>
            <a:r>
              <a:rPr lang="en-US" sz="4400" dirty="0"/>
              <a:t> Training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6E1D4-2650-EA47-9F2A-4902D3422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1069" y="3243127"/>
            <a:ext cx="7829862" cy="3068585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Paul Rosen 		JPL		Principal Investigator</a:t>
            </a:r>
          </a:p>
          <a:p>
            <a:pPr algn="l"/>
            <a:r>
              <a:rPr lang="en-US" dirty="0"/>
              <a:t>Franz Meyer 		UAF		Co-Investigator</a:t>
            </a:r>
          </a:p>
          <a:p>
            <a:pPr algn="l"/>
            <a:r>
              <a:rPr lang="en-US" dirty="0"/>
              <a:t>Scott Hensley 		JPL		Co-Investigator</a:t>
            </a:r>
          </a:p>
          <a:p>
            <a:pPr algn="l"/>
            <a:r>
              <a:rPr lang="en-US" dirty="0"/>
              <a:t>Piyush </a:t>
            </a:r>
            <a:r>
              <a:rPr lang="en-US" dirty="0" err="1"/>
              <a:t>Agram</a:t>
            </a:r>
            <a:r>
              <a:rPr lang="en-US" dirty="0"/>
              <a:t>		JPL		Co-Investigator</a:t>
            </a:r>
          </a:p>
          <a:p>
            <a:pPr algn="l"/>
            <a:r>
              <a:rPr lang="en-US" dirty="0"/>
              <a:t>Andrea Donnellan	JPL		Co-Investigator</a:t>
            </a:r>
          </a:p>
          <a:p>
            <a:pPr algn="l"/>
            <a:r>
              <a:rPr lang="en-US" dirty="0" err="1"/>
              <a:t>Linlin</a:t>
            </a:r>
            <a:r>
              <a:rPr lang="en-US" dirty="0"/>
              <a:t> Ge		UNSW		Co-Investigator</a:t>
            </a:r>
          </a:p>
          <a:p>
            <a:pPr algn="l"/>
            <a:r>
              <a:rPr lang="en-US" dirty="0" err="1"/>
              <a:t>Hilarie</a:t>
            </a:r>
            <a:r>
              <a:rPr lang="en-US" dirty="0"/>
              <a:t> Davis				Assessment Consultant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1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5DA6B-BAE6-194C-9AAA-3C1CF02AD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725" y="16634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Goals of ESI SAR/</a:t>
            </a:r>
            <a:r>
              <a:rPr lang="en-US" sz="3600" dirty="0" err="1"/>
              <a:t>InSAR</a:t>
            </a:r>
            <a:r>
              <a:rPr lang="en-US" sz="3600" dirty="0"/>
              <a:t> Training 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40945-27A8-8241-A327-21B5F81D8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1139687"/>
            <a:ext cx="11377534" cy="559089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Develop a set of lecture materials and self-guided labs specifically tailored to the ESI community </a:t>
            </a:r>
          </a:p>
          <a:p>
            <a:pPr>
              <a:lnSpc>
                <a:spcPct val="120000"/>
              </a:lnSpc>
            </a:pPr>
            <a:r>
              <a:rPr lang="en-US" dirty="0"/>
              <a:t>Comprehensive semester course in SAR and </a:t>
            </a:r>
            <a:r>
              <a:rPr lang="en-US" dirty="0" err="1"/>
              <a:t>InSAR</a:t>
            </a:r>
            <a:r>
              <a:rPr lang="en-US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spans first principles and phenomenology to advanced techniques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computer labs using the open source </a:t>
            </a:r>
            <a:r>
              <a:rPr lang="en-US" sz="2600" dirty="0" err="1"/>
              <a:t>InSAR</a:t>
            </a:r>
            <a:r>
              <a:rPr lang="en-US" sz="2600" dirty="0"/>
              <a:t> Scientific Computing Environment (ISCE) (Rosen </a:t>
            </a:r>
            <a:r>
              <a:rPr lang="en-US" sz="2600" i="1" dirty="0"/>
              <a:t>et al.</a:t>
            </a:r>
            <a:r>
              <a:rPr lang="en-US" sz="2600" dirty="0"/>
              <a:t>, 2009, 2012) and Generalized </a:t>
            </a:r>
            <a:r>
              <a:rPr lang="en-US" sz="2600" dirty="0" err="1"/>
              <a:t>InSAR</a:t>
            </a:r>
            <a:r>
              <a:rPr lang="en-US" sz="2600" dirty="0"/>
              <a:t> Analysis Tool (</a:t>
            </a:r>
            <a:r>
              <a:rPr lang="en-US" sz="2600" dirty="0" err="1"/>
              <a:t>GIAnT</a:t>
            </a:r>
            <a:r>
              <a:rPr lang="en-US" sz="2600" dirty="0"/>
              <a:t>) (</a:t>
            </a:r>
            <a:r>
              <a:rPr lang="en-US" sz="2600" dirty="0" err="1"/>
              <a:t>Agram</a:t>
            </a:r>
            <a:r>
              <a:rPr lang="en-US" sz="2600" dirty="0"/>
              <a:t> </a:t>
            </a:r>
            <a:r>
              <a:rPr lang="en-US" sz="2600" i="1" dirty="0"/>
              <a:t>et al</a:t>
            </a:r>
            <a:r>
              <a:rPr lang="en-US" sz="2600" dirty="0"/>
              <a:t>., 2013) packages.</a:t>
            </a:r>
          </a:p>
          <a:p>
            <a:pPr>
              <a:lnSpc>
                <a:spcPct val="120000"/>
              </a:lnSpc>
            </a:pPr>
            <a:r>
              <a:rPr lang="en-US" dirty="0"/>
              <a:t>Two-week short course that condenses the semester course into two intensive weeks, including labs. 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Designed to be two sequential short courses: beginners could take only the first week, advanced users only the second week.</a:t>
            </a:r>
          </a:p>
          <a:p>
            <a:pPr>
              <a:lnSpc>
                <a:spcPct val="120000"/>
              </a:lnSpc>
            </a:pPr>
            <a:r>
              <a:rPr lang="en-US" dirty="0"/>
              <a:t>One-week short course that condenses the two-week course further, including labs, geared toward the professional, either with experience already, or interested in an overview.</a:t>
            </a:r>
          </a:p>
          <a:p>
            <a:pPr>
              <a:lnSpc>
                <a:spcPct val="120000"/>
              </a:lnSpc>
            </a:pPr>
            <a:r>
              <a:rPr lang="en-US" dirty="0"/>
              <a:t>Self-directed computer labs, for those who want to learn the field by practice.  This will have references to the course material, and allow exposure to the methods incrementally.  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These labs will be used in the above courses as well, so will be developed with all three contexts in mind.</a:t>
            </a:r>
          </a:p>
          <a:p>
            <a:pPr>
              <a:lnSpc>
                <a:spcPct val="120000"/>
              </a:lnSpc>
            </a:pPr>
            <a:r>
              <a:rPr lang="en-US" dirty="0"/>
              <a:t>A web portal that allows online training, and a space for students to provide their own examples and tutorials, along the lines of contributed open source software, but for training materials.</a:t>
            </a:r>
          </a:p>
        </p:txBody>
      </p:sp>
    </p:spTree>
    <p:extLst>
      <p:ext uri="{BB962C8B-B14F-4D97-AF65-F5344CB8AC3E}">
        <p14:creationId xmlns:p14="http://schemas.microsoft.com/office/powerpoint/2010/main" val="35083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A1395-9CFB-644B-93C3-E1B0C4409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Proposed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AA0BB-B5FE-7B4A-9784-1A4B232A7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Top-down, graduated exposure to new material from geoscientists viewpoint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Testing at UAF, UNSW, some at JPL</a:t>
            </a:r>
          </a:p>
          <a:p>
            <a:r>
              <a:rPr lang="en-US" dirty="0"/>
              <a:t>Assessment component at UAF/UNSW and through consultant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63D78-7FA1-6B4B-8E54-F7ACE2909F7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29327" y="2857711"/>
            <a:ext cx="5943600" cy="2081530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7E567BE-547F-3542-A722-E5D254E04AC5}"/>
              </a:ext>
            </a:extLst>
          </p:cNvPr>
          <p:cNvCxnSpPr/>
          <p:nvPr/>
        </p:nvCxnSpPr>
        <p:spPr>
          <a:xfrm flipV="1">
            <a:off x="2480466" y="3627404"/>
            <a:ext cx="0" cy="1143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B5E3C5A-30FE-C645-BC48-BC5C8CEE5C32}"/>
              </a:ext>
            </a:extLst>
          </p:cNvPr>
          <p:cNvSpPr txBox="1"/>
          <p:nvPr/>
        </p:nvSpPr>
        <p:spPr>
          <a:xfrm>
            <a:off x="448454" y="3898476"/>
            <a:ext cx="194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Typical SAR Course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A27E3-5628-D147-B55B-DF2FFA251F79}"/>
              </a:ext>
            </a:extLst>
          </p:cNvPr>
          <p:cNvSpPr txBox="1"/>
          <p:nvPr/>
        </p:nvSpPr>
        <p:spPr>
          <a:xfrm>
            <a:off x="9165124" y="3366920"/>
            <a:ext cx="209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ESI Course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F9C8C15-CD19-6741-9719-4F82B0D4F64E}"/>
              </a:ext>
            </a:extLst>
          </p:cNvPr>
          <p:cNvCxnSpPr>
            <a:cxnSpLocks/>
          </p:cNvCxnSpPr>
          <p:nvPr/>
        </p:nvCxnSpPr>
        <p:spPr>
          <a:xfrm>
            <a:off x="9019025" y="2976205"/>
            <a:ext cx="0" cy="11069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75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FB3BE-E82B-D740-9DEB-8F70FDAC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Curriculum elements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4B0E26A-DEBF-194A-B64C-EF01C7F43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224941"/>
              </p:ext>
            </p:extLst>
          </p:nvPr>
        </p:nvGraphicFramePr>
        <p:xfrm>
          <a:off x="838200" y="1690688"/>
          <a:ext cx="9882810" cy="35467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294270">
                  <a:extLst>
                    <a:ext uri="{9D8B030D-6E8A-4147-A177-3AD203B41FA5}">
                      <a16:colId xmlns:a16="http://schemas.microsoft.com/office/drawing/2014/main" val="3190319759"/>
                    </a:ext>
                  </a:extLst>
                </a:gridCol>
                <a:gridCol w="3294270">
                  <a:extLst>
                    <a:ext uri="{9D8B030D-6E8A-4147-A177-3AD203B41FA5}">
                      <a16:colId xmlns:a16="http://schemas.microsoft.com/office/drawing/2014/main" val="4210938197"/>
                    </a:ext>
                  </a:extLst>
                </a:gridCol>
                <a:gridCol w="3294270">
                  <a:extLst>
                    <a:ext uri="{9D8B030D-6E8A-4147-A177-3AD203B41FA5}">
                      <a16:colId xmlns:a16="http://schemas.microsoft.com/office/drawing/2014/main" val="2827826499"/>
                    </a:ext>
                  </a:extLst>
                </a:gridCol>
              </a:tblGrid>
              <a:tr h="2870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Course</a:t>
                      </a:r>
                      <a:endParaRPr lang="en-US" sz="1800" b="1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Lectures</a:t>
                      </a:r>
                      <a:endParaRPr lang="en-US" sz="1800" b="1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Python-based Labs</a:t>
                      </a:r>
                      <a:endParaRPr lang="en-US" sz="1800" b="1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 anchor="ctr"/>
                </a:tc>
                <a:extLst>
                  <a:ext uri="{0D108BD9-81ED-4DB2-BD59-A6C34878D82A}">
                    <a16:rowId xmlns:a16="http://schemas.microsoft.com/office/drawing/2014/main" val="1525888475"/>
                  </a:ext>
                </a:extLst>
              </a:tr>
              <a:tr h="11167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 dirty="0">
                          <a:effectLst/>
                        </a:rPr>
                        <a:t>15 week semester graduate course</a:t>
                      </a:r>
                      <a:endParaRPr lang="en-US" sz="1800" dirty="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880" algn="l"/>
                          <a:tab pos="1066800" algn="l"/>
                        </a:tabLst>
                      </a:pPr>
                      <a:r>
                        <a:rPr lang="en-US" sz="1800" dirty="0">
                          <a:effectLst/>
                        </a:rPr>
                        <a:t>45 hours of lecture	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880" algn="l"/>
                          <a:tab pos="1066800" algn="l"/>
                        </a:tabLst>
                      </a:pPr>
                      <a:r>
                        <a:rPr lang="en-US" sz="1800" dirty="0">
                          <a:effectLst/>
                        </a:rPr>
                        <a:t>15 sample homework assignments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880" algn="l"/>
                          <a:tab pos="1066800" algn="l"/>
                        </a:tabLst>
                      </a:pPr>
                      <a:r>
                        <a:rPr lang="en-US" sz="1800" dirty="0">
                          <a:effectLst/>
                        </a:rPr>
                        <a:t>1 sample mid-term 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880" algn="l"/>
                          <a:tab pos="1066800" algn="l"/>
                        </a:tabLst>
                      </a:pPr>
                      <a:r>
                        <a:rPr lang="en-US" sz="1800" dirty="0">
                          <a:effectLst/>
                        </a:rPr>
                        <a:t>1 sample final exam</a:t>
                      </a:r>
                      <a:endParaRPr lang="en-US" sz="1800" dirty="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tc>
                  <a:txBody>
                    <a:bodyPr/>
                    <a:lstStyle/>
                    <a:p>
                      <a:pPr marL="65088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563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15 labs each 3 hours</a:t>
                      </a:r>
                      <a:endParaRPr lang="en-US" sz="1800" dirty="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extLst>
                  <a:ext uri="{0D108BD9-81ED-4DB2-BD59-A6C34878D82A}">
                    <a16:rowId xmlns:a16="http://schemas.microsoft.com/office/drawing/2014/main" val="2023120504"/>
                  </a:ext>
                </a:extLst>
              </a:tr>
              <a:tr h="81673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 dirty="0">
                          <a:effectLst/>
                        </a:rPr>
                        <a:t>2 week short course</a:t>
                      </a:r>
                    </a:p>
                    <a:p>
                      <a:pPr marL="182880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88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 days of lectures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 hours lecture per day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tc>
                  <a:txBody>
                    <a:bodyPr/>
                    <a:lstStyle/>
                    <a:p>
                      <a:pPr marL="91440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88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8 labs each 3 hours</a:t>
                      </a:r>
                    </a:p>
                    <a:p>
                      <a:pPr marL="91440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288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1 lab problem suite for students to solve</a:t>
                      </a:r>
                      <a:endParaRPr lang="en-US" sz="1800" dirty="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extLst>
                  <a:ext uri="{0D108BD9-81ED-4DB2-BD59-A6C34878D82A}">
                    <a16:rowId xmlns:a16="http://schemas.microsoft.com/office/drawing/2014/main" val="2998501082"/>
                  </a:ext>
                </a:extLst>
              </a:tr>
              <a:tr h="81673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>
                          <a:effectLst/>
                        </a:rPr>
                        <a:t>1 week short course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days of lectures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>
                          <a:effectLst/>
                        </a:rPr>
                        <a:t>4 hours lecture per day</a:t>
                      </a:r>
                      <a:endParaRPr lang="en-US" sz="180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tc>
                  <a:txBody>
                    <a:bodyPr/>
                    <a:lstStyle/>
                    <a:p>
                      <a:pPr marL="117475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/>
                      </a:pPr>
                      <a:r>
                        <a:rPr lang="en-US" sz="1800" dirty="0">
                          <a:effectLst/>
                        </a:rPr>
                        <a:t>3 labs each 3 hours</a:t>
                      </a:r>
                    </a:p>
                    <a:p>
                      <a:pPr marL="117475" marR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/>
                      </a:pPr>
                      <a:r>
                        <a:rPr lang="en-US" sz="1800" dirty="0">
                          <a:effectLst/>
                        </a:rPr>
                        <a:t>1 lab problem suite for students to solve</a:t>
                      </a:r>
                      <a:endParaRPr lang="en-US" sz="1800" dirty="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extLst>
                  <a:ext uri="{0D108BD9-81ED-4DB2-BD59-A6C34878D82A}">
                    <a16:rowId xmlns:a16="http://schemas.microsoft.com/office/drawing/2014/main" val="298848908"/>
                  </a:ext>
                </a:extLst>
              </a:tr>
              <a:tr h="254862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US" sz="600" i="1" dirty="0">
                        <a:effectLst/>
                        <a:latin typeface="Arial Narrow" panose="020B0604020202020204" pitchFamily="34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7305" marR="27305" marT="18415" marB="1841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488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28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EE398-076B-D843-90E4-661A0125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78557-E889-394E-A1A3-91A0BD149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Considering </a:t>
            </a:r>
            <a:r>
              <a:rPr lang="en-US" dirty="0" err="1"/>
              <a:t>Jupyter</a:t>
            </a:r>
            <a:r>
              <a:rPr lang="en-US" dirty="0"/>
              <a:t> Notebooks for lecture notes (theory), exercises, processing workflows, and labs to harmonize learning environment</a:t>
            </a:r>
          </a:p>
          <a:p>
            <a:r>
              <a:rPr lang="en-US" dirty="0"/>
              <a:t>However, lecture notes may end up as </a:t>
            </a:r>
            <a:r>
              <a:rPr lang="en-US" dirty="0" err="1"/>
              <a:t>powerpoint</a:t>
            </a:r>
            <a:endParaRPr lang="en-US" dirty="0"/>
          </a:p>
          <a:p>
            <a:r>
              <a:rPr lang="en-US" dirty="0"/>
              <a:t>Cloud deployment of lab environments for processing datasets</a:t>
            </a:r>
          </a:p>
          <a:p>
            <a:pPr>
              <a:lnSpc>
                <a:spcPct val="120000"/>
              </a:lnSpc>
            </a:pPr>
            <a:r>
              <a:rPr lang="en-US" dirty="0"/>
              <a:t>Labs with modern portable web-driven interfaces, with the aim of low maintenance cost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Enables longevity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Easy updates, possibly with student-provided examples and tutorials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090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A4568-674A-E942-9DAB-6558DB697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Expected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536B5-ABEA-4246-BF68-2716AE1C7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20000"/>
              </a:lnSpc>
            </a:pPr>
            <a:r>
              <a:rPr lang="en-US" dirty="0"/>
              <a:t>Reach the ESI community graduate student and postdoctoral scientists in geodesy, geophysics, and data science.  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Elements of self-directed study that is typically lacking in many of the “viewgraph package” short course formats.  We will include exercises (and their solutions) so that students can check their understanding.  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Elements that enable teachers to learn how to teach the material, thereby creating a multiplier effect on the dissemination of material.</a:t>
            </a:r>
          </a:p>
        </p:txBody>
      </p:sp>
    </p:spTree>
    <p:extLst>
      <p:ext uri="{BB962C8B-B14F-4D97-AF65-F5344CB8AC3E}">
        <p14:creationId xmlns:p14="http://schemas.microsoft.com/office/powerpoint/2010/main" val="481440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A6AA1-76A1-BF43-A78B-C067728B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CD06C-07AA-7547-8C11-8B47347A6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456" y="1420053"/>
            <a:ext cx="10515600" cy="4351338"/>
          </a:xfrm>
        </p:spPr>
        <p:txBody>
          <a:bodyPr/>
          <a:lstStyle/>
          <a:p>
            <a:r>
              <a:rPr lang="en-US" dirty="0"/>
              <a:t>Kickoff imminent...</a:t>
            </a:r>
          </a:p>
          <a:p>
            <a:r>
              <a:rPr lang="en-US" dirty="0"/>
              <a:t>2-year development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8AF80B-C084-CA4B-B0D1-2599F5C88D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28596"/>
            <a:ext cx="10214113" cy="40703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838DE1-A17D-F84E-8DC2-2383986B6524}"/>
              </a:ext>
            </a:extLst>
          </p:cNvPr>
          <p:cNvSpPr txBox="1"/>
          <p:nvPr/>
        </p:nvSpPr>
        <p:spPr>
          <a:xfrm>
            <a:off x="838199" y="2443930"/>
            <a:ext cx="295192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	   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984942-1649-7843-A338-60913A067CE2}"/>
              </a:ext>
            </a:extLst>
          </p:cNvPr>
          <p:cNvSpPr txBox="1"/>
          <p:nvPr/>
        </p:nvSpPr>
        <p:spPr>
          <a:xfrm>
            <a:off x="3790122" y="2443930"/>
            <a:ext cx="39624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	    	2019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DCEBEE-8C5D-4548-A096-E5ACDBC16E68}"/>
              </a:ext>
            </a:extLst>
          </p:cNvPr>
          <p:cNvSpPr txBox="1"/>
          <p:nvPr/>
        </p:nvSpPr>
        <p:spPr>
          <a:xfrm>
            <a:off x="7752521" y="2443930"/>
            <a:ext cx="329979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	          2020</a:t>
            </a:r>
          </a:p>
        </p:txBody>
      </p:sp>
    </p:spTree>
    <p:extLst>
      <p:ext uri="{BB962C8B-B14F-4D97-AF65-F5344CB8AC3E}">
        <p14:creationId xmlns:p14="http://schemas.microsoft.com/office/powerpoint/2010/main" val="318691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499</Words>
  <Application>Microsoft Macintosh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Arial</vt:lpstr>
      <vt:lpstr>Arial Narrow</vt:lpstr>
      <vt:lpstr>Calibri</vt:lpstr>
      <vt:lpstr>Calibri Light</vt:lpstr>
      <vt:lpstr>Times New Roman</vt:lpstr>
      <vt:lpstr>Office Theme</vt:lpstr>
      <vt:lpstr>NASA Earth Surface and Interior SAR and InSAR Training Project</vt:lpstr>
      <vt:lpstr>Goals of ESI SAR/InSAR Training Project </vt:lpstr>
      <vt:lpstr>Proposed Approach</vt:lpstr>
      <vt:lpstr>Curriculum elements</vt:lpstr>
      <vt:lpstr>Materials</vt:lpstr>
      <vt:lpstr>Expected Outcomes</vt:lpstr>
      <vt:lpstr>Schedule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Surface and Interior SAR and InSAR Training Project</dc:title>
  <dc:creator>Paul A. Rosen</dc:creator>
  <cp:lastModifiedBy>Paul A. Rosen</cp:lastModifiedBy>
  <cp:revision>5</cp:revision>
  <dcterms:created xsi:type="dcterms:W3CDTF">2018-10-22T04:23:31Z</dcterms:created>
  <dcterms:modified xsi:type="dcterms:W3CDTF">2018-10-23T03:02:29Z</dcterms:modified>
</cp:coreProperties>
</file>