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701" r:id="rId5"/>
  </p:sldMasterIdLst>
  <p:notesMasterIdLst>
    <p:notesMasterId r:id="rId43"/>
  </p:notesMasterIdLst>
  <p:handoutMasterIdLst>
    <p:handoutMasterId r:id="rId44"/>
  </p:handoutMasterIdLst>
  <p:sldIdLst>
    <p:sldId id="615" r:id="rId6"/>
    <p:sldId id="733" r:id="rId7"/>
    <p:sldId id="734" r:id="rId8"/>
    <p:sldId id="721" r:id="rId9"/>
    <p:sldId id="646" r:id="rId10"/>
    <p:sldId id="647" r:id="rId11"/>
    <p:sldId id="648" r:id="rId12"/>
    <p:sldId id="682" r:id="rId13"/>
    <p:sldId id="649" r:id="rId14"/>
    <p:sldId id="650" r:id="rId15"/>
    <p:sldId id="652" r:id="rId16"/>
    <p:sldId id="643" r:id="rId17"/>
    <p:sldId id="651" r:id="rId18"/>
    <p:sldId id="653" r:id="rId19"/>
    <p:sldId id="655" r:id="rId20"/>
    <p:sldId id="676" r:id="rId21"/>
    <p:sldId id="741" r:id="rId22"/>
    <p:sldId id="740" r:id="rId23"/>
    <p:sldId id="611" r:id="rId24"/>
    <p:sldId id="657" r:id="rId25"/>
    <p:sldId id="719" r:id="rId26"/>
    <p:sldId id="675" r:id="rId27"/>
    <p:sldId id="604" r:id="rId28"/>
    <p:sldId id="590" r:id="rId29"/>
    <p:sldId id="575" r:id="rId30"/>
    <p:sldId id="602" r:id="rId31"/>
    <p:sldId id="697" r:id="rId32"/>
    <p:sldId id="698" r:id="rId33"/>
    <p:sldId id="659" r:id="rId34"/>
    <p:sldId id="660" r:id="rId35"/>
    <p:sldId id="661" r:id="rId36"/>
    <p:sldId id="666" r:id="rId37"/>
    <p:sldId id="662" r:id="rId38"/>
    <p:sldId id="668" r:id="rId39"/>
    <p:sldId id="667" r:id="rId40"/>
    <p:sldId id="742" r:id="rId41"/>
    <p:sldId id="678"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6CD58B-2223-F744-A450-1734E3DE8770}">
          <p14:sldIdLst>
            <p14:sldId id="615"/>
            <p14:sldId id="733"/>
            <p14:sldId id="734"/>
            <p14:sldId id="721"/>
            <p14:sldId id="646"/>
            <p14:sldId id="647"/>
            <p14:sldId id="648"/>
            <p14:sldId id="682"/>
            <p14:sldId id="649"/>
            <p14:sldId id="650"/>
            <p14:sldId id="652"/>
            <p14:sldId id="643"/>
            <p14:sldId id="651"/>
            <p14:sldId id="653"/>
            <p14:sldId id="655"/>
            <p14:sldId id="676"/>
            <p14:sldId id="741"/>
            <p14:sldId id="740"/>
            <p14:sldId id="611"/>
            <p14:sldId id="657"/>
            <p14:sldId id="719"/>
            <p14:sldId id="675"/>
            <p14:sldId id="604"/>
            <p14:sldId id="590"/>
            <p14:sldId id="575"/>
            <p14:sldId id="602"/>
            <p14:sldId id="697"/>
            <p14:sldId id="698"/>
            <p14:sldId id="659"/>
            <p14:sldId id="660"/>
            <p14:sldId id="661"/>
            <p14:sldId id="666"/>
            <p14:sldId id="662"/>
            <p14:sldId id="668"/>
            <p14:sldId id="667"/>
            <p14:sldId id="742"/>
            <p14:sldId id="678"/>
          </p14:sldIdLst>
        </p14:section>
        <p14:section name="Extras" id="{249D77EF-7DA8-A842-ABD2-44578D87D581}">
          <p14:sldIdLst/>
        </p14:section>
      </p14:sectionLst>
    </p:ext>
    <p:ext uri="{EFAFB233-063F-42B5-8137-9DF3F51BA10A}">
      <p15:sldGuideLst xmlns:p15="http://schemas.microsoft.com/office/powerpoint/2012/main">
        <p15:guide id="1" orient="horz" pos="644">
          <p15:clr>
            <a:srgbClr val="A4A3A4"/>
          </p15:clr>
        </p15:guide>
        <p15:guide id="2" orient="horz" pos="2898">
          <p15:clr>
            <a:srgbClr val="A4A3A4"/>
          </p15:clr>
        </p15:guide>
        <p15:guide id="3" orient="horz" pos="2412">
          <p15:clr>
            <a:srgbClr val="A4A3A4"/>
          </p15:clr>
        </p15:guide>
        <p15:guide id="4" orient="horz" pos="3196">
          <p15:clr>
            <a:srgbClr val="A4A3A4"/>
          </p15:clr>
        </p15:guide>
        <p15:guide id="5" orient="horz" pos="1350">
          <p15:clr>
            <a:srgbClr val="A4A3A4"/>
          </p15:clr>
        </p15:guide>
        <p15:guide id="6" orient="horz" pos="1378">
          <p15:clr>
            <a:srgbClr val="A4A3A4"/>
          </p15:clr>
        </p15:guide>
        <p15:guide id="7" orient="horz" pos="2078">
          <p15:clr>
            <a:srgbClr val="A4A3A4"/>
          </p15:clr>
        </p15:guide>
        <p15:guide id="8" orient="horz" pos="125">
          <p15:clr>
            <a:srgbClr val="A4A3A4"/>
          </p15:clr>
        </p15:guide>
        <p15:guide id="9" orient="horz" pos="2106">
          <p15:clr>
            <a:srgbClr val="A4A3A4"/>
          </p15:clr>
        </p15:guide>
        <p15:guide id="10" orient="horz" pos="2859">
          <p15:clr>
            <a:srgbClr val="A4A3A4"/>
          </p15:clr>
        </p15:guide>
        <p15:guide id="11" pos="960">
          <p15:clr>
            <a:srgbClr val="A4A3A4"/>
          </p15:clr>
        </p15:guide>
        <p15:guide id="12" pos="1755">
          <p15:clr>
            <a:srgbClr val="A4A3A4"/>
          </p15:clr>
        </p15:guide>
        <p15:guide id="13" pos="2883">
          <p15:clr>
            <a:srgbClr val="A4A3A4"/>
          </p15:clr>
        </p15:guide>
        <p15:guide id="14" pos="2519">
          <p15:clr>
            <a:srgbClr val="A4A3A4"/>
          </p15:clr>
        </p15:guide>
        <p15:guide id="15" pos="4790">
          <p15:clr>
            <a:srgbClr val="A4A3A4"/>
          </p15:clr>
        </p15:guide>
        <p15:guide id="16" pos="2487">
          <p15:clr>
            <a:srgbClr val="A4A3A4"/>
          </p15:clr>
        </p15:guide>
        <p15:guide id="17" pos="1722">
          <p15:clr>
            <a:srgbClr val="A4A3A4"/>
          </p15:clr>
        </p15:guide>
        <p15:guide id="18" pos="987">
          <p15:clr>
            <a:srgbClr val="A4A3A4"/>
          </p15:clr>
        </p15:guide>
        <p15:guide id="19" pos="4818">
          <p15:clr>
            <a:srgbClr val="A4A3A4"/>
          </p15:clr>
        </p15:guide>
        <p15:guide id="20" pos="3257">
          <p15:clr>
            <a:srgbClr val="A4A3A4"/>
          </p15:clr>
        </p15:guide>
        <p15:guide id="21">
          <p15:clr>
            <a:srgbClr val="A4A3A4"/>
          </p15:clr>
        </p15:guide>
        <p15:guide id="22" pos="3285">
          <p15:clr>
            <a:srgbClr val="A4A3A4"/>
          </p15:clr>
        </p15:guide>
        <p15:guide id="23" pos="4022">
          <p15:clr>
            <a:srgbClr val="A4A3A4"/>
          </p15:clr>
        </p15:guide>
        <p15:guide id="24" pos="4053">
          <p15:clr>
            <a:srgbClr val="A4A3A4"/>
          </p15:clr>
        </p15:guide>
        <p15:guide id="25" pos="5544">
          <p15:clr>
            <a:srgbClr val="A4A3A4"/>
          </p15:clr>
        </p15:guide>
        <p15:guide id="26" pos="220">
          <p15:clr>
            <a:srgbClr val="A4A3A4"/>
          </p15:clr>
        </p15:guide>
        <p15:guide id="27" pos="348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alano, Alec" initials="" lastIdx="23" clrIdx="0"/>
  <p:cmAuthor id="1" name="Alec Catalan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FFA900"/>
    <a:srgbClr val="4F81BD"/>
    <a:srgbClr val="FFFFFF"/>
    <a:srgbClr val="414042"/>
    <a:srgbClr val="595A5D"/>
    <a:srgbClr val="DCDCDC"/>
    <a:srgbClr val="0C9B2E"/>
    <a:srgbClr val="FFFAD0"/>
    <a:srgbClr val="FFF8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409" autoAdjust="0"/>
    <p:restoredTop sz="75730" autoAdjust="0"/>
  </p:normalViewPr>
  <p:slideViewPr>
    <p:cSldViewPr showGuides="1">
      <p:cViewPr varScale="1">
        <p:scale>
          <a:sx n="92" d="100"/>
          <a:sy n="92" d="100"/>
        </p:scale>
        <p:origin x="944" y="176"/>
      </p:cViewPr>
      <p:guideLst>
        <p:guide orient="horz" pos="644"/>
        <p:guide orient="horz" pos="2898"/>
        <p:guide orient="horz" pos="2412"/>
        <p:guide orient="horz" pos="3196"/>
        <p:guide orient="horz" pos="1350"/>
        <p:guide orient="horz" pos="1378"/>
        <p:guide orient="horz" pos="2078"/>
        <p:guide orient="horz" pos="125"/>
        <p:guide orient="horz" pos="2106"/>
        <p:guide orient="horz" pos="2859"/>
        <p:guide pos="960"/>
        <p:guide pos="1755"/>
        <p:guide pos="2883"/>
        <p:guide pos="2519"/>
        <p:guide pos="4790"/>
        <p:guide pos="2487"/>
        <p:guide pos="1722"/>
        <p:guide pos="987"/>
        <p:guide pos="4818"/>
        <p:guide pos="3257"/>
        <p:guide/>
        <p:guide pos="3285"/>
        <p:guide pos="4022"/>
        <p:guide pos="4053"/>
        <p:guide pos="5544"/>
        <p:guide pos="220"/>
        <p:guide pos="3485"/>
      </p:guideLst>
    </p:cSldViewPr>
  </p:slideViewPr>
  <p:outlineViewPr>
    <p:cViewPr>
      <p:scale>
        <a:sx n="33" d="100"/>
        <a:sy n="33" d="100"/>
      </p:scale>
      <p:origin x="0" y="0"/>
    </p:cViewPr>
  </p:outlin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6EACD9-9FC4-A448-9EF1-9C08CEA7893E}" type="datetimeFigureOut">
              <a:rPr lang="en-US" smtClean="0"/>
              <a:t>10/23/18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8379204-08A9-9A48-9922-29750AAC943F}" type="slidenum">
              <a:rPr lang="en-US" smtClean="0"/>
              <a:t>‹#›</a:t>
            </a:fld>
            <a:endParaRPr lang="en-US"/>
          </a:p>
        </p:txBody>
      </p:sp>
    </p:spTree>
    <p:extLst>
      <p:ext uri="{BB962C8B-B14F-4D97-AF65-F5344CB8AC3E}">
        <p14:creationId xmlns:p14="http://schemas.microsoft.com/office/powerpoint/2010/main" val="9319505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0B25AC41-3BEC-9247-8322-91B80C013F2D}" type="datetimeFigureOut">
              <a:rPr lang="en-US" smtClean="0"/>
              <a:pPr/>
              <a:t>10/23/18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69C3F2ED-74C5-7D4F-8560-0CC253E9A436}" type="slidenum">
              <a:rPr lang="en-US" smtClean="0"/>
              <a:pPr/>
              <a:t>‹#›</a:t>
            </a:fld>
            <a:endParaRPr lang="en-US"/>
          </a:p>
        </p:txBody>
      </p:sp>
    </p:spTree>
    <p:extLst>
      <p:ext uri="{BB962C8B-B14F-4D97-AF65-F5344CB8AC3E}">
        <p14:creationId xmlns:p14="http://schemas.microsoft.com/office/powerpoint/2010/main" val="9435360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ox.at/"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www.sinergise.com/" TargetMode="External"/><Relationship Id="rId4" Type="http://schemas.openxmlformats.org/officeDocument/2006/relationships/hyperlink" Target="http://aws.amazon.co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1</a:t>
            </a:fld>
            <a:endParaRPr lang="en-US" dirty="0"/>
          </a:p>
        </p:txBody>
      </p:sp>
    </p:spTree>
    <p:extLst>
      <p:ext uri="{BB962C8B-B14F-4D97-AF65-F5344CB8AC3E}">
        <p14:creationId xmlns:p14="http://schemas.microsoft.com/office/powerpoint/2010/main" val="109455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is often called Joy’s Law. It sounds funny, but it’s almost certainly true, and if it’s true, you should figure out how to take advantage of this fact. You need to make data available to as many people as possible.</a:t>
            </a:r>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12</a:t>
            </a:fld>
            <a:endParaRPr lang="en-US"/>
          </a:p>
        </p:txBody>
      </p:sp>
    </p:spTree>
    <p:extLst>
      <p:ext uri="{BB962C8B-B14F-4D97-AF65-F5344CB8AC3E}">
        <p14:creationId xmlns:p14="http://schemas.microsoft.com/office/powerpoint/2010/main" val="208434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mission. We want to make sure all of the smartest</a:t>
            </a:r>
            <a:r>
              <a:rPr lang="en-US" baseline="0"/>
              <a:t> people can get access to useful data, no matter where they are.</a:t>
            </a:r>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13</a:t>
            </a:fld>
            <a:endParaRPr lang="en-US"/>
          </a:p>
        </p:txBody>
      </p:sp>
    </p:spTree>
    <p:extLst>
      <p:ext uri="{BB962C8B-B14F-4D97-AF65-F5344CB8AC3E}">
        <p14:creationId xmlns:p14="http://schemas.microsoft.com/office/powerpoint/2010/main" val="349401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14</a:t>
            </a:fld>
            <a:endParaRPr lang="en-US"/>
          </a:p>
        </p:txBody>
      </p:sp>
    </p:spTree>
    <p:extLst>
      <p:ext uri="{BB962C8B-B14F-4D97-AF65-F5344CB8AC3E}">
        <p14:creationId xmlns:p14="http://schemas.microsoft.com/office/powerpoint/2010/main" val="116470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largely focus on solving the data acquisition and cleanup process. We focus on STAGING DATA FOR ANALYSIS on the cloud.</a:t>
            </a:r>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15</a:t>
            </a:fld>
            <a:endParaRPr lang="en-US"/>
          </a:p>
        </p:txBody>
      </p:sp>
    </p:spTree>
    <p:extLst>
      <p:ext uri="{BB962C8B-B14F-4D97-AF65-F5344CB8AC3E}">
        <p14:creationId xmlns:p14="http://schemas.microsoft.com/office/powerpoint/2010/main" val="2095769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want anyone to be build their own planetary-scale applications.</a:t>
            </a:r>
          </a:p>
          <a:p>
            <a:pPr marL="171450" indent="-171450">
              <a:buFontTx/>
              <a:buChar char="-"/>
            </a:pPr>
            <a:r>
              <a:rPr lang="en-US" dirty="0"/>
              <a:t>In September</a:t>
            </a:r>
            <a:r>
              <a:rPr lang="en-US" baseline="0" dirty="0"/>
              <a:t>, we launched Earth on AWS, which is a new landing page for large geospatial and environmental datasets.</a:t>
            </a:r>
            <a:endParaRPr lang="en-US" dirty="0"/>
          </a:p>
          <a:p>
            <a:pPr marL="171450" indent="-171450">
              <a:buFontTx/>
              <a:buChar char="-"/>
            </a:pPr>
            <a:r>
              <a:rPr lang="en-US" dirty="0"/>
              <a:t>These are just a few examples of the kind of data that are available today, and we’re continually looking to bring</a:t>
            </a:r>
            <a:r>
              <a:rPr lang="en-US" baseline="0" dirty="0"/>
              <a:t> on more.</a:t>
            </a:r>
          </a:p>
          <a:p>
            <a:pPr marL="171450" indent="-171450">
              <a:buFontTx/>
              <a:buChar char="-"/>
            </a:pPr>
            <a:r>
              <a:rPr lang="en-US" baseline="0" dirty="0"/>
              <a:t>This data is available for you to do whatever you want with. You own your applications. You own your IP. Go forth.</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Having this data in the cloud</a:t>
            </a:r>
            <a:r>
              <a:rPr lang="en-US" baseline="0" dirty="0"/>
              <a:t> allows people to close the gap between data and action. People can ask questions that they simply wouldn’t ask before.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C3F2ED-74C5-7D4F-8560-0CC253E9A436}"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8552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Arial"/>
              <a:ea typeface="+mn-ea"/>
              <a:cs typeface="+mn-cs"/>
            </a:endParaRPr>
          </a:p>
        </p:txBody>
      </p:sp>
      <p:sp>
        <p:nvSpPr>
          <p:cNvPr id="4" name="Slide Number Placeholder 3"/>
          <p:cNvSpPr>
            <a:spLocks noGrp="1"/>
          </p:cNvSpPr>
          <p:nvPr>
            <p:ph type="sldNum" sz="quarter" idx="10"/>
          </p:nvPr>
        </p:nvSpPr>
        <p:spPr/>
        <p:txBody>
          <a:bodyPr/>
          <a:lstStyle/>
          <a:p>
            <a:fld id="{69C3F2ED-74C5-7D4F-8560-0CC253E9A436}" type="slidenum">
              <a:rPr lang="en-US" smtClean="0"/>
              <a:pPr/>
              <a:t>19</a:t>
            </a:fld>
            <a:endParaRPr lang="en-US"/>
          </a:p>
        </p:txBody>
      </p:sp>
    </p:spTree>
    <p:extLst>
      <p:ext uri="{BB962C8B-B14F-4D97-AF65-F5344CB8AC3E}">
        <p14:creationId xmlns:p14="http://schemas.microsoft.com/office/powerpoint/2010/main" val="858382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20</a:t>
            </a:fld>
            <a:endParaRPr lang="en-US"/>
          </a:p>
        </p:txBody>
      </p:sp>
    </p:spTree>
    <p:extLst>
      <p:ext uri="{BB962C8B-B14F-4D97-AF65-F5344CB8AC3E}">
        <p14:creationId xmlns:p14="http://schemas.microsoft.com/office/powerpoint/2010/main" val="1369639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a:t>Uses GDAL enabled</a:t>
            </a:r>
            <a:r>
              <a:rPr lang="en-US" baseline="0"/>
              <a:t> Lambda functions on AWS running on top of Landsat on AWS Public Dataset to dynamically generate tiles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a:t>Access to petabytes of data without running a server</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a:t>Only made possible because data is made </a:t>
            </a:r>
            <a:r>
              <a:rPr lang="en-US" baseline="0" err="1"/>
              <a:t>availalbe</a:t>
            </a:r>
            <a:r>
              <a:rPr lang="en-US" baseline="0"/>
              <a:t> as </a:t>
            </a:r>
            <a:r>
              <a:rPr lang="en-US" baseline="0" err="1"/>
              <a:t>indiviudal</a:t>
            </a:r>
            <a:r>
              <a:rPr lang="en-US" baseline="0"/>
              <a:t> bands in a cloud-optimized </a:t>
            </a:r>
            <a:r>
              <a:rPr lang="en-US" baseline="0" err="1"/>
              <a:t>GeoTIFF</a:t>
            </a:r>
            <a:r>
              <a:rPr lang="en-US" baseline="0"/>
              <a:t> format</a:t>
            </a:r>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23</a:t>
            </a:fld>
            <a:endParaRPr lang="en-US"/>
          </a:p>
        </p:txBody>
      </p:sp>
    </p:spTree>
    <p:extLst>
      <p:ext uri="{BB962C8B-B14F-4D97-AF65-F5344CB8AC3E}">
        <p14:creationId xmlns:p14="http://schemas.microsoft.com/office/powerpoint/2010/main" val="1583028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 </a:t>
            </a:r>
            <a:r>
              <a:rPr lang="en-US">
                <a:solidFill>
                  <a:srgbClr val="535154"/>
                </a:solidFill>
                <a:latin typeface="Arial" charset="0"/>
              </a:rPr>
              <a:t>We have provided a grant to a Slovenian company called </a:t>
            </a:r>
            <a:r>
              <a:rPr lang="en-US" err="1">
                <a:solidFill>
                  <a:srgbClr val="535154"/>
                </a:solidFill>
                <a:latin typeface="Arial" charset="0"/>
              </a:rPr>
              <a:t>Sinergise</a:t>
            </a:r>
            <a:r>
              <a:rPr lang="en-US">
                <a:solidFill>
                  <a:srgbClr val="535154"/>
                </a:solidFill>
                <a:latin typeface="Arial" charset="0"/>
              </a:rPr>
              <a:t> to explore ways to share Sentinel-2 data via Amazon S3.</a:t>
            </a:r>
          </a:p>
          <a:p>
            <a:pPr marL="0" marR="0" indent="0" algn="l" defTabSz="457200" rtl="0" eaLnBrk="1" fontAlgn="auto" latinLnBrk="0" hangingPunct="1">
              <a:lnSpc>
                <a:spcPct val="100000"/>
              </a:lnSpc>
              <a:spcBef>
                <a:spcPts val="0"/>
              </a:spcBef>
              <a:spcAft>
                <a:spcPts val="0"/>
              </a:spcAft>
              <a:buClrTx/>
              <a:buSzTx/>
              <a:buFontTx/>
              <a:buNone/>
              <a:tabLst/>
              <a:defRPr/>
            </a:pPr>
            <a:r>
              <a:rPr lang="en-US"/>
              <a:t>- It is being used by </a:t>
            </a:r>
            <a:r>
              <a:rPr lang="en-US" err="1"/>
              <a:t>Zooniverse</a:t>
            </a:r>
            <a:r>
              <a:rPr lang="en-US"/>
              <a:t> to support crowdsourcing efforts for earthquake disaster relief in Ecuador, Building Radar to provide a global view of construction to customers, EOX to create a cloudless atlas over Europe and many others.</a:t>
            </a:r>
          </a:p>
          <a:p>
            <a:pPr marL="0" marR="0" indent="0" algn="l" defTabSz="457200" rtl="0" eaLnBrk="1" fontAlgn="auto" latinLnBrk="0" hangingPunct="1">
              <a:lnSpc>
                <a:spcPct val="100000"/>
              </a:lnSpc>
              <a:spcBef>
                <a:spcPts val="0"/>
              </a:spcBef>
              <a:spcAft>
                <a:spcPts val="0"/>
              </a:spcAft>
              <a:buClrTx/>
              <a:buSzTx/>
              <a:buFontTx/>
              <a:buNone/>
              <a:tabLst/>
              <a:defRPr/>
            </a:pPr>
            <a:r>
              <a:rPr lang="en-US"/>
              <a:t>- Image is of Venice from EOX,</a:t>
            </a:r>
            <a:r>
              <a:rPr lang="en-US" baseline="0"/>
              <a:t> </a:t>
            </a:r>
            <a:r>
              <a:rPr lang="en-US" sz="1200"/>
              <a:t>an Austrian company, </a:t>
            </a:r>
            <a:r>
              <a:rPr lang="en-US" sz="1200" err="1"/>
              <a:t>usingSentinel</a:t>
            </a:r>
            <a:r>
              <a:rPr lang="en-US" sz="1200"/>
              <a:t> on AWS and catalog services from </a:t>
            </a:r>
            <a:r>
              <a:rPr lang="en-US" sz="1200" err="1"/>
              <a:t>Sinergise</a:t>
            </a:r>
            <a:r>
              <a:rPr lang="en-US" sz="1200"/>
              <a:t> to combine over 8 trillion pixels and create a cloudless atlas over Europe. Tiles are publicly available in S3 at s3://eox-s2maps.</a:t>
            </a:r>
          </a:p>
          <a:p>
            <a:endParaRPr lang="en-US"/>
          </a:p>
          <a:p>
            <a:r>
              <a:rPr lang="en-US"/>
              <a:t>The data</a:t>
            </a:r>
            <a:r>
              <a:rPr lang="en-US" baseline="0"/>
              <a:t> gets accessed at a tremendous rate. Last year, we logged roughly 14 billion hits on the data and served 4.7PB of data to over 1,000 AWS users. </a:t>
            </a:r>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24</a:t>
            </a:fld>
            <a:endParaRPr lang="en-US"/>
          </a:p>
        </p:txBody>
      </p:sp>
    </p:spTree>
    <p:extLst>
      <p:ext uri="{BB962C8B-B14F-4D97-AF65-F5344CB8AC3E}">
        <p14:creationId xmlns:p14="http://schemas.microsoft.com/office/powerpoint/2010/main" val="1345156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25</a:t>
            </a:fld>
            <a:endParaRPr lang="en-US"/>
          </a:p>
        </p:txBody>
      </p:sp>
    </p:spTree>
    <p:extLst>
      <p:ext uri="{BB962C8B-B14F-4D97-AF65-F5344CB8AC3E}">
        <p14:creationId xmlns:p14="http://schemas.microsoft.com/office/powerpoint/2010/main" val="75473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4</a:t>
            </a:fld>
            <a:endParaRPr lang="en-US" dirty="0"/>
          </a:p>
        </p:txBody>
      </p:sp>
    </p:spTree>
    <p:extLst>
      <p:ext uri="{BB962C8B-B14F-4D97-AF65-F5344CB8AC3E}">
        <p14:creationId xmlns:p14="http://schemas.microsoft.com/office/powerpoint/2010/main" val="17941502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Arial"/>
                <a:ea typeface="+mn-ea"/>
                <a:cs typeface="+mn-cs"/>
              </a:rPr>
              <a:t>Almost 300 Terabyte of Sentinel-2 data were crunched </a:t>
            </a:r>
            <a:r>
              <a:rPr lang="en-US" sz="1200" b="1" i="0" kern="1200">
                <a:solidFill>
                  <a:schemeClr val="tx1"/>
                </a:solidFill>
                <a:effectLst/>
                <a:latin typeface="Arial"/>
                <a:ea typeface="+mn-ea"/>
                <a:cs typeface="+mn-cs"/>
              </a:rPr>
              <a:t>fully automated</a:t>
            </a:r>
            <a:r>
              <a:rPr lang="en-US" sz="1200" b="0" i="0" kern="1200">
                <a:solidFill>
                  <a:schemeClr val="tx1"/>
                </a:solidFill>
                <a:effectLst/>
                <a:latin typeface="Arial"/>
                <a:ea typeface="+mn-ea"/>
                <a:cs typeface="+mn-cs"/>
              </a:rPr>
              <a:t> pixel by pixel using </a:t>
            </a:r>
            <a:r>
              <a:rPr lang="en-US" sz="1200" b="0" i="0" u="none" strike="noStrike" kern="1200">
                <a:solidFill>
                  <a:schemeClr val="tx1"/>
                </a:solidFill>
                <a:effectLst/>
                <a:latin typeface="Arial"/>
                <a:ea typeface="+mn-ea"/>
                <a:cs typeface="+mn-cs"/>
                <a:hlinkClick r:id="rId3"/>
              </a:rPr>
              <a:t>EOX</a:t>
            </a:r>
            <a:r>
              <a:rPr lang="en-US" sz="1200" b="0" i="0" kern="1200">
                <a:solidFill>
                  <a:schemeClr val="tx1"/>
                </a:solidFill>
                <a:effectLst/>
                <a:latin typeface="Arial"/>
                <a:ea typeface="+mn-ea"/>
                <a:cs typeface="+mn-cs"/>
              </a:rPr>
              <a:t> </a:t>
            </a:r>
            <a:r>
              <a:rPr lang="en-US" sz="1200" b="0" i="0" kern="1200" err="1">
                <a:solidFill>
                  <a:schemeClr val="tx1"/>
                </a:solidFill>
                <a:effectLst/>
                <a:latin typeface="Arial"/>
                <a:ea typeface="+mn-ea"/>
                <a:cs typeface="+mn-cs"/>
              </a:rPr>
              <a:t>homebrewn</a:t>
            </a:r>
            <a:r>
              <a:rPr lang="en-US" sz="1200" b="0" i="0" kern="1200">
                <a:solidFill>
                  <a:schemeClr val="tx1"/>
                </a:solidFill>
                <a:effectLst/>
                <a:latin typeface="Arial"/>
                <a:ea typeface="+mn-ea"/>
                <a:cs typeface="+mn-cs"/>
              </a:rPr>
              <a:t> software combined by Joachim </a:t>
            </a:r>
            <a:r>
              <a:rPr lang="en-US" sz="1200" b="0" i="0" kern="1200" err="1">
                <a:solidFill>
                  <a:schemeClr val="tx1"/>
                </a:solidFill>
                <a:effectLst/>
                <a:latin typeface="Arial"/>
                <a:ea typeface="+mn-ea"/>
                <a:cs typeface="+mn-cs"/>
              </a:rPr>
              <a:t>Ungar</a:t>
            </a:r>
            <a:r>
              <a:rPr lang="en-US" sz="1200" b="0" i="0" kern="1200">
                <a:solidFill>
                  <a:schemeClr val="tx1"/>
                </a:solidFill>
                <a:effectLst/>
                <a:latin typeface="Arial"/>
                <a:ea typeface="+mn-ea"/>
                <a:cs typeface="+mn-cs"/>
              </a:rPr>
              <a:t> and Stephan </a:t>
            </a:r>
            <a:r>
              <a:rPr lang="en-US" sz="1200" b="0" i="0" kern="1200" err="1">
                <a:solidFill>
                  <a:schemeClr val="tx1"/>
                </a:solidFill>
                <a:effectLst/>
                <a:latin typeface="Arial"/>
                <a:ea typeface="+mn-ea"/>
                <a:cs typeface="+mn-cs"/>
              </a:rPr>
              <a:t>Meißl</a:t>
            </a:r>
            <a:r>
              <a:rPr lang="en-US" sz="1200" b="0" i="0" kern="1200">
                <a:solidFill>
                  <a:schemeClr val="tx1"/>
                </a:solidFill>
                <a:effectLst/>
                <a:latin typeface="Arial"/>
                <a:ea typeface="+mn-ea"/>
                <a:cs typeface="+mn-cs"/>
              </a:rPr>
              <a:t> with further Open Source tools. Supported by the processing power of </a:t>
            </a:r>
            <a:r>
              <a:rPr lang="en-US" sz="1200" b="0" i="0" u="none" strike="noStrike" kern="1200">
                <a:solidFill>
                  <a:schemeClr val="tx1"/>
                </a:solidFill>
                <a:effectLst/>
                <a:latin typeface="Arial"/>
                <a:ea typeface="+mn-ea"/>
                <a:cs typeface="+mn-cs"/>
                <a:hlinkClick r:id="rId4"/>
              </a:rPr>
              <a:t>Amazon Web Services</a:t>
            </a:r>
            <a:r>
              <a:rPr lang="en-US" sz="1200" b="0" i="0" kern="1200">
                <a:solidFill>
                  <a:schemeClr val="tx1"/>
                </a:solidFill>
                <a:effectLst/>
                <a:latin typeface="Arial"/>
                <a:ea typeface="+mn-ea"/>
                <a:cs typeface="+mn-cs"/>
              </a:rPr>
              <a:t> and catalog services by </a:t>
            </a:r>
            <a:r>
              <a:rPr lang="en-US" sz="1200" b="0" i="0" u="none" strike="noStrike" kern="1200">
                <a:solidFill>
                  <a:schemeClr val="tx1"/>
                </a:solidFill>
                <a:effectLst/>
                <a:latin typeface="Arial"/>
                <a:ea typeface="+mn-ea"/>
                <a:cs typeface="+mn-cs"/>
                <a:hlinkClick r:id="rId5"/>
              </a:rPr>
              <a:t>Sinergise</a:t>
            </a:r>
            <a:r>
              <a:rPr lang="en-US" sz="1200" b="0" i="0" kern="1200">
                <a:solidFill>
                  <a:schemeClr val="tx1"/>
                </a:solidFill>
                <a:effectLst/>
                <a:latin typeface="Arial"/>
                <a:ea typeface="+mn-ea"/>
                <a:cs typeface="+mn-cs"/>
              </a:rPr>
              <a:t>, our small team was able to craft this wide-area cloudless map of Europe in a fast and inexpensive manner.</a:t>
            </a:r>
          </a:p>
          <a:p>
            <a:endParaRPr lang="en-US" sz="1200" b="0" i="0" kern="1200">
              <a:solidFill>
                <a:schemeClr val="tx1"/>
              </a:solidFill>
              <a:effectLst/>
              <a:latin typeface="Arial"/>
              <a:ea typeface="+mn-ea"/>
              <a:cs typeface="+mn-cs"/>
            </a:endParaRPr>
          </a:p>
          <a:p>
            <a:r>
              <a:rPr lang="en-US" sz="1200" b="0" i="0" kern="1200">
                <a:solidFill>
                  <a:schemeClr val="tx1"/>
                </a:solidFill>
                <a:effectLst/>
                <a:latin typeface="Arial"/>
                <a:ea typeface="+mn-ea"/>
                <a:cs typeface="+mn-cs"/>
              </a:rPr>
              <a:t>The </a:t>
            </a:r>
            <a:r>
              <a:rPr lang="en-US" sz="1200" b="0" i="0" kern="1200" err="1">
                <a:solidFill>
                  <a:schemeClr val="tx1"/>
                </a:solidFill>
                <a:effectLst/>
                <a:latin typeface="Arial"/>
                <a:ea typeface="+mn-ea"/>
                <a:cs typeface="+mn-cs"/>
              </a:rPr>
              <a:t>GeoTIFFs</a:t>
            </a:r>
            <a:r>
              <a:rPr lang="en-US" sz="1200" b="0" i="0" kern="1200" baseline="0">
                <a:solidFill>
                  <a:schemeClr val="tx1"/>
                </a:solidFill>
                <a:effectLst/>
                <a:latin typeface="Arial"/>
                <a:ea typeface="+mn-ea"/>
                <a:cs typeface="+mn-cs"/>
              </a:rPr>
              <a:t> used to provide this service are also opened up. EOX has made them available in their own S3 bucket. It is a requester pays bucket, which means that they can share the data without incurring any data transfer costs. </a:t>
            </a:r>
            <a:endParaRPr lang="en-US"/>
          </a:p>
          <a:p>
            <a:endParaRPr lang="en-US"/>
          </a:p>
        </p:txBody>
      </p:sp>
      <p:sp>
        <p:nvSpPr>
          <p:cNvPr id="4" name="Slide Number Placeholder 3"/>
          <p:cNvSpPr>
            <a:spLocks noGrp="1"/>
          </p:cNvSpPr>
          <p:nvPr>
            <p:ph type="sldNum" sz="quarter" idx="10"/>
          </p:nvPr>
        </p:nvSpPr>
        <p:spPr/>
        <p:txBody>
          <a:bodyPr/>
          <a:lstStyle/>
          <a:p>
            <a:fld id="{69C3F2ED-74C5-7D4F-8560-0CC253E9A436}" type="slidenum">
              <a:rPr lang="en-US" smtClean="0"/>
              <a:pPr/>
              <a:t>26</a:t>
            </a:fld>
            <a:endParaRPr lang="en-US"/>
          </a:p>
        </p:txBody>
      </p:sp>
    </p:spTree>
    <p:extLst>
      <p:ext uri="{BB962C8B-B14F-4D97-AF65-F5344CB8AC3E}">
        <p14:creationId xmlns:p14="http://schemas.microsoft.com/office/powerpoint/2010/main" val="643614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a:ea typeface="+mn-ea"/>
                <a:cs typeface="+mn-cs"/>
              </a:rPr>
              <a:t>This is a global dataset providing basemap elevation coverage, tiled for easy usage. Tiles are available in multiple output formats, optimized for different use cases. Data is aggregated from several open data providers including 3 meter and 10 meter 3D Elevation Program (3DEP) in the United States, 30 meter Shuttle Radar Topography Mission (SRTM) globally, and coarser Global Multi-resolution Terrain Elevation Data (GMTED) and ETOPO1. Data updates are provided by Mapzen.</a:t>
            </a:r>
          </a:p>
        </p:txBody>
      </p:sp>
      <p:sp>
        <p:nvSpPr>
          <p:cNvPr id="4" name="Slide Number Placeholder 3"/>
          <p:cNvSpPr>
            <a:spLocks noGrp="1"/>
          </p:cNvSpPr>
          <p:nvPr>
            <p:ph type="sldNum" sz="quarter" idx="10"/>
          </p:nvPr>
        </p:nvSpPr>
        <p:spPr/>
        <p:txBody>
          <a:bodyPr/>
          <a:lstStyle/>
          <a:p>
            <a:fld id="{69C3F2ED-74C5-7D4F-8560-0CC253E9A436}" type="slidenum">
              <a:rPr lang="en-US" smtClean="0"/>
              <a:pPr/>
              <a:t>27</a:t>
            </a:fld>
            <a:endParaRPr lang="en-US" dirty="0"/>
          </a:p>
        </p:txBody>
      </p:sp>
    </p:spTree>
    <p:extLst>
      <p:ext uri="{BB962C8B-B14F-4D97-AF65-F5344CB8AC3E}">
        <p14:creationId xmlns:p14="http://schemas.microsoft.com/office/powerpoint/2010/main" val="1261097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sz="1200" b="0" i="0" kern="1200" dirty="0">
                <a:solidFill>
                  <a:schemeClr val="tx1"/>
                </a:solidFill>
                <a:effectLst/>
                <a:latin typeface="Arial"/>
                <a:ea typeface="+mn-ea"/>
                <a:cs typeface="+mn-cs"/>
              </a:rPr>
              <a:t>This is a global dataset providing basemap elevation coverage, tiled for easy usage. Tiles are available in multiple output formats, optimized for different use cases.</a:t>
            </a:r>
            <a:endParaRPr lang="en-US" dirty="0"/>
          </a:p>
          <a:p>
            <a:r>
              <a:rPr lang="en-US" dirty="0"/>
              <a:t>- Focus</a:t>
            </a:r>
            <a:r>
              <a:rPr lang="en-US" baseline="0" dirty="0"/>
              <a:t> on usage of AWS Batch</a:t>
            </a:r>
            <a:endParaRPr lang="en-US"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28</a:t>
            </a:fld>
            <a:endParaRPr lang="en-US" dirty="0"/>
          </a:p>
        </p:txBody>
      </p:sp>
    </p:spTree>
    <p:extLst>
      <p:ext uri="{BB962C8B-B14F-4D97-AF65-F5344CB8AC3E}">
        <p14:creationId xmlns:p14="http://schemas.microsoft.com/office/powerpoint/2010/main" val="314177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Wrapping it up, what have we learned working with a number of customers and large datasets?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29</a:t>
            </a:fld>
            <a:endParaRPr lang="en-US" dirty="0"/>
          </a:p>
        </p:txBody>
      </p:sp>
    </p:spTree>
    <p:extLst>
      <p:ext uri="{BB962C8B-B14F-4D97-AF65-F5344CB8AC3E}">
        <p14:creationId xmlns:p14="http://schemas.microsoft.com/office/powerpoint/2010/main" val="19580983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You can’t get your time back, if you don’t need to waste your time waiting on something to finish running/downloading, why would you?</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30</a:t>
            </a:fld>
            <a:endParaRPr lang="en-US" dirty="0"/>
          </a:p>
        </p:txBody>
      </p:sp>
    </p:spTree>
    <p:extLst>
      <p:ext uri="{BB962C8B-B14F-4D97-AF65-F5344CB8AC3E}">
        <p14:creationId xmlns:p14="http://schemas.microsoft.com/office/powerpoint/2010/main" val="515247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31</a:t>
            </a:fld>
            <a:endParaRPr lang="en-US" dirty="0"/>
          </a:p>
        </p:txBody>
      </p:sp>
    </p:spTree>
    <p:extLst>
      <p:ext uri="{BB962C8B-B14F-4D97-AF65-F5344CB8AC3E}">
        <p14:creationId xmlns:p14="http://schemas.microsoft.com/office/powerpoint/2010/main" val="755976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32</a:t>
            </a:fld>
            <a:endParaRPr lang="en-US" dirty="0"/>
          </a:p>
        </p:txBody>
      </p:sp>
    </p:spTree>
    <p:extLst>
      <p:ext uri="{BB962C8B-B14F-4D97-AF65-F5344CB8AC3E}">
        <p14:creationId xmlns:p14="http://schemas.microsoft.com/office/powerpoint/2010/main" val="1874428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33</a:t>
            </a:fld>
            <a:endParaRPr lang="en-US" dirty="0"/>
          </a:p>
        </p:txBody>
      </p:sp>
    </p:spTree>
    <p:extLst>
      <p:ext uri="{BB962C8B-B14F-4D97-AF65-F5344CB8AC3E}">
        <p14:creationId xmlns:p14="http://schemas.microsoft.com/office/powerpoint/2010/main" val="2115471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curve makes sense not only for data products but for data access mechanisms themselves</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34</a:t>
            </a:fld>
            <a:endParaRPr lang="en-US" dirty="0"/>
          </a:p>
        </p:txBody>
      </p:sp>
    </p:spTree>
    <p:extLst>
      <p:ext uri="{BB962C8B-B14F-4D97-AF65-F5344CB8AC3E}">
        <p14:creationId xmlns:p14="http://schemas.microsoft.com/office/powerpoint/2010/main" val="340455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Policies need to be mindful of the fact that these things carry real costs that *someone* needs to pay. The nice thing about competition in the cloud industry is that there’s a lot of pressure to lower infrastructure costs. </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35</a:t>
            </a:fld>
            <a:endParaRPr lang="en-US" dirty="0"/>
          </a:p>
        </p:txBody>
      </p:sp>
    </p:spTree>
    <p:extLst>
      <p:ext uri="{BB962C8B-B14F-4D97-AF65-F5344CB8AC3E}">
        <p14:creationId xmlns:p14="http://schemas.microsoft.com/office/powerpoint/2010/main" val="774199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Obviously, data doesn’t *want* anything, but why is someone bothering to make the data open in the first place?</a:t>
            </a:r>
          </a:p>
        </p:txBody>
      </p:sp>
      <p:sp>
        <p:nvSpPr>
          <p:cNvPr id="4" name="Slide Number Placeholder 3"/>
          <p:cNvSpPr>
            <a:spLocks noGrp="1"/>
          </p:cNvSpPr>
          <p:nvPr>
            <p:ph type="sldNum" sz="quarter" idx="10"/>
          </p:nvPr>
        </p:nvSpPr>
        <p:spPr/>
        <p:txBody>
          <a:bodyPr/>
          <a:lstStyle/>
          <a:p>
            <a:fld id="{69C3F2ED-74C5-7D4F-8560-0CC253E9A436}" type="slidenum">
              <a:rPr lang="en-US" smtClean="0"/>
              <a:pPr/>
              <a:t>5</a:t>
            </a:fld>
            <a:endParaRPr lang="en-US" dirty="0"/>
          </a:p>
        </p:txBody>
      </p:sp>
    </p:spTree>
    <p:extLst>
      <p:ext uri="{BB962C8B-B14F-4D97-AF65-F5344CB8AC3E}">
        <p14:creationId xmlns:p14="http://schemas.microsoft.com/office/powerpoint/2010/main" val="1989295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Policies need to be mindful of the fact that these things carry real costs that *someone* needs to pay. The nice thing about competition in the cloud industry is that there’s a lot of pressure to lower infrastructure costs. </a:t>
            </a:r>
          </a:p>
        </p:txBody>
      </p:sp>
      <p:sp>
        <p:nvSpPr>
          <p:cNvPr id="4" name="Slide Number Placeholder 3"/>
          <p:cNvSpPr>
            <a:spLocks noGrp="1"/>
          </p:cNvSpPr>
          <p:nvPr>
            <p:ph type="sldNum" sz="quarter" idx="10"/>
          </p:nvPr>
        </p:nvSpPr>
        <p:spPr/>
        <p:txBody>
          <a:bodyPr/>
          <a:lstStyle/>
          <a:p>
            <a:fld id="{69C3F2ED-74C5-7D4F-8560-0CC253E9A436}" type="slidenum">
              <a:rPr lang="en-US" smtClean="0"/>
              <a:pPr/>
              <a:t>36</a:t>
            </a:fld>
            <a:endParaRPr lang="en-US" dirty="0"/>
          </a:p>
        </p:txBody>
      </p:sp>
    </p:spTree>
    <p:extLst>
      <p:ext uri="{BB962C8B-B14F-4D97-AF65-F5344CB8AC3E}">
        <p14:creationId xmlns:p14="http://schemas.microsoft.com/office/powerpoint/2010/main" val="1001615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do think it’s safe to say that if someone is producing data, they expect the data to be useful in some way and they want the data to be used, they want the data to be put to work.</a:t>
            </a:r>
          </a:p>
        </p:txBody>
      </p:sp>
      <p:sp>
        <p:nvSpPr>
          <p:cNvPr id="4" name="Slide Number Placeholder 3"/>
          <p:cNvSpPr>
            <a:spLocks noGrp="1"/>
          </p:cNvSpPr>
          <p:nvPr>
            <p:ph type="sldNum" sz="quarter" idx="10"/>
          </p:nvPr>
        </p:nvSpPr>
        <p:spPr/>
        <p:txBody>
          <a:bodyPr/>
          <a:lstStyle/>
          <a:p>
            <a:fld id="{69C3F2ED-74C5-7D4F-8560-0CC253E9A436}" type="slidenum">
              <a:rPr lang="en-US" smtClean="0"/>
              <a:pPr/>
              <a:t>6</a:t>
            </a:fld>
            <a:endParaRPr lang="en-US" dirty="0"/>
          </a:p>
        </p:txBody>
      </p:sp>
    </p:spTree>
    <p:extLst>
      <p:ext uri="{BB962C8B-B14F-4D97-AF65-F5344CB8AC3E}">
        <p14:creationId xmlns:p14="http://schemas.microsoft.com/office/powerpoint/2010/main" val="1870746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let’s assume this is true. That data wants to be used. Why should we care what data wants? What are we getting at here? It’s a fundamental question that’s worth thinking about.</a:t>
            </a:r>
          </a:p>
          <a:p>
            <a:endParaRPr lang="en-US" baseline="0" dirty="0"/>
          </a:p>
        </p:txBody>
      </p:sp>
      <p:sp>
        <p:nvSpPr>
          <p:cNvPr id="4" name="Slide Number Placeholder 3"/>
          <p:cNvSpPr>
            <a:spLocks noGrp="1"/>
          </p:cNvSpPr>
          <p:nvPr>
            <p:ph type="sldNum" sz="quarter" idx="10"/>
          </p:nvPr>
        </p:nvSpPr>
        <p:spPr/>
        <p:txBody>
          <a:bodyPr/>
          <a:lstStyle/>
          <a:p>
            <a:fld id="{69C3F2ED-74C5-7D4F-8560-0CC253E9A436}" type="slidenum">
              <a:rPr lang="en-US" smtClean="0"/>
              <a:pPr/>
              <a:t>7</a:t>
            </a:fld>
            <a:endParaRPr lang="en-US" dirty="0"/>
          </a:p>
        </p:txBody>
      </p:sp>
    </p:spTree>
    <p:extLst>
      <p:ext uri="{BB962C8B-B14F-4D97-AF65-F5344CB8AC3E}">
        <p14:creationId xmlns:p14="http://schemas.microsoft.com/office/powerpoint/2010/main" val="112888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we’re going through the process of making data available, we should make it available in a way that is useful. Data is often made </a:t>
            </a:r>
            <a:r>
              <a:rPr lang="en-US" baseline="0" dirty="0" err="1"/>
              <a:t>availale</a:t>
            </a:r>
            <a:r>
              <a:rPr lang="en-US" baseline="0"/>
              <a:t> in formats good for archiving, not for processing.</a:t>
            </a:r>
          </a:p>
          <a:p>
            <a:endParaRPr lang="en-US" baseline="0"/>
          </a:p>
        </p:txBody>
      </p:sp>
      <p:sp>
        <p:nvSpPr>
          <p:cNvPr id="4" name="Slide Number Placeholder 3"/>
          <p:cNvSpPr>
            <a:spLocks noGrp="1"/>
          </p:cNvSpPr>
          <p:nvPr>
            <p:ph type="sldNum" sz="quarter" idx="10"/>
          </p:nvPr>
        </p:nvSpPr>
        <p:spPr/>
        <p:txBody>
          <a:bodyPr/>
          <a:lstStyle/>
          <a:p>
            <a:fld id="{69C3F2ED-74C5-7D4F-8560-0CC253E9A436}" type="slidenum">
              <a:rPr lang="en-US" smtClean="0"/>
              <a:pPr/>
              <a:t>8</a:t>
            </a:fld>
            <a:endParaRPr lang="en-US"/>
          </a:p>
        </p:txBody>
      </p:sp>
    </p:spTree>
    <p:extLst>
      <p:ext uri="{BB962C8B-B14F-4D97-AF65-F5344CB8AC3E}">
        <p14:creationId xmlns:p14="http://schemas.microsoft.com/office/powerpoint/2010/main" val="1938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Access to good data and computing resources lowers the cost of human knowledge. This is why I work in computing, and particularly why I work for AWS. The cloud democratizes access to vast amounts of data and computing power. This enables humans to access and collaborate on massive scale datasets, no matter where they are in the world. The fact that you can make an API call and securely provision massive computing clusters, is still astonishing to me. The idea that this system that was largely set up to share documents is the same thing that allows </a:t>
            </a:r>
          </a:p>
        </p:txBody>
      </p:sp>
      <p:sp>
        <p:nvSpPr>
          <p:cNvPr id="4" name="Slide Number Placeholder 3"/>
          <p:cNvSpPr>
            <a:spLocks noGrp="1"/>
          </p:cNvSpPr>
          <p:nvPr>
            <p:ph type="sldNum" sz="quarter" idx="10"/>
          </p:nvPr>
        </p:nvSpPr>
        <p:spPr/>
        <p:txBody>
          <a:bodyPr/>
          <a:lstStyle/>
          <a:p>
            <a:fld id="{69C3F2ED-74C5-7D4F-8560-0CC253E9A436}" type="slidenum">
              <a:rPr lang="en-US" smtClean="0"/>
              <a:pPr/>
              <a:t>9</a:t>
            </a:fld>
            <a:endParaRPr lang="en-US"/>
          </a:p>
        </p:txBody>
      </p:sp>
    </p:spTree>
    <p:extLst>
      <p:ext uri="{BB962C8B-B14F-4D97-AF65-F5344CB8AC3E}">
        <p14:creationId xmlns:p14="http://schemas.microsoft.com/office/powerpoint/2010/main" val="842410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OK. So, I think we all agree that there’s value in this. How do we do it?</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10</a:t>
            </a:fld>
            <a:endParaRPr lang="en-US"/>
          </a:p>
        </p:txBody>
      </p:sp>
    </p:spTree>
    <p:extLst>
      <p:ext uri="{BB962C8B-B14F-4D97-AF65-F5344CB8AC3E}">
        <p14:creationId xmlns:p14="http://schemas.microsoft.com/office/powerpoint/2010/main" val="1335440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OK. So, I think we all agree that there’s value in this. How do we do it?</a:t>
            </a:r>
          </a:p>
        </p:txBody>
      </p:sp>
      <p:sp>
        <p:nvSpPr>
          <p:cNvPr id="4" name="Slide Number Placeholder 3"/>
          <p:cNvSpPr>
            <a:spLocks noGrp="1"/>
          </p:cNvSpPr>
          <p:nvPr>
            <p:ph type="sldNum" sz="quarter" idx="10"/>
          </p:nvPr>
        </p:nvSpPr>
        <p:spPr/>
        <p:txBody>
          <a:bodyPr/>
          <a:lstStyle/>
          <a:p>
            <a:fld id="{69C3F2ED-74C5-7D4F-8560-0CC253E9A436}" type="slidenum">
              <a:rPr lang="en-US" smtClean="0"/>
              <a:pPr/>
              <a:t>11</a:t>
            </a:fld>
            <a:endParaRPr lang="en-US"/>
          </a:p>
        </p:txBody>
      </p:sp>
    </p:spTree>
    <p:extLst>
      <p:ext uri="{BB962C8B-B14F-4D97-AF65-F5344CB8AC3E}">
        <p14:creationId xmlns:p14="http://schemas.microsoft.com/office/powerpoint/2010/main" val="13499826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Text Placeholder 11"/>
          <p:cNvSpPr>
            <a:spLocks noGrp="1"/>
          </p:cNvSpPr>
          <p:nvPr>
            <p:ph type="body" sz="quarter" idx="10" hasCustomPrompt="1"/>
          </p:nvPr>
        </p:nvSpPr>
        <p:spPr>
          <a:xfrm>
            <a:off x="487899" y="3714749"/>
            <a:ext cx="3683000" cy="433387"/>
          </a:xfrm>
        </p:spPr>
        <p:txBody>
          <a:bodyPr>
            <a:normAutofit/>
          </a:bodyPr>
          <a:lstStyle>
            <a:lvl1pPr marL="0" indent="0" algn="l">
              <a:buNone/>
              <a:defRPr sz="1600" baseline="0">
                <a:solidFill>
                  <a:schemeClr val="tx1"/>
                </a:solidFill>
              </a:defRPr>
            </a:lvl1pPr>
          </a:lstStyle>
          <a:p>
            <a:pPr lvl="0"/>
            <a:r>
              <a:rPr lang="en-US" dirty="0"/>
              <a:t>Click to edit Presenter, Team</a:t>
            </a:r>
          </a:p>
        </p:txBody>
      </p:sp>
      <p:sp>
        <p:nvSpPr>
          <p:cNvPr id="7" name="Text Placeholder 11"/>
          <p:cNvSpPr>
            <a:spLocks noGrp="1"/>
          </p:cNvSpPr>
          <p:nvPr>
            <p:ph type="body" sz="quarter" idx="11" hasCustomPrompt="1"/>
          </p:nvPr>
        </p:nvSpPr>
        <p:spPr>
          <a:xfrm>
            <a:off x="487899" y="4095750"/>
            <a:ext cx="3683000" cy="369888"/>
          </a:xfrm>
        </p:spPr>
        <p:txBody>
          <a:bodyPr>
            <a:normAutofit/>
          </a:bodyPr>
          <a:lstStyle>
            <a:lvl1pPr marL="0" indent="0" algn="l">
              <a:buNone/>
              <a:defRPr sz="1600" baseline="0">
                <a:solidFill>
                  <a:schemeClr val="tx2"/>
                </a:solidFill>
              </a:defRPr>
            </a:lvl1pPr>
          </a:lstStyle>
          <a:p>
            <a:pPr lvl="0"/>
            <a:r>
              <a:rPr lang="en-US" dirty="0"/>
              <a:t>Click to edit Date</a:t>
            </a:r>
          </a:p>
        </p:txBody>
      </p:sp>
      <p:sp>
        <p:nvSpPr>
          <p:cNvPr id="10" name="Text Placeholder 8"/>
          <p:cNvSpPr>
            <a:spLocks noGrp="1"/>
          </p:cNvSpPr>
          <p:nvPr>
            <p:ph type="body" sz="quarter" idx="12" hasCustomPrompt="1"/>
          </p:nvPr>
        </p:nvSpPr>
        <p:spPr>
          <a:xfrm>
            <a:off x="487899" y="1396898"/>
            <a:ext cx="8172280" cy="1426464"/>
          </a:xfrm>
        </p:spPr>
        <p:txBody>
          <a:bodyPr anchor="ctr" anchorCtr="0">
            <a:noAutofit/>
          </a:bodyPr>
          <a:lstStyle>
            <a:lvl1pPr marL="0" indent="0" algn="l">
              <a:buNone/>
              <a:defRPr sz="6000" b="1" baseline="0">
                <a:solidFill>
                  <a:schemeClr val="tx1"/>
                </a:solidFill>
              </a:defRPr>
            </a:lvl1pPr>
          </a:lstStyle>
          <a:p>
            <a:pPr lvl="0"/>
            <a:r>
              <a:rPr lang="en-US" dirty="0"/>
              <a:t>Click to edit master title style</a:t>
            </a:r>
          </a:p>
        </p:txBody>
      </p:sp>
      <p:sp>
        <p:nvSpPr>
          <p:cNvPr id="13" name="TextBox 12"/>
          <p:cNvSpPr txBox="1"/>
          <p:nvPr userDrawn="1"/>
        </p:nvSpPr>
        <p:spPr>
          <a:xfrm>
            <a:off x="489150" y="4891341"/>
            <a:ext cx="3027774" cy="107722"/>
          </a:xfrm>
          <a:prstGeom prst="rect">
            <a:avLst/>
          </a:prstGeom>
          <a:noFill/>
        </p:spPr>
        <p:txBody>
          <a:bodyPr wrap="square" lIns="0" tIns="0" rIns="0" bIns="0" rtlCol="0">
            <a:spAutoFit/>
          </a:bodyPr>
          <a:lstStyle/>
          <a:p>
            <a:r>
              <a:rPr lang="en-US" sz="700">
                <a:solidFill>
                  <a:schemeClr val="accent6">
                    <a:lumMod val="60000"/>
                    <a:lumOff val="40000"/>
                  </a:schemeClr>
                </a:solidFill>
              </a:rPr>
              <a:t>© 2017, Amazon Web Services, Inc. or its Affiliates. All rights reserved.</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086600" y="3521491"/>
            <a:ext cx="1573579" cy="944147"/>
          </a:xfrm>
          <a:prstGeom prst="rect">
            <a:avLst/>
          </a:prstGeom>
        </p:spPr>
      </p:pic>
    </p:spTree>
    <p:extLst>
      <p:ext uri="{BB962C8B-B14F-4D97-AF65-F5344CB8AC3E}">
        <p14:creationId xmlns:p14="http://schemas.microsoft.com/office/powerpoint/2010/main" val="2005314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Orange Background White Logo">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4877"/>
            <a:ext cx="548640" cy="329184"/>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Squid Ink Background White Logo">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4877"/>
            <a:ext cx="548640" cy="329184"/>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White Background White Logo">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4877"/>
            <a:ext cx="548640" cy="329184"/>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0702" y="1550831"/>
            <a:ext cx="7772400" cy="1021556"/>
          </a:xfrm>
        </p:spPr>
        <p:txBody>
          <a:bodyPr anchor="ctr">
            <a:noAutofit/>
          </a:bodyPr>
          <a:lstStyle>
            <a:lvl1pPr algn="l">
              <a:defRPr sz="4000" b="1" cap="none"/>
            </a:lvl1pPr>
          </a:lstStyle>
          <a:p>
            <a:r>
              <a:rPr lang="en-US" dirty="0"/>
              <a:t>Thank you!</a:t>
            </a:r>
          </a:p>
        </p:txBody>
      </p:sp>
      <p:sp>
        <p:nvSpPr>
          <p:cNvPr id="3" name="Text Placeholder 11"/>
          <p:cNvSpPr>
            <a:spLocks noGrp="1"/>
          </p:cNvSpPr>
          <p:nvPr>
            <p:ph type="body" sz="quarter" idx="10"/>
          </p:nvPr>
        </p:nvSpPr>
        <p:spPr>
          <a:xfrm>
            <a:off x="487899" y="3482770"/>
            <a:ext cx="3683000" cy="433387"/>
          </a:xfrm>
        </p:spPr>
        <p:txBody>
          <a:bodyPr>
            <a:normAutofit/>
          </a:bodyPr>
          <a:lstStyle>
            <a:lvl1pPr marL="0" indent="0" algn="l">
              <a:buNone/>
              <a:defRPr sz="1600" baseline="0"/>
            </a:lvl1pPr>
          </a:lstStyle>
          <a:p>
            <a:pPr lvl="0"/>
            <a:r>
              <a:rPr lang="en-US"/>
              <a:t>Click to edit Master text styles</a:t>
            </a:r>
          </a:p>
        </p:txBody>
      </p:sp>
    </p:spTree>
    <p:extLst>
      <p:ext uri="{BB962C8B-B14F-4D97-AF65-F5344CB8AC3E}">
        <p14:creationId xmlns:p14="http://schemas.microsoft.com/office/powerpoint/2010/main" val="2124837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BB242C-E142-0A43-9F1E-0928D9F8BACE}"/>
              </a:ext>
            </a:extLst>
          </p:cNvPr>
          <p:cNvPicPr>
            <a:picLocks noChangeAspect="1"/>
          </p:cNvPicPr>
          <p:nvPr userDrawn="1"/>
        </p:nvPicPr>
        <p:blipFill rotWithShape="1">
          <a:blip r:embed="rId2"/>
          <a:srcRect l="15935" r="10110"/>
          <a:stretch/>
        </p:blipFill>
        <p:spPr>
          <a:xfrm>
            <a:off x="-1" y="0"/>
            <a:ext cx="9144001" cy="5143500"/>
          </a:xfrm>
          <a:prstGeom prst="rect">
            <a:avLst/>
          </a:prstGeom>
        </p:spPr>
      </p:pic>
      <p:sp>
        <p:nvSpPr>
          <p:cNvPr id="6" name="Text Placeholder 11"/>
          <p:cNvSpPr>
            <a:spLocks noGrp="1"/>
          </p:cNvSpPr>
          <p:nvPr>
            <p:ph type="body" sz="quarter" idx="10" hasCustomPrompt="1"/>
          </p:nvPr>
        </p:nvSpPr>
        <p:spPr>
          <a:xfrm>
            <a:off x="337504" y="3718972"/>
            <a:ext cx="3683000" cy="622873"/>
          </a:xfrm>
          <a:prstGeom prst="rect">
            <a:avLst/>
          </a:prstGeom>
        </p:spPr>
        <p:txBody>
          <a:bodyPr>
            <a:normAutofit/>
          </a:bodyPr>
          <a:lstStyle>
            <a:lvl1pPr marL="0" indent="0" algn="l">
              <a:buNone/>
              <a:defRPr sz="1600" baseline="0"/>
            </a:lvl1pPr>
          </a:lstStyle>
          <a:p>
            <a:pPr lvl="0"/>
            <a:r>
              <a:rPr lang="en-US" dirty="0"/>
              <a:t>Click to edit Presenter, Team</a:t>
            </a:r>
          </a:p>
          <a:p>
            <a:pPr lvl="0"/>
            <a:r>
              <a:rPr lang="en-US" dirty="0"/>
              <a:t>Date, location</a:t>
            </a:r>
          </a:p>
        </p:txBody>
      </p:sp>
      <p:sp>
        <p:nvSpPr>
          <p:cNvPr id="10" name="Text Placeholder 8"/>
          <p:cNvSpPr>
            <a:spLocks noGrp="1"/>
          </p:cNvSpPr>
          <p:nvPr>
            <p:ph type="body" sz="quarter" idx="12" hasCustomPrompt="1"/>
          </p:nvPr>
        </p:nvSpPr>
        <p:spPr>
          <a:xfrm>
            <a:off x="337504" y="1908228"/>
            <a:ext cx="7324988" cy="744537"/>
          </a:xfrm>
          <a:prstGeom prst="rect">
            <a:avLst/>
          </a:prstGeom>
        </p:spPr>
        <p:txBody>
          <a:bodyPr>
            <a:noAutofit/>
          </a:bodyPr>
          <a:lstStyle>
            <a:lvl1pPr marL="0" indent="0" algn="l">
              <a:buNone/>
              <a:defRPr sz="4000" b="1" baseline="0"/>
            </a:lvl1pPr>
          </a:lstStyle>
          <a:p>
            <a:pPr lvl="0"/>
            <a:r>
              <a:rPr lang="en-US" dirty="0"/>
              <a:t>Click to edit Master title style</a:t>
            </a:r>
          </a:p>
        </p:txBody>
      </p:sp>
      <p:sp>
        <p:nvSpPr>
          <p:cNvPr id="12" name="Text Placeholder 11"/>
          <p:cNvSpPr>
            <a:spLocks noGrp="1"/>
          </p:cNvSpPr>
          <p:nvPr>
            <p:ph type="body" sz="quarter" idx="13" hasCustomPrompt="1"/>
          </p:nvPr>
        </p:nvSpPr>
        <p:spPr>
          <a:xfrm>
            <a:off x="337504" y="2658575"/>
            <a:ext cx="6041582" cy="769527"/>
          </a:xfrm>
          <a:prstGeom prst="rect">
            <a:avLst/>
          </a:prstGeom>
        </p:spPr>
        <p:txBody>
          <a:bodyPr/>
          <a:lstStyle>
            <a:lvl1pPr marL="0" indent="0" algn="l">
              <a:buNone/>
              <a:defRPr sz="1800"/>
            </a:lvl1pPr>
          </a:lstStyle>
          <a:p>
            <a:pPr lvl="0"/>
            <a:r>
              <a:rPr lang="en-US" dirty="0"/>
              <a:t>Click to edit Master text styles</a:t>
            </a:r>
          </a:p>
          <a:p>
            <a:pPr lvl="0"/>
            <a:r>
              <a:rPr lang="en-US" dirty="0"/>
              <a:t>Social handle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742" y="437056"/>
            <a:ext cx="848312" cy="507162"/>
          </a:xfrm>
          <a:prstGeom prst="rect">
            <a:avLst/>
          </a:prstGeom>
        </p:spPr>
      </p:pic>
      <p:sp>
        <p:nvSpPr>
          <p:cNvPr id="7" name="TextBox 6">
            <a:extLst>
              <a:ext uri="{FF2B5EF4-FFF2-40B4-BE49-F238E27FC236}">
                <a16:creationId xmlns:a16="http://schemas.microsoft.com/office/drawing/2014/main" id="{8FA84D03-8133-8347-8776-300EBD9F8B8C}"/>
              </a:ext>
            </a:extLst>
          </p:cNvPr>
          <p:cNvSpPr txBox="1"/>
          <p:nvPr userDrawn="1"/>
        </p:nvSpPr>
        <p:spPr>
          <a:xfrm>
            <a:off x="336789" y="4802438"/>
            <a:ext cx="4447181" cy="107722"/>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2018, Amazon Web Services, Inc. or its Affiliates. All rights reserved. </a:t>
            </a:r>
            <a:r>
              <a:rPr lang="en-US" sz="700" b="0" i="0" dirty="0">
                <a:solidFill>
                  <a:schemeClr val="bg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4236933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336789" y="114936"/>
            <a:ext cx="8205304" cy="62087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336550" y="1064419"/>
            <a:ext cx="8205788" cy="29289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3282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Sub-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A737D-052C-C84E-A767-DC5456E4AA50}"/>
              </a:ext>
            </a:extLst>
          </p:cNvPr>
          <p:cNvPicPr>
            <a:picLocks noChangeAspect="1"/>
          </p:cNvPicPr>
          <p:nvPr userDrawn="1"/>
        </p:nvPicPr>
        <p:blipFill rotWithShape="1">
          <a:blip r:embed="rId2"/>
          <a:srcRect l="3434"/>
          <a:stretch/>
        </p:blipFill>
        <p:spPr>
          <a:xfrm>
            <a:off x="0" y="0"/>
            <a:ext cx="9144000" cy="5143500"/>
          </a:xfrm>
          <a:prstGeom prst="rect">
            <a:avLst/>
          </a:prstGeom>
          <a:ln>
            <a:solidFill>
              <a:schemeClr val="accent4"/>
            </a:solidFill>
          </a:ln>
        </p:spPr>
      </p:pic>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A82B5894-DCBD-3A4E-BD40-DCA1D16A4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
        <p:nvSpPr>
          <p:cNvPr id="7" name="Text Placeholder 6">
            <a:extLst>
              <a:ext uri="{FF2B5EF4-FFF2-40B4-BE49-F238E27FC236}">
                <a16:creationId xmlns:a16="http://schemas.microsoft.com/office/drawing/2014/main" id="{A9C2E74A-1C76-BA45-B688-EBC1722762EA}"/>
              </a:ext>
            </a:extLst>
          </p:cNvPr>
          <p:cNvSpPr>
            <a:spLocks noGrp="1"/>
          </p:cNvSpPr>
          <p:nvPr>
            <p:ph type="body" sz="quarter" idx="10"/>
          </p:nvPr>
        </p:nvSpPr>
        <p:spPr>
          <a:xfrm>
            <a:off x="396875" y="2970213"/>
            <a:ext cx="5137150" cy="489424"/>
          </a:xfrm>
          <a:prstGeom prst="rect">
            <a:avLst/>
          </a:prstGeom>
        </p:spPr>
        <p:txBody>
          <a:bodyPr/>
          <a:lstStyle>
            <a:lvl1pPr>
              <a:defRPr sz="18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1429870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4A737D-052C-C84E-A767-DC5456E4AA50}"/>
              </a:ext>
            </a:extLst>
          </p:cNvPr>
          <p:cNvPicPr>
            <a:picLocks noChangeAspect="1"/>
          </p:cNvPicPr>
          <p:nvPr userDrawn="1"/>
        </p:nvPicPr>
        <p:blipFill rotWithShape="1">
          <a:blip r:embed="rId2"/>
          <a:srcRect l="3434"/>
          <a:stretch/>
        </p:blipFill>
        <p:spPr>
          <a:xfrm>
            <a:off x="0" y="0"/>
            <a:ext cx="9144000" cy="5143500"/>
          </a:xfrm>
          <a:prstGeom prst="rect">
            <a:avLst/>
          </a:prstGeom>
          <a:ln>
            <a:solidFill>
              <a:schemeClr val="accent4"/>
            </a:solidFill>
          </a:ln>
        </p:spPr>
      </p:pic>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A82B5894-DCBD-3A4E-BD40-DCA1D16A4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ext uri="{BB962C8B-B14F-4D97-AF65-F5344CB8AC3E}">
        <p14:creationId xmlns:p14="http://schemas.microsoft.com/office/powerpoint/2010/main" val="3277066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ivider slide - Squid 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DB510E-163A-A649-85E1-F07635A2E3BD}"/>
              </a:ext>
            </a:extLst>
          </p:cNvPr>
          <p:cNvPicPr>
            <a:picLocks noChangeAspect="1"/>
          </p:cNvPicPr>
          <p:nvPr userDrawn="1"/>
        </p:nvPicPr>
        <p:blipFill rotWithShape="1">
          <a:blip r:embed="rId2"/>
          <a:srcRect l="17935" r="18573"/>
          <a:stretch/>
        </p:blipFill>
        <p:spPr>
          <a:xfrm>
            <a:off x="1" y="0"/>
            <a:ext cx="9144000" cy="5143500"/>
          </a:xfrm>
          <a:prstGeom prst="rect">
            <a:avLst/>
          </a:prstGeom>
        </p:spPr>
      </p:pic>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A82B5894-DCBD-3A4E-BD40-DCA1D16A4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
        <p:nvSpPr>
          <p:cNvPr id="7" name="TextBox 6">
            <a:extLst>
              <a:ext uri="{FF2B5EF4-FFF2-40B4-BE49-F238E27FC236}">
                <a16:creationId xmlns:a16="http://schemas.microsoft.com/office/drawing/2014/main" id="{19B42FBE-3295-6941-A1AE-631779A2516B}"/>
              </a:ext>
            </a:extLst>
          </p:cNvPr>
          <p:cNvSpPr txBox="1"/>
          <p:nvPr userDrawn="1"/>
        </p:nvSpPr>
        <p:spPr>
          <a:xfrm>
            <a:off x="336789" y="4802438"/>
            <a:ext cx="4447181" cy="107722"/>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2018, Amazon Web Services, Inc. or its Affiliates. All rights reserved. </a:t>
            </a:r>
            <a:r>
              <a:rPr lang="en-US" sz="700" b="0" i="0" dirty="0">
                <a:solidFill>
                  <a:schemeClr val="bg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938882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slide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96C4F3-CA83-2A40-9F3D-E162458BB038}"/>
              </a:ext>
            </a:extLst>
          </p:cNvPr>
          <p:cNvPicPr>
            <a:picLocks noChangeAspect="1"/>
          </p:cNvPicPr>
          <p:nvPr userDrawn="1"/>
        </p:nvPicPr>
        <p:blipFill rotWithShape="1">
          <a:blip r:embed="rId2"/>
          <a:srcRect l="16348" r="20161"/>
          <a:stretch/>
        </p:blipFill>
        <p:spPr>
          <a:xfrm>
            <a:off x="1" y="0"/>
            <a:ext cx="9144000" cy="5143500"/>
          </a:xfrm>
          <a:prstGeom prst="rect">
            <a:avLst/>
          </a:prstGeom>
        </p:spPr>
      </p:pic>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A82B5894-DCBD-3A4E-BD40-DCA1D16A4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
        <p:nvSpPr>
          <p:cNvPr id="7" name="TextBox 6">
            <a:extLst>
              <a:ext uri="{FF2B5EF4-FFF2-40B4-BE49-F238E27FC236}">
                <a16:creationId xmlns:a16="http://schemas.microsoft.com/office/drawing/2014/main" id="{F4C7A6D3-65A0-8542-AE4B-0026DA76B828}"/>
              </a:ext>
            </a:extLst>
          </p:cNvPr>
          <p:cNvSpPr txBox="1"/>
          <p:nvPr userDrawn="1"/>
        </p:nvSpPr>
        <p:spPr>
          <a:xfrm>
            <a:off x="336789" y="4802438"/>
            <a:ext cx="4447181" cy="107722"/>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2018, Amazon Web Services, Inc. or its Affiliates. All rights reserved. </a:t>
            </a:r>
            <a:r>
              <a:rPr lang="en-US" sz="700" b="0" i="0" dirty="0">
                <a:solidFill>
                  <a:schemeClr val="bg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1216550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marL="0" indent="0">
              <a:buNone/>
              <a:defRPr>
                <a:solidFill>
                  <a:schemeClr val="tx2"/>
                </a:solidFill>
              </a:defRPr>
            </a:lvl1pPr>
            <a:lvl2pPr marL="742950" indent="-285750">
              <a:buFont typeface="Arial"/>
              <a:buChar char="•"/>
              <a:defRPr>
                <a:solidFill>
                  <a:schemeClr val="tx2"/>
                </a:solidFill>
              </a:defRPr>
            </a:lvl2pPr>
            <a:lvl3pPr marL="1143000" indent="-228600">
              <a:buFont typeface="Arial"/>
              <a:buChar cha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4"/>
          </p:nvPr>
        </p:nvSpPr>
        <p:spPr>
          <a:xfrm>
            <a:off x="338666"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8B3D2E-F77F-AF47-A3C6-ECE78F506F6A}"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3482"/>
            <a:ext cx="550965" cy="330579"/>
          </a:xfrm>
          <a:prstGeom prst="rect">
            <a:avLst/>
          </a:prstGeom>
        </p:spPr>
      </p:pic>
    </p:spTree>
    <p:extLst>
      <p:ext uri="{BB962C8B-B14F-4D97-AF65-F5344CB8AC3E}">
        <p14:creationId xmlns:p14="http://schemas.microsoft.com/office/powerpoint/2010/main" val="35084590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slide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DE0CB9-C246-C948-A3A8-F1FE53173FBC}"/>
              </a:ext>
            </a:extLst>
          </p:cNvPr>
          <p:cNvPicPr>
            <a:picLocks noChangeAspect="1"/>
          </p:cNvPicPr>
          <p:nvPr userDrawn="1"/>
        </p:nvPicPr>
        <p:blipFill rotWithShape="1">
          <a:blip r:embed="rId2"/>
          <a:srcRect l="36508"/>
          <a:stretch/>
        </p:blipFill>
        <p:spPr>
          <a:xfrm>
            <a:off x="0" y="0"/>
            <a:ext cx="9144000" cy="5143500"/>
          </a:xfrm>
          <a:prstGeom prst="rect">
            <a:avLst/>
          </a:prstGeom>
        </p:spPr>
      </p:pic>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bg1"/>
                </a:solidFill>
              </a:defRPr>
            </a:lvl1pPr>
          </a:lstStyle>
          <a:p>
            <a:r>
              <a:rPr lang="en-US" dirty="0"/>
              <a:t>Click to edit Master title style</a:t>
            </a:r>
          </a:p>
        </p:txBody>
      </p:sp>
      <p:pic>
        <p:nvPicPr>
          <p:cNvPr id="5" name="Picture 4">
            <a:extLst>
              <a:ext uri="{FF2B5EF4-FFF2-40B4-BE49-F238E27FC236}">
                <a16:creationId xmlns:a16="http://schemas.microsoft.com/office/drawing/2014/main" id="{A82B5894-DCBD-3A4E-BD40-DCA1D16A4B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
        <p:nvSpPr>
          <p:cNvPr id="7" name="TextBox 6">
            <a:extLst>
              <a:ext uri="{FF2B5EF4-FFF2-40B4-BE49-F238E27FC236}">
                <a16:creationId xmlns:a16="http://schemas.microsoft.com/office/drawing/2014/main" id="{6B5352DB-30F3-104A-9B80-B5A5F889DF74}"/>
              </a:ext>
            </a:extLst>
          </p:cNvPr>
          <p:cNvSpPr txBox="1"/>
          <p:nvPr userDrawn="1"/>
        </p:nvSpPr>
        <p:spPr>
          <a:xfrm>
            <a:off x="336789" y="4802438"/>
            <a:ext cx="4447181" cy="107722"/>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2018, Amazon Web Services, Inc. or its Affiliates. All rights reserved. </a:t>
            </a:r>
            <a:r>
              <a:rPr lang="en-US" sz="700" b="0" i="0" dirty="0">
                <a:solidFill>
                  <a:schemeClr val="bg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497352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bullet section">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7517" y="1011542"/>
            <a:ext cx="8204575" cy="3394472"/>
          </a:xfrm>
          <a:prstGeom prst="rect">
            <a:avLst/>
          </a:prstGeom>
        </p:spPr>
        <p:txBody>
          <a:bodyPr>
            <a:normAutofit/>
          </a:bodyPr>
          <a:lstStyle>
            <a:lvl1pPr>
              <a:defRPr sz="2000"/>
            </a:lvl1pPr>
            <a:lvl2pPr>
              <a:defRPr sz="1800"/>
            </a:lvl2pPr>
            <a:lvl3pPr>
              <a:defRPr sz="1600"/>
            </a:lvl3pPr>
            <a:lvl4pPr marL="1371600" indent="0">
              <a:buNone/>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03129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bullet section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400">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FE6C5D45-2516-944B-852E-9416AD28710B}"/>
              </a:ext>
            </a:extLst>
          </p:cNvPr>
          <p:cNvSpPr>
            <a:spLocks noGrp="1"/>
          </p:cNvSpPr>
          <p:nvPr>
            <p:ph type="body" sz="quarter" idx="10"/>
          </p:nvPr>
        </p:nvSpPr>
        <p:spPr>
          <a:xfrm>
            <a:off x="336550" y="1064419"/>
            <a:ext cx="3989143" cy="318101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0680DD99-A52C-8C44-9396-106AF36BB473}"/>
              </a:ext>
            </a:extLst>
          </p:cNvPr>
          <p:cNvSpPr>
            <a:spLocks noGrp="1"/>
          </p:cNvSpPr>
          <p:nvPr>
            <p:ph type="body" sz="quarter" idx="11"/>
          </p:nvPr>
        </p:nvSpPr>
        <p:spPr>
          <a:xfrm>
            <a:off x="4552950" y="1064419"/>
            <a:ext cx="3989143" cy="318101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266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400">
                <a:solidFill>
                  <a:schemeClr val="bg1"/>
                </a:solidFill>
              </a:defRPr>
            </a:lvl1pPr>
          </a:lstStyle>
          <a:p>
            <a:r>
              <a:rPr lang="en-US" dirty="0"/>
              <a:t>Click to edit Master title style</a:t>
            </a:r>
          </a:p>
        </p:txBody>
      </p:sp>
      <p:sp>
        <p:nvSpPr>
          <p:cNvPr id="8" name="Picture Placeholder 7">
            <a:extLst>
              <a:ext uri="{FF2B5EF4-FFF2-40B4-BE49-F238E27FC236}">
                <a16:creationId xmlns:a16="http://schemas.microsoft.com/office/drawing/2014/main" id="{758B8829-AB11-E54F-AFFF-11D6AD397DEB}"/>
              </a:ext>
            </a:extLst>
          </p:cNvPr>
          <p:cNvSpPr>
            <a:spLocks noGrp="1"/>
          </p:cNvSpPr>
          <p:nvPr>
            <p:ph type="pic" sz="quarter" idx="11"/>
          </p:nvPr>
        </p:nvSpPr>
        <p:spPr>
          <a:xfrm>
            <a:off x="4651830" y="1065214"/>
            <a:ext cx="3955596" cy="3180216"/>
          </a:xfrm>
          <a:prstGeom prst="rect">
            <a:avLst/>
          </a:prstGeom>
        </p:spPr>
        <p:txBody>
          <a:bodyPr/>
          <a:lstStyle/>
          <a:p>
            <a:endParaRPr lang="en-US"/>
          </a:p>
        </p:txBody>
      </p:sp>
      <p:sp>
        <p:nvSpPr>
          <p:cNvPr id="10" name="Text Placeholder 9">
            <a:extLst>
              <a:ext uri="{FF2B5EF4-FFF2-40B4-BE49-F238E27FC236}">
                <a16:creationId xmlns:a16="http://schemas.microsoft.com/office/drawing/2014/main" id="{3305C376-814F-9B49-99E8-6F17D4026FAD}"/>
              </a:ext>
            </a:extLst>
          </p:cNvPr>
          <p:cNvSpPr>
            <a:spLocks noGrp="1"/>
          </p:cNvSpPr>
          <p:nvPr>
            <p:ph type="body" sz="quarter" idx="12" hasCustomPrompt="1"/>
          </p:nvPr>
        </p:nvSpPr>
        <p:spPr>
          <a:xfrm>
            <a:off x="336550" y="1065213"/>
            <a:ext cx="3974193" cy="3179762"/>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sz="1600" b="1"/>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Lorem ipsum dolor sit </a:t>
            </a:r>
            <a:r>
              <a:rPr kumimoji="0" lang="en-US" sz="1200" b="1" i="0" u="none" strike="noStrike" kern="1200" cap="none" spc="0" normalizeH="0" baseline="0" noProof="0" dirty="0" err="1">
                <a:ln>
                  <a:noFill/>
                </a:ln>
                <a:solidFill>
                  <a:srgbClr val="FFFFFF"/>
                </a:solidFill>
                <a:effectLst/>
                <a:uLnTx/>
                <a:uFillTx/>
                <a:latin typeface="Amazon Ember Regular" charset="0"/>
                <a:ea typeface="+mn-ea"/>
                <a:cs typeface="Amazon Ember Regular" charset="0"/>
              </a:rPr>
              <a:t>amet</a:t>
            </a:r>
            <a:r>
              <a:rPr kumimoji="0" lang="en-US" sz="1200" b="0"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consectetuer</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adipiscing</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elit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sed</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diam</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nonummy</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nibh</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euismod</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tincidunt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ut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laoreet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dolore magna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aliquam</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erat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volutpat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mazon Ember Regular" charset="0"/>
              <a:ea typeface="+mn-ea"/>
              <a:cs typeface="Amazon Ember Regular"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Lorem ipsum dolor sit </a:t>
            </a:r>
            <a:r>
              <a:rPr kumimoji="0" lang="en-US" sz="1200" b="1" i="0" u="none" strike="noStrike" kern="1200" cap="none" spc="0" normalizeH="0" baseline="0" noProof="0" dirty="0" err="1">
                <a:ln>
                  <a:noFill/>
                </a:ln>
                <a:solidFill>
                  <a:srgbClr val="FFFFFF"/>
                </a:solidFill>
                <a:effectLst/>
                <a:uLnTx/>
                <a:uFillTx/>
                <a:latin typeface="Amazon Ember Regular" charset="0"/>
                <a:ea typeface="+mn-ea"/>
                <a:cs typeface="Amazon Ember Regular" charset="0"/>
              </a:rPr>
              <a:t>amet</a:t>
            </a:r>
            <a:r>
              <a:rPr kumimoji="0" lang="en-US" sz="1200" b="0"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consectetuer</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adipiscing</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elit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sed</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diam</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nonummy</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nibh</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euismod</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tincidunt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ut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laoreet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dolore magna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aliquam</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erat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volutpat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mazon Ember Regular" charset="0"/>
              <a:ea typeface="+mn-ea"/>
              <a:cs typeface="Amazon Ember Regular"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Lorem ipsum dolor sit </a:t>
            </a:r>
            <a:r>
              <a:rPr kumimoji="0" lang="en-US" sz="1200" b="1" i="0" u="none" strike="noStrike" kern="1200" cap="none" spc="0" normalizeH="0" baseline="0" noProof="0" dirty="0" err="1">
                <a:ln>
                  <a:noFill/>
                </a:ln>
                <a:solidFill>
                  <a:srgbClr val="FFFFFF"/>
                </a:solidFill>
                <a:effectLst/>
                <a:uLnTx/>
                <a:uFillTx/>
                <a:latin typeface="Amazon Ember Regular" charset="0"/>
                <a:ea typeface="+mn-ea"/>
                <a:cs typeface="Amazon Ember Regular" charset="0"/>
              </a:rPr>
              <a:t>amet</a:t>
            </a:r>
            <a:r>
              <a:rPr kumimoji="0" lang="en-US" sz="1200" b="0" i="0" u="none" strike="noStrike" kern="1200" cap="none" spc="0" normalizeH="0" baseline="0" noProof="0" dirty="0">
                <a:ln>
                  <a:noFill/>
                </a:ln>
                <a:solidFill>
                  <a:srgbClr val="FFFFFF"/>
                </a:solidFill>
                <a:effectLst/>
                <a:uLnTx/>
                <a:uFillTx/>
                <a:latin typeface="Amazon Ember Regular" charset="0"/>
                <a:ea typeface="+mn-ea"/>
                <a:cs typeface="Amazon Ember Regular"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consectetuer</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adipiscing</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elit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sed</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diam</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nonummy</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nibh</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euismod</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tincidunt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ut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laoreet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dolore magna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aliquam</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erat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r>
              <a:rPr kumimoji="0" lang="en-US" sz="1200" b="0" i="0" u="none" strike="noStrike" kern="1200" cap="none" spc="0" normalizeH="0" baseline="0" noProof="0" dirty="0" err="1">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volutpat</a:t>
            </a:r>
            <a:r>
              <a:rPr kumimoji="0" lang="en-US" sz="1200" b="0" i="0" u="none" strike="noStrike" kern="1200" cap="none" spc="0" normalizeH="0" baseline="0" noProof="0" dirty="0">
                <a:ln>
                  <a:noFill/>
                </a:ln>
                <a:solidFill>
                  <a:srgbClr val="FFFFFF"/>
                </a:solidFill>
                <a:effectLst/>
                <a:uLnTx/>
                <a:uFillTx/>
                <a:latin typeface="Amazon Ember Light" panose="020B0403020204020204" pitchFamily="34" charset="0"/>
                <a:ea typeface="Amazon Ember Light" panose="020B0403020204020204" pitchFamily="34" charset="0"/>
                <a:cs typeface="Amazon Ember Light" panose="020B0403020204020204" pitchFamily="34" charset="0"/>
              </a:rPr>
              <a:t>. </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mazon Ember Regular" charset="0"/>
              <a:ea typeface="+mn-ea"/>
              <a:cs typeface="Amazon Ember Regular" charset="0"/>
            </a:endParaRPr>
          </a:p>
        </p:txBody>
      </p:sp>
    </p:spTree>
    <p:extLst>
      <p:ext uri="{BB962C8B-B14F-4D97-AF65-F5344CB8AC3E}">
        <p14:creationId xmlns:p14="http://schemas.microsoft.com/office/powerpoint/2010/main" val="2669596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slide (collage)">
    <p:spTree>
      <p:nvGrpSpPr>
        <p:cNvPr id="1" name=""/>
        <p:cNvGrpSpPr/>
        <p:nvPr/>
      </p:nvGrpSpPr>
      <p:grpSpPr>
        <a:xfrm>
          <a:off x="0" y="0"/>
          <a:ext cx="0" cy="0"/>
          <a:chOff x="0" y="0"/>
          <a:chExt cx="0" cy="0"/>
        </a:xfrm>
      </p:grpSpPr>
      <p:sp>
        <p:nvSpPr>
          <p:cNvPr id="11" name="Title 1"/>
          <p:cNvSpPr>
            <a:spLocks noGrp="1"/>
          </p:cNvSpPr>
          <p:nvPr>
            <p:ph type="title"/>
          </p:nvPr>
        </p:nvSpPr>
        <p:spPr>
          <a:xfrm>
            <a:off x="336789" y="114936"/>
            <a:ext cx="8205304" cy="545741"/>
          </a:xfrm>
        </p:spPr>
        <p:txBody>
          <a:bodyPr>
            <a:normAutofit/>
          </a:bodyPr>
          <a:lstStyle>
            <a:lvl1pPr>
              <a:defRPr sz="2400">
                <a:solidFill>
                  <a:schemeClr val="bg1"/>
                </a:solidFill>
              </a:defRPr>
            </a:lvl1pPr>
          </a:lstStyle>
          <a:p>
            <a:r>
              <a:rPr lang="en-US" dirty="0"/>
              <a:t>Click to edit Master title style</a:t>
            </a:r>
          </a:p>
        </p:txBody>
      </p:sp>
      <p:sp>
        <p:nvSpPr>
          <p:cNvPr id="5" name="Picture Placeholder 4">
            <a:extLst>
              <a:ext uri="{FF2B5EF4-FFF2-40B4-BE49-F238E27FC236}">
                <a16:creationId xmlns:a16="http://schemas.microsoft.com/office/drawing/2014/main" id="{E78145AC-79A9-834A-BE03-ED99E1BFF7AC}"/>
              </a:ext>
            </a:extLst>
          </p:cNvPr>
          <p:cNvSpPr>
            <a:spLocks noGrp="1"/>
          </p:cNvSpPr>
          <p:nvPr>
            <p:ph type="pic" sz="quarter" idx="10"/>
          </p:nvPr>
        </p:nvSpPr>
        <p:spPr>
          <a:xfrm>
            <a:off x="380195" y="1119541"/>
            <a:ext cx="2836863" cy="3142897"/>
          </a:xfrm>
          <a:prstGeom prst="rect">
            <a:avLst/>
          </a:prstGeom>
        </p:spPr>
        <p:txBody>
          <a:bodyPr/>
          <a:lstStyle/>
          <a:p>
            <a:endParaRPr lang="en-US" dirty="0"/>
          </a:p>
        </p:txBody>
      </p:sp>
      <p:sp>
        <p:nvSpPr>
          <p:cNvPr id="9" name="Picture Placeholder 4">
            <a:extLst>
              <a:ext uri="{FF2B5EF4-FFF2-40B4-BE49-F238E27FC236}">
                <a16:creationId xmlns:a16="http://schemas.microsoft.com/office/drawing/2014/main" id="{D5A50D07-5C25-B541-89CC-C515FB54B1B4}"/>
              </a:ext>
            </a:extLst>
          </p:cNvPr>
          <p:cNvSpPr>
            <a:spLocks noGrp="1"/>
          </p:cNvSpPr>
          <p:nvPr>
            <p:ph type="pic" sz="quarter" idx="11"/>
          </p:nvPr>
        </p:nvSpPr>
        <p:spPr>
          <a:xfrm>
            <a:off x="5705230" y="1119541"/>
            <a:ext cx="2989065" cy="3142897"/>
          </a:xfrm>
          <a:prstGeom prst="rect">
            <a:avLst/>
          </a:prstGeom>
        </p:spPr>
        <p:txBody>
          <a:bodyPr/>
          <a:lstStyle/>
          <a:p>
            <a:endParaRPr lang="en-US"/>
          </a:p>
        </p:txBody>
      </p:sp>
      <p:sp>
        <p:nvSpPr>
          <p:cNvPr id="10" name="Picture Placeholder 4">
            <a:extLst>
              <a:ext uri="{FF2B5EF4-FFF2-40B4-BE49-F238E27FC236}">
                <a16:creationId xmlns:a16="http://schemas.microsoft.com/office/drawing/2014/main" id="{0FF44110-D1F4-664B-9593-798283322862}"/>
              </a:ext>
            </a:extLst>
          </p:cNvPr>
          <p:cNvSpPr>
            <a:spLocks noGrp="1"/>
          </p:cNvSpPr>
          <p:nvPr>
            <p:ph type="pic" sz="quarter" idx="12"/>
          </p:nvPr>
        </p:nvSpPr>
        <p:spPr>
          <a:xfrm>
            <a:off x="3461295" y="1119541"/>
            <a:ext cx="2001515" cy="1678935"/>
          </a:xfrm>
          <a:prstGeom prst="rect">
            <a:avLst/>
          </a:prstGeom>
        </p:spPr>
        <p:txBody>
          <a:bodyPr/>
          <a:lstStyle/>
          <a:p>
            <a:endParaRPr lang="en-US"/>
          </a:p>
        </p:txBody>
      </p:sp>
      <p:sp>
        <p:nvSpPr>
          <p:cNvPr id="12" name="Picture Placeholder 4">
            <a:extLst>
              <a:ext uri="{FF2B5EF4-FFF2-40B4-BE49-F238E27FC236}">
                <a16:creationId xmlns:a16="http://schemas.microsoft.com/office/drawing/2014/main" id="{886DFCC3-A169-A648-A099-3583B633E69B}"/>
              </a:ext>
            </a:extLst>
          </p:cNvPr>
          <p:cNvSpPr>
            <a:spLocks noGrp="1"/>
          </p:cNvSpPr>
          <p:nvPr>
            <p:ph type="pic" sz="quarter" idx="13"/>
          </p:nvPr>
        </p:nvSpPr>
        <p:spPr>
          <a:xfrm>
            <a:off x="3461295" y="3079376"/>
            <a:ext cx="2001515" cy="1183062"/>
          </a:xfrm>
          <a:prstGeom prst="rect">
            <a:avLst/>
          </a:prstGeom>
        </p:spPr>
        <p:txBody>
          <a:bodyPr/>
          <a:lstStyle/>
          <a:p>
            <a:endParaRPr lang="en-US"/>
          </a:p>
        </p:txBody>
      </p:sp>
    </p:spTree>
    <p:extLst>
      <p:ext uri="{BB962C8B-B14F-4D97-AF65-F5344CB8AC3E}">
        <p14:creationId xmlns:p14="http://schemas.microsoft.com/office/powerpoint/2010/main" val="2866066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2up)">
    <p:spTree>
      <p:nvGrpSpPr>
        <p:cNvPr id="1" name=""/>
        <p:cNvGrpSpPr/>
        <p:nvPr/>
      </p:nvGrpSpPr>
      <p:grpSpPr>
        <a:xfrm>
          <a:off x="0" y="0"/>
          <a:ext cx="0" cy="0"/>
          <a:chOff x="0" y="0"/>
          <a:chExt cx="0" cy="0"/>
        </a:xfrm>
      </p:grpSpPr>
      <p:sp>
        <p:nvSpPr>
          <p:cNvPr id="11" name="Title 1"/>
          <p:cNvSpPr>
            <a:spLocks noGrp="1"/>
          </p:cNvSpPr>
          <p:nvPr>
            <p:ph type="title"/>
          </p:nvPr>
        </p:nvSpPr>
        <p:spPr>
          <a:xfrm>
            <a:off x="336789" y="114936"/>
            <a:ext cx="8205304" cy="545741"/>
          </a:xfrm>
        </p:spPr>
        <p:txBody>
          <a:bodyPr>
            <a:normAutofit/>
          </a:bodyPr>
          <a:lstStyle>
            <a:lvl1pPr>
              <a:defRPr sz="2400">
                <a:solidFill>
                  <a:schemeClr val="bg1"/>
                </a:solidFill>
              </a:defRPr>
            </a:lvl1pPr>
          </a:lstStyle>
          <a:p>
            <a:r>
              <a:rPr lang="en-US" dirty="0"/>
              <a:t>Click to edit Master title style</a:t>
            </a:r>
          </a:p>
        </p:txBody>
      </p:sp>
      <p:sp>
        <p:nvSpPr>
          <p:cNvPr id="5" name="Picture Placeholder 4">
            <a:extLst>
              <a:ext uri="{FF2B5EF4-FFF2-40B4-BE49-F238E27FC236}">
                <a16:creationId xmlns:a16="http://schemas.microsoft.com/office/drawing/2014/main" id="{E78145AC-79A9-834A-BE03-ED99E1BFF7AC}"/>
              </a:ext>
            </a:extLst>
          </p:cNvPr>
          <p:cNvSpPr>
            <a:spLocks noGrp="1"/>
          </p:cNvSpPr>
          <p:nvPr>
            <p:ph type="pic" sz="quarter" idx="10"/>
          </p:nvPr>
        </p:nvSpPr>
        <p:spPr>
          <a:xfrm>
            <a:off x="336550" y="1119541"/>
            <a:ext cx="5077279" cy="3142897"/>
          </a:xfrm>
          <a:prstGeom prst="rect">
            <a:avLst/>
          </a:prstGeom>
        </p:spPr>
        <p:txBody>
          <a:bodyPr/>
          <a:lstStyle/>
          <a:p>
            <a:endParaRPr lang="en-US"/>
          </a:p>
        </p:txBody>
      </p:sp>
      <p:sp>
        <p:nvSpPr>
          <p:cNvPr id="9" name="Picture Placeholder 4">
            <a:extLst>
              <a:ext uri="{FF2B5EF4-FFF2-40B4-BE49-F238E27FC236}">
                <a16:creationId xmlns:a16="http://schemas.microsoft.com/office/drawing/2014/main" id="{D5A50D07-5C25-B541-89CC-C515FB54B1B4}"/>
              </a:ext>
            </a:extLst>
          </p:cNvPr>
          <p:cNvSpPr>
            <a:spLocks noGrp="1"/>
          </p:cNvSpPr>
          <p:nvPr>
            <p:ph type="pic" sz="quarter" idx="11"/>
          </p:nvPr>
        </p:nvSpPr>
        <p:spPr>
          <a:xfrm>
            <a:off x="5661585" y="1119541"/>
            <a:ext cx="3047700" cy="3142897"/>
          </a:xfrm>
          <a:prstGeom prst="rect">
            <a:avLst/>
          </a:prstGeom>
        </p:spPr>
        <p:txBody>
          <a:bodyPr/>
          <a:lstStyle/>
          <a:p>
            <a:endParaRPr lang="en-US"/>
          </a:p>
        </p:txBody>
      </p:sp>
    </p:spTree>
    <p:extLst>
      <p:ext uri="{BB962C8B-B14F-4D97-AF65-F5344CB8AC3E}">
        <p14:creationId xmlns:p14="http://schemas.microsoft.com/office/powerpoint/2010/main" val="2724381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slide (center)">
    <p:spTree>
      <p:nvGrpSpPr>
        <p:cNvPr id="1" name=""/>
        <p:cNvGrpSpPr/>
        <p:nvPr/>
      </p:nvGrpSpPr>
      <p:grpSpPr>
        <a:xfrm>
          <a:off x="0" y="0"/>
          <a:ext cx="0" cy="0"/>
          <a:chOff x="0" y="0"/>
          <a:chExt cx="0" cy="0"/>
        </a:xfrm>
      </p:grpSpPr>
      <p:sp>
        <p:nvSpPr>
          <p:cNvPr id="11" name="Title 1"/>
          <p:cNvSpPr>
            <a:spLocks noGrp="1"/>
          </p:cNvSpPr>
          <p:nvPr>
            <p:ph type="title"/>
          </p:nvPr>
        </p:nvSpPr>
        <p:spPr>
          <a:xfrm>
            <a:off x="336789" y="114936"/>
            <a:ext cx="8205304" cy="545741"/>
          </a:xfrm>
        </p:spPr>
        <p:txBody>
          <a:bodyPr>
            <a:normAutofit/>
          </a:bodyPr>
          <a:lstStyle>
            <a:lvl1pPr>
              <a:defRPr sz="2400">
                <a:solidFill>
                  <a:schemeClr val="bg1"/>
                </a:solidFill>
              </a:defRPr>
            </a:lvl1pPr>
          </a:lstStyle>
          <a:p>
            <a:r>
              <a:rPr lang="en-US" dirty="0"/>
              <a:t>Click to edit Master title style</a:t>
            </a:r>
          </a:p>
        </p:txBody>
      </p:sp>
      <p:sp>
        <p:nvSpPr>
          <p:cNvPr id="5" name="Picture Placeholder 4">
            <a:extLst>
              <a:ext uri="{FF2B5EF4-FFF2-40B4-BE49-F238E27FC236}">
                <a16:creationId xmlns:a16="http://schemas.microsoft.com/office/drawing/2014/main" id="{E78145AC-79A9-834A-BE03-ED99E1BFF7AC}"/>
              </a:ext>
            </a:extLst>
          </p:cNvPr>
          <p:cNvSpPr>
            <a:spLocks noGrp="1"/>
          </p:cNvSpPr>
          <p:nvPr>
            <p:ph type="pic" sz="quarter" idx="10"/>
          </p:nvPr>
        </p:nvSpPr>
        <p:spPr>
          <a:xfrm>
            <a:off x="336550" y="1119541"/>
            <a:ext cx="8395220" cy="3336345"/>
          </a:xfrm>
          <a:prstGeom prst="rect">
            <a:avLst/>
          </a:prstGeom>
        </p:spPr>
        <p:txBody>
          <a:bodyPr/>
          <a:lstStyle/>
          <a:p>
            <a:endParaRPr lang="en-US"/>
          </a:p>
        </p:txBody>
      </p:sp>
    </p:spTree>
    <p:extLst>
      <p:ext uri="{BB962C8B-B14F-4D97-AF65-F5344CB8AC3E}">
        <p14:creationId xmlns:p14="http://schemas.microsoft.com/office/powerpoint/2010/main" val="1094479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lide (full blee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78145AC-79A9-834A-BE03-ED99E1BFF7AC}"/>
              </a:ext>
            </a:extLst>
          </p:cNvPr>
          <p:cNvSpPr>
            <a:spLocks noGrp="1"/>
          </p:cNvSpPr>
          <p:nvPr>
            <p:ph type="pic" sz="quarter" idx="10"/>
          </p:nvPr>
        </p:nvSpPr>
        <p:spPr>
          <a:xfrm>
            <a:off x="0" y="0"/>
            <a:ext cx="9144000" cy="5143499"/>
          </a:xfrm>
          <a:prstGeom prst="rect">
            <a:avLst/>
          </a:prstGeom>
        </p:spPr>
        <p:txBody>
          <a:bodyPr/>
          <a:lstStyle/>
          <a:p>
            <a:endParaRPr lang="en-US"/>
          </a:p>
        </p:txBody>
      </p:sp>
      <p:sp>
        <p:nvSpPr>
          <p:cNvPr id="11" name="Title 1"/>
          <p:cNvSpPr>
            <a:spLocks noGrp="1"/>
          </p:cNvSpPr>
          <p:nvPr>
            <p:ph type="title"/>
          </p:nvPr>
        </p:nvSpPr>
        <p:spPr>
          <a:xfrm>
            <a:off x="336789" y="114936"/>
            <a:ext cx="8205304" cy="545741"/>
          </a:xfrm>
        </p:spPr>
        <p:txBody>
          <a:bodyPr>
            <a:normAutofit/>
          </a:bodyPr>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99628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647E4-E7F7-9646-880C-2CDC95018C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341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r logo customer wall">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4" name="Rectangle 3">
            <a:extLst>
              <a:ext uri="{FF2B5EF4-FFF2-40B4-BE49-F238E27FC236}">
                <a16:creationId xmlns:a16="http://schemas.microsoft.com/office/drawing/2014/main" id="{1A65E46D-C0D2-7642-AF47-40070CB7653A}"/>
              </a:ext>
            </a:extLst>
          </p:cNvPr>
          <p:cNvSpPr/>
          <p:nvPr userDrawn="1"/>
        </p:nvSpPr>
        <p:spPr>
          <a:xfrm>
            <a:off x="0" y="1045029"/>
            <a:ext cx="9144000" cy="3331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Picture Placeholder 2"/>
          <p:cNvSpPr>
            <a:spLocks noGrp="1"/>
          </p:cNvSpPr>
          <p:nvPr>
            <p:ph type="pic" sz="quarter" idx="16"/>
          </p:nvPr>
        </p:nvSpPr>
        <p:spPr>
          <a:xfrm>
            <a:off x="591671" y="1564012"/>
            <a:ext cx="1268118" cy="948848"/>
          </a:xfrm>
          <a:prstGeom prst="rect">
            <a:avLst/>
          </a:prstGeo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6" name="Picture Placeholder 2"/>
          <p:cNvSpPr>
            <a:spLocks noGrp="1"/>
          </p:cNvSpPr>
          <p:nvPr>
            <p:ph type="pic" sz="quarter" idx="17"/>
          </p:nvPr>
        </p:nvSpPr>
        <p:spPr>
          <a:xfrm>
            <a:off x="2705186" y="1564012"/>
            <a:ext cx="1268118" cy="948848"/>
          </a:xfrm>
          <a:prstGeom prst="rect">
            <a:avLst/>
          </a:prstGeo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7" name="Picture Placeholder 2"/>
          <p:cNvSpPr>
            <a:spLocks noGrp="1"/>
          </p:cNvSpPr>
          <p:nvPr>
            <p:ph type="pic" sz="quarter" idx="18"/>
          </p:nvPr>
        </p:nvSpPr>
        <p:spPr>
          <a:xfrm>
            <a:off x="4818701" y="1564012"/>
            <a:ext cx="1268118" cy="948848"/>
          </a:xfrm>
          <a:prstGeom prst="rect">
            <a:avLst/>
          </a:prstGeo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8" name="Picture Placeholder 2"/>
          <p:cNvSpPr>
            <a:spLocks noGrp="1"/>
          </p:cNvSpPr>
          <p:nvPr>
            <p:ph type="pic" sz="quarter" idx="19"/>
          </p:nvPr>
        </p:nvSpPr>
        <p:spPr>
          <a:xfrm>
            <a:off x="6932217" y="1564012"/>
            <a:ext cx="1268118" cy="948848"/>
          </a:xfrm>
          <a:prstGeom prst="rect">
            <a:avLst/>
          </a:prstGeo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19" name="Picture Placeholder 2">
            <a:extLst>
              <a:ext uri="{FF2B5EF4-FFF2-40B4-BE49-F238E27FC236}">
                <a16:creationId xmlns:a16="http://schemas.microsoft.com/office/drawing/2014/main" id="{F1543634-A736-BA4B-A10A-31EE0B13FC13}"/>
              </a:ext>
            </a:extLst>
          </p:cNvPr>
          <p:cNvSpPr>
            <a:spLocks noGrp="1"/>
          </p:cNvSpPr>
          <p:nvPr>
            <p:ph type="pic" sz="quarter" idx="20"/>
          </p:nvPr>
        </p:nvSpPr>
        <p:spPr>
          <a:xfrm>
            <a:off x="591671" y="2935611"/>
            <a:ext cx="1268118" cy="948848"/>
          </a:xfrm>
          <a:prstGeom prst="rect">
            <a:avLst/>
          </a:prstGeo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20" name="Picture Placeholder 2">
            <a:extLst>
              <a:ext uri="{FF2B5EF4-FFF2-40B4-BE49-F238E27FC236}">
                <a16:creationId xmlns:a16="http://schemas.microsoft.com/office/drawing/2014/main" id="{31DBC551-9315-1F45-A672-93EB06007494}"/>
              </a:ext>
            </a:extLst>
          </p:cNvPr>
          <p:cNvSpPr>
            <a:spLocks noGrp="1"/>
          </p:cNvSpPr>
          <p:nvPr>
            <p:ph type="pic" sz="quarter" idx="21"/>
          </p:nvPr>
        </p:nvSpPr>
        <p:spPr>
          <a:xfrm>
            <a:off x="2705186" y="2935611"/>
            <a:ext cx="1268118" cy="948848"/>
          </a:xfrm>
          <a:prstGeom prst="rect">
            <a:avLst/>
          </a:prstGeo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21" name="Picture Placeholder 2">
            <a:extLst>
              <a:ext uri="{FF2B5EF4-FFF2-40B4-BE49-F238E27FC236}">
                <a16:creationId xmlns:a16="http://schemas.microsoft.com/office/drawing/2014/main" id="{AB66963A-7841-B341-A47C-7BEFE1F8B8CA}"/>
              </a:ext>
            </a:extLst>
          </p:cNvPr>
          <p:cNvSpPr>
            <a:spLocks noGrp="1"/>
          </p:cNvSpPr>
          <p:nvPr>
            <p:ph type="pic" sz="quarter" idx="22"/>
          </p:nvPr>
        </p:nvSpPr>
        <p:spPr>
          <a:xfrm>
            <a:off x="4818701" y="2935611"/>
            <a:ext cx="1268118" cy="948848"/>
          </a:xfrm>
          <a:prstGeom prst="rect">
            <a:avLst/>
          </a:prstGeom>
        </p:spPr>
        <p:txBody>
          <a:bodyPr>
            <a:normAutofit/>
          </a:bodyPr>
          <a:lstStyle>
            <a:lvl1pPr>
              <a:defRPr sz="1400">
                <a:solidFill>
                  <a:schemeClr val="bg1"/>
                </a:solidFill>
              </a:defRPr>
            </a:lvl1pPr>
          </a:lstStyle>
          <a:p>
            <a:r>
              <a:rPr lang="en-US"/>
              <a:t>Drag picture to placeholder or click icon to add</a:t>
            </a:r>
            <a:endParaRPr lang="en-US" dirty="0"/>
          </a:p>
        </p:txBody>
      </p:sp>
      <p:sp>
        <p:nvSpPr>
          <p:cNvPr id="22" name="Picture Placeholder 2">
            <a:extLst>
              <a:ext uri="{FF2B5EF4-FFF2-40B4-BE49-F238E27FC236}">
                <a16:creationId xmlns:a16="http://schemas.microsoft.com/office/drawing/2014/main" id="{7E808491-1004-3A44-87DD-41D21C9E39C3}"/>
              </a:ext>
            </a:extLst>
          </p:cNvPr>
          <p:cNvSpPr>
            <a:spLocks noGrp="1"/>
          </p:cNvSpPr>
          <p:nvPr>
            <p:ph type="pic" sz="quarter" idx="23"/>
          </p:nvPr>
        </p:nvSpPr>
        <p:spPr>
          <a:xfrm>
            <a:off x="6932217" y="2935611"/>
            <a:ext cx="1268118" cy="948848"/>
          </a:xfrm>
          <a:prstGeom prst="rect">
            <a:avLst/>
          </a:prstGeom>
        </p:spPr>
        <p:txBody>
          <a:bodyPr>
            <a:normAutofit/>
          </a:bodyPr>
          <a:lstStyle>
            <a:lvl1pPr>
              <a:defRPr sz="1400">
                <a:solidFill>
                  <a:schemeClr val="bg1"/>
                </a:solidFill>
              </a:defRPr>
            </a:lvl1pPr>
          </a:lstStyle>
          <a:p>
            <a:r>
              <a:rPr lang="en-US" dirty="0"/>
              <a:t>Drag picture to placeholder or click icon to add</a:t>
            </a:r>
          </a:p>
        </p:txBody>
      </p:sp>
    </p:spTree>
    <p:extLst>
      <p:ext uri="{BB962C8B-B14F-4D97-AF65-F5344CB8AC3E}">
        <p14:creationId xmlns:p14="http://schemas.microsoft.com/office/powerpoint/2010/main" val="2024384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396394" y="1969202"/>
            <a:ext cx="7772400" cy="930105"/>
          </a:xfrm>
        </p:spPr>
        <p:txBody>
          <a:bodyPr anchor="ctr">
            <a:noAutofit/>
          </a:bodyPr>
          <a:lstStyle>
            <a:lvl1pPr algn="l">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24837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logo customer wall">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p>
        </p:txBody>
      </p:sp>
      <p:sp>
        <p:nvSpPr>
          <p:cNvPr id="9" name="Picture Placeholder 2"/>
          <p:cNvSpPr>
            <a:spLocks noGrp="1"/>
          </p:cNvSpPr>
          <p:nvPr>
            <p:ph type="pic" sz="quarter" idx="20"/>
          </p:nvPr>
        </p:nvSpPr>
        <p:spPr>
          <a:xfrm>
            <a:off x="339939" y="1170916"/>
            <a:ext cx="1924050" cy="1100667"/>
          </a:xfrm>
          <a:prstGeom prst="rect">
            <a:avLst/>
          </a:prstGeo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0" name="Picture Placeholder 2"/>
          <p:cNvSpPr>
            <a:spLocks noGrp="1"/>
          </p:cNvSpPr>
          <p:nvPr>
            <p:ph type="pic" sz="quarter" idx="21"/>
          </p:nvPr>
        </p:nvSpPr>
        <p:spPr>
          <a:xfrm>
            <a:off x="3479308" y="1170916"/>
            <a:ext cx="1924050" cy="1100667"/>
          </a:xfrm>
          <a:prstGeom prst="rect">
            <a:avLst/>
          </a:prstGeo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1" name="Picture Placeholder 2"/>
          <p:cNvSpPr>
            <a:spLocks noGrp="1"/>
          </p:cNvSpPr>
          <p:nvPr>
            <p:ph type="pic" sz="quarter" idx="22"/>
          </p:nvPr>
        </p:nvSpPr>
        <p:spPr>
          <a:xfrm>
            <a:off x="6624974" y="1170916"/>
            <a:ext cx="1924050" cy="1100667"/>
          </a:xfrm>
          <a:prstGeom prst="rect">
            <a:avLst/>
          </a:prstGeo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2" name="Picture Placeholder 2"/>
          <p:cNvSpPr>
            <a:spLocks noGrp="1"/>
          </p:cNvSpPr>
          <p:nvPr>
            <p:ph type="pic" sz="quarter" idx="23"/>
          </p:nvPr>
        </p:nvSpPr>
        <p:spPr>
          <a:xfrm>
            <a:off x="339939" y="2782372"/>
            <a:ext cx="1924050" cy="1100667"/>
          </a:xfrm>
          <a:prstGeom prst="rect">
            <a:avLst/>
          </a:prstGeo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3" name="Picture Placeholder 2"/>
          <p:cNvSpPr>
            <a:spLocks noGrp="1"/>
          </p:cNvSpPr>
          <p:nvPr>
            <p:ph type="pic" sz="quarter" idx="24"/>
          </p:nvPr>
        </p:nvSpPr>
        <p:spPr>
          <a:xfrm>
            <a:off x="3479308" y="2782372"/>
            <a:ext cx="1924050" cy="1100667"/>
          </a:xfrm>
          <a:prstGeom prst="rect">
            <a:avLst/>
          </a:prstGeom>
        </p:spPr>
        <p:txBody>
          <a:bodyPr>
            <a:normAutofit/>
          </a:bodyPr>
          <a:lstStyle>
            <a:lvl1pPr>
              <a:defRPr sz="1400">
                <a:solidFill>
                  <a:srgbClr val="C2C2C1"/>
                </a:solidFill>
              </a:defRPr>
            </a:lvl1pPr>
          </a:lstStyle>
          <a:p>
            <a:r>
              <a:rPr lang="en-US"/>
              <a:t>Drag picture to placeholder or click icon to add</a:t>
            </a:r>
            <a:endParaRPr lang="en-US" dirty="0"/>
          </a:p>
        </p:txBody>
      </p:sp>
      <p:sp>
        <p:nvSpPr>
          <p:cNvPr id="14" name="Picture Placeholder 2"/>
          <p:cNvSpPr>
            <a:spLocks noGrp="1"/>
          </p:cNvSpPr>
          <p:nvPr>
            <p:ph type="pic" sz="quarter" idx="25"/>
          </p:nvPr>
        </p:nvSpPr>
        <p:spPr>
          <a:xfrm>
            <a:off x="6624974" y="2782372"/>
            <a:ext cx="1924050" cy="1100667"/>
          </a:xfrm>
          <a:prstGeom prst="rect">
            <a:avLst/>
          </a:prstGeom>
        </p:spPr>
        <p:txBody>
          <a:bodyPr>
            <a:normAutofit/>
          </a:bodyPr>
          <a:lstStyle>
            <a:lvl1pPr>
              <a:defRPr sz="1400">
                <a:solidFill>
                  <a:srgbClr val="C2C2C1"/>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78043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bg1"/>
                </a:solidFill>
              </a:defRPr>
            </a:lvl1pPr>
          </a:lstStyle>
          <a:p>
            <a:r>
              <a:rPr lang="en-US" dirty="0"/>
              <a:t>Click to edit Master title style</a:t>
            </a:r>
          </a:p>
        </p:txBody>
      </p:sp>
      <p:sp>
        <p:nvSpPr>
          <p:cNvPr id="4" name="Table Placeholder 3">
            <a:extLst>
              <a:ext uri="{FF2B5EF4-FFF2-40B4-BE49-F238E27FC236}">
                <a16:creationId xmlns:a16="http://schemas.microsoft.com/office/drawing/2014/main" id="{D7DA888D-68DB-9B44-9614-56AAAAE93DF7}"/>
              </a:ext>
            </a:extLst>
          </p:cNvPr>
          <p:cNvSpPr>
            <a:spLocks noGrp="1"/>
          </p:cNvSpPr>
          <p:nvPr>
            <p:ph type="tbl" sz="quarter" idx="10"/>
          </p:nvPr>
        </p:nvSpPr>
        <p:spPr>
          <a:xfrm>
            <a:off x="336788" y="1154113"/>
            <a:ext cx="8205549" cy="3127375"/>
          </a:xfrm>
          <a:prstGeom prst="rect">
            <a:avLst/>
          </a:prstGeom>
        </p:spPr>
        <p:txBody>
          <a:bodyPr/>
          <a:lstStyle/>
          <a:p>
            <a:endParaRPr lang="en-US"/>
          </a:p>
        </p:txBody>
      </p:sp>
    </p:spTree>
    <p:extLst>
      <p:ext uri="{BB962C8B-B14F-4D97-AF65-F5344CB8AC3E}">
        <p14:creationId xmlns:p14="http://schemas.microsoft.com/office/powerpoint/2010/main" val="36292266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lvl1pPr>
              <a:defRPr>
                <a:solidFill>
                  <a:schemeClr val="bg1"/>
                </a:solidFill>
              </a:defRPr>
            </a:lvl1pPr>
          </a:lstStyle>
          <a:p>
            <a:r>
              <a:rPr lang="en-US" dirty="0"/>
              <a:t>Click to edit Master title style</a:t>
            </a:r>
          </a:p>
        </p:txBody>
      </p:sp>
      <p:sp>
        <p:nvSpPr>
          <p:cNvPr id="7" name="Chart Placeholder 5">
            <a:extLst>
              <a:ext uri="{FF2B5EF4-FFF2-40B4-BE49-F238E27FC236}">
                <a16:creationId xmlns:a16="http://schemas.microsoft.com/office/drawing/2014/main" id="{B3C77AD1-4897-A546-B977-5EB6406DD175}"/>
              </a:ext>
            </a:extLst>
          </p:cNvPr>
          <p:cNvSpPr>
            <a:spLocks noGrp="1"/>
          </p:cNvSpPr>
          <p:nvPr>
            <p:ph type="chart" sz="quarter" idx="10"/>
          </p:nvPr>
        </p:nvSpPr>
        <p:spPr>
          <a:xfrm>
            <a:off x="336550" y="1058863"/>
            <a:ext cx="8205788" cy="3403600"/>
          </a:xfrm>
          <a:prstGeom prst="rect">
            <a:avLst/>
          </a:prstGeom>
        </p:spPr>
        <p:txBody>
          <a:bodyPr/>
          <a:lstStyle/>
          <a:p>
            <a:endParaRPr lang="en-US"/>
          </a:p>
        </p:txBody>
      </p:sp>
    </p:spTree>
    <p:extLst>
      <p:ext uri="{BB962C8B-B14F-4D97-AF65-F5344CB8AC3E}">
        <p14:creationId xmlns:p14="http://schemas.microsoft.com/office/powerpoint/2010/main" val="14495760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e char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6" name="Chart Placeholder 5">
            <a:extLst>
              <a:ext uri="{FF2B5EF4-FFF2-40B4-BE49-F238E27FC236}">
                <a16:creationId xmlns:a16="http://schemas.microsoft.com/office/drawing/2014/main" id="{A878172D-692F-8A47-81EA-89C129774DB9}"/>
              </a:ext>
            </a:extLst>
          </p:cNvPr>
          <p:cNvSpPr>
            <a:spLocks noGrp="1"/>
          </p:cNvSpPr>
          <p:nvPr>
            <p:ph type="chart" sz="quarter" idx="10"/>
          </p:nvPr>
        </p:nvSpPr>
        <p:spPr>
          <a:xfrm>
            <a:off x="336550" y="1058863"/>
            <a:ext cx="8205788" cy="3403600"/>
          </a:xfrm>
          <a:prstGeom prst="rect">
            <a:avLst/>
          </a:prstGeom>
        </p:spPr>
        <p:txBody>
          <a:bodyPr/>
          <a:lstStyle/>
          <a:p>
            <a:endParaRPr lang="en-US"/>
          </a:p>
        </p:txBody>
      </p:sp>
    </p:spTree>
    <p:extLst>
      <p:ext uri="{BB962C8B-B14F-4D97-AF65-F5344CB8AC3E}">
        <p14:creationId xmlns:p14="http://schemas.microsoft.com/office/powerpoint/2010/main" val="3750225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ne char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dirty="0"/>
              <a:t>Click to edit Master title style</a:t>
            </a:r>
          </a:p>
        </p:txBody>
      </p:sp>
      <p:sp>
        <p:nvSpPr>
          <p:cNvPr id="5" name="Chart Placeholder 5">
            <a:extLst>
              <a:ext uri="{FF2B5EF4-FFF2-40B4-BE49-F238E27FC236}">
                <a16:creationId xmlns:a16="http://schemas.microsoft.com/office/drawing/2014/main" id="{08142378-5C5C-8B40-AD27-B9BE74F6EA71}"/>
              </a:ext>
            </a:extLst>
          </p:cNvPr>
          <p:cNvSpPr>
            <a:spLocks noGrp="1"/>
          </p:cNvSpPr>
          <p:nvPr>
            <p:ph type="chart" sz="quarter" idx="10"/>
          </p:nvPr>
        </p:nvSpPr>
        <p:spPr>
          <a:xfrm>
            <a:off x="336550" y="1058863"/>
            <a:ext cx="8205788" cy="3403600"/>
          </a:xfrm>
          <a:prstGeom prst="rect">
            <a:avLst/>
          </a:prstGeom>
        </p:spPr>
        <p:txBody>
          <a:bodyPr/>
          <a:lstStyle/>
          <a:p>
            <a:endParaRPr lang="en-US"/>
          </a:p>
        </p:txBody>
      </p:sp>
    </p:spTree>
    <p:extLst>
      <p:ext uri="{BB962C8B-B14F-4D97-AF65-F5344CB8AC3E}">
        <p14:creationId xmlns:p14="http://schemas.microsoft.com/office/powerpoint/2010/main" val="4025517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4" name="TextBox 3"/>
          <p:cNvSpPr txBox="1"/>
          <p:nvPr userDrawn="1"/>
        </p:nvSpPr>
        <p:spPr>
          <a:xfrm>
            <a:off x="2822713" y="-2842591"/>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94053231-B084-9A4B-85F1-9250CD176FC1}"/>
              </a:ext>
            </a:extLst>
          </p:cNvPr>
          <p:cNvPicPr>
            <a:picLocks noChangeAspect="1"/>
          </p:cNvPicPr>
          <p:nvPr userDrawn="1"/>
        </p:nvPicPr>
        <p:blipFill rotWithShape="1">
          <a:blip r:embed="rId2"/>
          <a:srcRect l="23063" r="13445"/>
          <a:stretch/>
        </p:blipFill>
        <p:spPr>
          <a:xfrm>
            <a:off x="0" y="0"/>
            <a:ext cx="9144000" cy="5143500"/>
          </a:xfrm>
          <a:prstGeom prst="rect">
            <a:avLst/>
          </a:prstGeom>
        </p:spPr>
      </p:pic>
      <p:sp>
        <p:nvSpPr>
          <p:cNvPr id="6" name="TextBox 5"/>
          <p:cNvSpPr txBox="1"/>
          <p:nvPr userDrawn="1"/>
        </p:nvSpPr>
        <p:spPr>
          <a:xfrm>
            <a:off x="7436224" y="6104965"/>
            <a:ext cx="184731" cy="369332"/>
          </a:xfrm>
          <a:prstGeom prst="rect">
            <a:avLst/>
          </a:prstGeom>
          <a:noFill/>
        </p:spPr>
        <p:txBody>
          <a:bodyPr wrap="none" rtlCol="0">
            <a:spAutoFit/>
          </a:bodyPr>
          <a:lstStyle/>
          <a:p>
            <a:endParaRPr lang="en-US"/>
          </a:p>
        </p:txBody>
      </p:sp>
      <p:sp>
        <p:nvSpPr>
          <p:cNvPr id="10" name="Title 1"/>
          <p:cNvSpPr>
            <a:spLocks noGrp="1"/>
          </p:cNvSpPr>
          <p:nvPr>
            <p:ph type="title"/>
          </p:nvPr>
        </p:nvSpPr>
        <p:spPr>
          <a:xfrm>
            <a:off x="411647" y="1618393"/>
            <a:ext cx="6662921" cy="704387"/>
          </a:xfrm>
        </p:spPr>
        <p:txBody>
          <a:bodyPr anchor="ctr" anchorCtr="0">
            <a:noAutofit/>
          </a:bodyPr>
          <a:lstStyle>
            <a:lvl1pPr algn="l">
              <a:defRPr sz="4000"/>
            </a:lvl1pPr>
          </a:lstStyle>
          <a:p>
            <a:r>
              <a:rPr lang="en-US" dirty="0"/>
              <a:t>Click to edit Master 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
        <p:nvSpPr>
          <p:cNvPr id="3" name="Text Placeholder 2">
            <a:extLst>
              <a:ext uri="{FF2B5EF4-FFF2-40B4-BE49-F238E27FC236}">
                <a16:creationId xmlns:a16="http://schemas.microsoft.com/office/drawing/2014/main" id="{9976E15E-156A-6740-8723-C74DD4148FEE}"/>
              </a:ext>
            </a:extLst>
          </p:cNvPr>
          <p:cNvSpPr>
            <a:spLocks noGrp="1"/>
          </p:cNvSpPr>
          <p:nvPr>
            <p:ph type="body" sz="quarter" idx="10"/>
          </p:nvPr>
        </p:nvSpPr>
        <p:spPr>
          <a:xfrm>
            <a:off x="418522" y="2322780"/>
            <a:ext cx="3987800" cy="495300"/>
          </a:xfrm>
          <a:prstGeom prst="rect">
            <a:avLst/>
          </a:prstGeom>
        </p:spPr>
        <p:txBody>
          <a:bodyPr/>
          <a:lstStyle/>
          <a:p>
            <a:pPr lvl="0"/>
            <a:r>
              <a:rPr lang="en-US" dirty="0"/>
              <a:t>Edit Master text styles</a:t>
            </a:r>
          </a:p>
        </p:txBody>
      </p:sp>
      <p:sp>
        <p:nvSpPr>
          <p:cNvPr id="14" name="Text Placeholder 11">
            <a:extLst>
              <a:ext uri="{FF2B5EF4-FFF2-40B4-BE49-F238E27FC236}">
                <a16:creationId xmlns:a16="http://schemas.microsoft.com/office/drawing/2014/main" id="{2B3CA729-7DC1-3A41-B24F-C56CB70A70FE}"/>
              </a:ext>
            </a:extLst>
          </p:cNvPr>
          <p:cNvSpPr>
            <a:spLocks noGrp="1"/>
          </p:cNvSpPr>
          <p:nvPr>
            <p:ph type="body" sz="quarter" idx="11" hasCustomPrompt="1"/>
          </p:nvPr>
        </p:nvSpPr>
        <p:spPr>
          <a:xfrm>
            <a:off x="411647" y="3718972"/>
            <a:ext cx="3683000" cy="622873"/>
          </a:xfrm>
          <a:prstGeom prst="rect">
            <a:avLst/>
          </a:prstGeom>
        </p:spPr>
        <p:txBody>
          <a:bodyPr>
            <a:normAutofit/>
          </a:bodyPr>
          <a:lstStyle>
            <a:lvl1pPr marL="0" indent="0" algn="l">
              <a:buNone/>
              <a:defRPr sz="1600" baseline="0"/>
            </a:lvl1pPr>
          </a:lstStyle>
          <a:p>
            <a:pPr lvl="0"/>
            <a:r>
              <a:rPr lang="en-US" dirty="0"/>
              <a:t>Click to edit Presenter, Team</a:t>
            </a:r>
          </a:p>
          <a:p>
            <a:pPr lvl="0"/>
            <a:r>
              <a:rPr lang="en-US" dirty="0"/>
              <a:t>Date, location</a:t>
            </a:r>
          </a:p>
        </p:txBody>
      </p:sp>
      <p:sp>
        <p:nvSpPr>
          <p:cNvPr id="13" name="TextBox 12">
            <a:extLst>
              <a:ext uri="{FF2B5EF4-FFF2-40B4-BE49-F238E27FC236}">
                <a16:creationId xmlns:a16="http://schemas.microsoft.com/office/drawing/2014/main" id="{9A17EFB3-AE32-9E4B-AA56-B14E0F204499}"/>
              </a:ext>
            </a:extLst>
          </p:cNvPr>
          <p:cNvSpPr txBox="1"/>
          <p:nvPr userDrawn="1"/>
        </p:nvSpPr>
        <p:spPr>
          <a:xfrm>
            <a:off x="336789" y="4802438"/>
            <a:ext cx="4447181" cy="107722"/>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2018, Amazon Web Services, Inc. or its Affiliates. All rights reserved. </a:t>
            </a:r>
            <a:r>
              <a:rPr lang="en-US" sz="700" b="0" i="0" dirty="0">
                <a:solidFill>
                  <a:schemeClr val="bg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40298107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D519FF-1BA2-9B41-8FA0-19EC8D679C9A}"/>
              </a:ext>
            </a:extLst>
          </p:cNvPr>
          <p:cNvPicPr>
            <a:picLocks noChangeAspect="1"/>
          </p:cNvPicPr>
          <p:nvPr userDrawn="1"/>
        </p:nvPicPr>
        <p:blipFill rotWithShape="1">
          <a:blip r:embed="rId2"/>
          <a:srcRect l="25044" r="11463"/>
          <a:stretch/>
        </p:blipFill>
        <p:spPr>
          <a:xfrm>
            <a:off x="0" y="0"/>
            <a:ext cx="9144000" cy="5143500"/>
          </a:xfrm>
          <a:prstGeom prst="rect">
            <a:avLst/>
          </a:prstGeom>
        </p:spPr>
      </p:pic>
      <p:sp>
        <p:nvSpPr>
          <p:cNvPr id="2" name="Title 1"/>
          <p:cNvSpPr>
            <a:spLocks noGrp="1"/>
          </p:cNvSpPr>
          <p:nvPr>
            <p:ph type="title" hasCustomPrompt="1"/>
          </p:nvPr>
        </p:nvSpPr>
        <p:spPr>
          <a:xfrm>
            <a:off x="490702" y="1550831"/>
            <a:ext cx="7772400" cy="1021556"/>
          </a:xfrm>
        </p:spPr>
        <p:txBody>
          <a:bodyPr anchor="ctr">
            <a:noAutofit/>
          </a:bodyPr>
          <a:lstStyle>
            <a:lvl1pPr algn="l">
              <a:defRPr sz="4000" b="1" cap="none"/>
            </a:lvl1pPr>
          </a:lstStyle>
          <a:p>
            <a:r>
              <a:rPr lang="en-US" dirty="0"/>
              <a:t>Thank you!</a:t>
            </a:r>
          </a:p>
        </p:txBody>
      </p:sp>
      <p:sp>
        <p:nvSpPr>
          <p:cNvPr id="3" name="Text Placeholder 11"/>
          <p:cNvSpPr>
            <a:spLocks noGrp="1"/>
          </p:cNvSpPr>
          <p:nvPr>
            <p:ph type="body" sz="quarter" idx="10"/>
          </p:nvPr>
        </p:nvSpPr>
        <p:spPr>
          <a:xfrm>
            <a:off x="487899" y="2572387"/>
            <a:ext cx="3683000" cy="433387"/>
          </a:xfrm>
          <a:prstGeom prst="rect">
            <a:avLst/>
          </a:prstGeom>
        </p:spPr>
        <p:txBody>
          <a:bodyPr>
            <a:normAutofit/>
          </a:bodyPr>
          <a:lstStyle>
            <a:lvl1pPr marL="0" indent="0" algn="l">
              <a:buNone/>
              <a:defRPr sz="1600" baseline="0"/>
            </a:lvl1pPr>
          </a:lstStyle>
          <a:p>
            <a:pPr lvl="0"/>
            <a:r>
              <a:rPr lang="en-US"/>
              <a:t>Click to edit Master text styles</a:t>
            </a:r>
          </a:p>
        </p:txBody>
      </p:sp>
      <p:pic>
        <p:nvPicPr>
          <p:cNvPr id="7" name="Picture 6">
            <a:extLst>
              <a:ext uri="{FF2B5EF4-FFF2-40B4-BE49-F238E27FC236}">
                <a16:creationId xmlns:a16="http://schemas.microsoft.com/office/drawing/2014/main" id="{4440B841-0DCE-4646-9E0E-B1E464D98E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
        <p:nvSpPr>
          <p:cNvPr id="6" name="TextBox 5">
            <a:extLst>
              <a:ext uri="{FF2B5EF4-FFF2-40B4-BE49-F238E27FC236}">
                <a16:creationId xmlns:a16="http://schemas.microsoft.com/office/drawing/2014/main" id="{4D8B5D6C-FADB-1340-820C-26E840A8AC89}"/>
              </a:ext>
            </a:extLst>
          </p:cNvPr>
          <p:cNvSpPr txBox="1"/>
          <p:nvPr userDrawn="1"/>
        </p:nvSpPr>
        <p:spPr>
          <a:xfrm>
            <a:off x="336789" y="4802438"/>
            <a:ext cx="4447181" cy="107722"/>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2018, Amazon Web Services, Inc. or its Affiliates. All rights reserved. </a:t>
            </a:r>
            <a:r>
              <a:rPr lang="en-US" sz="700" b="0" i="0" dirty="0">
                <a:solidFill>
                  <a:schemeClr val="bg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976850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normAutofit/>
          </a:bodyPr>
          <a:lstStyle>
            <a:lvl1pPr>
              <a:defRPr sz="2800">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33575" y="1012507"/>
            <a:ext cx="4038600" cy="3472073"/>
          </a:xfrm>
        </p:spPr>
        <p:txBody>
          <a:bodyPr/>
          <a:lstStyle>
            <a:lvl1pPr>
              <a:defRPr sz="2200">
                <a:solidFill>
                  <a:schemeClr val="tx2"/>
                </a:solidFill>
              </a:defRPr>
            </a:lvl1pPr>
            <a:lvl2pPr>
              <a:defRPr sz="20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24575" y="1012507"/>
            <a:ext cx="4038600" cy="3472073"/>
          </a:xfrm>
        </p:spPr>
        <p:txBody>
          <a:bodyPr/>
          <a:lstStyle>
            <a:lvl1pPr>
              <a:defRPr sz="2200">
                <a:solidFill>
                  <a:schemeClr val="tx2"/>
                </a:solidFill>
              </a:defRPr>
            </a:lvl1pPr>
            <a:lvl2pPr>
              <a:defRPr sz="20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3"/>
          <p:cNvSpPr>
            <a:spLocks noGrp="1"/>
          </p:cNvSpPr>
          <p:nvPr>
            <p:ph type="sldNum" sz="quarter" idx="4"/>
          </p:nvPr>
        </p:nvSpPr>
        <p:spPr>
          <a:xfrm>
            <a:off x="338666" y="4767263"/>
            <a:ext cx="2133600" cy="274637"/>
          </a:xfrm>
          <a:prstGeom prst="rect">
            <a:avLst/>
          </a:prstGeom>
        </p:spPr>
        <p:txBody>
          <a:bodyPr vert="horz" lIns="91440" tIns="45720" rIns="91440" bIns="45720" rtlCol="0" anchor="ctr"/>
          <a:lstStyle>
            <a:lvl1pPr algn="l">
              <a:defRPr sz="1200">
                <a:solidFill>
                  <a:schemeClr val="tx2"/>
                </a:solidFill>
              </a:defRPr>
            </a:lvl1pPr>
          </a:lstStyle>
          <a:p>
            <a:fld id="{838B3D2E-F77F-AF47-A3C6-ECE78F506F6A}"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3482"/>
            <a:ext cx="550965" cy="330579"/>
          </a:xfrm>
          <a:prstGeom prst="rect">
            <a:avLst/>
          </a:prstGeom>
        </p:spPr>
      </p:pic>
    </p:spTree>
    <p:extLst>
      <p:ext uri="{BB962C8B-B14F-4D97-AF65-F5344CB8AC3E}">
        <p14:creationId xmlns:p14="http://schemas.microsoft.com/office/powerpoint/2010/main" val="383351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7743" y="1008053"/>
            <a:ext cx="404018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7743" y="1487874"/>
            <a:ext cx="4040188" cy="2963466"/>
          </a:xfrm>
        </p:spPr>
        <p:txBody>
          <a:bodyPr/>
          <a:lstStyle>
            <a:lvl1pPr>
              <a:defRPr sz="20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336789" y="114936"/>
            <a:ext cx="8205304" cy="545741"/>
          </a:xfrm>
        </p:spPr>
        <p:txBody>
          <a:bodyPr>
            <a:normAutofit/>
          </a:bodyPr>
          <a:lstStyle>
            <a:lvl1pPr>
              <a:defRPr sz="2800">
                <a:solidFill>
                  <a:schemeClr val="accent6">
                    <a:lumMod val="50000"/>
                  </a:schemeClr>
                </a:solidFill>
              </a:defRPr>
            </a:lvl1pPr>
          </a:lstStyle>
          <a:p>
            <a:r>
              <a:rPr lang="en-US"/>
              <a:t>Click to edit Master title style</a:t>
            </a:r>
            <a:endParaRPr lang="en-US" dirty="0"/>
          </a:p>
        </p:txBody>
      </p:sp>
      <p:sp>
        <p:nvSpPr>
          <p:cNvPr id="15" name="Text Placeholder 4"/>
          <p:cNvSpPr>
            <a:spLocks noGrp="1"/>
          </p:cNvSpPr>
          <p:nvPr>
            <p:ph type="body" sz="quarter" idx="3"/>
          </p:nvPr>
        </p:nvSpPr>
        <p:spPr>
          <a:xfrm>
            <a:off x="4525569" y="1008053"/>
            <a:ext cx="4041775" cy="47982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p:cNvSpPr>
            <a:spLocks noGrp="1"/>
          </p:cNvSpPr>
          <p:nvPr>
            <p:ph sz="quarter" idx="4"/>
          </p:nvPr>
        </p:nvSpPr>
        <p:spPr>
          <a:xfrm>
            <a:off x="4525569" y="1487874"/>
            <a:ext cx="4041775" cy="2963466"/>
          </a:xfrm>
        </p:spPr>
        <p:txBody>
          <a:bodyPr/>
          <a:lstStyle>
            <a:lvl1pPr>
              <a:defRPr sz="20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10"/>
          </p:nvPr>
        </p:nvSpPr>
        <p:spPr>
          <a:xfrm>
            <a:off x="338666" y="4767263"/>
            <a:ext cx="2133600" cy="274637"/>
          </a:xfrm>
          <a:prstGeom prst="rect">
            <a:avLst/>
          </a:prstGeom>
        </p:spPr>
        <p:txBody>
          <a:bodyPr vert="horz" lIns="91440" tIns="45720" rIns="91440" bIns="45720" rtlCol="0" anchor="ctr"/>
          <a:lstStyle>
            <a:lvl1pPr algn="l">
              <a:defRPr sz="1200">
                <a:solidFill>
                  <a:schemeClr val="tx2"/>
                </a:solidFill>
              </a:defRPr>
            </a:lvl1pPr>
          </a:lstStyle>
          <a:p>
            <a:fld id="{838B3D2E-F77F-AF47-A3C6-ECE78F506F6A}"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3482"/>
            <a:ext cx="550965" cy="330579"/>
          </a:xfrm>
          <a:prstGeom prst="rect">
            <a:avLst/>
          </a:prstGeom>
        </p:spPr>
      </p:pic>
    </p:spTree>
    <p:extLst>
      <p:ext uri="{BB962C8B-B14F-4D97-AF65-F5344CB8AC3E}">
        <p14:creationId xmlns:p14="http://schemas.microsoft.com/office/powerpoint/2010/main" val="2901287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37518" y="1011542"/>
            <a:ext cx="2442633" cy="3394472"/>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marL="1371600" indent="0">
              <a:buNone/>
              <a:defRPr sz="1600">
                <a:solidFill>
                  <a:schemeClr val="tx2"/>
                </a:solidFill>
              </a:defRPr>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p:cNvSpPr>
            <a:spLocks noGrp="1"/>
          </p:cNvSpPr>
          <p:nvPr>
            <p:ph sz="half" idx="10"/>
          </p:nvPr>
        </p:nvSpPr>
        <p:spPr>
          <a:xfrm>
            <a:off x="3231001" y="1011542"/>
            <a:ext cx="2442633" cy="3394472"/>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marL="1371600" indent="0">
              <a:buNone/>
              <a:defRPr sz="1600">
                <a:solidFill>
                  <a:schemeClr val="tx2"/>
                </a:solidFill>
              </a:defRPr>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sz="half" idx="11"/>
          </p:nvPr>
        </p:nvSpPr>
        <p:spPr>
          <a:xfrm>
            <a:off x="6124485" y="1011542"/>
            <a:ext cx="2442633" cy="3394472"/>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marL="1371600" indent="0">
              <a:buNone/>
              <a:defRPr sz="1600">
                <a:solidFill>
                  <a:schemeClr val="tx2"/>
                </a:solidFill>
              </a:defRPr>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3"/>
          <p:cNvSpPr>
            <a:spLocks noGrp="1"/>
          </p:cNvSpPr>
          <p:nvPr>
            <p:ph type="sldNum" sz="quarter" idx="4"/>
          </p:nvPr>
        </p:nvSpPr>
        <p:spPr>
          <a:xfrm>
            <a:off x="338666" y="4767263"/>
            <a:ext cx="2133600" cy="274637"/>
          </a:xfrm>
          <a:prstGeom prst="rect">
            <a:avLst/>
          </a:prstGeom>
        </p:spPr>
        <p:txBody>
          <a:bodyPr vert="horz" lIns="91440" tIns="45720" rIns="91440" bIns="45720" rtlCol="0" anchor="ctr"/>
          <a:lstStyle>
            <a:lvl1pPr algn="l">
              <a:defRPr sz="1200">
                <a:solidFill>
                  <a:schemeClr val="tx2"/>
                </a:solidFill>
              </a:defRPr>
            </a:lvl1pPr>
          </a:lstStyle>
          <a:p>
            <a:fld id="{838B3D2E-F77F-AF47-A3C6-ECE78F506F6A}" type="slidenum">
              <a:rPr lang="en-US" smtClean="0"/>
              <a:pPr/>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3482"/>
            <a:ext cx="550965" cy="330579"/>
          </a:xfrm>
          <a:prstGeom prst="rect">
            <a:avLst/>
          </a:prstGeom>
        </p:spPr>
      </p:pic>
    </p:spTree>
    <p:extLst>
      <p:ext uri="{BB962C8B-B14F-4D97-AF65-F5344CB8AC3E}">
        <p14:creationId xmlns:p14="http://schemas.microsoft.com/office/powerpoint/2010/main" val="826396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 Graphics">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11" name="Text Placeholder 3"/>
          <p:cNvSpPr>
            <a:spLocks noGrp="1"/>
          </p:cNvSpPr>
          <p:nvPr>
            <p:ph type="body" sz="half" idx="2"/>
          </p:nvPr>
        </p:nvSpPr>
        <p:spPr>
          <a:xfrm>
            <a:off x="337742" y="3127084"/>
            <a:ext cx="1797050" cy="340940"/>
          </a:xfrm>
        </p:spPr>
        <p:txBody>
          <a:bodyPr>
            <a:noAutofit/>
          </a:bodyPr>
          <a:lstStyle>
            <a:lvl1pPr marL="0" indent="0" algn="ctr">
              <a:buNone/>
              <a:defRPr sz="1400">
                <a:solidFill>
                  <a:srgbClr val="4D4D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1"/>
          </p:nvPr>
        </p:nvSpPr>
        <p:spPr>
          <a:xfrm>
            <a:off x="2496747" y="3127084"/>
            <a:ext cx="1797050" cy="340940"/>
          </a:xfrm>
        </p:spPr>
        <p:txBody>
          <a:bodyPr>
            <a:noAutofit/>
          </a:bodyPr>
          <a:lstStyle>
            <a:lvl1pPr marL="0" indent="0" algn="ctr">
              <a:buNone/>
              <a:defRPr sz="1400">
                <a:solidFill>
                  <a:srgbClr val="4D4D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3"/>
          </p:nvPr>
        </p:nvSpPr>
        <p:spPr>
          <a:xfrm>
            <a:off x="4634585" y="3127084"/>
            <a:ext cx="1797050" cy="340940"/>
          </a:xfrm>
        </p:spPr>
        <p:txBody>
          <a:bodyPr>
            <a:noAutofit/>
          </a:bodyPr>
          <a:lstStyle>
            <a:lvl1pPr marL="0" indent="0" algn="ctr">
              <a:buNone/>
              <a:defRPr sz="1400">
                <a:solidFill>
                  <a:srgbClr val="4D4D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5"/>
          </p:nvPr>
        </p:nvSpPr>
        <p:spPr>
          <a:xfrm>
            <a:off x="6990345" y="3127084"/>
            <a:ext cx="1797050" cy="340940"/>
          </a:xfrm>
        </p:spPr>
        <p:txBody>
          <a:bodyPr>
            <a:noAutofit/>
          </a:bodyPr>
          <a:lstStyle>
            <a:lvl1pPr marL="0" indent="0" algn="ctr">
              <a:buNone/>
              <a:defRPr sz="1400">
                <a:solidFill>
                  <a:srgbClr val="4D4D4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Picture Placeholder 2"/>
          <p:cNvSpPr>
            <a:spLocks noGrp="1"/>
          </p:cNvSpPr>
          <p:nvPr>
            <p:ph type="pic" sz="quarter" idx="16"/>
          </p:nvPr>
        </p:nvSpPr>
        <p:spPr>
          <a:xfrm>
            <a:off x="337742" y="1604354"/>
            <a:ext cx="1797050" cy="1344612"/>
          </a:xfrm>
        </p:spPr>
        <p:txBody>
          <a:bodyPr>
            <a:normAutofit/>
          </a:bodyPr>
          <a:lstStyle>
            <a:lvl1pPr>
              <a:defRPr sz="1400">
                <a:solidFill>
                  <a:schemeClr val="accent6">
                    <a:lumMod val="60000"/>
                    <a:lumOff val="40000"/>
                  </a:schemeClr>
                </a:solidFill>
              </a:defRPr>
            </a:lvl1pPr>
          </a:lstStyle>
          <a:p>
            <a:r>
              <a:rPr lang="en-US"/>
              <a:t>Drag picture to placeholder or click icon to add</a:t>
            </a:r>
          </a:p>
        </p:txBody>
      </p:sp>
      <p:sp>
        <p:nvSpPr>
          <p:cNvPr id="16" name="Picture Placeholder 2"/>
          <p:cNvSpPr>
            <a:spLocks noGrp="1"/>
          </p:cNvSpPr>
          <p:nvPr>
            <p:ph type="pic" sz="quarter" idx="17"/>
          </p:nvPr>
        </p:nvSpPr>
        <p:spPr>
          <a:xfrm>
            <a:off x="2496747" y="1604354"/>
            <a:ext cx="1797050" cy="1344612"/>
          </a:xfrm>
        </p:spPr>
        <p:txBody>
          <a:bodyPr>
            <a:normAutofit/>
          </a:bodyPr>
          <a:lstStyle>
            <a:lvl1pPr>
              <a:defRPr sz="1400">
                <a:solidFill>
                  <a:schemeClr val="accent6">
                    <a:lumMod val="60000"/>
                    <a:lumOff val="40000"/>
                  </a:schemeClr>
                </a:solidFill>
              </a:defRPr>
            </a:lvl1pPr>
          </a:lstStyle>
          <a:p>
            <a:r>
              <a:rPr lang="en-US"/>
              <a:t>Drag picture to placeholder or click icon to add</a:t>
            </a:r>
          </a:p>
        </p:txBody>
      </p:sp>
      <p:sp>
        <p:nvSpPr>
          <p:cNvPr id="17" name="Picture Placeholder 2"/>
          <p:cNvSpPr>
            <a:spLocks noGrp="1"/>
          </p:cNvSpPr>
          <p:nvPr>
            <p:ph type="pic" sz="quarter" idx="18"/>
          </p:nvPr>
        </p:nvSpPr>
        <p:spPr>
          <a:xfrm>
            <a:off x="4634585" y="1604354"/>
            <a:ext cx="1797050" cy="1344612"/>
          </a:xfrm>
        </p:spPr>
        <p:txBody>
          <a:bodyPr>
            <a:normAutofit/>
          </a:bodyPr>
          <a:lstStyle>
            <a:lvl1pPr>
              <a:defRPr sz="1400">
                <a:solidFill>
                  <a:schemeClr val="accent6">
                    <a:lumMod val="60000"/>
                    <a:lumOff val="40000"/>
                  </a:schemeClr>
                </a:solidFill>
              </a:defRPr>
            </a:lvl1pPr>
          </a:lstStyle>
          <a:p>
            <a:r>
              <a:rPr lang="en-US"/>
              <a:t>Drag picture to placeholder or click icon to add</a:t>
            </a:r>
          </a:p>
        </p:txBody>
      </p:sp>
      <p:sp>
        <p:nvSpPr>
          <p:cNvPr id="18" name="Picture Placeholder 2"/>
          <p:cNvSpPr>
            <a:spLocks noGrp="1"/>
          </p:cNvSpPr>
          <p:nvPr>
            <p:ph type="pic" sz="quarter" idx="19"/>
          </p:nvPr>
        </p:nvSpPr>
        <p:spPr>
          <a:xfrm>
            <a:off x="6990345" y="1604354"/>
            <a:ext cx="1797050" cy="1344612"/>
          </a:xfrm>
        </p:spPr>
        <p:txBody>
          <a:bodyPr>
            <a:normAutofit/>
          </a:bodyPr>
          <a:lstStyle>
            <a:lvl1pPr>
              <a:defRPr sz="1400">
                <a:solidFill>
                  <a:schemeClr val="accent6">
                    <a:lumMod val="60000"/>
                    <a:lumOff val="40000"/>
                  </a:schemeClr>
                </a:solidFill>
              </a:defRPr>
            </a:lvl1pPr>
          </a:lstStyle>
          <a:p>
            <a:r>
              <a:rPr lang="en-US"/>
              <a:t>Drag picture to placeholder or click icon to add</a:t>
            </a:r>
          </a:p>
        </p:txBody>
      </p:sp>
      <p:sp>
        <p:nvSpPr>
          <p:cNvPr id="19" name="Slide Number Placeholder 3"/>
          <p:cNvSpPr>
            <a:spLocks noGrp="1"/>
          </p:cNvSpPr>
          <p:nvPr>
            <p:ph type="sldNum" sz="quarter" idx="4"/>
          </p:nvPr>
        </p:nvSpPr>
        <p:spPr>
          <a:xfrm>
            <a:off x="338666"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8B3D2E-F77F-AF47-A3C6-ECE78F506F6A}" type="slidenum">
              <a:rPr lang="en-US" smtClean="0"/>
              <a:pPr/>
              <a:t>‹#›</a:t>
            </a:fld>
            <a:endParaRPr lang="en-US"/>
          </a:p>
        </p:txBody>
      </p:sp>
      <p:pic>
        <p:nvPicPr>
          <p:cNvPr id="20" name="Picture 1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3482"/>
            <a:ext cx="550965" cy="330579"/>
          </a:xfrm>
          <a:prstGeom prst="rect">
            <a:avLst/>
          </a:prstGeom>
        </p:spPr>
      </p:pic>
    </p:spTree>
    <p:extLst>
      <p:ext uri="{BB962C8B-B14F-4D97-AF65-F5344CB8AC3E}">
        <p14:creationId xmlns:p14="http://schemas.microsoft.com/office/powerpoint/2010/main" val="230250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789" y="114936"/>
            <a:ext cx="8205304" cy="545192"/>
          </a:xfrm>
        </p:spPr>
        <p:txBody>
          <a:bodyPr/>
          <a:lstStyle/>
          <a:p>
            <a:r>
              <a:rPr lang="en-US"/>
              <a:t>Click to edit Master title style</a:t>
            </a:r>
            <a:endParaRPr lang="en-US" dirty="0"/>
          </a:p>
        </p:txBody>
      </p:sp>
      <p:sp>
        <p:nvSpPr>
          <p:cNvPr id="3" name="Slide Number Placeholder 3"/>
          <p:cNvSpPr>
            <a:spLocks noGrp="1"/>
          </p:cNvSpPr>
          <p:nvPr>
            <p:ph type="sldNum" sz="quarter" idx="4"/>
          </p:nvPr>
        </p:nvSpPr>
        <p:spPr>
          <a:xfrm>
            <a:off x="338666"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8B3D2E-F77F-AF47-A3C6-ECE78F506F6A}" type="slidenum">
              <a:rPr lang="en-US" smtClean="0"/>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2000" y="4673482"/>
            <a:ext cx="550965" cy="330579"/>
          </a:xfrm>
          <a:prstGeom prst="rect">
            <a:avLst/>
          </a:prstGeom>
        </p:spPr>
      </p:pic>
    </p:spTree>
    <p:extLst>
      <p:ext uri="{BB962C8B-B14F-4D97-AF65-F5344CB8AC3E}">
        <p14:creationId xmlns:p14="http://schemas.microsoft.com/office/powerpoint/2010/main" val="46706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024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4.png"/><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789" y="114936"/>
            <a:ext cx="8205304" cy="85725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338666"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8B3D2E-F77F-AF47-A3C6-ECE78F506F6A}" type="slidenum">
              <a:rPr lang="en-US" smtClean="0"/>
              <a:pPr/>
              <a:t>‹#›</a:t>
            </a:fld>
            <a:endParaRPr lang="en-US"/>
          </a:p>
        </p:txBody>
      </p:sp>
    </p:spTree>
    <p:extLst>
      <p:ext uri="{BB962C8B-B14F-4D97-AF65-F5344CB8AC3E}">
        <p14:creationId xmlns:p14="http://schemas.microsoft.com/office/powerpoint/2010/main" val="143117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9" r:id="rId6"/>
    <p:sldLayoutId id="2147483690" r:id="rId7"/>
    <p:sldLayoutId id="2147483680" r:id="rId8"/>
    <p:sldLayoutId id="2147483681" r:id="rId9"/>
    <p:sldLayoutId id="2147483691" r:id="rId10"/>
    <p:sldLayoutId id="2147483692" r:id="rId11"/>
    <p:sldLayoutId id="2147483693" r:id="rId12"/>
    <p:sldLayoutId id="2147483687" r:id="rId13"/>
  </p:sldLayoutIdLst>
  <p:hf sldNum="0" hdr="0" ftr="0" dt="0"/>
  <p:txStyles>
    <p:titleStyle>
      <a:lvl1pPr algn="l" defTabSz="457200" rtl="0" eaLnBrk="1" latinLnBrk="0" hangingPunct="1">
        <a:spcBef>
          <a:spcPct val="0"/>
        </a:spcBef>
        <a:buNone/>
        <a:defRPr sz="2800" b="1" i="0" kern="1200">
          <a:solidFill>
            <a:schemeClr val="tx1"/>
          </a:solidFill>
          <a:latin typeface="Arial"/>
          <a:ea typeface="+mj-ea"/>
          <a:cs typeface="Arial"/>
        </a:defRPr>
      </a:lvl1pPr>
    </p:titleStyle>
    <p:bodyStyle>
      <a:lvl1pPr marL="0" indent="0" algn="l" defTabSz="457200" rtl="0" eaLnBrk="1" latinLnBrk="0" hangingPunct="1">
        <a:spcBef>
          <a:spcPct val="20000"/>
        </a:spcBef>
        <a:buFontTx/>
        <a:buNone/>
        <a:defRPr sz="2400" b="0" i="0" kern="1200">
          <a:solidFill>
            <a:schemeClr val="accent6">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789" y="114936"/>
            <a:ext cx="8205304" cy="85725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340592" y="1009332"/>
            <a:ext cx="8205304" cy="3553926"/>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userDrawn="1"/>
        </p:nvSpPr>
        <p:spPr>
          <a:xfrm>
            <a:off x="336789" y="4802438"/>
            <a:ext cx="4447181" cy="107722"/>
          </a:xfrm>
          <a:prstGeom prst="rect">
            <a:avLst/>
          </a:prstGeom>
          <a:noFill/>
        </p:spPr>
        <p:txBody>
          <a:bodyPr wrap="square" lIns="0" tIns="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rPr>
              <a:t>© 2018, Amazon Web Services, Inc. or its Affiliates. All rights reserved. </a:t>
            </a:r>
            <a:r>
              <a:rPr lang="en-US" sz="700" b="0" i="0" dirty="0">
                <a:solidFill>
                  <a:schemeClr val="bg1">
                    <a:lumMod val="50000"/>
                  </a:schemeClr>
                </a:solidFill>
                <a:effectLst/>
                <a:latin typeface="Amazon Ember" panose="020B0603020204020204" pitchFamily="34" charset="0"/>
                <a:ea typeface="Amazon Ember" panose="020B0603020204020204" pitchFamily="34" charset="0"/>
                <a:cs typeface="Amazon Ember" panose="020B0603020204020204" pitchFamily="34" charset="0"/>
              </a:rPr>
              <a:t>Amazon Confidential and Trademark</a:t>
            </a:r>
            <a:endParaRPr lang="en-US" sz="700" b="0" i="0" dirty="0">
              <a:solidFill>
                <a:schemeClr val="bg1">
                  <a:lumMod val="50000"/>
                </a:schemeClr>
              </a:solidFill>
              <a:latin typeface="Amazon Ember" panose="020B0603020204020204" pitchFamily="34" charset="0"/>
              <a:ea typeface="Amazon Ember" panose="020B0603020204020204" pitchFamily="34" charset="0"/>
              <a:cs typeface="Amazon Ember" panose="020B0603020204020204" pitchFamily="34" charset="0"/>
            </a:endParaRPr>
          </a:p>
        </p:txBody>
      </p:sp>
      <p:pic>
        <p:nvPicPr>
          <p:cNvPr id="7" name="Picture 6"/>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8101438" y="4706911"/>
            <a:ext cx="443363" cy="265064"/>
          </a:xfrm>
          <a:prstGeom prst="rect">
            <a:avLst/>
          </a:prstGeom>
        </p:spPr>
      </p:pic>
    </p:spTree>
    <p:extLst>
      <p:ext uri="{BB962C8B-B14F-4D97-AF65-F5344CB8AC3E}">
        <p14:creationId xmlns:p14="http://schemas.microsoft.com/office/powerpoint/2010/main" val="325411496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Lst>
  <p:txStyles>
    <p:titleStyle>
      <a:lvl1pPr algn="l" defTabSz="457200" rtl="0" eaLnBrk="1" latinLnBrk="0" hangingPunct="1">
        <a:spcBef>
          <a:spcPct val="0"/>
        </a:spcBef>
        <a:buNone/>
        <a:defRPr sz="2400" b="1" i="0" kern="1200">
          <a:solidFill>
            <a:schemeClr val="bg1"/>
          </a:solidFill>
          <a:latin typeface="Amazon Ember Regular" charset="0"/>
          <a:ea typeface="+mj-ea"/>
          <a:cs typeface="Amazon Ember Regular" charset="0"/>
        </a:defRPr>
      </a:lvl1pPr>
    </p:titleStyle>
    <p:bodyStyle>
      <a:lvl1pPr marL="0" indent="0" algn="l" defTabSz="457200" rtl="0" eaLnBrk="1" latinLnBrk="0" hangingPunct="1">
        <a:spcBef>
          <a:spcPct val="20000"/>
        </a:spcBef>
        <a:buFontTx/>
        <a:buNone/>
        <a:defRPr sz="1800" b="0" i="0" kern="1200">
          <a:solidFill>
            <a:schemeClr val="bg1"/>
          </a:solidFill>
          <a:latin typeface="Amazon Ember Regular" charset="0"/>
          <a:ea typeface="+mn-ea"/>
          <a:cs typeface="Amazon Ember Regular" charset="0"/>
        </a:defRPr>
      </a:lvl1pPr>
      <a:lvl2pPr marL="742950" indent="-285750" algn="l" defTabSz="457200" rtl="0" eaLnBrk="1" latinLnBrk="0" hangingPunct="1">
        <a:spcBef>
          <a:spcPct val="20000"/>
        </a:spcBef>
        <a:buFont typeface="Arial"/>
        <a:buChar char="•"/>
        <a:defRPr sz="1800" b="0" i="0" kern="1200">
          <a:solidFill>
            <a:schemeClr val="bg1"/>
          </a:solidFill>
          <a:latin typeface="Amazon Ember Regular" charset="0"/>
          <a:ea typeface="+mn-ea"/>
          <a:cs typeface="Amazon Ember Regular" charset="0"/>
        </a:defRPr>
      </a:lvl2pPr>
      <a:lvl3pPr marL="1143000" indent="-228600" algn="l" defTabSz="457200" rtl="0" eaLnBrk="1" latinLnBrk="0" hangingPunct="1">
        <a:spcBef>
          <a:spcPct val="20000"/>
        </a:spcBef>
        <a:buFont typeface="Arial"/>
        <a:buChar char="•"/>
        <a:defRPr sz="1600" b="0" i="0" kern="1200">
          <a:solidFill>
            <a:schemeClr val="bg1"/>
          </a:solidFill>
          <a:latin typeface="Amazon Ember Regular" charset="0"/>
          <a:ea typeface="+mn-ea"/>
          <a:cs typeface="Amazon Ember Regular" charset="0"/>
        </a:defRPr>
      </a:lvl3pPr>
      <a:lvl4pPr marL="1600200" indent="-228600" algn="l" defTabSz="457200" rtl="0" eaLnBrk="1" latinLnBrk="0" hangingPunct="1">
        <a:spcBef>
          <a:spcPct val="20000"/>
        </a:spcBef>
        <a:buFont typeface="Arial"/>
        <a:buChar char="–"/>
        <a:defRPr sz="1400" b="0" i="0" kern="1200">
          <a:solidFill>
            <a:schemeClr val="bg1"/>
          </a:solidFill>
          <a:latin typeface="Amazon Ember Regular" charset="0"/>
          <a:ea typeface="+mn-ea"/>
          <a:cs typeface="Amazon Ember Regular" charset="0"/>
        </a:defRPr>
      </a:lvl4pPr>
      <a:lvl5pPr marL="2057400" indent="-228600" algn="l" defTabSz="457200" rtl="0" eaLnBrk="1" latinLnBrk="0" hangingPunct="1">
        <a:spcBef>
          <a:spcPct val="20000"/>
        </a:spcBef>
        <a:buFont typeface="Arial"/>
        <a:buChar char="»"/>
        <a:defRPr sz="1200" b="0" i="0" kern="1200">
          <a:solidFill>
            <a:schemeClr val="bg1"/>
          </a:solidFill>
          <a:latin typeface="Amazon Ember Regular" charset="0"/>
          <a:ea typeface="+mn-ea"/>
          <a:cs typeface="Amazon Ember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hyperlink" Target="https://aws.amazon.com/blogs/publicsector/brain-workshop-meets-cloud/" TargetMode="External"/><Relationship Id="rId3" Type="http://schemas.openxmlformats.org/officeDocument/2006/relationships/hyperlink" Target="https://aws.amazon.com/opendata/public-datasets/" TargetMode="External"/><Relationship Id="rId7" Type="http://schemas.openxmlformats.org/officeDocument/2006/relationships/hyperlink" Target="http://pangeo.io/" TargetMode="External"/><Relationship Id="rId12" Type="http://schemas.openxmlformats.org/officeDocument/2006/relationships/hyperlink" Target="https://openaerialmap.org/"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hyperlink" Target="https://apps.sentinel-hub.com/eo-browser/" TargetMode="External"/><Relationship Id="rId11" Type="http://schemas.openxmlformats.org/officeDocument/2006/relationships/hyperlink" Target="https://www.opendronemap.org/" TargetMode="External"/><Relationship Id="rId5" Type="http://schemas.openxmlformats.org/officeDocument/2006/relationships/hyperlink" Target="https://registry.opendata.aws/sentinel-1/" TargetMode="External"/><Relationship Id="rId10" Type="http://schemas.openxmlformats.org/officeDocument/2006/relationships/hyperlink" Target="https://docs.rastervision.io/en/0.8/" TargetMode="External"/><Relationship Id="rId4" Type="http://schemas.openxmlformats.org/officeDocument/2006/relationships/hyperlink" Target="https://aws.amazon.com/education/awseducate/" TargetMode="External"/><Relationship Id="rId9" Type="http://schemas.openxmlformats.org/officeDocument/2006/relationships/hyperlink" Target="http://www.data4sdgs.org/initiatives/africa-regional-data-cube"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tiff"/><Relationship Id="rId5" Type="http://schemas.openxmlformats.org/officeDocument/2006/relationships/image" Target="../media/image14.tiff"/><Relationship Id="rId10" Type="http://schemas.openxmlformats.org/officeDocument/2006/relationships/image" Target="../media/image19.png"/><Relationship Id="rId4" Type="http://schemas.openxmlformats.org/officeDocument/2006/relationships/image" Target="../media/image13.tiff"/><Relationship Id="rId9" Type="http://schemas.openxmlformats.org/officeDocument/2006/relationships/image" Target="../media/image18.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dirty="0">
                <a:solidFill>
                  <a:schemeClr val="tx2"/>
                </a:solidFill>
              </a:rPr>
              <a:t>Joe Flasher, Open Geospatial Data Lead</a:t>
            </a:r>
          </a:p>
        </p:txBody>
      </p:sp>
      <p:sp>
        <p:nvSpPr>
          <p:cNvPr id="3" name="Text Placeholder 2"/>
          <p:cNvSpPr>
            <a:spLocks noGrp="1"/>
          </p:cNvSpPr>
          <p:nvPr>
            <p:ph type="body" sz="quarter" idx="11"/>
          </p:nvPr>
        </p:nvSpPr>
        <p:spPr>
          <a:xfrm>
            <a:off x="487898" y="4095750"/>
            <a:ext cx="4922301" cy="369888"/>
          </a:xfrm>
        </p:spPr>
        <p:txBody>
          <a:bodyPr>
            <a:normAutofit/>
          </a:bodyPr>
          <a:lstStyle/>
          <a:p>
            <a:endParaRPr lang="en-US" dirty="0"/>
          </a:p>
        </p:txBody>
      </p:sp>
      <p:sp>
        <p:nvSpPr>
          <p:cNvPr id="4" name="Text Placeholder 3"/>
          <p:cNvSpPr>
            <a:spLocks noGrp="1"/>
          </p:cNvSpPr>
          <p:nvPr>
            <p:ph type="body" sz="quarter" idx="12"/>
          </p:nvPr>
        </p:nvSpPr>
        <p:spPr>
          <a:xfrm>
            <a:off x="487899" y="1396898"/>
            <a:ext cx="7589301" cy="1426464"/>
          </a:xfrm>
        </p:spPr>
        <p:txBody>
          <a:bodyPr/>
          <a:lstStyle/>
          <a:p>
            <a:r>
              <a:rPr lang="en-US" sz="5400" dirty="0">
                <a:solidFill>
                  <a:schemeClr val="tx2"/>
                </a:solidFill>
              </a:rPr>
              <a:t>Working with </a:t>
            </a:r>
            <a:br>
              <a:rPr lang="en-US" sz="5400" dirty="0">
                <a:solidFill>
                  <a:schemeClr val="tx2"/>
                </a:solidFill>
              </a:rPr>
            </a:br>
            <a:r>
              <a:rPr lang="en-US" sz="5400" dirty="0">
                <a:solidFill>
                  <a:schemeClr val="tx2"/>
                </a:solidFill>
              </a:rPr>
              <a:t>Planetary-Scale Data </a:t>
            </a:r>
          </a:p>
        </p:txBody>
      </p:sp>
    </p:spTree>
    <p:extLst>
      <p:ext uri="{BB962C8B-B14F-4D97-AF65-F5344CB8AC3E}">
        <p14:creationId xmlns:p14="http://schemas.microsoft.com/office/powerpoint/2010/main" val="1308413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2862322"/>
          </a:xfrm>
          <a:prstGeom prst="rect">
            <a:avLst/>
          </a:prstGeom>
          <a:noFill/>
        </p:spPr>
        <p:txBody>
          <a:bodyPr wrap="square" rtlCol="0">
            <a:spAutoFit/>
          </a:bodyPr>
          <a:lstStyle/>
          <a:p>
            <a:r>
              <a:rPr lang="en-US" sz="3600" b="1" dirty="0">
                <a:solidFill>
                  <a:schemeClr val="accent2"/>
                </a:solidFill>
              </a:rPr>
              <a:t>What does data want?</a:t>
            </a:r>
          </a:p>
          <a:p>
            <a:r>
              <a:rPr lang="en-US" sz="3600" b="1" dirty="0">
                <a:solidFill>
                  <a:schemeClr val="accent2"/>
                </a:solidFill>
              </a:rPr>
              <a:t>Data wants to be used.</a:t>
            </a:r>
          </a:p>
          <a:p>
            <a:r>
              <a:rPr lang="en-US" sz="3600" b="1" dirty="0">
                <a:solidFill>
                  <a:schemeClr val="accent2"/>
                </a:solidFill>
              </a:rPr>
              <a:t>Why is this important?</a:t>
            </a:r>
          </a:p>
          <a:p>
            <a:r>
              <a:rPr lang="en-US" sz="3600" b="1" dirty="0">
                <a:solidFill>
                  <a:schemeClr val="accent2"/>
                </a:solidFill>
              </a:rPr>
              <a:t>Lower cost of knowledge.</a:t>
            </a:r>
          </a:p>
          <a:p>
            <a:r>
              <a:rPr lang="en-US" sz="3600" b="1" dirty="0">
                <a:solidFill>
                  <a:schemeClr val="bg1"/>
                </a:solidFill>
              </a:rPr>
              <a:t>How?</a:t>
            </a:r>
          </a:p>
        </p:txBody>
      </p:sp>
    </p:spTree>
    <p:extLst>
      <p:ext uri="{BB962C8B-B14F-4D97-AF65-F5344CB8AC3E}">
        <p14:creationId xmlns:p14="http://schemas.microsoft.com/office/powerpoint/2010/main" val="119419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2862322"/>
          </a:xfrm>
          <a:prstGeom prst="rect">
            <a:avLst/>
          </a:prstGeom>
          <a:noFill/>
        </p:spPr>
        <p:txBody>
          <a:bodyPr wrap="square" rtlCol="0">
            <a:spAutoFit/>
          </a:bodyPr>
          <a:lstStyle/>
          <a:p>
            <a:r>
              <a:rPr lang="en-US" sz="3600" b="1" dirty="0">
                <a:solidFill>
                  <a:schemeClr val="accent2"/>
                </a:solidFill>
              </a:rPr>
              <a:t>What does data want?</a:t>
            </a:r>
          </a:p>
          <a:p>
            <a:r>
              <a:rPr lang="en-US" sz="3600" b="1" dirty="0">
                <a:solidFill>
                  <a:schemeClr val="accent2"/>
                </a:solidFill>
              </a:rPr>
              <a:t>Data wants to be used.</a:t>
            </a:r>
          </a:p>
          <a:p>
            <a:r>
              <a:rPr lang="en-US" sz="3600" b="1" dirty="0">
                <a:solidFill>
                  <a:schemeClr val="accent2"/>
                </a:solidFill>
              </a:rPr>
              <a:t>Why is this important?</a:t>
            </a:r>
          </a:p>
          <a:p>
            <a:r>
              <a:rPr lang="en-US" sz="3600" b="1" dirty="0">
                <a:solidFill>
                  <a:schemeClr val="accent2"/>
                </a:solidFill>
              </a:rPr>
              <a:t>Lower cost of knowledge.</a:t>
            </a:r>
          </a:p>
          <a:p>
            <a:r>
              <a:rPr lang="en-US" sz="3600" b="1" dirty="0">
                <a:solidFill>
                  <a:schemeClr val="accent2"/>
                </a:solidFill>
              </a:rPr>
              <a:t>How?</a:t>
            </a:r>
            <a:r>
              <a:rPr lang="en-US" sz="3600" b="1" dirty="0">
                <a:solidFill>
                  <a:schemeClr val="bg1"/>
                </a:solidFill>
              </a:rPr>
              <a:t> </a:t>
            </a:r>
            <a:r>
              <a:rPr lang="mr-IN" sz="3600" b="1" dirty="0">
                <a:solidFill>
                  <a:schemeClr val="bg1"/>
                </a:solidFill>
              </a:rPr>
              <a:t>¯\_(</a:t>
            </a:r>
            <a:r>
              <a:rPr lang="mr-IN" sz="3600" b="1" dirty="0" err="1">
                <a:solidFill>
                  <a:schemeClr val="bg1"/>
                </a:solidFill>
              </a:rPr>
              <a:t>ツ</a:t>
            </a:r>
            <a:r>
              <a:rPr lang="mr-IN" sz="3600" b="1" dirty="0">
                <a:solidFill>
                  <a:schemeClr val="bg1"/>
                </a:solidFill>
              </a:rPr>
              <a:t>)_/¯</a:t>
            </a:r>
            <a:endParaRPr lang="en-US" sz="3600" b="1" dirty="0">
              <a:solidFill>
                <a:schemeClr val="bg1"/>
              </a:solidFill>
            </a:endParaRPr>
          </a:p>
        </p:txBody>
      </p:sp>
    </p:spTree>
    <p:extLst>
      <p:ext uri="{BB962C8B-B14F-4D97-AF65-F5344CB8AC3E}">
        <p14:creationId xmlns:p14="http://schemas.microsoft.com/office/powerpoint/2010/main" val="2138747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371600"/>
            <a:ext cx="7315200" cy="2354491"/>
          </a:xfrm>
          <a:prstGeom prst="rect">
            <a:avLst/>
          </a:prstGeom>
          <a:noFill/>
        </p:spPr>
        <p:txBody>
          <a:bodyPr wrap="square" rtlCol="0">
            <a:spAutoFit/>
          </a:bodyPr>
          <a:lstStyle/>
          <a:p>
            <a:r>
              <a:rPr lang="en-US" sz="3600" b="1">
                <a:solidFill>
                  <a:schemeClr val="bg1"/>
                </a:solidFill>
              </a:rPr>
              <a:t>“No matter who you are, most of the smartest people work for someone else.”</a:t>
            </a:r>
          </a:p>
          <a:p>
            <a:pPr>
              <a:spcBef>
                <a:spcPts val="1800"/>
              </a:spcBef>
            </a:pPr>
            <a:r>
              <a:rPr lang="en-US" sz="2400">
                <a:solidFill>
                  <a:schemeClr val="bg1"/>
                </a:solidFill>
              </a:rPr>
              <a:t>— Bill Joy, co-founder of Sun Microsystems</a:t>
            </a:r>
          </a:p>
        </p:txBody>
      </p:sp>
    </p:spTree>
    <p:extLst>
      <p:ext uri="{BB962C8B-B14F-4D97-AF65-F5344CB8AC3E}">
        <p14:creationId xmlns:p14="http://schemas.microsoft.com/office/powerpoint/2010/main" val="2022262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645920"/>
            <a:ext cx="7315200" cy="1754326"/>
          </a:xfrm>
          <a:prstGeom prst="rect">
            <a:avLst/>
          </a:prstGeom>
          <a:noFill/>
        </p:spPr>
        <p:txBody>
          <a:bodyPr wrap="square" rtlCol="0">
            <a:spAutoFit/>
          </a:bodyPr>
          <a:lstStyle/>
          <a:p>
            <a:r>
              <a:rPr lang="en-US" sz="3600" b="1">
                <a:solidFill>
                  <a:schemeClr val="bg1"/>
                </a:solidFill>
              </a:rPr>
              <a:t>The AWS Open Data program makes more data more available to more people.</a:t>
            </a:r>
          </a:p>
        </p:txBody>
      </p:sp>
    </p:spTree>
    <p:extLst>
      <p:ext uri="{BB962C8B-B14F-4D97-AF65-F5344CB8AC3E}">
        <p14:creationId xmlns:p14="http://schemas.microsoft.com/office/powerpoint/2010/main" val="1032826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5267" y="133350"/>
            <a:ext cx="4267200" cy="4267200"/>
          </a:xfrm>
          <a:prstGeom prst="rect">
            <a:avLst/>
          </a:prstGeom>
        </p:spPr>
      </p:pic>
      <p:sp>
        <p:nvSpPr>
          <p:cNvPr id="4" name="Rectangle 3">
            <a:extLst>
              <a:ext uri="{FF2B5EF4-FFF2-40B4-BE49-F238E27FC236}">
                <a16:creationId xmlns:a16="http://schemas.microsoft.com/office/drawing/2014/main" id="{6BE0783A-85EE-DD46-928C-E2C4D40EC4F8}"/>
              </a:ext>
            </a:extLst>
          </p:cNvPr>
          <p:cNvSpPr/>
          <p:nvPr/>
        </p:nvSpPr>
        <p:spPr>
          <a:xfrm>
            <a:off x="2990331" y="4552950"/>
            <a:ext cx="3117072" cy="369332"/>
          </a:xfrm>
          <a:prstGeom prst="rect">
            <a:avLst/>
          </a:prstGeom>
        </p:spPr>
        <p:txBody>
          <a:bodyPr wrap="none">
            <a:spAutoFit/>
          </a:bodyPr>
          <a:lstStyle/>
          <a:p>
            <a:r>
              <a:rPr lang="en-US" dirty="0">
                <a:solidFill>
                  <a:schemeClr val="bg1"/>
                </a:solidFill>
              </a:rPr>
              <a:t>https://</a:t>
            </a:r>
            <a:r>
              <a:rPr lang="en-US" dirty="0" err="1">
                <a:solidFill>
                  <a:schemeClr val="bg1"/>
                </a:solidFill>
              </a:rPr>
              <a:t>registry.opendata.aws</a:t>
            </a:r>
            <a:endParaRPr lang="en-US" dirty="0">
              <a:solidFill>
                <a:schemeClr val="bg1"/>
              </a:solidFill>
            </a:endParaRPr>
          </a:p>
        </p:txBody>
      </p:sp>
    </p:spTree>
    <p:extLst>
      <p:ext uri="{BB962C8B-B14F-4D97-AF65-F5344CB8AC3E}">
        <p14:creationId xmlns:p14="http://schemas.microsoft.com/office/powerpoint/2010/main" val="1301759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514350"/>
            <a:ext cx="7315200" cy="4016484"/>
          </a:xfrm>
          <a:prstGeom prst="rect">
            <a:avLst/>
          </a:prstGeom>
          <a:noFill/>
        </p:spPr>
        <p:txBody>
          <a:bodyPr wrap="square" rtlCol="0">
            <a:spAutoFit/>
          </a:bodyPr>
          <a:lstStyle/>
          <a:p>
            <a:r>
              <a:rPr lang="en-US" sz="3600">
                <a:solidFill>
                  <a:schemeClr val="bg1"/>
                </a:solidFill>
              </a:rPr>
              <a:t>“…data must be organized, well-documented, consistently formatted, and error free. Cleaning the data is often the most taxing part of data science, and is frequently </a:t>
            </a:r>
            <a:r>
              <a:rPr lang="en-US" sz="3600" b="1">
                <a:solidFill>
                  <a:schemeClr val="accent1"/>
                </a:solidFill>
              </a:rPr>
              <a:t>80% of the work</a:t>
            </a:r>
            <a:r>
              <a:rPr lang="en-US" sz="3600">
                <a:solidFill>
                  <a:schemeClr val="bg1"/>
                </a:solidFill>
              </a:rPr>
              <a:t>.”</a:t>
            </a:r>
          </a:p>
          <a:p>
            <a:pPr>
              <a:spcBef>
                <a:spcPts val="1800"/>
              </a:spcBef>
            </a:pPr>
            <a:r>
              <a:rPr lang="en-US" sz="2400">
                <a:solidFill>
                  <a:schemeClr val="bg1"/>
                </a:solidFill>
              </a:rPr>
              <a:t>— </a:t>
            </a:r>
            <a:r>
              <a:rPr lang="en-US" sz="2400" i="1">
                <a:solidFill>
                  <a:schemeClr val="bg1"/>
                </a:solidFill>
              </a:rPr>
              <a:t>Data Driven </a:t>
            </a:r>
            <a:r>
              <a:rPr lang="en-US" sz="2400">
                <a:solidFill>
                  <a:schemeClr val="bg1"/>
                </a:solidFill>
              </a:rPr>
              <a:t>by DJ </a:t>
            </a:r>
            <a:r>
              <a:rPr lang="en-US" sz="2400" err="1">
                <a:solidFill>
                  <a:schemeClr val="bg1"/>
                </a:solidFill>
              </a:rPr>
              <a:t>Patil</a:t>
            </a:r>
            <a:r>
              <a:rPr lang="en-US" sz="2400">
                <a:solidFill>
                  <a:schemeClr val="bg1"/>
                </a:solidFill>
              </a:rPr>
              <a:t> and Hilary Mason</a:t>
            </a:r>
          </a:p>
        </p:txBody>
      </p:sp>
    </p:spTree>
    <p:extLst>
      <p:ext uri="{BB962C8B-B14F-4D97-AF65-F5344CB8AC3E}">
        <p14:creationId xmlns:p14="http://schemas.microsoft.com/office/powerpoint/2010/main" val="1487148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645920"/>
            <a:ext cx="7315200" cy="646331"/>
          </a:xfrm>
          <a:prstGeom prst="rect">
            <a:avLst/>
          </a:prstGeom>
          <a:noFill/>
        </p:spPr>
        <p:txBody>
          <a:bodyPr wrap="square" rtlCol="0">
            <a:spAutoFit/>
          </a:bodyPr>
          <a:lstStyle/>
          <a:p>
            <a:r>
              <a:rPr lang="en-US" sz="3600" b="1" dirty="0">
                <a:solidFill>
                  <a:schemeClr val="bg1"/>
                </a:solidFill>
              </a:rPr>
              <a:t>Undifferentiated Heavy Lifting</a:t>
            </a:r>
          </a:p>
        </p:txBody>
      </p:sp>
    </p:spTree>
    <p:extLst>
      <p:ext uri="{BB962C8B-B14F-4D97-AF65-F5344CB8AC3E}">
        <p14:creationId xmlns:p14="http://schemas.microsoft.com/office/powerpoint/2010/main" val="1628124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4F408A-840C-2449-9296-5624D480F14D}"/>
              </a:ext>
            </a:extLst>
          </p:cNvPr>
          <p:cNvPicPr>
            <a:picLocks noChangeAspect="1"/>
          </p:cNvPicPr>
          <p:nvPr/>
        </p:nvPicPr>
        <p:blipFill>
          <a:blip r:embed="rId2"/>
          <a:stretch>
            <a:fillRect/>
          </a:stretch>
        </p:blipFill>
        <p:spPr>
          <a:xfrm>
            <a:off x="381000" y="361950"/>
            <a:ext cx="7845086" cy="4983465"/>
          </a:xfrm>
          <a:prstGeom prst="rect">
            <a:avLst/>
          </a:prstGeom>
        </p:spPr>
      </p:pic>
      <p:sp>
        <p:nvSpPr>
          <p:cNvPr id="5" name="Title 1">
            <a:extLst>
              <a:ext uri="{FF2B5EF4-FFF2-40B4-BE49-F238E27FC236}">
                <a16:creationId xmlns:a16="http://schemas.microsoft.com/office/drawing/2014/main" id="{07DDD134-09C6-4040-9E07-0D5D86AC2944}"/>
              </a:ext>
            </a:extLst>
          </p:cNvPr>
          <p:cNvSpPr txBox="1">
            <a:spLocks/>
          </p:cNvSpPr>
          <p:nvPr/>
        </p:nvSpPr>
        <p:spPr>
          <a:xfrm>
            <a:off x="20782" y="8659"/>
            <a:ext cx="8205304" cy="545741"/>
          </a:xfrm>
          <a:prstGeom prst="rect">
            <a:avLst/>
          </a:prstGeom>
        </p:spPr>
        <p:txBody>
          <a:bodyPr/>
          <a:lstStyle>
            <a:lvl1pPr algn="l" defTabSz="457200" rtl="0" eaLnBrk="1" latinLnBrk="0" hangingPunct="1">
              <a:spcBef>
                <a:spcPct val="0"/>
              </a:spcBef>
              <a:buNone/>
              <a:defRPr sz="2800" b="1" i="0" kern="1200">
                <a:solidFill>
                  <a:schemeClr val="tx1"/>
                </a:solidFill>
                <a:latin typeface="Arial"/>
                <a:ea typeface="+mj-ea"/>
                <a:cs typeface="Arial"/>
              </a:defRPr>
            </a:lvl1pPr>
          </a:lstStyle>
          <a:p>
            <a:r>
              <a:rPr lang="en-US" dirty="0">
                <a:solidFill>
                  <a:schemeClr val="bg1"/>
                </a:solidFill>
              </a:rPr>
              <a:t>Cumulus + NISAR</a:t>
            </a:r>
          </a:p>
        </p:txBody>
      </p:sp>
    </p:spTree>
    <p:extLst>
      <p:ext uri="{BB962C8B-B14F-4D97-AF65-F5344CB8AC3E}">
        <p14:creationId xmlns:p14="http://schemas.microsoft.com/office/powerpoint/2010/main" val="7131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B7A0B8-EF81-2047-B824-6EC798492B69}"/>
              </a:ext>
            </a:extLst>
          </p:cNvPr>
          <p:cNvSpPr txBox="1"/>
          <p:nvPr/>
        </p:nvSpPr>
        <p:spPr>
          <a:xfrm>
            <a:off x="914400" y="2063919"/>
            <a:ext cx="73152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Earth on AWS</a:t>
            </a:r>
          </a:p>
        </p:txBody>
      </p:sp>
      <p:sp>
        <p:nvSpPr>
          <p:cNvPr id="6" name="Rectangle 5">
            <a:extLst>
              <a:ext uri="{FF2B5EF4-FFF2-40B4-BE49-F238E27FC236}">
                <a16:creationId xmlns:a16="http://schemas.microsoft.com/office/drawing/2014/main" id="{6E22ACF5-9061-0045-A705-AD372DA7F829}"/>
              </a:ext>
            </a:extLst>
          </p:cNvPr>
          <p:cNvSpPr/>
          <p:nvPr/>
        </p:nvSpPr>
        <p:spPr>
          <a:xfrm>
            <a:off x="2494347" y="3311330"/>
            <a:ext cx="4155305" cy="52322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aws.amazon.com</a:t>
            </a:r>
            <a:r>
              <a:rPr kumimoji="0" lang="en-US" sz="2800" b="1"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/earth</a:t>
            </a:r>
          </a:p>
        </p:txBody>
      </p:sp>
      <p:sp>
        <p:nvSpPr>
          <p:cNvPr id="5" name="Rectangle 4">
            <a:extLst>
              <a:ext uri="{FF2B5EF4-FFF2-40B4-BE49-F238E27FC236}">
                <a16:creationId xmlns:a16="http://schemas.microsoft.com/office/drawing/2014/main" id="{4D25351D-B335-894C-B704-DC044A5F4B35}"/>
              </a:ext>
            </a:extLst>
          </p:cNvPr>
          <p:cNvSpPr/>
          <p:nvPr/>
        </p:nvSpPr>
        <p:spPr>
          <a:xfrm>
            <a:off x="1048438" y="3792045"/>
            <a:ext cx="7047121" cy="523220"/>
          </a:xfrm>
          <a:prstGeom prst="rect">
            <a:avLst/>
          </a:prstGeom>
        </p:spPr>
        <p:txBody>
          <a:bodyPr wrap="none">
            <a:spAutoFit/>
          </a:bodyPr>
          <a:lstStyle/>
          <a:p>
            <a:pPr lvl="0" algn="ctr">
              <a:defRPr/>
            </a:pPr>
            <a:r>
              <a:rPr lang="en-US" sz="2800" b="1" dirty="0" err="1">
                <a:solidFill>
                  <a:srgbClr val="FFFFFF"/>
                </a:solidFill>
                <a:latin typeface="Amazon Ember" panose="020B0603020204020204" pitchFamily="34" charset="0"/>
                <a:ea typeface="Amazon Ember" panose="020B0603020204020204" pitchFamily="34" charset="0"/>
                <a:cs typeface="Amazon Ember" panose="020B0603020204020204" pitchFamily="34" charset="0"/>
              </a:rPr>
              <a:t>aws.amazon.com</a:t>
            </a:r>
            <a:r>
              <a:rPr lang="en-US" sz="2800" b="1"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/earth/research-credits</a:t>
            </a:r>
            <a:endParaRPr kumimoji="0" lang="en-US" sz="2800" b="1"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7" name="Rectangle 6">
            <a:extLst>
              <a:ext uri="{FF2B5EF4-FFF2-40B4-BE49-F238E27FC236}">
                <a16:creationId xmlns:a16="http://schemas.microsoft.com/office/drawing/2014/main" id="{B8E3924F-2735-FE40-8947-09AE7FE317F8}"/>
              </a:ext>
            </a:extLst>
          </p:cNvPr>
          <p:cNvSpPr/>
          <p:nvPr/>
        </p:nvSpPr>
        <p:spPr>
          <a:xfrm>
            <a:off x="953248" y="4233504"/>
            <a:ext cx="7276352" cy="523220"/>
          </a:xfrm>
          <a:prstGeom prst="rect">
            <a:avLst/>
          </a:prstGeom>
        </p:spPr>
        <p:txBody>
          <a:bodyPr wrap="none">
            <a:spAutoFit/>
          </a:bodyPr>
          <a:lstStyle/>
          <a:p>
            <a:pPr lvl="0" algn="ctr">
              <a:defRPr/>
            </a:pPr>
            <a:r>
              <a:rPr lang="en-US" sz="2800" b="1" dirty="0" err="1">
                <a:solidFill>
                  <a:srgbClr val="FFFFFF"/>
                </a:solidFill>
                <a:latin typeface="Amazon Ember" panose="020B0603020204020204" pitchFamily="34" charset="0"/>
                <a:ea typeface="Amazon Ember" panose="020B0603020204020204" pitchFamily="34" charset="0"/>
                <a:cs typeface="Amazon Ember" panose="020B0603020204020204" pitchFamily="34" charset="0"/>
              </a:rPr>
              <a:t>aws.amazon.com</a:t>
            </a:r>
            <a:r>
              <a:rPr lang="en-US" sz="2800" b="1"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/education/</a:t>
            </a:r>
            <a:r>
              <a:rPr lang="en-US" sz="2800" b="1" dirty="0" err="1">
                <a:solidFill>
                  <a:srgbClr val="FFFFFF"/>
                </a:solidFill>
                <a:latin typeface="Amazon Ember" panose="020B0603020204020204" pitchFamily="34" charset="0"/>
                <a:ea typeface="Amazon Ember" panose="020B0603020204020204" pitchFamily="34" charset="0"/>
                <a:cs typeface="Amazon Ember" panose="020B0603020204020204" pitchFamily="34" charset="0"/>
              </a:rPr>
              <a:t>awseducate</a:t>
            </a:r>
            <a:r>
              <a:rPr lang="en-US" sz="2800" b="1"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t>
            </a:r>
            <a:endParaRPr kumimoji="0" lang="en-US" sz="2800" b="1"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Tree>
    <p:extLst>
      <p:ext uri="{BB962C8B-B14F-4D97-AF65-F5344CB8AC3E}">
        <p14:creationId xmlns:p14="http://schemas.microsoft.com/office/powerpoint/2010/main" val="310199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6554" y="4291040"/>
            <a:ext cx="3006592" cy="523220"/>
          </a:xfrm>
          <a:prstGeom prst="rect">
            <a:avLst/>
          </a:prstGeom>
        </p:spPr>
        <p:txBody>
          <a:bodyPr wrap="none">
            <a:spAutoFit/>
          </a:bodyPr>
          <a:lstStyle/>
          <a:p>
            <a:r>
              <a:rPr lang="en-US" sz="2800" b="1">
                <a:solidFill>
                  <a:schemeClr val="bg1"/>
                </a:solidFill>
              </a:rPr>
              <a:t>Landsat on AWS</a:t>
            </a:r>
          </a:p>
        </p:txBody>
      </p:sp>
    </p:spTree>
    <p:extLst>
      <p:ext uri="{BB962C8B-B14F-4D97-AF65-F5344CB8AC3E}">
        <p14:creationId xmlns:p14="http://schemas.microsoft.com/office/powerpoint/2010/main" val="735385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590550"/>
            <a:ext cx="6934200" cy="546100"/>
          </a:xfrm>
        </p:spPr>
        <p:txBody>
          <a:bodyPr/>
          <a:lstStyle/>
          <a:p>
            <a:r>
              <a:rPr lang="en-US">
                <a:solidFill>
                  <a:schemeClr val="bg1"/>
                </a:solidFill>
              </a:rPr>
              <a:t>What is cloud computing?</a:t>
            </a:r>
          </a:p>
        </p:txBody>
      </p:sp>
      <p:sp>
        <p:nvSpPr>
          <p:cNvPr id="12" name="Content Placeholder 11"/>
          <p:cNvSpPr>
            <a:spLocks noGrp="1"/>
          </p:cNvSpPr>
          <p:nvPr>
            <p:ph idx="4294967295"/>
          </p:nvPr>
        </p:nvSpPr>
        <p:spPr>
          <a:xfrm>
            <a:off x="838200" y="1276350"/>
            <a:ext cx="7315200" cy="3048000"/>
          </a:xfrm>
          <a:ln>
            <a:noFill/>
          </a:ln>
        </p:spPr>
        <p:txBody>
          <a:bodyPr/>
          <a:lstStyle/>
          <a:p>
            <a:r>
              <a:rPr lang="en-US" sz="3600">
                <a:solidFill>
                  <a:schemeClr val="bg1"/>
                </a:solidFill>
              </a:rPr>
              <a:t>The on-demand delivery of IT resources over public or private networks with zero up-front costs, no long-term contracts, and pay-as-you-go pricing.</a:t>
            </a:r>
          </a:p>
        </p:txBody>
      </p:sp>
    </p:spTree>
    <p:extLst>
      <p:ext uri="{BB962C8B-B14F-4D97-AF65-F5344CB8AC3E}">
        <p14:creationId xmlns:p14="http://schemas.microsoft.com/office/powerpoint/2010/main" val="35757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89" y="304570"/>
            <a:ext cx="8205304" cy="545741"/>
          </a:xfrm>
        </p:spPr>
        <p:txBody>
          <a:bodyPr/>
          <a:lstStyle/>
          <a:p>
            <a:r>
              <a:rPr lang="en-US" dirty="0">
                <a:solidFill>
                  <a:srgbClr val="595A5D"/>
                </a:solidFill>
              </a:rPr>
              <a:t>Staging data for analysis</a:t>
            </a:r>
          </a:p>
        </p:txBody>
      </p:sp>
      <p:sp>
        <p:nvSpPr>
          <p:cNvPr id="5" name="Content Placeholder 2"/>
          <p:cNvSpPr>
            <a:spLocks noGrp="1"/>
          </p:cNvSpPr>
          <p:nvPr>
            <p:ph idx="1"/>
          </p:nvPr>
        </p:nvSpPr>
        <p:spPr>
          <a:xfrm>
            <a:off x="340592" y="1009332"/>
            <a:ext cx="4028208" cy="3553926"/>
          </a:xfrm>
        </p:spPr>
        <p:txBody>
          <a:bodyPr>
            <a:normAutofit/>
          </a:bodyPr>
          <a:lstStyle/>
          <a:p>
            <a:pPr>
              <a:lnSpc>
                <a:spcPct val="120000"/>
              </a:lnSpc>
              <a:spcAft>
                <a:spcPts val="600"/>
              </a:spcAft>
            </a:pPr>
            <a:r>
              <a:rPr lang="en-US" sz="1800" dirty="0"/>
              <a:t>Scenes are unarchived and bands made available individually.</a:t>
            </a:r>
          </a:p>
          <a:p>
            <a:pPr marL="0" indent="0">
              <a:lnSpc>
                <a:spcPct val="120000"/>
              </a:lnSpc>
              <a:spcAft>
                <a:spcPts val="600"/>
              </a:spcAft>
              <a:buNone/>
            </a:pPr>
            <a:r>
              <a:rPr lang="en-US" sz="1800" dirty="0"/>
              <a:t>GDAL is used to add “internal tiling” on each </a:t>
            </a:r>
            <a:r>
              <a:rPr lang="en-US" sz="1800" dirty="0" err="1"/>
              <a:t>GeoTIFF</a:t>
            </a:r>
            <a:r>
              <a:rPr lang="en-US" sz="1800" dirty="0"/>
              <a:t>, which allows developers to use HTTP range gets to access specific portions of each band.</a:t>
            </a:r>
          </a:p>
          <a:p>
            <a:pPr marL="0" indent="0">
              <a:lnSpc>
                <a:spcPct val="120000"/>
              </a:lnSpc>
              <a:spcAft>
                <a:spcPts val="600"/>
              </a:spcAft>
              <a:buNone/>
            </a:pPr>
            <a:r>
              <a:rPr lang="en-US" sz="1800" dirty="0"/>
              <a:t>This allows people to only access the data they need when they need it.</a:t>
            </a:r>
          </a:p>
        </p:txBody>
      </p:sp>
      <p:pic>
        <p:nvPicPr>
          <p:cNvPr id="4" name="Picture 3" descr="linear pixels.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7363" y="2647950"/>
            <a:ext cx="1679531" cy="1679531"/>
          </a:xfrm>
          <a:prstGeom prst="rect">
            <a:avLst/>
          </a:prstGeom>
        </p:spPr>
      </p:pic>
      <p:pic>
        <p:nvPicPr>
          <p:cNvPr id="6" name="Picture 5" descr="tiled pixels.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12147" y="2647950"/>
            <a:ext cx="1679531" cy="1679531"/>
          </a:xfrm>
          <a:prstGeom prst="rect">
            <a:avLst/>
          </a:prstGeom>
        </p:spPr>
      </p:pic>
      <p:grpSp>
        <p:nvGrpSpPr>
          <p:cNvPr id="26" name="Group 25"/>
          <p:cNvGrpSpPr/>
          <p:nvPr/>
        </p:nvGrpSpPr>
        <p:grpSpPr>
          <a:xfrm>
            <a:off x="5686818" y="283527"/>
            <a:ext cx="2057224" cy="2364423"/>
            <a:chOff x="2717278" y="741997"/>
            <a:chExt cx="3196444" cy="3673759"/>
          </a:xfrm>
        </p:grpSpPr>
        <p:pic>
          <p:nvPicPr>
            <p:cNvPr id="27" name="Picture 26" descr="Corporate-Data-Cent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17278" y="741997"/>
              <a:ext cx="939800" cy="939800"/>
            </a:xfrm>
            <a:prstGeom prst="rect">
              <a:avLst/>
            </a:prstGeom>
          </p:spPr>
        </p:pic>
        <p:cxnSp>
          <p:nvCxnSpPr>
            <p:cNvPr id="28" name="Connector 65"/>
            <p:cNvCxnSpPr/>
            <p:nvPr/>
          </p:nvCxnSpPr>
          <p:spPr>
            <a:xfrm flipH="1">
              <a:off x="3626951" y="1181100"/>
              <a:ext cx="360327" cy="884"/>
            </a:xfrm>
            <a:prstGeom prst="straightConnector1">
              <a:avLst/>
            </a:prstGeom>
            <a:ln w="38100" cmpd="sng">
              <a:solidFill/>
              <a:miter lim="400000"/>
              <a:headEnd type="triangle"/>
            </a:ln>
          </p:spPr>
        </p:cxnSp>
        <p:sp>
          <p:nvSpPr>
            <p:cNvPr id="29" name="Shape 70"/>
            <p:cNvSpPr/>
            <p:nvPr/>
          </p:nvSpPr>
          <p:spPr>
            <a:xfrm>
              <a:off x="5247469" y="1605411"/>
              <a:ext cx="564533" cy="369332"/>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ctr">
                <a:defRPr sz="1800">
                  <a:solidFill>
                    <a:srgbClr val="000000"/>
                  </a:solidFill>
                </a:defRPr>
              </a:pPr>
              <a:r>
                <a:rPr sz="1200">
                  <a:latin typeface="Helvetica"/>
                  <a:ea typeface="Helvetica"/>
                  <a:cs typeface="Helvetica"/>
                  <a:sym typeface="Helvetica"/>
                </a:rPr>
                <a:t>Amazon</a:t>
              </a:r>
            </a:p>
            <a:p>
              <a:pPr lvl="0" algn="ctr">
                <a:defRPr sz="1800">
                  <a:solidFill>
                    <a:srgbClr val="000000"/>
                  </a:solidFill>
                </a:defRPr>
              </a:pPr>
              <a:r>
                <a:rPr sz="1200">
                  <a:latin typeface="Helvetica"/>
                  <a:ea typeface="Helvetica"/>
                  <a:cs typeface="Helvetica"/>
                  <a:sym typeface="Helvetica"/>
                </a:rPr>
                <a:t>EC2</a:t>
              </a:r>
            </a:p>
          </p:txBody>
        </p:sp>
        <p:pic>
          <p:nvPicPr>
            <p:cNvPr id="30" name="Picture 29" descr="S3-Bucket-with-objects.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6478" y="3460014"/>
              <a:ext cx="955742" cy="955742"/>
            </a:xfrm>
            <a:prstGeom prst="rect">
              <a:avLst/>
            </a:prstGeom>
          </p:spPr>
        </p:pic>
        <p:pic>
          <p:nvPicPr>
            <p:cNvPr id="31" name="Picture 30" descr="EC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03959" y="809089"/>
              <a:ext cx="754380" cy="754380"/>
            </a:xfrm>
            <a:prstGeom prst="rect">
              <a:avLst/>
            </a:prstGeom>
          </p:spPr>
        </p:pic>
        <p:cxnSp>
          <p:nvCxnSpPr>
            <p:cNvPr id="32" name="Connector 65"/>
            <p:cNvCxnSpPr/>
            <p:nvPr/>
          </p:nvCxnSpPr>
          <p:spPr>
            <a:xfrm flipH="1" flipV="1">
              <a:off x="4414350" y="3150484"/>
              <a:ext cx="5431" cy="329316"/>
            </a:xfrm>
            <a:prstGeom prst="straightConnector1">
              <a:avLst/>
            </a:prstGeom>
            <a:ln w="38100" cmpd="sng">
              <a:solidFill/>
              <a:miter lim="400000"/>
              <a:headEnd type="triangle"/>
            </a:ln>
          </p:spPr>
        </p:cxnSp>
        <p:pic>
          <p:nvPicPr>
            <p:cNvPr id="33" name="Picture 32" descr="S3-Objec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63002" y="812431"/>
              <a:ext cx="731520" cy="731520"/>
            </a:xfrm>
            <a:prstGeom prst="rect">
              <a:avLst/>
            </a:prstGeom>
          </p:spPr>
        </p:pic>
        <p:cxnSp>
          <p:nvCxnSpPr>
            <p:cNvPr id="34" name="Connector 65"/>
            <p:cNvCxnSpPr/>
            <p:nvPr/>
          </p:nvCxnSpPr>
          <p:spPr>
            <a:xfrm flipH="1">
              <a:off x="4655651" y="1181100"/>
              <a:ext cx="360327" cy="884"/>
            </a:xfrm>
            <a:prstGeom prst="straightConnector1">
              <a:avLst/>
            </a:prstGeom>
            <a:ln w="38100" cmpd="sng">
              <a:solidFill/>
              <a:miter lim="400000"/>
              <a:headEnd type="triangle"/>
            </a:ln>
          </p:spPr>
        </p:cxnSp>
        <p:sp>
          <p:nvSpPr>
            <p:cNvPr id="35" name="Shape 70"/>
            <p:cNvSpPr/>
            <p:nvPr/>
          </p:nvSpPr>
          <p:spPr>
            <a:xfrm>
              <a:off x="4224765" y="1605411"/>
              <a:ext cx="222342"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ctr">
                <a:defRPr sz="1800">
                  <a:solidFill>
                    <a:srgbClr val="000000"/>
                  </a:solidFill>
                </a:defRPr>
              </a:pPr>
              <a:r>
                <a:rPr lang="en-US" sz="1200">
                  <a:latin typeface="Helvetica"/>
                  <a:ea typeface="Helvetica"/>
                  <a:cs typeface="Helvetica"/>
                  <a:sym typeface="Helvetica"/>
                </a:rPr>
                <a:t>.tar</a:t>
              </a:r>
              <a:endParaRPr sz="1200">
                <a:latin typeface="Helvetica"/>
                <a:ea typeface="Helvetica"/>
                <a:cs typeface="Helvetica"/>
                <a:sym typeface="Helvetica"/>
              </a:endParaRPr>
            </a:p>
          </p:txBody>
        </p:sp>
        <p:sp>
          <p:nvSpPr>
            <p:cNvPr id="36" name="Shape 70"/>
            <p:cNvSpPr/>
            <p:nvPr/>
          </p:nvSpPr>
          <p:spPr>
            <a:xfrm>
              <a:off x="2974878" y="1605411"/>
              <a:ext cx="436117"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ctr">
                <a:defRPr sz="1800">
                  <a:solidFill>
                    <a:srgbClr val="000000"/>
                  </a:solidFill>
                </a:defRPr>
              </a:pPr>
              <a:r>
                <a:rPr lang="en-US" sz="1200">
                  <a:latin typeface="Helvetica"/>
                  <a:ea typeface="Helvetica"/>
                  <a:cs typeface="Helvetica"/>
                  <a:sym typeface="Helvetica"/>
                </a:rPr>
                <a:t>USGS</a:t>
              </a:r>
              <a:endParaRPr sz="1200">
                <a:latin typeface="Helvetica"/>
                <a:ea typeface="Helvetica"/>
                <a:cs typeface="Helvetica"/>
                <a:sym typeface="Helvetica"/>
              </a:endParaRPr>
            </a:p>
          </p:txBody>
        </p:sp>
        <p:cxnSp>
          <p:nvCxnSpPr>
            <p:cNvPr id="37" name="Connector 65"/>
            <p:cNvCxnSpPr/>
            <p:nvPr/>
          </p:nvCxnSpPr>
          <p:spPr>
            <a:xfrm flipV="1">
              <a:off x="4977879" y="2057400"/>
              <a:ext cx="215899" cy="215900"/>
            </a:xfrm>
            <a:prstGeom prst="straightConnector1">
              <a:avLst/>
            </a:prstGeom>
            <a:ln w="38100" cmpd="sng">
              <a:solidFill/>
              <a:miter lim="400000"/>
              <a:headEnd type="triangle"/>
            </a:ln>
          </p:spPr>
        </p:cxnSp>
        <p:pic>
          <p:nvPicPr>
            <p:cNvPr id="38" name="Picture 37" descr="S3-Objec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45402" y="2171331"/>
              <a:ext cx="731520" cy="731520"/>
            </a:xfrm>
            <a:prstGeom prst="rect">
              <a:avLst/>
            </a:prstGeom>
          </p:spPr>
        </p:pic>
        <p:pic>
          <p:nvPicPr>
            <p:cNvPr id="39" name="Picture 38" descr="S3-Objec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29602" y="2171331"/>
              <a:ext cx="731520" cy="731520"/>
            </a:xfrm>
            <a:prstGeom prst="rect">
              <a:avLst/>
            </a:prstGeom>
          </p:spPr>
        </p:pic>
        <p:pic>
          <p:nvPicPr>
            <p:cNvPr id="40" name="Picture 39" descr="S3-Objec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13802" y="2171331"/>
              <a:ext cx="731520" cy="731520"/>
            </a:xfrm>
            <a:prstGeom prst="rect">
              <a:avLst/>
            </a:prstGeom>
          </p:spPr>
        </p:pic>
        <p:pic>
          <p:nvPicPr>
            <p:cNvPr id="41" name="Picture 40" descr="S3-Objec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8002" y="2171331"/>
              <a:ext cx="731520" cy="731520"/>
            </a:xfrm>
            <a:prstGeom prst="rect">
              <a:avLst/>
            </a:prstGeom>
          </p:spPr>
        </p:pic>
        <p:pic>
          <p:nvPicPr>
            <p:cNvPr id="42" name="Picture 41" descr="S3-Objec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82202" y="2171331"/>
              <a:ext cx="731520" cy="731520"/>
            </a:xfrm>
            <a:prstGeom prst="rect">
              <a:avLst/>
            </a:prstGeom>
          </p:spPr>
        </p:pic>
        <p:sp>
          <p:nvSpPr>
            <p:cNvPr id="43" name="Shape 70"/>
            <p:cNvSpPr/>
            <p:nvPr/>
          </p:nvSpPr>
          <p:spPr>
            <a:xfrm>
              <a:off x="4285485" y="2862711"/>
              <a:ext cx="202504" cy="18466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ctr">
                <a:defRPr sz="1800">
                  <a:solidFill>
                    <a:srgbClr val="000000"/>
                  </a:solidFill>
                </a:defRPr>
              </a:pPr>
              <a:r>
                <a:rPr lang="en-US" sz="1200">
                  <a:latin typeface="Helvetica"/>
                  <a:ea typeface="Helvetica"/>
                  <a:cs typeface="Helvetica"/>
                  <a:sym typeface="Helvetica"/>
                </a:rPr>
                <a:t>.tiff</a:t>
              </a:r>
              <a:endParaRPr sz="1200">
                <a:latin typeface="Helvetica"/>
                <a:ea typeface="Helvetica"/>
                <a:cs typeface="Helvetica"/>
                <a:sym typeface="Helvetica"/>
              </a:endParaRPr>
            </a:p>
          </p:txBody>
        </p:sp>
      </p:grpSp>
      <p:cxnSp>
        <p:nvCxnSpPr>
          <p:cNvPr id="45" name="Straight Arrow Connector 44"/>
          <p:cNvCxnSpPr/>
          <p:nvPr/>
        </p:nvCxnSpPr>
        <p:spPr>
          <a:xfrm>
            <a:off x="6592664" y="3413082"/>
            <a:ext cx="379339"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1046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sat-</a:t>
            </a:r>
            <a:r>
              <a:rPr lang="en-US" dirty="0" err="1">
                <a:solidFill>
                  <a:schemeClr val="tx1"/>
                </a:solidFill>
              </a:rPr>
              <a:t>utils</a:t>
            </a:r>
            <a:endParaRPr lang="en-US" dirty="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564" y="660128"/>
            <a:ext cx="8105753" cy="2980491"/>
          </a:xfrm>
          <a:prstGeom prst="rect">
            <a:avLst/>
          </a:prstGeom>
        </p:spPr>
      </p:pic>
      <p:sp>
        <p:nvSpPr>
          <p:cNvPr id="9" name="Content Placeholder 2"/>
          <p:cNvSpPr txBox="1">
            <a:spLocks/>
          </p:cNvSpPr>
          <p:nvPr/>
        </p:nvSpPr>
        <p:spPr>
          <a:xfrm>
            <a:off x="386565" y="3628403"/>
            <a:ext cx="8155528" cy="1114816"/>
          </a:xfrm>
          <a:prstGeom prst="rect">
            <a:avLst/>
          </a:prstGeom>
        </p:spPr>
        <p:txBody>
          <a:bodyPr>
            <a:normAutofit/>
          </a:bodyPr>
          <a:lstStyle>
            <a:lvl1pPr marL="0" indent="0" algn="l" defTabSz="457200" rtl="0" eaLnBrk="1" latinLnBrk="0" hangingPunct="1">
              <a:spcBef>
                <a:spcPct val="20000"/>
              </a:spcBef>
              <a:buFontTx/>
              <a:buNone/>
              <a:defRPr sz="2400" b="0" i="0" kern="1200">
                <a:solidFill>
                  <a:schemeClr val="accent6">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Aft>
                <a:spcPts val="600"/>
              </a:spcAft>
            </a:pPr>
            <a:r>
              <a:rPr lang="en-US" sz="1800" dirty="0">
                <a:solidFill>
                  <a:schemeClr val="tx2"/>
                </a:solidFill>
              </a:rPr>
              <a:t>Open source utilities for searching and processing multiple satellite sources, maintained by Development Seed.</a:t>
            </a:r>
          </a:p>
        </p:txBody>
      </p:sp>
      <p:sp>
        <p:nvSpPr>
          <p:cNvPr id="10" name="Rectangle 9"/>
          <p:cNvSpPr/>
          <p:nvPr/>
        </p:nvSpPr>
        <p:spPr>
          <a:xfrm>
            <a:off x="3031885" y="4536725"/>
            <a:ext cx="2864887" cy="369332"/>
          </a:xfrm>
          <a:prstGeom prst="rect">
            <a:avLst/>
          </a:prstGeom>
        </p:spPr>
        <p:txBody>
          <a:bodyPr wrap="none">
            <a:spAutoFit/>
          </a:bodyPr>
          <a:lstStyle/>
          <a:p>
            <a:r>
              <a:rPr lang="en-US" dirty="0">
                <a:solidFill>
                  <a:schemeClr val="tx2"/>
                </a:solidFill>
              </a:rPr>
              <a:t>https://</a:t>
            </a:r>
            <a:r>
              <a:rPr lang="en-US" dirty="0" err="1">
                <a:solidFill>
                  <a:schemeClr val="tx2"/>
                </a:solidFill>
              </a:rPr>
              <a:t>github.com</a:t>
            </a:r>
            <a:r>
              <a:rPr lang="en-US" dirty="0">
                <a:solidFill>
                  <a:schemeClr val="tx2"/>
                </a:solidFill>
              </a:rPr>
              <a:t>/sat-</a:t>
            </a:r>
            <a:r>
              <a:rPr lang="en-US" dirty="0" err="1">
                <a:solidFill>
                  <a:schemeClr val="tx2"/>
                </a:solidFill>
              </a:rPr>
              <a:t>utils</a:t>
            </a:r>
            <a:endParaRPr lang="en-US" dirty="0">
              <a:solidFill>
                <a:schemeClr val="tx2"/>
              </a:solidFill>
            </a:endParaRPr>
          </a:p>
        </p:txBody>
      </p:sp>
    </p:spTree>
    <p:extLst>
      <p:ext uri="{BB962C8B-B14F-4D97-AF65-F5344CB8AC3E}">
        <p14:creationId xmlns:p14="http://schemas.microsoft.com/office/powerpoint/2010/main" val="1041299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41347" y="4095750"/>
            <a:ext cx="2661306" cy="707886"/>
          </a:xfrm>
          <a:prstGeom prst="rect">
            <a:avLst/>
          </a:prstGeom>
          <a:noFill/>
        </p:spPr>
        <p:txBody>
          <a:bodyPr wrap="none" rtlCol="0">
            <a:spAutoFit/>
          </a:bodyPr>
          <a:lstStyle/>
          <a:p>
            <a:r>
              <a:rPr lang="en-US" sz="4000" b="1" err="1">
                <a:solidFill>
                  <a:schemeClr val="bg1"/>
                </a:solidFill>
              </a:rPr>
              <a:t>cogeo.org</a:t>
            </a:r>
            <a:endParaRPr lang="en-US" sz="4000" b="1">
              <a:solidFill>
                <a:schemeClr val="bg1"/>
              </a:solidFill>
            </a:endParaRPr>
          </a:p>
        </p:txBody>
      </p:sp>
    </p:spTree>
    <p:extLst>
      <p:ext uri="{BB962C8B-B14F-4D97-AF65-F5344CB8AC3E}">
        <p14:creationId xmlns:p14="http://schemas.microsoft.com/office/powerpoint/2010/main" val="1673463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solidFill>
                  <a:srgbClr val="595A5D"/>
                </a:solidFill>
              </a:rPr>
              <a:t>landsat</a:t>
            </a:r>
            <a:r>
              <a:rPr lang="en-US">
                <a:solidFill>
                  <a:srgbClr val="595A5D"/>
                </a:solidFill>
              </a:rPr>
              <a:t>-tiler from </a:t>
            </a:r>
            <a:r>
              <a:rPr lang="en-US" err="1">
                <a:solidFill>
                  <a:srgbClr val="595A5D"/>
                </a:solidFill>
              </a:rPr>
              <a:t>Mapbox</a:t>
            </a:r>
            <a:endParaRPr lang="en-US">
              <a:solidFill>
                <a:schemeClr val="tx1"/>
              </a:solidFill>
            </a:endParaRPr>
          </a:p>
        </p:txBody>
      </p:sp>
      <p:sp>
        <p:nvSpPr>
          <p:cNvPr id="45" name="Rectangle 44"/>
          <p:cNvSpPr/>
          <p:nvPr/>
        </p:nvSpPr>
        <p:spPr>
          <a:xfrm>
            <a:off x="2365794" y="4621447"/>
            <a:ext cx="4147289" cy="369332"/>
          </a:xfrm>
          <a:prstGeom prst="rect">
            <a:avLst/>
          </a:prstGeom>
        </p:spPr>
        <p:txBody>
          <a:bodyPr wrap="none">
            <a:spAutoFit/>
          </a:bodyPr>
          <a:lstStyle/>
          <a:p>
            <a:r>
              <a:rPr lang="en-US" dirty="0">
                <a:solidFill>
                  <a:schemeClr val="tx2"/>
                </a:solidFill>
              </a:rPr>
              <a:t>https://</a:t>
            </a:r>
            <a:r>
              <a:rPr lang="en-US" dirty="0" err="1">
                <a:solidFill>
                  <a:schemeClr val="tx2"/>
                </a:solidFill>
              </a:rPr>
              <a:t>github.com</a:t>
            </a:r>
            <a:r>
              <a:rPr lang="en-US" dirty="0">
                <a:solidFill>
                  <a:schemeClr val="tx2"/>
                </a:solidFill>
              </a:rPr>
              <a:t>/</a:t>
            </a:r>
            <a:r>
              <a:rPr lang="en-US" dirty="0" err="1">
                <a:solidFill>
                  <a:schemeClr val="tx2"/>
                </a:solidFill>
              </a:rPr>
              <a:t>mapbox</a:t>
            </a:r>
            <a:r>
              <a:rPr lang="en-US" dirty="0">
                <a:solidFill>
                  <a:schemeClr val="tx2"/>
                </a:solidFill>
              </a:rPr>
              <a:t>/</a:t>
            </a:r>
            <a:r>
              <a:rPr lang="en-US" dirty="0" err="1">
                <a:solidFill>
                  <a:schemeClr val="tx2"/>
                </a:solidFill>
              </a:rPr>
              <a:t>landsat</a:t>
            </a:r>
            <a:r>
              <a:rPr lang="en-US" dirty="0">
                <a:solidFill>
                  <a:schemeClr val="tx2"/>
                </a:solidFill>
              </a:rPr>
              <a:t>-tiler</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269" y="728296"/>
            <a:ext cx="7590341" cy="3825532"/>
          </a:xfrm>
          <a:prstGeom prst="rect">
            <a:avLst/>
          </a:prstGeom>
        </p:spPr>
      </p:pic>
    </p:spTree>
    <p:extLst>
      <p:ext uri="{BB962C8B-B14F-4D97-AF65-F5344CB8AC3E}">
        <p14:creationId xmlns:p14="http://schemas.microsoft.com/office/powerpoint/2010/main" val="1080160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6554" y="4291040"/>
            <a:ext cx="3982693" cy="523220"/>
          </a:xfrm>
          <a:prstGeom prst="rect">
            <a:avLst/>
          </a:prstGeom>
        </p:spPr>
        <p:txBody>
          <a:bodyPr wrap="none">
            <a:spAutoFit/>
          </a:bodyPr>
          <a:lstStyle/>
          <a:p>
            <a:r>
              <a:rPr lang="en-US" sz="2800" b="1" dirty="0">
                <a:solidFill>
                  <a:schemeClr val="bg1"/>
                </a:solidFill>
              </a:rPr>
              <a:t>Sentinel 1 &amp; 2 on AWS</a:t>
            </a:r>
          </a:p>
        </p:txBody>
      </p:sp>
    </p:spTree>
    <p:extLst>
      <p:ext uri="{BB962C8B-B14F-4D97-AF65-F5344CB8AC3E}">
        <p14:creationId xmlns:p14="http://schemas.microsoft.com/office/powerpoint/2010/main" val="636518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595A5D"/>
                </a:solidFill>
              </a:rPr>
              <a:t>Sentinel Hub</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841" y="660677"/>
            <a:ext cx="8077200" cy="3588458"/>
          </a:xfrm>
          <a:prstGeom prst="rect">
            <a:avLst/>
          </a:prstGeom>
        </p:spPr>
      </p:pic>
      <p:sp>
        <p:nvSpPr>
          <p:cNvPr id="7" name="Rectangle 6"/>
          <p:cNvSpPr/>
          <p:nvPr/>
        </p:nvSpPr>
        <p:spPr>
          <a:xfrm>
            <a:off x="2872281" y="4552950"/>
            <a:ext cx="3134320" cy="369332"/>
          </a:xfrm>
          <a:prstGeom prst="rect">
            <a:avLst/>
          </a:prstGeom>
        </p:spPr>
        <p:txBody>
          <a:bodyPr wrap="none">
            <a:spAutoFit/>
          </a:bodyPr>
          <a:lstStyle/>
          <a:p>
            <a:r>
              <a:rPr lang="en-US" dirty="0">
                <a:solidFill>
                  <a:schemeClr val="tx2"/>
                </a:solidFill>
              </a:rPr>
              <a:t>http://</a:t>
            </a:r>
            <a:r>
              <a:rPr lang="en-US" dirty="0" err="1">
                <a:solidFill>
                  <a:schemeClr val="tx2"/>
                </a:solidFill>
              </a:rPr>
              <a:t>www.sentinel-hub.com</a:t>
            </a:r>
            <a:r>
              <a:rPr lang="en-US" dirty="0">
                <a:solidFill>
                  <a:schemeClr val="tx2"/>
                </a:solidFill>
              </a:rPr>
              <a:t>/</a:t>
            </a:r>
          </a:p>
        </p:txBody>
      </p:sp>
    </p:spTree>
    <p:extLst>
      <p:ext uri="{BB962C8B-B14F-4D97-AF65-F5344CB8AC3E}">
        <p14:creationId xmlns:p14="http://schemas.microsoft.com/office/powerpoint/2010/main" val="1013030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595A5D"/>
                </a:solidFill>
              </a:rPr>
              <a:t>EOX</a:t>
            </a:r>
          </a:p>
        </p:txBody>
      </p:sp>
      <p:sp>
        <p:nvSpPr>
          <p:cNvPr id="5" name="Content Placeholder 2"/>
          <p:cNvSpPr>
            <a:spLocks noGrp="1"/>
          </p:cNvSpPr>
          <p:nvPr>
            <p:ph idx="1"/>
          </p:nvPr>
        </p:nvSpPr>
        <p:spPr>
          <a:xfrm>
            <a:off x="340592" y="1009332"/>
            <a:ext cx="4028208" cy="3553926"/>
          </a:xfrm>
        </p:spPr>
        <p:txBody>
          <a:bodyPr>
            <a:normAutofit/>
          </a:bodyPr>
          <a:lstStyle/>
          <a:p>
            <a:pPr>
              <a:lnSpc>
                <a:spcPct val="120000"/>
              </a:lnSpc>
              <a:spcAft>
                <a:spcPts val="600"/>
              </a:spcAft>
            </a:pPr>
            <a:r>
              <a:rPr lang="en-US" sz="1800"/>
              <a:t>EOX, an Austrian company, used Sentinel on AWS and catalog services from </a:t>
            </a:r>
            <a:r>
              <a:rPr lang="en-US" sz="1800" err="1"/>
              <a:t>Sinergise</a:t>
            </a:r>
            <a:r>
              <a:rPr lang="en-US" sz="1800"/>
              <a:t> to combine over 80 trillion pixels and create a global cloudless atlas. Tiles are publicly available in S3 at: </a:t>
            </a:r>
          </a:p>
          <a:p>
            <a:pPr>
              <a:lnSpc>
                <a:spcPct val="120000"/>
              </a:lnSpc>
              <a:spcAft>
                <a:spcPts val="600"/>
              </a:spcAft>
            </a:pPr>
            <a:r>
              <a:rPr lang="en-US" sz="1800"/>
              <a:t>s3://eox-s2maps</a:t>
            </a:r>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18230" y="965758"/>
            <a:ext cx="4784117" cy="3064179"/>
          </a:xfrm>
          <a:prstGeom prst="rect">
            <a:avLst/>
          </a:prstGeom>
        </p:spPr>
      </p:pic>
      <p:sp>
        <p:nvSpPr>
          <p:cNvPr id="9" name="Rectangle 8"/>
          <p:cNvSpPr/>
          <p:nvPr/>
        </p:nvSpPr>
        <p:spPr>
          <a:xfrm>
            <a:off x="3404542" y="4378592"/>
            <a:ext cx="2069797" cy="369332"/>
          </a:xfrm>
          <a:prstGeom prst="rect">
            <a:avLst/>
          </a:prstGeom>
        </p:spPr>
        <p:txBody>
          <a:bodyPr wrap="none">
            <a:spAutoFit/>
          </a:bodyPr>
          <a:lstStyle/>
          <a:p>
            <a:r>
              <a:rPr lang="en-US" dirty="0">
                <a:solidFill>
                  <a:schemeClr val="tx2"/>
                </a:solidFill>
              </a:rPr>
              <a:t>https://s2maps.eu/</a:t>
            </a:r>
          </a:p>
        </p:txBody>
      </p:sp>
    </p:spTree>
    <p:extLst>
      <p:ext uri="{BB962C8B-B14F-4D97-AF65-F5344CB8AC3E}">
        <p14:creationId xmlns:p14="http://schemas.microsoft.com/office/powerpoint/2010/main" val="570673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6554" y="4291040"/>
            <a:ext cx="2288447" cy="523220"/>
          </a:xfrm>
          <a:prstGeom prst="rect">
            <a:avLst/>
          </a:prstGeom>
        </p:spPr>
        <p:txBody>
          <a:bodyPr wrap="none">
            <a:spAutoFit/>
          </a:bodyPr>
          <a:lstStyle/>
          <a:p>
            <a:r>
              <a:rPr lang="en-US" sz="2800" b="1" dirty="0">
                <a:solidFill>
                  <a:schemeClr val="bg1"/>
                </a:solidFill>
              </a:rPr>
              <a:t>Terrain Tiles</a:t>
            </a:r>
          </a:p>
        </p:txBody>
      </p:sp>
    </p:spTree>
    <p:extLst>
      <p:ext uri="{BB962C8B-B14F-4D97-AF65-F5344CB8AC3E}">
        <p14:creationId xmlns:p14="http://schemas.microsoft.com/office/powerpoint/2010/main" val="500562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Tilezen open source terrain tiles</a:t>
            </a:r>
          </a:p>
        </p:txBody>
      </p:sp>
      <p:sp>
        <p:nvSpPr>
          <p:cNvPr id="4" name="Content Placeholder 2"/>
          <p:cNvSpPr txBox="1">
            <a:spLocks/>
          </p:cNvSpPr>
          <p:nvPr/>
        </p:nvSpPr>
        <p:spPr>
          <a:xfrm>
            <a:off x="5163112" y="871546"/>
            <a:ext cx="3795110" cy="2582463"/>
          </a:xfrm>
          <a:prstGeom prst="rect">
            <a:avLst/>
          </a:prstGeom>
        </p:spPr>
        <p:txBody>
          <a:bodyPr>
            <a:normAutofit/>
          </a:bodyPr>
          <a:lstStyle>
            <a:lvl1pPr marL="0" indent="0" algn="l" defTabSz="457200" rtl="0" eaLnBrk="1" latinLnBrk="0" hangingPunct="1">
              <a:spcBef>
                <a:spcPct val="20000"/>
              </a:spcBef>
              <a:buFontTx/>
              <a:buNone/>
              <a:defRPr sz="2400" b="0" i="0" kern="1200">
                <a:solidFill>
                  <a:schemeClr val="accent6">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Aft>
                <a:spcPts val="600"/>
              </a:spcAft>
            </a:pPr>
            <a:r>
              <a:rPr lang="en-US" sz="1800" dirty="0">
                <a:solidFill>
                  <a:schemeClr val="tx2"/>
                </a:solidFill>
              </a:rPr>
              <a:t>Mapzen recently released version 2 of their terrain tiles dataset</a:t>
            </a:r>
          </a:p>
          <a:p>
            <a:pPr marL="285750" indent="-285750">
              <a:lnSpc>
                <a:spcPct val="120000"/>
              </a:lnSpc>
              <a:spcAft>
                <a:spcPts val="600"/>
              </a:spcAft>
              <a:buFont typeface="Arial" charset="0"/>
              <a:buChar char="•"/>
            </a:pPr>
            <a:r>
              <a:rPr lang="en-US" sz="1800" dirty="0">
                <a:solidFill>
                  <a:schemeClr val="tx2"/>
                </a:solidFill>
              </a:rPr>
              <a:t>Large scale usage of AWS Batch and AWS Lambda</a:t>
            </a:r>
          </a:p>
          <a:p>
            <a:pPr marL="285750" indent="-285750">
              <a:lnSpc>
                <a:spcPct val="120000"/>
              </a:lnSpc>
              <a:spcAft>
                <a:spcPts val="600"/>
              </a:spcAft>
              <a:buFont typeface="Arial" charset="0"/>
              <a:buChar char="•"/>
            </a:pPr>
            <a:r>
              <a:rPr lang="en-US" sz="1800" dirty="0">
                <a:solidFill>
                  <a:schemeClr val="tx2"/>
                </a:solidFill>
              </a:rPr>
              <a:t>~3 billion tiles generated, 3.75 million per minute</a:t>
            </a:r>
          </a:p>
        </p:txBody>
      </p:sp>
      <p:sp>
        <p:nvSpPr>
          <p:cNvPr id="5" name="Rectangle 4"/>
          <p:cNvSpPr/>
          <p:nvPr/>
        </p:nvSpPr>
        <p:spPr>
          <a:xfrm>
            <a:off x="1905000" y="4629150"/>
            <a:ext cx="5070619" cy="369332"/>
          </a:xfrm>
          <a:prstGeom prst="rect">
            <a:avLst/>
          </a:prstGeom>
        </p:spPr>
        <p:txBody>
          <a:bodyPr wrap="none">
            <a:spAutoFit/>
          </a:bodyPr>
          <a:lstStyle/>
          <a:p>
            <a:r>
              <a:rPr lang="en-US" dirty="0">
                <a:solidFill>
                  <a:schemeClr val="tx2"/>
                </a:solidFill>
              </a:rPr>
              <a:t>https://aws.amazon.com/public-datasets/terrain/</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789" y="871546"/>
            <a:ext cx="4692411" cy="2582463"/>
          </a:xfrm>
          <a:prstGeom prst="rect">
            <a:avLst/>
          </a:prstGeom>
        </p:spPr>
      </p:pic>
      <p:sp>
        <p:nvSpPr>
          <p:cNvPr id="8" name="Content Placeholder 2"/>
          <p:cNvSpPr txBox="1">
            <a:spLocks/>
          </p:cNvSpPr>
          <p:nvPr/>
        </p:nvSpPr>
        <p:spPr>
          <a:xfrm>
            <a:off x="336788" y="3707251"/>
            <a:ext cx="8621433" cy="845700"/>
          </a:xfrm>
          <a:prstGeom prst="rect">
            <a:avLst/>
          </a:prstGeom>
        </p:spPr>
        <p:txBody>
          <a:bodyPr>
            <a:normAutofit/>
          </a:bodyPr>
          <a:lstStyle>
            <a:lvl1pPr marL="0" indent="0" algn="l" defTabSz="457200" rtl="0" eaLnBrk="1" latinLnBrk="0" hangingPunct="1">
              <a:spcBef>
                <a:spcPct val="20000"/>
              </a:spcBef>
              <a:buFontTx/>
              <a:buNone/>
              <a:defRPr sz="2400" b="0" i="0" kern="1200">
                <a:solidFill>
                  <a:schemeClr val="accent6">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20000"/>
              </a:lnSpc>
              <a:spcAft>
                <a:spcPts val="600"/>
              </a:spcAft>
              <a:buFont typeface="Arial" charset="0"/>
              <a:buChar char="•"/>
            </a:pPr>
            <a:endParaRPr lang="en-US" sz="1800" dirty="0"/>
          </a:p>
        </p:txBody>
      </p:sp>
      <p:sp>
        <p:nvSpPr>
          <p:cNvPr id="10" name="Content Placeholder 2"/>
          <p:cNvSpPr txBox="1">
            <a:spLocks/>
          </p:cNvSpPr>
          <p:nvPr/>
        </p:nvSpPr>
        <p:spPr>
          <a:xfrm>
            <a:off x="336788" y="3554850"/>
            <a:ext cx="8621433" cy="998100"/>
          </a:xfrm>
          <a:prstGeom prst="rect">
            <a:avLst/>
          </a:prstGeom>
        </p:spPr>
        <p:txBody>
          <a:bodyPr>
            <a:normAutofit/>
          </a:bodyPr>
          <a:lstStyle>
            <a:lvl1pPr marL="0" indent="0" algn="l" defTabSz="457200" rtl="0" eaLnBrk="1" latinLnBrk="0" hangingPunct="1">
              <a:spcBef>
                <a:spcPct val="20000"/>
              </a:spcBef>
              <a:buFontTx/>
              <a:buNone/>
              <a:defRPr sz="2400" b="0" i="0" kern="1200">
                <a:solidFill>
                  <a:schemeClr val="accent6">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lnSpc>
                <a:spcPct val="120000"/>
              </a:lnSpc>
              <a:spcAft>
                <a:spcPts val="600"/>
              </a:spcAft>
              <a:buFont typeface="Arial" charset="0"/>
              <a:buChar char="•"/>
            </a:pPr>
            <a:r>
              <a:rPr lang="en-US" sz="1800" dirty="0">
                <a:solidFill>
                  <a:schemeClr val="tx2"/>
                </a:solidFill>
              </a:rPr>
              <a:t>Total rendering of the world took less than 1 week, ~10x time improvement</a:t>
            </a:r>
          </a:p>
          <a:p>
            <a:pPr marL="285750" indent="-285750">
              <a:lnSpc>
                <a:spcPct val="120000"/>
              </a:lnSpc>
              <a:spcAft>
                <a:spcPts val="600"/>
              </a:spcAft>
              <a:buFont typeface="Arial" charset="0"/>
              <a:buChar char="•"/>
            </a:pPr>
            <a:r>
              <a:rPr lang="en-US" sz="1800" dirty="0">
                <a:solidFill>
                  <a:schemeClr val="tx2"/>
                </a:solidFill>
              </a:rPr>
              <a:t>AWS Lambda was used as a dynamic testing mechanism before rendering</a:t>
            </a:r>
          </a:p>
        </p:txBody>
      </p:sp>
    </p:spTree>
    <p:extLst>
      <p:ext uri="{BB962C8B-B14F-4D97-AF65-F5344CB8AC3E}">
        <p14:creationId xmlns:p14="http://schemas.microsoft.com/office/powerpoint/2010/main" val="1814908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646331"/>
          </a:xfrm>
          <a:prstGeom prst="rect">
            <a:avLst/>
          </a:prstGeom>
          <a:noFill/>
        </p:spPr>
        <p:txBody>
          <a:bodyPr wrap="square" rtlCol="0">
            <a:spAutoFit/>
          </a:bodyPr>
          <a:lstStyle/>
          <a:p>
            <a:r>
              <a:rPr lang="en-US" sz="3600" b="1" dirty="0">
                <a:solidFill>
                  <a:schemeClr val="bg1"/>
                </a:solidFill>
              </a:rPr>
              <a:t>What have we learned?</a:t>
            </a:r>
          </a:p>
        </p:txBody>
      </p:sp>
    </p:spTree>
    <p:extLst>
      <p:ext uri="{BB962C8B-B14F-4D97-AF65-F5344CB8AC3E}">
        <p14:creationId xmlns:p14="http://schemas.microsoft.com/office/powerpoint/2010/main" val="518108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6789" y="285750"/>
            <a:ext cx="8205788" cy="445982"/>
          </a:xfrm>
        </p:spPr>
        <p:txBody>
          <a:bodyPr/>
          <a:lstStyle/>
          <a:p>
            <a:r>
              <a:rPr lang="en-US">
                <a:solidFill>
                  <a:schemeClr val="bg1"/>
                </a:solidFill>
              </a:rPr>
              <a:t>Advantages of sharing data in the cloud</a:t>
            </a:r>
          </a:p>
        </p:txBody>
      </p:sp>
      <p:sp>
        <p:nvSpPr>
          <p:cNvPr id="8" name="Content Placeholder 11"/>
          <p:cNvSpPr txBox="1">
            <a:spLocks/>
          </p:cNvSpPr>
          <p:nvPr/>
        </p:nvSpPr>
        <p:spPr>
          <a:xfrm>
            <a:off x="336789" y="1066800"/>
            <a:ext cx="8205788" cy="3257550"/>
          </a:xfrm>
          <a:prstGeom prst="rect">
            <a:avLst/>
          </a:prstGeom>
        </p:spPr>
        <p:txBody>
          <a:bodyPr vert="horz" lIns="91440" tIns="45720" rIns="91440" bIns="45720" rtlCol="0">
            <a:noAutofit/>
          </a:bodyPr>
          <a:lstStyle>
            <a:lvl1pPr marL="0" indent="0" algn="l" defTabSz="457200" rtl="0" eaLnBrk="1" latinLnBrk="0" hangingPunct="1">
              <a:spcBef>
                <a:spcPct val="20000"/>
              </a:spcBef>
              <a:buFontTx/>
              <a:buNone/>
              <a:defRPr sz="2400" b="0" i="0" kern="1200">
                <a:solidFill>
                  <a:srgbClr val="4D4D4C"/>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4D4D4C"/>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rgbClr val="4D4D4C"/>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rgbClr val="4D4D4C"/>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rgbClr val="4D4D4C"/>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Tx/>
              <a:buChar char="-"/>
            </a:pPr>
            <a:r>
              <a:rPr lang="en-US">
                <a:solidFill>
                  <a:schemeClr val="bg1"/>
                </a:solidFill>
              </a:rPr>
              <a:t>Once data is in the cloud, can be accessed from around the world regardless of local infrastructure</a:t>
            </a:r>
          </a:p>
          <a:p>
            <a:pPr marL="285750" indent="-285750">
              <a:buFontTx/>
              <a:buChar char="-"/>
            </a:pPr>
            <a:r>
              <a:rPr lang="en-US">
                <a:solidFill>
                  <a:schemeClr val="bg1"/>
                </a:solidFill>
              </a:rPr>
              <a:t>Allows access to any amount of compute or storage</a:t>
            </a:r>
          </a:p>
          <a:p>
            <a:pPr marL="285750" indent="-285750">
              <a:buFontTx/>
              <a:buChar char="-"/>
            </a:pPr>
            <a:r>
              <a:rPr lang="en-US">
                <a:solidFill>
                  <a:schemeClr val="bg1"/>
                </a:solidFill>
              </a:rPr>
              <a:t>Only pay for what you use, do not need to over purchase capacity at the start of a project</a:t>
            </a:r>
          </a:p>
          <a:p>
            <a:pPr marL="285750" indent="-285750">
              <a:buFontTx/>
              <a:buChar char="-"/>
            </a:pPr>
            <a:r>
              <a:rPr lang="en-US">
                <a:solidFill>
                  <a:schemeClr val="bg1"/>
                </a:solidFill>
              </a:rPr>
              <a:t>New services continually added to allow new applications</a:t>
            </a:r>
          </a:p>
          <a:p>
            <a:pPr marL="285750" indent="-285750">
              <a:buFontTx/>
              <a:buChar char="-"/>
            </a:pPr>
            <a:r>
              <a:rPr lang="en-US">
                <a:solidFill>
                  <a:schemeClr val="bg1"/>
                </a:solidFill>
              </a:rPr>
              <a:t>Costs go down as AWS achieves economies of scale</a:t>
            </a:r>
          </a:p>
          <a:p>
            <a:pPr marL="285750" indent="-285750">
              <a:buFontTx/>
              <a:buChar char="-"/>
            </a:pPr>
            <a:endParaRPr lang="en-US" sz="1800" b="1">
              <a:solidFill>
                <a:schemeClr val="bg1"/>
              </a:solidFill>
            </a:endParaRPr>
          </a:p>
        </p:txBody>
      </p:sp>
    </p:spTree>
    <p:extLst>
      <p:ext uri="{BB962C8B-B14F-4D97-AF65-F5344CB8AC3E}">
        <p14:creationId xmlns:p14="http://schemas.microsoft.com/office/powerpoint/2010/main" val="1403785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1200329"/>
          </a:xfrm>
          <a:prstGeom prst="rect">
            <a:avLst/>
          </a:prstGeom>
          <a:noFill/>
        </p:spPr>
        <p:txBody>
          <a:bodyPr wrap="square" rtlCol="0">
            <a:spAutoFit/>
          </a:bodyPr>
          <a:lstStyle/>
          <a:p>
            <a:r>
              <a:rPr lang="en-US" sz="3600" b="1" dirty="0">
                <a:solidFill>
                  <a:schemeClr val="accent2"/>
                </a:solidFill>
              </a:rPr>
              <a:t>What have we learned?</a:t>
            </a:r>
          </a:p>
          <a:p>
            <a:r>
              <a:rPr lang="en-US" sz="3600" b="1" dirty="0">
                <a:solidFill>
                  <a:schemeClr val="bg1"/>
                </a:solidFill>
              </a:rPr>
              <a:t>Time is precious.</a:t>
            </a:r>
          </a:p>
        </p:txBody>
      </p:sp>
    </p:spTree>
    <p:extLst>
      <p:ext uri="{BB962C8B-B14F-4D97-AF65-F5344CB8AC3E}">
        <p14:creationId xmlns:p14="http://schemas.microsoft.com/office/powerpoint/2010/main" val="1435178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1754326"/>
          </a:xfrm>
          <a:prstGeom prst="rect">
            <a:avLst/>
          </a:prstGeom>
          <a:noFill/>
        </p:spPr>
        <p:txBody>
          <a:bodyPr wrap="square" rtlCol="0">
            <a:spAutoFit/>
          </a:bodyPr>
          <a:lstStyle/>
          <a:p>
            <a:r>
              <a:rPr lang="en-US" sz="3600" b="1" u="sng" dirty="0">
                <a:solidFill>
                  <a:schemeClr val="accent2"/>
                </a:solidFill>
              </a:rPr>
              <a:t>What have we learned?</a:t>
            </a:r>
          </a:p>
          <a:p>
            <a:r>
              <a:rPr lang="en-US" sz="3600" b="1" dirty="0">
                <a:solidFill>
                  <a:schemeClr val="accent2"/>
                </a:solidFill>
              </a:rPr>
              <a:t>Time is precious.</a:t>
            </a:r>
          </a:p>
          <a:p>
            <a:r>
              <a:rPr lang="en-US" sz="3600" b="1" dirty="0">
                <a:solidFill>
                  <a:schemeClr val="bg1"/>
                </a:solidFill>
              </a:rPr>
              <a:t>Copying data is bad.</a:t>
            </a:r>
          </a:p>
        </p:txBody>
      </p:sp>
    </p:spTree>
    <p:extLst>
      <p:ext uri="{BB962C8B-B14F-4D97-AF65-F5344CB8AC3E}">
        <p14:creationId xmlns:p14="http://schemas.microsoft.com/office/powerpoint/2010/main" val="676348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2862322"/>
          </a:xfrm>
          <a:prstGeom prst="rect">
            <a:avLst/>
          </a:prstGeom>
          <a:noFill/>
        </p:spPr>
        <p:txBody>
          <a:bodyPr wrap="square" rtlCol="0">
            <a:spAutoFit/>
          </a:bodyPr>
          <a:lstStyle/>
          <a:p>
            <a:r>
              <a:rPr lang="en-US" sz="3600" b="1" dirty="0">
                <a:solidFill>
                  <a:schemeClr val="bg1"/>
                </a:solidFill>
              </a:rPr>
              <a:t>Copying data is bad because it:</a:t>
            </a:r>
          </a:p>
          <a:p>
            <a:pPr marL="571500" indent="-571500">
              <a:buFontTx/>
              <a:buChar char="-"/>
            </a:pPr>
            <a:r>
              <a:rPr lang="en-US" sz="3600" b="1" dirty="0">
                <a:solidFill>
                  <a:schemeClr val="bg1"/>
                </a:solidFill>
              </a:rPr>
              <a:t>obscures provenance</a:t>
            </a:r>
          </a:p>
          <a:p>
            <a:pPr marL="571500" indent="-571500">
              <a:buFontTx/>
              <a:buChar char="-"/>
            </a:pPr>
            <a:r>
              <a:rPr lang="en-US" sz="3600" b="1" dirty="0">
                <a:solidFill>
                  <a:schemeClr val="bg1"/>
                </a:solidFill>
              </a:rPr>
              <a:t>creates latency (time is precious!)</a:t>
            </a:r>
          </a:p>
          <a:p>
            <a:pPr marL="571500" indent="-571500">
              <a:buFontTx/>
              <a:buChar char="-"/>
            </a:pPr>
            <a:r>
              <a:rPr lang="en-US" sz="3600" b="1" dirty="0">
                <a:solidFill>
                  <a:schemeClr val="bg1"/>
                </a:solidFill>
              </a:rPr>
              <a:t>duplicates storage</a:t>
            </a:r>
          </a:p>
        </p:txBody>
      </p:sp>
    </p:spTree>
    <p:extLst>
      <p:ext uri="{BB962C8B-B14F-4D97-AF65-F5344CB8AC3E}">
        <p14:creationId xmlns:p14="http://schemas.microsoft.com/office/powerpoint/2010/main" val="1819218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2308324"/>
          </a:xfrm>
          <a:prstGeom prst="rect">
            <a:avLst/>
          </a:prstGeom>
          <a:noFill/>
        </p:spPr>
        <p:txBody>
          <a:bodyPr wrap="square" rtlCol="0">
            <a:spAutoFit/>
          </a:bodyPr>
          <a:lstStyle/>
          <a:p>
            <a:r>
              <a:rPr lang="en-US" sz="3600" b="1" u="sng" dirty="0">
                <a:solidFill>
                  <a:schemeClr val="accent2"/>
                </a:solidFill>
              </a:rPr>
              <a:t>What have we learned?</a:t>
            </a:r>
          </a:p>
          <a:p>
            <a:r>
              <a:rPr lang="en-US" sz="3600" b="1" dirty="0">
                <a:solidFill>
                  <a:schemeClr val="accent2"/>
                </a:solidFill>
              </a:rPr>
              <a:t>Time is precious.</a:t>
            </a:r>
          </a:p>
          <a:p>
            <a:r>
              <a:rPr lang="en-US" sz="3600" b="1" dirty="0">
                <a:solidFill>
                  <a:schemeClr val="accent2"/>
                </a:solidFill>
              </a:rPr>
              <a:t>Copying data is bad.</a:t>
            </a:r>
          </a:p>
          <a:p>
            <a:r>
              <a:rPr lang="en-US" sz="3600" b="1" dirty="0">
                <a:solidFill>
                  <a:schemeClr val="bg1"/>
                </a:solidFill>
              </a:rPr>
              <a:t>Building software is hard.</a:t>
            </a:r>
          </a:p>
        </p:txBody>
      </p:sp>
    </p:spTree>
    <p:extLst>
      <p:ext uri="{BB962C8B-B14F-4D97-AF65-F5344CB8AC3E}">
        <p14:creationId xmlns:p14="http://schemas.microsoft.com/office/powerpoint/2010/main" val="1184838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8210" y="514350"/>
            <a:ext cx="6611280" cy="4114800"/>
          </a:xfrm>
          <a:prstGeom prst="rect">
            <a:avLst/>
          </a:prstGeom>
        </p:spPr>
      </p:pic>
    </p:spTree>
    <p:extLst>
      <p:ext uri="{BB962C8B-B14F-4D97-AF65-F5344CB8AC3E}">
        <p14:creationId xmlns:p14="http://schemas.microsoft.com/office/powerpoint/2010/main" val="876288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2862322"/>
          </a:xfrm>
          <a:prstGeom prst="rect">
            <a:avLst/>
          </a:prstGeom>
          <a:noFill/>
        </p:spPr>
        <p:txBody>
          <a:bodyPr wrap="square" rtlCol="0">
            <a:spAutoFit/>
          </a:bodyPr>
          <a:lstStyle/>
          <a:p>
            <a:r>
              <a:rPr lang="en-US" sz="3600" b="1" u="sng" dirty="0">
                <a:solidFill>
                  <a:schemeClr val="accent2"/>
                </a:solidFill>
              </a:rPr>
              <a:t>What have we learned?</a:t>
            </a:r>
          </a:p>
          <a:p>
            <a:r>
              <a:rPr lang="en-US" sz="3600" b="1" dirty="0">
                <a:solidFill>
                  <a:schemeClr val="accent2"/>
                </a:solidFill>
              </a:rPr>
              <a:t>Time is precious.</a:t>
            </a:r>
          </a:p>
          <a:p>
            <a:r>
              <a:rPr lang="en-US" sz="3600" b="1" dirty="0">
                <a:solidFill>
                  <a:schemeClr val="accent2"/>
                </a:solidFill>
              </a:rPr>
              <a:t>Copying data is bad.</a:t>
            </a:r>
          </a:p>
          <a:p>
            <a:r>
              <a:rPr lang="en-US" sz="3600" b="1" dirty="0">
                <a:solidFill>
                  <a:schemeClr val="accent2"/>
                </a:solidFill>
              </a:rPr>
              <a:t>Building software is hard.</a:t>
            </a:r>
          </a:p>
          <a:p>
            <a:r>
              <a:rPr lang="en-US" sz="3600" b="1" dirty="0">
                <a:solidFill>
                  <a:schemeClr val="bg1"/>
                </a:solidFill>
              </a:rPr>
              <a:t>Nothing is free.</a:t>
            </a:r>
          </a:p>
        </p:txBody>
      </p:sp>
    </p:spTree>
    <p:extLst>
      <p:ext uri="{BB962C8B-B14F-4D97-AF65-F5344CB8AC3E}">
        <p14:creationId xmlns:p14="http://schemas.microsoft.com/office/powerpoint/2010/main" val="1546229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133350"/>
            <a:ext cx="7315200" cy="4524315"/>
          </a:xfrm>
          <a:prstGeom prst="rect">
            <a:avLst/>
          </a:prstGeom>
          <a:noFill/>
        </p:spPr>
        <p:txBody>
          <a:bodyPr wrap="square" rtlCol="0">
            <a:spAutoFit/>
          </a:bodyPr>
          <a:lstStyle/>
          <a:p>
            <a:r>
              <a:rPr lang="en-US" sz="2400" b="1" dirty="0">
                <a:solidFill>
                  <a:schemeClr val="bg1"/>
                </a:solidFill>
              </a:rPr>
              <a:t>Links that were shared</a:t>
            </a:r>
          </a:p>
          <a:p>
            <a:endParaRPr lang="en-US" sz="2400" b="1" dirty="0">
              <a:solidFill>
                <a:schemeClr val="bg1"/>
              </a:solidFill>
            </a:endParaRPr>
          </a:p>
          <a:p>
            <a:r>
              <a:rPr lang="en-US" sz="2000" b="1" dirty="0">
                <a:solidFill>
                  <a:schemeClr val="bg1"/>
                </a:solidFill>
                <a:hlinkClick r:id="rId3"/>
              </a:rPr>
              <a:t>https://aws.amazon.com/opendata/public-datasets/</a:t>
            </a:r>
            <a:endParaRPr lang="en-US" sz="2000" b="1" dirty="0">
              <a:solidFill>
                <a:schemeClr val="bg1"/>
              </a:solidFill>
            </a:endParaRPr>
          </a:p>
          <a:p>
            <a:r>
              <a:rPr lang="en-US" sz="2000" b="1" dirty="0">
                <a:solidFill>
                  <a:schemeClr val="bg1"/>
                </a:solidFill>
                <a:hlinkClick r:id="rId4"/>
              </a:rPr>
              <a:t>https://aws.amazon.com/education/awseducate/</a:t>
            </a:r>
            <a:endParaRPr lang="en-US" sz="2000" b="1" dirty="0">
              <a:solidFill>
                <a:schemeClr val="bg1"/>
              </a:solidFill>
            </a:endParaRPr>
          </a:p>
          <a:p>
            <a:r>
              <a:rPr lang="en-US" sz="2000" b="1" dirty="0">
                <a:solidFill>
                  <a:schemeClr val="bg1"/>
                </a:solidFill>
                <a:hlinkClick r:id="rId5"/>
              </a:rPr>
              <a:t>https://registry.opendata.aws/sentinel-1/</a:t>
            </a:r>
            <a:endParaRPr lang="en-US" sz="2000" b="1" dirty="0">
              <a:solidFill>
                <a:schemeClr val="bg1"/>
              </a:solidFill>
            </a:endParaRPr>
          </a:p>
          <a:p>
            <a:r>
              <a:rPr lang="en-US" sz="2000" b="1" dirty="0">
                <a:solidFill>
                  <a:schemeClr val="bg1"/>
                </a:solidFill>
                <a:hlinkClick r:id="rId6"/>
              </a:rPr>
              <a:t>https://apps.sentinel-hub.com/eo-browser/</a:t>
            </a:r>
            <a:endParaRPr lang="en-US" sz="2000" b="1" dirty="0">
              <a:solidFill>
                <a:schemeClr val="bg1"/>
              </a:solidFill>
            </a:endParaRPr>
          </a:p>
          <a:p>
            <a:r>
              <a:rPr lang="en-US" sz="2000" b="1" dirty="0">
                <a:solidFill>
                  <a:schemeClr val="bg1"/>
                </a:solidFill>
                <a:hlinkClick r:id="rId7"/>
              </a:rPr>
              <a:t>http://pangeo.io/</a:t>
            </a:r>
            <a:endParaRPr lang="en-US" sz="2000" b="1" dirty="0">
              <a:solidFill>
                <a:schemeClr val="bg1"/>
              </a:solidFill>
            </a:endParaRPr>
          </a:p>
          <a:p>
            <a:r>
              <a:rPr lang="en-US" sz="2000" b="1" dirty="0">
                <a:solidFill>
                  <a:schemeClr val="bg1"/>
                </a:solidFill>
                <a:hlinkClick r:id="rId8"/>
              </a:rPr>
              <a:t>https://aws.amazon.com/blogs/publicsector/brain-workshop-meets-cloud/</a:t>
            </a:r>
            <a:endParaRPr lang="en-US" sz="2000" b="1" dirty="0">
              <a:solidFill>
                <a:schemeClr val="bg1"/>
              </a:solidFill>
            </a:endParaRPr>
          </a:p>
          <a:p>
            <a:r>
              <a:rPr lang="en-US" sz="2000" b="1" dirty="0">
                <a:solidFill>
                  <a:schemeClr val="bg1"/>
                </a:solidFill>
                <a:hlinkClick r:id="rId9"/>
              </a:rPr>
              <a:t>http://www.data4sdgs.org/initiatives/africa-regional-data-cube</a:t>
            </a:r>
            <a:endParaRPr lang="en-US" sz="2000" b="1" dirty="0">
              <a:solidFill>
                <a:schemeClr val="bg1"/>
              </a:solidFill>
            </a:endParaRPr>
          </a:p>
          <a:p>
            <a:r>
              <a:rPr lang="en-US" sz="2000" b="1" dirty="0">
                <a:solidFill>
                  <a:schemeClr val="bg1"/>
                </a:solidFill>
                <a:hlinkClick r:id="rId10"/>
              </a:rPr>
              <a:t>https://docs.rastervision.io/en/0.8/</a:t>
            </a:r>
            <a:endParaRPr lang="en-US" sz="2000" b="1" dirty="0">
              <a:solidFill>
                <a:schemeClr val="bg1"/>
              </a:solidFill>
            </a:endParaRPr>
          </a:p>
          <a:p>
            <a:r>
              <a:rPr lang="en-US" sz="2000" b="1" dirty="0">
                <a:solidFill>
                  <a:schemeClr val="bg1"/>
                </a:solidFill>
                <a:hlinkClick r:id="rId11"/>
              </a:rPr>
              <a:t>https://www.opendronemap.org/</a:t>
            </a:r>
            <a:endParaRPr lang="en-US" sz="2000" b="1" dirty="0">
              <a:solidFill>
                <a:schemeClr val="bg1"/>
              </a:solidFill>
            </a:endParaRPr>
          </a:p>
          <a:p>
            <a:r>
              <a:rPr lang="en-US" sz="2000" b="1" dirty="0">
                <a:solidFill>
                  <a:schemeClr val="bg1"/>
                </a:solidFill>
                <a:hlinkClick r:id="rId12"/>
              </a:rPr>
              <a:t>https://openaerialmap.org/</a:t>
            </a:r>
            <a:endParaRPr lang="en-US" sz="2000" b="1" dirty="0">
              <a:solidFill>
                <a:schemeClr val="bg1"/>
              </a:solidFill>
            </a:endParaRPr>
          </a:p>
        </p:txBody>
      </p:sp>
    </p:spTree>
    <p:extLst>
      <p:ext uri="{BB962C8B-B14F-4D97-AF65-F5344CB8AC3E}">
        <p14:creationId xmlns:p14="http://schemas.microsoft.com/office/powerpoint/2010/main" val="2663363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898" y="2811572"/>
            <a:ext cx="7772400" cy="1021556"/>
          </a:xfrm>
        </p:spPr>
        <p:txBody>
          <a:bodyPr/>
          <a:lstStyle/>
          <a:p>
            <a:r>
              <a:rPr lang="en-US" dirty="0">
                <a:solidFill>
                  <a:schemeClr val="tx2"/>
                </a:solidFill>
              </a:rPr>
              <a:t>Thank you!</a:t>
            </a:r>
          </a:p>
        </p:txBody>
      </p:sp>
      <p:sp>
        <p:nvSpPr>
          <p:cNvPr id="3" name="Text Placeholder 2"/>
          <p:cNvSpPr>
            <a:spLocks noGrp="1"/>
          </p:cNvSpPr>
          <p:nvPr>
            <p:ph type="body" sz="quarter" idx="10"/>
          </p:nvPr>
        </p:nvSpPr>
        <p:spPr>
          <a:xfrm>
            <a:off x="487898" y="4106288"/>
            <a:ext cx="3855501" cy="433387"/>
          </a:xfrm>
        </p:spPr>
        <p:txBody>
          <a:bodyPr>
            <a:noAutofit/>
          </a:bodyPr>
          <a:lstStyle/>
          <a:p>
            <a:r>
              <a:rPr lang="en-US" sz="2800" dirty="0">
                <a:solidFill>
                  <a:schemeClr val="tx2"/>
                </a:solidFill>
              </a:rPr>
              <a:t>jflasher@amazon.com</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rot="674910">
            <a:off x="4757610" y="1083603"/>
            <a:ext cx="2977568" cy="2977568"/>
          </a:xfrm>
          <a:prstGeom prst="rect">
            <a:avLst/>
          </a:prstGeom>
          <a:effectLst>
            <a:outerShdw blurRad="50800" dist="25400" dir="5400000" algn="t" rotWithShape="0">
              <a:prstClr val="black">
                <a:alpha val="40000"/>
              </a:prstClr>
            </a:outerShdw>
          </a:effectLst>
        </p:spPr>
      </p:pic>
      <p:sp>
        <p:nvSpPr>
          <p:cNvPr id="7" name="Text Placeholder 1"/>
          <p:cNvSpPr txBox="1">
            <a:spLocks/>
          </p:cNvSpPr>
          <p:nvPr/>
        </p:nvSpPr>
        <p:spPr>
          <a:xfrm>
            <a:off x="487899" y="3714749"/>
            <a:ext cx="3683000" cy="433387"/>
          </a:xfrm>
          <a:prstGeom prst="rect">
            <a:avLst/>
          </a:prstGeom>
        </p:spPr>
        <p:txBody>
          <a:bodyPr vert="horz" lIns="91440" tIns="45720" rIns="91440" bIns="45720" rtlCol="0">
            <a:normAutofit fontScale="92500"/>
          </a:bodyPr>
          <a:lstStyle>
            <a:lvl1pPr marL="0" indent="0" algn="l" defTabSz="457200" rtl="0" eaLnBrk="1" latinLnBrk="0" hangingPunct="1">
              <a:spcBef>
                <a:spcPct val="20000"/>
              </a:spcBef>
              <a:buFontTx/>
              <a:buNone/>
              <a:defRPr sz="1600" b="0" i="0" kern="1200" baseline="0">
                <a:solidFill>
                  <a:schemeClr val="accent6">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chemeClr val="accent6">
                    <a:lumMod val="50000"/>
                  </a:schemeClr>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chemeClr val="accent6">
                    <a:lumMod val="50000"/>
                  </a:schemeClr>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chemeClr val="accent6">
                    <a:lumMod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tx2"/>
                </a:solidFill>
              </a:rPr>
              <a:t>Joe Flasher, Open Geospatial Data Lead</a:t>
            </a:r>
          </a:p>
        </p:txBody>
      </p:sp>
    </p:spTree>
    <p:extLst>
      <p:ext uri="{BB962C8B-B14F-4D97-AF65-F5344CB8AC3E}">
        <p14:creationId xmlns:p14="http://schemas.microsoft.com/office/powerpoint/2010/main" val="1132963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Why does AWS care about Open Data?</a:t>
            </a:r>
          </a:p>
        </p:txBody>
      </p:sp>
      <p:sp>
        <p:nvSpPr>
          <p:cNvPr id="8" name="Content Placeholder 2"/>
          <p:cNvSpPr txBox="1">
            <a:spLocks/>
          </p:cNvSpPr>
          <p:nvPr/>
        </p:nvSpPr>
        <p:spPr>
          <a:xfrm>
            <a:off x="339925" y="3394156"/>
            <a:ext cx="8269619" cy="13579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b="0" i="0" kern="1200">
                <a:solidFill>
                  <a:srgbClr val="595A5D"/>
                </a:solidFill>
                <a:latin typeface="Arial"/>
                <a:ea typeface="+mn-ea"/>
                <a:cs typeface="Arial"/>
              </a:defRPr>
            </a:lvl1pPr>
            <a:lvl2pPr marL="742950" indent="-285750" algn="l" defTabSz="457200" rtl="0" eaLnBrk="1" latinLnBrk="0" hangingPunct="1">
              <a:spcBef>
                <a:spcPct val="20000"/>
              </a:spcBef>
              <a:buFont typeface="Arial"/>
              <a:buChar char="–"/>
              <a:defRPr sz="2000" b="0" i="0" kern="1200">
                <a:solidFill>
                  <a:srgbClr val="595A5D"/>
                </a:solidFill>
                <a:latin typeface="Arial"/>
                <a:ea typeface="+mn-ea"/>
                <a:cs typeface="Arial"/>
              </a:defRPr>
            </a:lvl2pPr>
            <a:lvl3pPr marL="1143000" indent="-228600" algn="l" defTabSz="457200" rtl="0" eaLnBrk="1" latinLnBrk="0" hangingPunct="1">
              <a:spcBef>
                <a:spcPct val="20000"/>
              </a:spcBef>
              <a:buFont typeface="Arial"/>
              <a:buChar char="•"/>
              <a:defRPr sz="1800" b="0" i="0" kern="1200">
                <a:solidFill>
                  <a:srgbClr val="595A5D"/>
                </a:solidFill>
                <a:latin typeface="Arial"/>
                <a:ea typeface="+mn-ea"/>
                <a:cs typeface="Arial"/>
              </a:defRPr>
            </a:lvl3pPr>
            <a:lvl4pPr marL="1600200" indent="-228600" algn="l" defTabSz="457200" rtl="0" eaLnBrk="1" latinLnBrk="0" hangingPunct="1">
              <a:spcBef>
                <a:spcPct val="20000"/>
              </a:spcBef>
              <a:buFont typeface="Arial"/>
              <a:buChar char="–"/>
              <a:defRPr sz="1600" b="0" i="0" kern="1200">
                <a:solidFill>
                  <a:srgbClr val="595A5D"/>
                </a:solidFill>
                <a:latin typeface="Arial"/>
                <a:ea typeface="+mn-ea"/>
                <a:cs typeface="Arial"/>
              </a:defRPr>
            </a:lvl4pPr>
            <a:lvl5pPr marL="2057400" indent="-228600" algn="l" defTabSz="457200" rtl="0" eaLnBrk="1" latinLnBrk="0" hangingPunct="1">
              <a:spcBef>
                <a:spcPct val="20000"/>
              </a:spcBef>
              <a:buFont typeface="Arial"/>
              <a:buChar char="»"/>
              <a:defRPr sz="1600" b="0" i="0" kern="1200">
                <a:solidFill>
                  <a:srgbClr val="595A5D"/>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2"/>
              </a:buClr>
              <a:buFont typeface="Wingdings" panose="05000000000000000000" pitchFamily="2" charset="2"/>
              <a:buChar char="§"/>
            </a:pPr>
            <a:r>
              <a:rPr lang="en-US" sz="1600" dirty="0">
                <a:solidFill>
                  <a:schemeClr val="tx2"/>
                </a:solidFill>
              </a:rPr>
              <a:t>Many of our public sector customers use AWS to make their data available to a global community of researchers, entrepreneurs, students, and fellow government agencies.</a:t>
            </a:r>
          </a:p>
          <a:p>
            <a:pPr>
              <a:buClr>
                <a:schemeClr val="accent2"/>
              </a:buClr>
              <a:buFont typeface="Wingdings" panose="05000000000000000000" pitchFamily="2" charset="2"/>
              <a:buChar char="§"/>
            </a:pPr>
            <a:r>
              <a:rPr lang="en-US" sz="1600" dirty="0">
                <a:solidFill>
                  <a:schemeClr val="tx2"/>
                </a:solidFill>
              </a:rPr>
              <a:t>Many of our commercial sector customers rely on quality open data as much as they rely on our cloud infrastructure services.</a:t>
            </a:r>
          </a:p>
          <a:p>
            <a:pPr marL="0" indent="0">
              <a:buFont typeface="Arial"/>
              <a:buNone/>
            </a:pPr>
            <a:endParaRPr lang="en-US" sz="1800" dirty="0">
              <a:solidFill>
                <a:schemeClr val="tx2"/>
              </a:solidFill>
            </a:endParaRPr>
          </a:p>
        </p:txBody>
      </p:sp>
      <p:sp>
        <p:nvSpPr>
          <p:cNvPr id="3" name="Rectangle 2"/>
          <p:cNvSpPr/>
          <p:nvPr/>
        </p:nvSpPr>
        <p:spPr>
          <a:xfrm>
            <a:off x="336789" y="681184"/>
            <a:ext cx="8580232" cy="646331"/>
          </a:xfrm>
          <a:prstGeom prst="rect">
            <a:avLst/>
          </a:prstGeom>
        </p:spPr>
        <p:txBody>
          <a:bodyPr wrap="square">
            <a:spAutoFit/>
          </a:bodyPr>
          <a:lstStyle/>
          <a:p>
            <a:r>
              <a:rPr lang="en-US" dirty="0">
                <a:solidFill>
                  <a:schemeClr val="tx2"/>
                </a:solidFill>
              </a:rPr>
              <a:t>Sharing data on AWS makes it accessible to a large and growing community of researchers, entrepreneurs, and enterprises who use the AWS cloud.</a:t>
            </a:r>
          </a:p>
        </p:txBody>
      </p:sp>
      <p:pic>
        <p:nvPicPr>
          <p:cNvPr id="14" name="Picture 13"/>
          <p:cNvPicPr>
            <a:picLocks noChangeAspect="1"/>
          </p:cNvPicPr>
          <p:nvPr/>
        </p:nvPicPr>
        <p:blipFill>
          <a:blip r:embed="rId3"/>
          <a:stretch>
            <a:fillRect/>
          </a:stretch>
        </p:blipFill>
        <p:spPr>
          <a:xfrm>
            <a:off x="5354472" y="2461253"/>
            <a:ext cx="2722728" cy="532129"/>
          </a:xfrm>
          <a:prstGeom prst="rect">
            <a:avLst/>
          </a:prstGeom>
        </p:spPr>
      </p:pic>
      <p:pic>
        <p:nvPicPr>
          <p:cNvPr id="15" name="Picture 14"/>
          <p:cNvPicPr>
            <a:picLocks noChangeAspect="1"/>
          </p:cNvPicPr>
          <p:nvPr/>
        </p:nvPicPr>
        <p:blipFill>
          <a:blip r:embed="rId4"/>
          <a:stretch>
            <a:fillRect/>
          </a:stretch>
        </p:blipFill>
        <p:spPr>
          <a:xfrm>
            <a:off x="303778" y="1436784"/>
            <a:ext cx="1884354" cy="618455"/>
          </a:xfrm>
          <a:prstGeom prst="rect">
            <a:avLst/>
          </a:prstGeom>
        </p:spPr>
      </p:pic>
      <p:pic>
        <p:nvPicPr>
          <p:cNvPr id="4" name="Picture 3"/>
          <p:cNvPicPr>
            <a:picLocks noChangeAspect="1"/>
          </p:cNvPicPr>
          <p:nvPr/>
        </p:nvPicPr>
        <p:blipFill>
          <a:blip r:embed="rId5"/>
          <a:stretch>
            <a:fillRect/>
          </a:stretch>
        </p:blipFill>
        <p:spPr>
          <a:xfrm>
            <a:off x="2477101" y="1702463"/>
            <a:ext cx="992423" cy="783492"/>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6408" y="2550705"/>
            <a:ext cx="1723179" cy="770046"/>
          </a:xfrm>
          <a:prstGeom prst="rect">
            <a:avLst/>
          </a:prstGeom>
        </p:spPr>
      </p:pic>
      <p:pic>
        <p:nvPicPr>
          <p:cNvPr id="5" name="Picture 4"/>
          <p:cNvPicPr>
            <a:picLocks noChangeAspect="1"/>
          </p:cNvPicPr>
          <p:nvPr/>
        </p:nvPicPr>
        <p:blipFill>
          <a:blip r:embed="rId7"/>
          <a:stretch>
            <a:fillRect/>
          </a:stretch>
        </p:blipFill>
        <p:spPr>
          <a:xfrm>
            <a:off x="3733136" y="1623906"/>
            <a:ext cx="1296071" cy="1296071"/>
          </a:xfrm>
          <a:prstGeom prst="rect">
            <a:avLst/>
          </a:prstGeom>
        </p:spPr>
      </p:pic>
      <p:pic>
        <p:nvPicPr>
          <p:cNvPr id="6" name="Picture 5"/>
          <p:cNvPicPr>
            <a:picLocks noChangeAspect="1"/>
          </p:cNvPicPr>
          <p:nvPr/>
        </p:nvPicPr>
        <p:blipFill>
          <a:blip r:embed="rId8"/>
          <a:stretch>
            <a:fillRect/>
          </a:stretch>
        </p:blipFill>
        <p:spPr>
          <a:xfrm>
            <a:off x="5956561" y="1344966"/>
            <a:ext cx="1447800" cy="707009"/>
          </a:xfrm>
          <a:prstGeom prst="rect">
            <a:avLst/>
          </a:prstGeom>
        </p:spPr>
      </p:pic>
      <p:pic>
        <p:nvPicPr>
          <p:cNvPr id="9" name="Picture 8"/>
          <p:cNvPicPr>
            <a:picLocks noChangeAspect="1"/>
          </p:cNvPicPr>
          <p:nvPr/>
        </p:nvPicPr>
        <p:blipFill>
          <a:blip r:embed="rId9"/>
          <a:stretch>
            <a:fillRect/>
          </a:stretch>
        </p:blipFill>
        <p:spPr>
          <a:xfrm>
            <a:off x="7091763" y="1736192"/>
            <a:ext cx="1773791" cy="694735"/>
          </a:xfrm>
          <a:prstGeom prst="rect">
            <a:avLst/>
          </a:prstGeom>
        </p:spPr>
      </p:pic>
      <p:pic>
        <p:nvPicPr>
          <p:cNvPr id="11" name="Picture 10"/>
          <p:cNvPicPr>
            <a:picLocks noChangeAspect="1"/>
          </p:cNvPicPr>
          <p:nvPr/>
        </p:nvPicPr>
        <p:blipFill>
          <a:blip r:embed="rId10"/>
          <a:stretch>
            <a:fillRect/>
          </a:stretch>
        </p:blipFill>
        <p:spPr>
          <a:xfrm>
            <a:off x="3741787" y="1460482"/>
            <a:ext cx="1942511" cy="437654"/>
          </a:xfrm>
          <a:prstGeom prst="rect">
            <a:avLst/>
          </a:prstGeom>
        </p:spPr>
      </p:pic>
      <p:pic>
        <p:nvPicPr>
          <p:cNvPr id="16" name="Picture 15"/>
          <p:cNvPicPr>
            <a:picLocks noChangeAspect="1"/>
          </p:cNvPicPr>
          <p:nvPr/>
        </p:nvPicPr>
        <p:blipFill>
          <a:blip r:embed="rId11"/>
          <a:stretch>
            <a:fillRect/>
          </a:stretch>
        </p:blipFill>
        <p:spPr>
          <a:xfrm>
            <a:off x="528603" y="2639270"/>
            <a:ext cx="1992540" cy="384152"/>
          </a:xfrm>
          <a:prstGeom prst="rect">
            <a:avLst/>
          </a:prstGeom>
        </p:spPr>
      </p:pic>
    </p:spTree>
    <p:extLst>
      <p:ext uri="{BB962C8B-B14F-4D97-AF65-F5344CB8AC3E}">
        <p14:creationId xmlns:p14="http://schemas.microsoft.com/office/powerpoint/2010/main" val="667082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646331"/>
          </a:xfrm>
          <a:prstGeom prst="rect">
            <a:avLst/>
          </a:prstGeom>
          <a:noFill/>
        </p:spPr>
        <p:txBody>
          <a:bodyPr wrap="square" rtlCol="0">
            <a:spAutoFit/>
          </a:bodyPr>
          <a:lstStyle/>
          <a:p>
            <a:r>
              <a:rPr lang="en-US" sz="3600" b="1" dirty="0">
                <a:solidFill>
                  <a:schemeClr val="bg1"/>
                </a:solidFill>
              </a:rPr>
              <a:t>What does data want?</a:t>
            </a:r>
          </a:p>
        </p:txBody>
      </p:sp>
    </p:spTree>
    <p:extLst>
      <p:ext uri="{BB962C8B-B14F-4D97-AF65-F5344CB8AC3E}">
        <p14:creationId xmlns:p14="http://schemas.microsoft.com/office/powerpoint/2010/main" val="2067999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1200329"/>
          </a:xfrm>
          <a:prstGeom prst="rect">
            <a:avLst/>
          </a:prstGeom>
          <a:noFill/>
        </p:spPr>
        <p:txBody>
          <a:bodyPr wrap="square" rtlCol="0">
            <a:spAutoFit/>
          </a:bodyPr>
          <a:lstStyle/>
          <a:p>
            <a:r>
              <a:rPr lang="en-US" sz="3600" b="1" dirty="0">
                <a:solidFill>
                  <a:schemeClr val="accent2"/>
                </a:solidFill>
              </a:rPr>
              <a:t>What does data want?</a:t>
            </a:r>
          </a:p>
          <a:p>
            <a:r>
              <a:rPr lang="en-US" sz="3600" b="1" dirty="0">
                <a:solidFill>
                  <a:schemeClr val="bg1"/>
                </a:solidFill>
              </a:rPr>
              <a:t>Data wants to be used.</a:t>
            </a:r>
          </a:p>
        </p:txBody>
      </p:sp>
    </p:spTree>
    <p:extLst>
      <p:ext uri="{BB962C8B-B14F-4D97-AF65-F5344CB8AC3E}">
        <p14:creationId xmlns:p14="http://schemas.microsoft.com/office/powerpoint/2010/main" val="1699622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1754326"/>
          </a:xfrm>
          <a:prstGeom prst="rect">
            <a:avLst/>
          </a:prstGeom>
          <a:noFill/>
        </p:spPr>
        <p:txBody>
          <a:bodyPr wrap="square" rtlCol="0">
            <a:spAutoFit/>
          </a:bodyPr>
          <a:lstStyle/>
          <a:p>
            <a:r>
              <a:rPr lang="en-US" sz="3600" b="1" dirty="0">
                <a:solidFill>
                  <a:schemeClr val="accent2"/>
                </a:solidFill>
              </a:rPr>
              <a:t>What does data want?</a:t>
            </a:r>
          </a:p>
          <a:p>
            <a:r>
              <a:rPr lang="en-US" sz="3600" b="1" dirty="0">
                <a:solidFill>
                  <a:schemeClr val="accent2"/>
                </a:solidFill>
              </a:rPr>
              <a:t>Data wants to be used.</a:t>
            </a:r>
          </a:p>
          <a:p>
            <a:r>
              <a:rPr lang="en-US" sz="3600" b="1" dirty="0">
                <a:solidFill>
                  <a:schemeClr val="bg1"/>
                </a:solidFill>
              </a:rPr>
              <a:t>Why is this important?</a:t>
            </a:r>
          </a:p>
        </p:txBody>
      </p:sp>
    </p:spTree>
    <p:extLst>
      <p:ext uri="{BB962C8B-B14F-4D97-AF65-F5344CB8AC3E}">
        <p14:creationId xmlns:p14="http://schemas.microsoft.com/office/powerpoint/2010/main" val="1018802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088" y="235141"/>
            <a:ext cx="7615824" cy="3938998"/>
          </a:xfrm>
          <a:prstGeom prst="rect">
            <a:avLst/>
          </a:prstGeom>
        </p:spPr>
      </p:pic>
      <p:sp>
        <p:nvSpPr>
          <p:cNvPr id="5" name="TextBox 4"/>
          <p:cNvSpPr txBox="1"/>
          <p:nvPr/>
        </p:nvSpPr>
        <p:spPr>
          <a:xfrm>
            <a:off x="299035" y="4171950"/>
            <a:ext cx="8545929" cy="461665"/>
          </a:xfrm>
          <a:prstGeom prst="rect">
            <a:avLst/>
          </a:prstGeom>
          <a:noFill/>
        </p:spPr>
        <p:txBody>
          <a:bodyPr wrap="none" rtlCol="0">
            <a:spAutoFit/>
          </a:bodyPr>
          <a:lstStyle/>
          <a:p>
            <a:r>
              <a:rPr lang="en-US" sz="2400" dirty="0">
                <a:solidFill>
                  <a:schemeClr val="bg1"/>
                </a:solidFill>
              </a:rPr>
              <a:t>Graph by Drew Bollinger (@drewbo19) at Development Seed</a:t>
            </a:r>
          </a:p>
        </p:txBody>
      </p:sp>
      <p:sp>
        <p:nvSpPr>
          <p:cNvPr id="6" name="TextBox 5"/>
          <p:cNvSpPr txBox="1"/>
          <p:nvPr/>
        </p:nvSpPr>
        <p:spPr>
          <a:xfrm>
            <a:off x="5013854" y="2204640"/>
            <a:ext cx="1997278" cy="369332"/>
          </a:xfrm>
          <a:prstGeom prst="rect">
            <a:avLst/>
          </a:prstGeom>
          <a:noFill/>
        </p:spPr>
        <p:txBody>
          <a:bodyPr wrap="none" rtlCol="0">
            <a:spAutoFit/>
          </a:bodyPr>
          <a:lstStyle/>
          <a:p>
            <a:r>
              <a:rPr lang="en-US" b="1" dirty="0">
                <a:solidFill>
                  <a:schemeClr val="accent1"/>
                </a:solidFill>
              </a:rPr>
              <a:t>Landsat on AWS</a:t>
            </a:r>
          </a:p>
        </p:txBody>
      </p:sp>
      <p:cxnSp>
        <p:nvCxnSpPr>
          <p:cNvPr id="7" name="Straight Arrow Connector 6"/>
          <p:cNvCxnSpPr/>
          <p:nvPr/>
        </p:nvCxnSpPr>
        <p:spPr>
          <a:xfrm flipH="1">
            <a:off x="5013854" y="2575835"/>
            <a:ext cx="313151" cy="663879"/>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5770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822960"/>
            <a:ext cx="7315200" cy="2308324"/>
          </a:xfrm>
          <a:prstGeom prst="rect">
            <a:avLst/>
          </a:prstGeom>
          <a:noFill/>
        </p:spPr>
        <p:txBody>
          <a:bodyPr wrap="square" rtlCol="0">
            <a:spAutoFit/>
          </a:bodyPr>
          <a:lstStyle/>
          <a:p>
            <a:r>
              <a:rPr lang="en-US" sz="3600" b="1" dirty="0">
                <a:solidFill>
                  <a:schemeClr val="accent2"/>
                </a:solidFill>
              </a:rPr>
              <a:t>What does data want?</a:t>
            </a:r>
          </a:p>
          <a:p>
            <a:r>
              <a:rPr lang="en-US" sz="3600" b="1" dirty="0">
                <a:solidFill>
                  <a:schemeClr val="accent2"/>
                </a:solidFill>
              </a:rPr>
              <a:t>Data wants to be used.</a:t>
            </a:r>
          </a:p>
          <a:p>
            <a:r>
              <a:rPr lang="en-US" sz="3600" b="1" dirty="0">
                <a:solidFill>
                  <a:schemeClr val="accent2"/>
                </a:solidFill>
              </a:rPr>
              <a:t>Why is this important?</a:t>
            </a:r>
          </a:p>
          <a:p>
            <a:r>
              <a:rPr lang="en-US" sz="3600" b="1" dirty="0">
                <a:solidFill>
                  <a:schemeClr val="bg1"/>
                </a:solidFill>
              </a:rPr>
              <a:t>Lower cost of knowledge.</a:t>
            </a:r>
          </a:p>
        </p:txBody>
      </p:sp>
    </p:spTree>
    <p:extLst>
      <p:ext uri="{BB962C8B-B14F-4D97-AF65-F5344CB8AC3E}">
        <p14:creationId xmlns:p14="http://schemas.microsoft.com/office/powerpoint/2010/main" val="1855572079"/>
      </p:ext>
    </p:extLst>
  </p:cSld>
  <p:clrMapOvr>
    <a:masterClrMapping/>
  </p:clrMapOvr>
</p:sld>
</file>

<file path=ppt/theme/theme1.xml><?xml version="1.0" encoding="utf-8"?>
<a:theme xmlns:a="http://schemas.openxmlformats.org/drawingml/2006/main" name="DeckTemplate-AWS">
  <a:themeElements>
    <a:clrScheme name="Amazon 1">
      <a:dk1>
        <a:srgbClr val="232F3E"/>
      </a:dk1>
      <a:lt1>
        <a:srgbClr val="FFFFFF"/>
      </a:lt1>
      <a:dk2>
        <a:srgbClr val="545B64"/>
      </a:dk2>
      <a:lt2>
        <a:srgbClr val="F8F8F8"/>
      </a:lt2>
      <a:accent1>
        <a:srgbClr val="FF9900"/>
      </a:accent1>
      <a:accent2>
        <a:srgbClr val="EC7111"/>
      </a:accent2>
      <a:accent3>
        <a:srgbClr val="EB5F07"/>
      </a:accent3>
      <a:accent4>
        <a:srgbClr val="00A1C9"/>
      </a:accent4>
      <a:accent5>
        <a:srgbClr val="007DBC"/>
      </a:accent5>
      <a:accent6>
        <a:srgbClr val="545B64"/>
      </a:accent6>
      <a:hlink>
        <a:srgbClr val="007DBC"/>
      </a:hlink>
      <a:folHlink>
        <a:srgbClr val="EB5F0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2.xml><?xml version="1.0" encoding="utf-8"?>
<a:theme xmlns:a="http://schemas.openxmlformats.org/drawingml/2006/main" name="1_DeckTemplate-AWS">
  <a:themeElements>
    <a:clrScheme name="AWS extended color">
      <a:dk1>
        <a:srgbClr val="002D43"/>
      </a:dk1>
      <a:lt1>
        <a:srgbClr val="FFFFFF"/>
      </a:lt1>
      <a:dk2>
        <a:srgbClr val="002D43"/>
      </a:dk2>
      <a:lt2>
        <a:srgbClr val="FFFFFF"/>
      </a:lt2>
      <a:accent1>
        <a:srgbClr val="FF9900"/>
      </a:accent1>
      <a:accent2>
        <a:srgbClr val="00A0C8"/>
      </a:accent2>
      <a:accent3>
        <a:srgbClr val="007DBC"/>
      </a:accent3>
      <a:accent4>
        <a:srgbClr val="69AE35"/>
      </a:accent4>
      <a:accent5>
        <a:srgbClr val="1D8900"/>
      </a:accent5>
      <a:accent6>
        <a:srgbClr val="FF5745"/>
      </a:accent6>
      <a:hlink>
        <a:srgbClr val="00E0EA"/>
      </a:hlink>
      <a:folHlink>
        <a:srgbClr val="00A0C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50000"/>
          </a:schemeClr>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WS_Deck_Template.potx" id="{956C5B2E-0233-4212-9383-50A039694C0C}" vid="{0176EEA5-D87D-4097-B356-86DC884F45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26A3D6C04DFD740953BA1B2B9E62D60" ma:contentTypeVersion="0" ma:contentTypeDescription="Create a new document." ma:contentTypeScope="" ma:versionID="26617cd14cd3af163c0e97ff614e520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97C89A-FD0C-431E-81F6-90225B937683}">
  <ds:schemaRefs>
    <ds:schemaRef ds:uri="http://schemas.microsoft.com/office/2006/metadata/properties"/>
    <ds:schemaRef ds:uri="http://www.w3.org/XML/1998/namespace"/>
    <ds:schemaRef ds:uri="http://purl.org/dc/terms/"/>
    <ds:schemaRef ds:uri="http://purl.org/dc/elements/1.1/"/>
    <ds:schemaRef ds:uri="http://purl.org/dc/dcmitype/"/>
    <ds:schemaRef ds:uri="http://schemas.openxmlformats.org/package/2006/metadata/core-properties"/>
    <ds:schemaRef ds:uri="http://schemas.microsoft.com/office/2006/documentManagement/types"/>
    <ds:schemaRef ds:uri="http://schemas.microsoft.com/office/infopath/2007/PartnerControls"/>
  </ds:schemaRefs>
</ds:datastoreItem>
</file>

<file path=customXml/itemProps2.xml><?xml version="1.0" encoding="utf-8"?>
<ds:datastoreItem xmlns:ds="http://schemas.openxmlformats.org/officeDocument/2006/customXml" ds:itemID="{705B35A6-8B52-46A5-AE45-B98C6459DC10}">
  <ds:schemaRefs>
    <ds:schemaRef ds:uri="http://schemas.microsoft.com/sharepoint/v3/contenttype/forms"/>
  </ds:schemaRefs>
</ds:datastoreItem>
</file>

<file path=customXml/itemProps3.xml><?xml version="1.0" encoding="utf-8"?>
<ds:datastoreItem xmlns:ds="http://schemas.openxmlformats.org/officeDocument/2006/customXml" ds:itemID="{51A3258A-222C-4488-825E-7520D001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84017</TotalTime>
  <Words>1882</Words>
  <Application>Microsoft Macintosh PowerPoint</Application>
  <PresentationFormat>On-screen Show (16:9)</PresentationFormat>
  <Paragraphs>177</Paragraphs>
  <Slides>37</Slides>
  <Notes>30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Amazon Ember</vt:lpstr>
      <vt:lpstr>Amazon Ember Light</vt:lpstr>
      <vt:lpstr>Amazon Ember Regular</vt:lpstr>
      <vt:lpstr>Arial</vt:lpstr>
      <vt:lpstr>Calibri</vt:lpstr>
      <vt:lpstr>Helvetica</vt:lpstr>
      <vt:lpstr>Mangal</vt:lpstr>
      <vt:lpstr>Wingdings</vt:lpstr>
      <vt:lpstr>DeckTemplate-AWS</vt:lpstr>
      <vt:lpstr>1_DeckTemplate-AWS</vt:lpstr>
      <vt:lpstr>PowerPoint Presentation</vt:lpstr>
      <vt:lpstr>What is cloud computing?</vt:lpstr>
      <vt:lpstr>Advantages of sharing data in the cloud</vt:lpstr>
      <vt:lpstr>Why does AWS care about Open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Staging data for analysis</vt:lpstr>
      <vt:lpstr>sat-utils</vt:lpstr>
      <vt:lpstr>PowerPoint Presentation</vt:lpstr>
      <vt:lpstr>landsat-tiler from Mapbox</vt:lpstr>
      <vt:lpstr>PowerPoint Presentation</vt:lpstr>
      <vt:lpstr>Sentinel Hub</vt:lpstr>
      <vt:lpstr>EOX</vt:lpstr>
      <vt:lpstr>PowerPoint Presentation</vt:lpstr>
      <vt:lpstr>Tilezen open source terrain tiles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Amazon.com</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AWS Deck Template</dc:title>
  <dc:creator>Catalano, Alec</dc:creator>
  <cp:lastModifiedBy>Joe Flasher</cp:lastModifiedBy>
  <cp:revision>855</cp:revision>
  <cp:lastPrinted>2016-12-11T21:48:13Z</cp:lastPrinted>
  <dcterms:created xsi:type="dcterms:W3CDTF">2012-12-27T19:47:40Z</dcterms:created>
  <dcterms:modified xsi:type="dcterms:W3CDTF">2018-10-23T17:11:04Z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0x010100D26A3D6C04DFD740953BA1B2B9E62D60</vt:lpwstr>
  </property>
</Properties>
</file>