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gif" ContentType="image/gi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74" r:id="rId3"/>
  </p:sldMasterIdLst>
  <p:notesMasterIdLst>
    <p:notesMasterId r:id="rId36"/>
  </p:notesMasterIdLst>
  <p:sldIdLst>
    <p:sldId id="256" r:id="rId4"/>
    <p:sldId id="284" r:id="rId5"/>
    <p:sldId id="257" r:id="rId6"/>
    <p:sldId id="262" r:id="rId7"/>
    <p:sldId id="258" r:id="rId8"/>
    <p:sldId id="259" r:id="rId9"/>
    <p:sldId id="260" r:id="rId10"/>
    <p:sldId id="261" r:id="rId11"/>
    <p:sldId id="263" r:id="rId12"/>
    <p:sldId id="264" r:id="rId13"/>
    <p:sldId id="265" r:id="rId14"/>
    <p:sldId id="267" r:id="rId15"/>
    <p:sldId id="268" r:id="rId16"/>
    <p:sldId id="269" r:id="rId17"/>
    <p:sldId id="271" r:id="rId18"/>
    <p:sldId id="291" r:id="rId19"/>
    <p:sldId id="272" r:id="rId20"/>
    <p:sldId id="274" r:id="rId21"/>
    <p:sldId id="275" r:id="rId22"/>
    <p:sldId id="290" r:id="rId23"/>
    <p:sldId id="289" r:id="rId24"/>
    <p:sldId id="285" r:id="rId25"/>
    <p:sldId id="286" r:id="rId26"/>
    <p:sldId id="279" r:id="rId27"/>
    <p:sldId id="281" r:id="rId28"/>
    <p:sldId id="283" r:id="rId29"/>
    <p:sldId id="280" r:id="rId30"/>
    <p:sldId id="278" r:id="rId31"/>
    <p:sldId id="277" r:id="rId32"/>
    <p:sldId id="276" r:id="rId33"/>
    <p:sldId id="287" r:id="rId34"/>
    <p:sldId id="288" r:id="rId3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69" d="100"/>
          <a:sy n="69" d="100"/>
        </p:scale>
        <p:origin x="-1848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9" Type="http://schemas.openxmlformats.org/officeDocument/2006/relationships/slide" Target="slides/slide6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37" Type="http://schemas.openxmlformats.org/officeDocument/2006/relationships/printerSettings" Target="printerSettings/printerSettings1.bin"/><Relationship Id="rId38" Type="http://schemas.openxmlformats.org/officeDocument/2006/relationships/presProps" Target="presProps.xml"/><Relationship Id="rId39" Type="http://schemas.openxmlformats.org/officeDocument/2006/relationships/viewProps" Target="viewProps.xml"/><Relationship Id="rId40" Type="http://schemas.openxmlformats.org/officeDocument/2006/relationships/theme" Target="theme/theme1.xml"/><Relationship Id="rId4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4824D7-B059-544D-BEA6-5F09FA7B57CD}" type="datetimeFigureOut">
              <a:rPr lang="en-US" smtClean="0"/>
              <a:t>10/22/18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871F58-3A9C-2846-89A1-B2073E52CB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2521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Point out that majors looking for exposure to less specialized,</a:t>
            </a:r>
            <a:r>
              <a:rPr lang="en-US" baseline="0" dirty="0" smtClean="0"/>
              <a:t> current research on a broad range of issues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871F58-3A9C-2846-89A1-B2073E52CB1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6017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31038-8650-1748-A4F8-9E15791B6E32}" type="datetimeFigureOut">
              <a:rPr lang="en-US" smtClean="0"/>
              <a:t>10/22/18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77EB7-7A94-5F46-8499-0610FF2659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481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31038-8650-1748-A4F8-9E15791B6E32}" type="datetimeFigureOut">
              <a:rPr lang="en-US" smtClean="0"/>
              <a:t>10/22/18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77EB7-7A94-5F46-8499-0610FF2659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333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31038-8650-1748-A4F8-9E15791B6E32}" type="datetimeFigureOut">
              <a:rPr lang="en-US" smtClean="0"/>
              <a:t>10/22/18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77EB7-7A94-5F46-8499-0610FF2659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6066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F992E5-CCF7-A64F-BEE5-CB68AFA25B7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55027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5F8CA5-AE71-3A45-85A3-B58D6398299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12613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8D8E47-E300-9747-B7D5-C7DF9426EB7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38898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C2B504-B043-7240-92CA-416DEB2CAFB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73824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BC1776-DEB2-6741-9E38-E82C9CB5271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49710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CC14C4-02AD-C447-A545-ACB5B261746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74631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B03A5F-345E-6A44-90F1-6CFBE856D78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44214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5FA908-8434-B14E-9EB3-BDD5AFFAAFE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71408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31038-8650-1748-A4F8-9E15791B6E32}" type="datetimeFigureOut">
              <a:rPr lang="en-US" smtClean="0"/>
              <a:t>10/22/18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77EB7-7A94-5F46-8499-0610FF2659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6111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4B02E9-7846-E24D-A469-3501F21FDD5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7015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CBAF82-718C-404E-AA40-BD18EEEF1A3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17603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2C8706-DCF2-C648-955B-F600F2A128F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2299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B85272-4A10-C14A-827B-8C193EF4C7C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348460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467BAC-6885-B340-8A89-0EE2432A9F1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859197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31038-8650-1748-A4F8-9E15791B6E32}" type="datetimeFigureOut">
              <a:rPr lang="en-US" smtClean="0"/>
              <a:t>10/22/18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77EB7-7A94-5F46-8499-0610FF2659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7786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31038-8650-1748-A4F8-9E15791B6E32}" type="datetimeFigureOut">
              <a:rPr lang="en-US" smtClean="0"/>
              <a:t>10/22/18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77EB7-7A94-5F46-8499-0610FF2659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03429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31038-8650-1748-A4F8-9E15791B6E32}" type="datetimeFigureOut">
              <a:rPr lang="en-US" smtClean="0"/>
              <a:t>10/22/18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77EB7-7A94-5F46-8499-0610FF2659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51397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31038-8650-1748-A4F8-9E15791B6E32}" type="datetimeFigureOut">
              <a:rPr lang="en-US" smtClean="0"/>
              <a:t>10/22/18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77EB7-7A94-5F46-8499-0610FF2659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7879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31038-8650-1748-A4F8-9E15791B6E32}" type="datetimeFigureOut">
              <a:rPr lang="en-US" smtClean="0"/>
              <a:t>10/22/18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77EB7-7A94-5F46-8499-0610FF2659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7533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31038-8650-1748-A4F8-9E15791B6E32}" type="datetimeFigureOut">
              <a:rPr lang="en-US" smtClean="0"/>
              <a:t>10/22/18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77EB7-7A94-5F46-8499-0610FF2659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56291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31038-8650-1748-A4F8-9E15791B6E32}" type="datetimeFigureOut">
              <a:rPr lang="en-US" smtClean="0"/>
              <a:t>10/22/18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77EB7-7A94-5F46-8499-0610FF2659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06839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31038-8650-1748-A4F8-9E15791B6E32}" type="datetimeFigureOut">
              <a:rPr lang="en-US" smtClean="0"/>
              <a:t>10/22/18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77EB7-7A94-5F46-8499-0610FF2659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43147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31038-8650-1748-A4F8-9E15791B6E32}" type="datetimeFigureOut">
              <a:rPr lang="en-US" smtClean="0"/>
              <a:t>10/22/18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77EB7-7A94-5F46-8499-0610FF2659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91079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31038-8650-1748-A4F8-9E15791B6E32}" type="datetimeFigureOut">
              <a:rPr lang="en-US" smtClean="0"/>
              <a:t>10/22/18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77EB7-7A94-5F46-8499-0610FF2659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12332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31038-8650-1748-A4F8-9E15791B6E32}" type="datetimeFigureOut">
              <a:rPr lang="en-US" smtClean="0"/>
              <a:t>10/22/18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77EB7-7A94-5F46-8499-0610FF2659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93084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31038-8650-1748-A4F8-9E15791B6E32}" type="datetimeFigureOut">
              <a:rPr lang="en-US" smtClean="0"/>
              <a:t>10/22/18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77EB7-7A94-5F46-8499-0610FF2659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6111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31038-8650-1748-A4F8-9E15791B6E32}" type="datetimeFigureOut">
              <a:rPr lang="en-US" smtClean="0"/>
              <a:t>10/22/18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77EB7-7A94-5F46-8499-0610FF2659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4407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31038-8650-1748-A4F8-9E15791B6E32}" type="datetimeFigureOut">
              <a:rPr lang="en-US" smtClean="0"/>
              <a:t>10/22/18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77EB7-7A94-5F46-8499-0610FF2659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5702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31038-8650-1748-A4F8-9E15791B6E32}" type="datetimeFigureOut">
              <a:rPr lang="en-US" smtClean="0"/>
              <a:t>10/22/18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77EB7-7A94-5F46-8499-0610FF2659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5681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31038-8650-1748-A4F8-9E15791B6E32}" type="datetimeFigureOut">
              <a:rPr lang="en-US" smtClean="0"/>
              <a:t>10/22/18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77EB7-7A94-5F46-8499-0610FF2659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1214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31038-8650-1748-A4F8-9E15791B6E32}" type="datetimeFigureOut">
              <a:rPr lang="en-US" smtClean="0"/>
              <a:t>10/22/18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77EB7-7A94-5F46-8499-0610FF2659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1666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31038-8650-1748-A4F8-9E15791B6E32}" type="datetimeFigureOut">
              <a:rPr lang="en-US" smtClean="0"/>
              <a:t>10/22/18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77EB7-7A94-5F46-8499-0610FF2659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2959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799623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7996238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D31038-8650-1748-A4F8-9E15791B6E32}" type="datetimeFigureOut">
              <a:rPr lang="en-US" smtClean="0"/>
              <a:t>10/22/18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17712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677EB7-7A94-5F46-8499-0610FF2659E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9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5370513" y="3082925"/>
            <a:ext cx="6858000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216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E0496F8-D227-5E4B-9851-3CE4D8E22943}" type="slidenum">
              <a:rPr lang="en-US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459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D31038-8650-1748-A4F8-9E15791B6E32}" type="datetimeFigureOut">
              <a:rPr lang="en-US" smtClean="0"/>
              <a:t>10/22/18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677EB7-7A94-5F46-8499-0610FF2659E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9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5370513" y="3082925"/>
            <a:ext cx="6858000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6556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jpeg"/><Relationship Id="rId3" Type="http://schemas.openxmlformats.org/officeDocument/2006/relationships/image" Target="../media/image13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9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2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3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5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Arrow Connector 6"/>
          <p:cNvCxnSpPr/>
          <p:nvPr/>
        </p:nvCxnSpPr>
        <p:spPr>
          <a:xfrm flipV="1">
            <a:off x="731668" y="6416746"/>
            <a:ext cx="6959877" cy="32991"/>
          </a:xfrm>
          <a:prstGeom prst="straightConnector1">
            <a:avLst/>
          </a:prstGeom>
          <a:ln w="38100" cmpd="sng"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1320" y="296919"/>
            <a:ext cx="7559591" cy="825760"/>
          </a:xfrm>
        </p:spPr>
        <p:txBody>
          <a:bodyPr>
            <a:noAutofit/>
          </a:bodyPr>
          <a:lstStyle/>
          <a:p>
            <a:r>
              <a:rPr lang="en-US" sz="3200" dirty="0" smtClean="0"/>
              <a:t>Google Earth Engine for training/research</a:t>
            </a:r>
            <a:endParaRPr lang="en-US" sz="3200" dirty="0"/>
          </a:p>
        </p:txBody>
      </p:sp>
      <p:pic>
        <p:nvPicPr>
          <p:cNvPr id="4" name="Picture 3" descr="Oklahoma_radar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668" y="1451602"/>
            <a:ext cx="6959877" cy="4786599"/>
          </a:xfrm>
          <a:prstGeom prst="rect">
            <a:avLst/>
          </a:prstGeom>
          <a:solidFill>
            <a:srgbClr val="000000"/>
          </a:solidFill>
        </p:spPr>
      </p:pic>
      <p:sp>
        <p:nvSpPr>
          <p:cNvPr id="5" name="TextBox 4"/>
          <p:cNvSpPr txBox="1"/>
          <p:nvPr/>
        </p:nvSpPr>
        <p:spPr>
          <a:xfrm>
            <a:off x="3562758" y="6238201"/>
            <a:ext cx="99212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~300 km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31668" y="1451602"/>
            <a:ext cx="52558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Ground-based radar + Sentinel backscatter, Oklahoma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467988" y="3150639"/>
            <a:ext cx="5129712" cy="175432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Outline:</a:t>
            </a:r>
          </a:p>
          <a:p>
            <a:r>
              <a:rPr lang="en-US" dirty="0"/>
              <a:t>	</a:t>
            </a:r>
            <a:r>
              <a:rPr lang="en-US" dirty="0" smtClean="0"/>
              <a:t>Course for </a:t>
            </a:r>
            <a:r>
              <a:rPr lang="en-US" dirty="0" err="1" smtClean="0"/>
              <a:t>nonmajors</a:t>
            </a:r>
            <a:r>
              <a:rPr lang="en-US" dirty="0" smtClean="0"/>
              <a:t> (mostly undergraduate)</a:t>
            </a:r>
          </a:p>
          <a:p>
            <a:r>
              <a:rPr lang="en-US" dirty="0"/>
              <a:t>	</a:t>
            </a:r>
            <a:r>
              <a:rPr lang="en-US" dirty="0" smtClean="0"/>
              <a:t>	What are they looking for? How GEE helps</a:t>
            </a:r>
          </a:p>
          <a:p>
            <a:endParaRPr lang="en-US" dirty="0"/>
          </a:p>
          <a:p>
            <a:r>
              <a:rPr lang="en-US" dirty="0" smtClean="0"/>
              <a:t>	Graduate training</a:t>
            </a:r>
          </a:p>
          <a:p>
            <a:r>
              <a:rPr lang="en-US" dirty="0"/>
              <a:t>	</a:t>
            </a:r>
            <a:r>
              <a:rPr lang="en-US" dirty="0" smtClean="0"/>
              <a:t>	Data discovery (within SAR and beyond)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8273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Visualization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83937"/>
            <a:ext cx="7996238" cy="452596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Non-majors (and majors) are challenged by thinking beyond </a:t>
            </a:r>
            <a:r>
              <a:rPr lang="en-US" sz="2800" dirty="0" err="1" smtClean="0"/>
              <a:t>rgb</a:t>
            </a:r>
            <a:endParaRPr lang="en-US" sz="2800" dirty="0" smtClean="0"/>
          </a:p>
          <a:p>
            <a:r>
              <a:rPr lang="en-US" sz="2800" dirty="0" smtClean="0"/>
              <a:t>GEE allows for quick cycling through of </a:t>
            </a:r>
            <a:r>
              <a:rPr lang="en-US" sz="2800" dirty="0" err="1" smtClean="0"/>
              <a:t>colormaps</a:t>
            </a:r>
            <a:r>
              <a:rPr lang="en-US" sz="2800" dirty="0" smtClean="0"/>
              <a:t>, band ratios, etc.</a:t>
            </a:r>
            <a:endParaRPr lang="en-US" sz="2800" dirty="0"/>
          </a:p>
        </p:txBody>
      </p:sp>
      <p:grpSp>
        <p:nvGrpSpPr>
          <p:cNvPr id="8" name="Group 7"/>
          <p:cNvGrpSpPr/>
          <p:nvPr/>
        </p:nvGrpSpPr>
        <p:grpSpPr>
          <a:xfrm>
            <a:off x="371121" y="3646919"/>
            <a:ext cx="7757440" cy="3211081"/>
            <a:chOff x="371121" y="3646919"/>
            <a:chExt cx="7757440" cy="3211081"/>
          </a:xfrm>
        </p:grpSpPr>
        <p:sp>
          <p:nvSpPr>
            <p:cNvPr id="4" name="Oval 3"/>
            <p:cNvSpPr/>
            <p:nvPr/>
          </p:nvSpPr>
          <p:spPr>
            <a:xfrm>
              <a:off x="371121" y="4354810"/>
              <a:ext cx="2094770" cy="2084769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 rot="1717865">
              <a:off x="2662725" y="5013985"/>
              <a:ext cx="1847356" cy="1292985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886493" y="4170144"/>
              <a:ext cx="2030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Lawn laser example</a:t>
              </a:r>
              <a:endParaRPr lang="en-US" dirty="0"/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17480" y="3646919"/>
              <a:ext cx="3211081" cy="32110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239199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69" name="Picture 3" descr="intensity_gra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0" name="TextBox 4"/>
          <p:cNvSpPr txBox="1">
            <a:spLocks noChangeArrowheads="1"/>
          </p:cNvSpPr>
          <p:nvPr/>
        </p:nvSpPr>
        <p:spPr bwMode="auto">
          <a:xfrm>
            <a:off x="685800" y="228600"/>
            <a:ext cx="75723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Amplitude of all band: Square root(red</a:t>
            </a:r>
            <a:r>
              <a:rPr lang="en-US" baseline="30000">
                <a:solidFill>
                  <a:srgbClr val="000000"/>
                </a:solidFill>
              </a:rPr>
              <a:t>2</a:t>
            </a:r>
            <a:r>
              <a:rPr lang="en-US">
                <a:solidFill>
                  <a:srgbClr val="000000"/>
                </a:solidFill>
              </a:rPr>
              <a:t>+blue</a:t>
            </a:r>
            <a:r>
              <a:rPr lang="en-US" baseline="30000">
                <a:solidFill>
                  <a:srgbClr val="000000"/>
                </a:solidFill>
              </a:rPr>
              <a:t>2</a:t>
            </a:r>
            <a:r>
              <a:rPr lang="en-US">
                <a:solidFill>
                  <a:srgbClr val="000000"/>
                </a:solidFill>
              </a:rPr>
              <a:t>+green</a:t>
            </a:r>
            <a:r>
              <a:rPr lang="en-US" baseline="30000">
                <a:solidFill>
                  <a:srgbClr val="000000"/>
                </a:solidFill>
              </a:rPr>
              <a:t>2</a:t>
            </a:r>
            <a:r>
              <a:rPr lang="en-US">
                <a:solidFill>
                  <a:srgbClr val="000000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8201857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7" name="Picture 3" descr="intensity_j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225550" y="388938"/>
            <a:ext cx="435133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Brightness -&gt; just a number (0-1, 0-255, 0-N)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Color = interpretation</a:t>
            </a:r>
          </a:p>
        </p:txBody>
      </p:sp>
    </p:spTree>
    <p:extLst>
      <p:ext uri="{BB962C8B-B14F-4D97-AF65-F5344CB8AC3E}">
        <p14:creationId xmlns:p14="http://schemas.microsoft.com/office/powerpoint/2010/main" val="26709928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4330700" y="4352925"/>
            <a:ext cx="6762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000000"/>
                </a:solidFill>
              </a:rPr>
              <a:t>red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7213600" y="4352925"/>
            <a:ext cx="10239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000000"/>
                </a:solidFill>
              </a:rPr>
              <a:t>green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1223963" y="4352925"/>
            <a:ext cx="8223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000000"/>
                </a:solidFill>
              </a:rPr>
              <a:t>blue</a:t>
            </a:r>
          </a:p>
        </p:txBody>
      </p:sp>
      <p:pic>
        <p:nvPicPr>
          <p:cNvPr id="87044" name="Picture 12" descr="blue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888" y="1644650"/>
            <a:ext cx="2922587" cy="263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5" name="Picture 13" descr="red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33725" y="1644650"/>
            <a:ext cx="2925763" cy="263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6" name="Picture 14" descr="green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54738" y="1644650"/>
            <a:ext cx="2946400" cy="263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7" name="TextBox 1"/>
          <p:cNvSpPr txBox="1">
            <a:spLocks noChangeArrowheads="1"/>
          </p:cNvSpPr>
          <p:nvPr/>
        </p:nvSpPr>
        <p:spPr bwMode="auto">
          <a:xfrm>
            <a:off x="949279" y="589164"/>
            <a:ext cx="7095011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rgbClr val="000000"/>
                </a:solidFill>
              </a:rPr>
              <a:t>Classroom </a:t>
            </a:r>
            <a:r>
              <a:rPr lang="en-US" sz="3200" dirty="0" smtClean="0">
                <a:solidFill>
                  <a:srgbClr val="000000"/>
                </a:solidFill>
              </a:rPr>
              <a:t>exercise – which is which?</a:t>
            </a:r>
            <a:endParaRPr lang="en-US" sz="3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65139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creen Shot 2018-10-22 at 7.36.34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29885" y="546100"/>
            <a:ext cx="9144000" cy="575758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523620" y="313414"/>
            <a:ext cx="52000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Get link – Makes it easy for students to send me code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3711206" y="682746"/>
            <a:ext cx="1187586" cy="96680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19164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Exercises so far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Sorting data (cloud cover, season, location)</a:t>
            </a:r>
          </a:p>
          <a:p>
            <a:r>
              <a:rPr lang="en-US" sz="2800" dirty="0" smtClean="0"/>
              <a:t>Band math (NDVI, other combos)</a:t>
            </a:r>
          </a:p>
          <a:p>
            <a:r>
              <a:rPr lang="en-US" sz="2800" dirty="0" smtClean="0"/>
              <a:t>Time </a:t>
            </a:r>
            <a:r>
              <a:rPr lang="en-US" sz="2800" dirty="0" smtClean="0"/>
              <a:t>series (NDVI, night lights, population)</a:t>
            </a:r>
            <a:endParaRPr lang="en-US" sz="2800" dirty="0" smtClean="0"/>
          </a:p>
          <a:p>
            <a:r>
              <a:rPr lang="en-US" sz="2800" dirty="0" smtClean="0"/>
              <a:t>Averages over regions</a:t>
            </a:r>
          </a:p>
          <a:p>
            <a:r>
              <a:rPr lang="en-US" sz="2800" dirty="0" smtClean="0"/>
              <a:t>Counting (population within a contour of shaking intensity for recent </a:t>
            </a:r>
            <a:r>
              <a:rPr lang="en-US" sz="2800" dirty="0" smtClean="0"/>
              <a:t>earthquakes)</a:t>
            </a:r>
            <a:endParaRPr lang="en-US" sz="2800" dirty="0" smtClean="0"/>
          </a:p>
          <a:p>
            <a:r>
              <a:rPr lang="en-US" sz="2800" dirty="0" smtClean="0"/>
              <a:t>Fun – comparing SAR dual-pol with NDVI, letting students find band combos that emphasize contrast in agricultural areas.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9401328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Undergrad take-homes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My main challenge – making exercises that are interesting but not too difficult</a:t>
            </a:r>
          </a:p>
          <a:p>
            <a:r>
              <a:rPr lang="en-US" dirty="0" smtClean="0"/>
              <a:t>SAR – we talk about resolution, but they don’t focus anything themselves</a:t>
            </a:r>
          </a:p>
          <a:p>
            <a:r>
              <a:rPr lang="en-US" dirty="0" smtClean="0"/>
              <a:t>Goal – understand capability, potential pitfalls</a:t>
            </a:r>
          </a:p>
          <a:p>
            <a:pPr lvl="1"/>
            <a:r>
              <a:rPr lang="en-US" dirty="0" smtClean="0"/>
              <a:t>Example – RF interference (potential political issue)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23929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Graduate research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Solid Earth deformation</a:t>
            </a:r>
          </a:p>
          <a:p>
            <a:pPr lvl="1"/>
            <a:r>
              <a:rPr lang="en-US" dirty="0" smtClean="0"/>
              <a:t>In past, mostly focused on phase only</a:t>
            </a:r>
          </a:p>
          <a:p>
            <a:r>
              <a:rPr lang="en-US" dirty="0" smtClean="0"/>
              <a:t>Take</a:t>
            </a:r>
            <a:r>
              <a:rPr lang="en-US" dirty="0" smtClean="0"/>
              <a:t>-home points</a:t>
            </a:r>
          </a:p>
          <a:p>
            <a:pPr lvl="1"/>
            <a:r>
              <a:rPr lang="en-US" dirty="0" smtClean="0"/>
              <a:t>Data discovery, evaluation of time series depth, amplitude effects</a:t>
            </a:r>
          </a:p>
          <a:p>
            <a:pPr lvl="1"/>
            <a:r>
              <a:rPr lang="en-US" dirty="0" smtClean="0"/>
              <a:t>Combination with other data types</a:t>
            </a:r>
          </a:p>
          <a:p>
            <a:pPr lvl="2"/>
            <a:r>
              <a:rPr lang="en-US" dirty="0" smtClean="0"/>
              <a:t>Weather models, ground-based radar, land use change, Landsat, etc</a:t>
            </a:r>
            <a:r>
              <a:rPr lang="en-US" dirty="0" smtClean="0"/>
              <a:t>.</a:t>
            </a:r>
          </a:p>
          <a:p>
            <a:pPr lvl="2"/>
            <a:r>
              <a:rPr lang="en-US" dirty="0" smtClean="0"/>
              <a:t>Bringing in own data (</a:t>
            </a:r>
            <a:r>
              <a:rPr lang="en-US" dirty="0" err="1" smtClean="0"/>
              <a:t>geotiffs</a:t>
            </a:r>
            <a:r>
              <a:rPr lang="en-US" dirty="0" smtClean="0"/>
              <a:t>)</a:t>
            </a:r>
            <a:endParaRPr lang="en-US" dirty="0" smtClean="0"/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59963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6668" y="274638"/>
            <a:ext cx="6772752" cy="1143000"/>
          </a:xfrm>
        </p:spPr>
        <p:txBody>
          <a:bodyPr>
            <a:noAutofit/>
          </a:bodyPr>
          <a:lstStyle/>
          <a:p>
            <a:r>
              <a:rPr lang="en-US" sz="3200" dirty="0"/>
              <a:t>S</a:t>
            </a:r>
            <a:r>
              <a:rPr lang="en-US" sz="3200" dirty="0" smtClean="0"/>
              <a:t>oil moisture in arid/</a:t>
            </a:r>
            <a:r>
              <a:rPr lang="en-US" sz="3200" dirty="0" err="1" smtClean="0"/>
              <a:t>hyperarid</a:t>
            </a:r>
            <a:r>
              <a:rPr lang="en-US" sz="3200" dirty="0" smtClean="0"/>
              <a:t> regions</a:t>
            </a:r>
            <a:endParaRPr lang="en-US" sz="3200" dirty="0"/>
          </a:p>
        </p:txBody>
      </p:sp>
      <p:pic>
        <p:nvPicPr>
          <p:cNvPr id="6" name="Content Placeholder 5" descr="rain_saudbef_oli_2018133_lrg.jpg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7200" y="1600201"/>
            <a:ext cx="3709122" cy="4156725"/>
          </a:xfrm>
        </p:spPr>
      </p:pic>
      <p:pic>
        <p:nvPicPr>
          <p:cNvPr id="7" name="Content Placeholder 6" descr="rain_saudaft_oli_2018149_lrg.jpg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648200" y="1600201"/>
            <a:ext cx="3709122" cy="4156725"/>
          </a:xfrm>
        </p:spPr>
      </p:pic>
      <p:sp>
        <p:nvSpPr>
          <p:cNvPr id="8" name="TextBox 7"/>
          <p:cNvSpPr txBox="1"/>
          <p:nvPr/>
        </p:nvSpPr>
        <p:spPr>
          <a:xfrm>
            <a:off x="291388" y="6228417"/>
            <a:ext cx="8227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Example: Unusual storm in Saudi Arabia in May, 2018 – lakes in between sand dunes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426669" y="5744553"/>
            <a:ext cx="1162746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Before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937930" y="5750433"/>
            <a:ext cx="913592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After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676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759018" y="323140"/>
            <a:ext cx="795587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S</a:t>
            </a:r>
            <a:r>
              <a:rPr lang="en-US" sz="3200" dirty="0" smtClean="0"/>
              <a:t>oil </a:t>
            </a:r>
            <a:r>
              <a:rPr lang="en-US" sz="3200" dirty="0" smtClean="0"/>
              <a:t>moisture in arid/</a:t>
            </a:r>
            <a:r>
              <a:rPr lang="en-US" sz="3200" dirty="0" err="1" smtClean="0"/>
              <a:t>hyperarid</a:t>
            </a:r>
            <a:r>
              <a:rPr lang="en-US" sz="3200" dirty="0" smtClean="0"/>
              <a:t> regions</a:t>
            </a:r>
            <a:endParaRPr lang="en-US" sz="3200" dirty="0"/>
          </a:p>
        </p:txBody>
      </p:sp>
      <p:pic>
        <p:nvPicPr>
          <p:cNvPr id="6" name="Picture 5" descr="Picture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9029" y="2044699"/>
            <a:ext cx="8524698" cy="396070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118137" y="2210867"/>
            <a:ext cx="2441694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Blue = rain, Yellow = dry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300573" y="1775555"/>
            <a:ext cx="32239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Coherence time series at a point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 rot="16200000">
            <a:off x="7556636" y="3167342"/>
            <a:ext cx="5948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Rain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 rot="16200000">
            <a:off x="7944164" y="2612259"/>
            <a:ext cx="1172116" cy="369332"/>
          </a:xfrm>
          <a:prstGeom prst="rect">
            <a:avLst/>
          </a:prstGeom>
          <a:solidFill>
            <a:srgbClr val="FFFFFF"/>
          </a:solidFill>
          <a:ln>
            <a:solidFill>
              <a:srgbClr val="80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Drying out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889310" y="6244824"/>
            <a:ext cx="67800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Coherence – more stable than amplitude, but has sign ambiguity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57319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Learning outcomes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By the end of this talk, you will be able to:</a:t>
            </a:r>
          </a:p>
          <a:p>
            <a:pPr lvl="1"/>
            <a:r>
              <a:rPr lang="en-US" dirty="0" smtClean="0"/>
              <a:t>Describe the range of backgrounds of the students in my remote sensing class for </a:t>
            </a:r>
            <a:r>
              <a:rPr lang="en-US" dirty="0" err="1" smtClean="0"/>
              <a:t>nonmajors</a:t>
            </a:r>
            <a:endParaRPr lang="en-US" dirty="0" smtClean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Understand some of the strengths and weaknesses of Google Earth Engine when used in teaching</a:t>
            </a:r>
          </a:p>
          <a:p>
            <a:pPr lvl="1"/>
            <a:endParaRPr lang="en-US" dirty="0"/>
          </a:p>
          <a:p>
            <a:pPr lvl="1"/>
            <a:r>
              <a:rPr lang="en-US" dirty="0" smtClean="0"/>
              <a:t>Assess whether my graduate students should really be spending their time in GEE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Form an opinion about my ability to write learning outcomes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2683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8-10-22 at 8.16.1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7100"/>
            <a:ext cx="9144000" cy="499322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044376" y="354581"/>
            <a:ext cx="30721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Sand Dunes in Saudi Arabia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90801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8-10-22 at 8.20.3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1800"/>
            <a:ext cx="9144000" cy="598516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5266" y="3009343"/>
            <a:ext cx="3496683" cy="64633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Why do they make the boats stay in boxes????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67671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8-10-22 at 8.25.44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5" t="21332" r="4114" b="9179"/>
          <a:stretch/>
        </p:blipFill>
        <p:spPr>
          <a:xfrm>
            <a:off x="382722" y="1774295"/>
            <a:ext cx="8385080" cy="400086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983784" y="994335"/>
            <a:ext cx="94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Median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22924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8-10-22 at 8.25.12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6" t="20123" r="4113" b="7971"/>
          <a:stretch/>
        </p:blipFill>
        <p:spPr>
          <a:xfrm>
            <a:off x="365324" y="1704715"/>
            <a:ext cx="8402477" cy="414002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37003" y="994335"/>
            <a:ext cx="19812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Max – 2015-2016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78281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8-10-22 at 4.27.52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21"/>
          <a:stretch/>
        </p:blipFill>
        <p:spPr>
          <a:xfrm>
            <a:off x="0" y="1687320"/>
            <a:ext cx="9144000" cy="4616361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 bwMode="auto">
          <a:xfrm>
            <a:off x="4905794" y="4540109"/>
            <a:ext cx="469704" cy="556642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7" name="TextBox 6"/>
          <p:cNvSpPr txBox="1"/>
          <p:nvPr/>
        </p:nvSpPr>
        <p:spPr>
          <a:xfrm rot="1547552">
            <a:off x="4899625" y="4609690"/>
            <a:ext cx="17369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Storm direction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835030" y="499933"/>
            <a:ext cx="66303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Oklahoma example: Ground-based radar – brought in as </a:t>
            </a:r>
            <a:r>
              <a:rPr lang="en-US" dirty="0" err="1" smtClean="0"/>
              <a:t>geotiff</a:t>
            </a:r>
            <a:r>
              <a:rPr lang="en-US" dirty="0" smtClean="0"/>
              <a:t> to personal assets area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26672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8-10-22 at 4.28.02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21"/>
          <a:stretch/>
        </p:blipFill>
        <p:spPr>
          <a:xfrm>
            <a:off x="0" y="1687320"/>
            <a:ext cx="9144000" cy="461636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83273" y="924755"/>
            <a:ext cx="29437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2015/09/09 SAR amplitude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00598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8-10-22 at 4.28.11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21"/>
          <a:stretch/>
        </p:blipFill>
        <p:spPr>
          <a:xfrm>
            <a:off x="0" y="1687320"/>
            <a:ext cx="9144000" cy="461636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61890" y="946012"/>
            <a:ext cx="2019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Median of 5 dates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28912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8-10-22 at 4.33.34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21"/>
          <a:stretch/>
        </p:blipFill>
        <p:spPr>
          <a:xfrm>
            <a:off x="0" y="1687320"/>
            <a:ext cx="9144000" cy="461636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52780" y="580890"/>
            <a:ext cx="47531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Red = lighter than average, blue = darkening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 bwMode="auto">
          <a:xfrm>
            <a:off x="4222750" y="3640126"/>
            <a:ext cx="325345" cy="173951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4953001" y="4079876"/>
            <a:ext cx="453122" cy="247338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167675" y="4623048"/>
            <a:ext cx="1827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 change here</a:t>
            </a:r>
            <a:endParaRPr lang="en-US" dirty="0"/>
          </a:p>
        </p:txBody>
      </p:sp>
      <p:cxnSp>
        <p:nvCxnSpPr>
          <p:cNvPr id="11" name="Straight Arrow Connector 10"/>
          <p:cNvCxnSpPr>
            <a:stCxn id="9" idx="1"/>
          </p:cNvCxnSpPr>
          <p:nvPr/>
        </p:nvCxnSpPr>
        <p:spPr bwMode="auto">
          <a:xfrm flipH="1">
            <a:off x="5114552" y="4807714"/>
            <a:ext cx="1053123" cy="18466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4590432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8-10-22 at 7.51.34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821"/>
          <a:stretch/>
        </p:blipFill>
        <p:spPr>
          <a:xfrm>
            <a:off x="0" y="1687320"/>
            <a:ext cx="9144000" cy="461636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30650" y="128445"/>
            <a:ext cx="7433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Brightening mostly in fields that are “bare” according to NDVI (</a:t>
            </a:r>
            <a:r>
              <a:rPr lang="en-US" dirty="0"/>
              <a:t>L</a:t>
            </a:r>
            <a:r>
              <a:rPr lang="en-US" dirty="0" smtClean="0"/>
              <a:t>andsat)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19264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8-10-22 at 7.52.06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0425"/>
          <a:stretch/>
        </p:blipFill>
        <p:spPr>
          <a:xfrm>
            <a:off x="0" y="1722110"/>
            <a:ext cx="9144000" cy="458157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61065" y="889965"/>
            <a:ext cx="7344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At storm front – brightening and darkening, not correlated with surface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91998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943" y="274639"/>
            <a:ext cx="8288495" cy="1143000"/>
          </a:xfrm>
        </p:spPr>
        <p:txBody>
          <a:bodyPr>
            <a:noAutofit/>
          </a:bodyPr>
          <a:lstStyle/>
          <a:p>
            <a:r>
              <a:rPr lang="en-US" sz="3200" dirty="0" smtClean="0"/>
              <a:t>“Observing the Earth –</a:t>
            </a:r>
            <a:br>
              <a:rPr lang="en-US" sz="3200" dirty="0" smtClean="0"/>
            </a:br>
            <a:r>
              <a:rPr lang="en-US" sz="3200" dirty="0" smtClean="0"/>
              <a:t> Remote sensing and GIS”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Currently in third year, first year using GEE</a:t>
            </a:r>
          </a:p>
          <a:p>
            <a:r>
              <a:rPr lang="en-US" dirty="0" smtClean="0"/>
              <a:t>Constituents:</a:t>
            </a:r>
          </a:p>
          <a:p>
            <a:pPr lvl="1"/>
            <a:r>
              <a:rPr lang="en-US" dirty="0" smtClean="0"/>
              <a:t>Mostly </a:t>
            </a:r>
            <a:r>
              <a:rPr lang="en-US" dirty="0" smtClean="0"/>
              <a:t>non-majors</a:t>
            </a:r>
            <a:endParaRPr lang="en-US" dirty="0" smtClean="0"/>
          </a:p>
          <a:p>
            <a:pPr lvl="1"/>
            <a:r>
              <a:rPr lang="en-US" dirty="0" smtClean="0"/>
              <a:t>Between 20 and 50 students</a:t>
            </a:r>
          </a:p>
          <a:p>
            <a:pPr lvl="1"/>
            <a:r>
              <a:rPr lang="en-US" dirty="0"/>
              <a:t>2</a:t>
            </a:r>
            <a:r>
              <a:rPr lang="en-US" dirty="0" smtClean="0"/>
              <a:t>0% with strong programming skills</a:t>
            </a:r>
          </a:p>
          <a:p>
            <a:pPr lvl="1"/>
            <a:r>
              <a:rPr lang="en-US" dirty="0" smtClean="0"/>
              <a:t>20% very intimidated by programming/computers</a:t>
            </a:r>
          </a:p>
          <a:p>
            <a:pPr lvl="1"/>
            <a:r>
              <a:rPr lang="en-US" dirty="0" smtClean="0"/>
              <a:t>Spectrum in between</a:t>
            </a:r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8788310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Shot 2018-10-22 at 7.52.15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0123"/>
          <a:stretch/>
        </p:blipFill>
        <p:spPr>
          <a:xfrm>
            <a:off x="0" y="1704715"/>
            <a:ext cx="9144000" cy="4598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5888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applications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Examining contribution to inferred displacement time series in areas with logging (Cascadia)</a:t>
            </a:r>
          </a:p>
          <a:p>
            <a:pPr lvl="1"/>
            <a:r>
              <a:rPr lang="en-US" dirty="0" smtClean="0"/>
              <a:t>Challenges in separating vegetation term from soil moisture term</a:t>
            </a:r>
          </a:p>
          <a:p>
            <a:pPr lvl="1"/>
            <a:r>
              <a:rPr lang="en-US" dirty="0" smtClean="0"/>
              <a:t>Combine Landsat-based LC datasets with precipitation/weather models</a:t>
            </a:r>
          </a:p>
          <a:p>
            <a:pPr lvl="1"/>
            <a:r>
              <a:rPr lang="en-US" dirty="0" smtClean="0"/>
              <a:t>GEE internal spatial filters work well for actual analysis</a:t>
            </a:r>
          </a:p>
        </p:txBody>
      </p:sp>
    </p:spTree>
    <p:extLst>
      <p:ext uri="{BB962C8B-B14F-4D97-AF65-F5344CB8AC3E}">
        <p14:creationId xmlns:p14="http://schemas.microsoft.com/office/powerpoint/2010/main" val="35743418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Take home points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GEE very effective tool for some sorts of teaching, </a:t>
            </a:r>
            <a:r>
              <a:rPr lang="en-US" dirty="0" err="1" smtClean="0"/>
              <a:t>intercomparison</a:t>
            </a:r>
            <a:r>
              <a:rPr lang="en-US" dirty="0" smtClean="0"/>
              <a:t> of datasets</a:t>
            </a:r>
          </a:p>
          <a:p>
            <a:r>
              <a:rPr lang="en-US" dirty="0" smtClean="0"/>
              <a:t>Fast, with access to incomprehensible amounts of data</a:t>
            </a:r>
          </a:p>
          <a:p>
            <a:r>
              <a:rPr lang="en-US" dirty="0" smtClean="0"/>
              <a:t>Not very useful for making effective final figures, but can output products to </a:t>
            </a:r>
            <a:r>
              <a:rPr lang="en-US" dirty="0" err="1" smtClean="0"/>
              <a:t>geotiff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30331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we cover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7996238" cy="5027315"/>
          </a:xfrm>
        </p:spPr>
        <p:txBody>
          <a:bodyPr>
            <a:normAutofit fontScale="92500" lnSpcReduction="20000"/>
          </a:bodyPr>
          <a:lstStyle/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Data </a:t>
            </a:r>
            <a:r>
              <a:rPr lang="en-US" dirty="0"/>
              <a:t>types</a:t>
            </a:r>
          </a:p>
          <a:p>
            <a:pPr lvl="1"/>
            <a:r>
              <a:rPr lang="en-US" dirty="0"/>
              <a:t>raster vs. vector, image </a:t>
            </a:r>
            <a:r>
              <a:rPr lang="en-US" dirty="0" smtClean="0"/>
              <a:t>formats</a:t>
            </a:r>
            <a:endParaRPr lang="en-US" dirty="0" smtClean="0"/>
          </a:p>
          <a:p>
            <a:r>
              <a:rPr lang="en-US" dirty="0" smtClean="0"/>
              <a:t>Key </a:t>
            </a:r>
            <a:r>
              <a:rPr lang="en-US" dirty="0" smtClean="0"/>
              <a:t>concepts in geodesy, projections</a:t>
            </a:r>
          </a:p>
          <a:p>
            <a:r>
              <a:rPr lang="en-US" dirty="0" smtClean="0"/>
              <a:t>Electromagnetic </a:t>
            </a:r>
            <a:r>
              <a:rPr lang="en-US" dirty="0" smtClean="0"/>
              <a:t>spectrum</a:t>
            </a:r>
          </a:p>
          <a:p>
            <a:r>
              <a:rPr lang="en-US" dirty="0" smtClean="0"/>
              <a:t>Imaging basics</a:t>
            </a:r>
          </a:p>
          <a:p>
            <a:pPr lvl="1"/>
            <a:r>
              <a:rPr lang="en-US" dirty="0" smtClean="0"/>
              <a:t>Orbit, antenna resolution equations</a:t>
            </a:r>
          </a:p>
          <a:p>
            <a:r>
              <a:rPr lang="en-US" dirty="0" smtClean="0"/>
              <a:t>History of space observation</a:t>
            </a:r>
          </a:p>
          <a:p>
            <a:pPr lvl="1"/>
            <a:r>
              <a:rPr lang="en-US" dirty="0" smtClean="0"/>
              <a:t>Where are satellites, how much $, risks </a:t>
            </a:r>
          </a:p>
          <a:p>
            <a:r>
              <a:rPr lang="en-US" dirty="0" smtClean="0"/>
              <a:t>Science applications from surface to ionosphere</a:t>
            </a:r>
            <a:endParaRPr lang="en-US" dirty="0"/>
          </a:p>
        </p:txBody>
      </p:sp>
      <p:pic>
        <p:nvPicPr>
          <p:cNvPr id="5" name="Picture 4" descr="Screen Shot 2018-10-22 at 6.57.39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4019" y="274639"/>
            <a:ext cx="3497350" cy="2479838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32473808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Course surveys – interests?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Buzzwords – GIS </a:t>
            </a:r>
            <a:r>
              <a:rPr lang="en-US" sz="2800" dirty="0"/>
              <a:t>-</a:t>
            </a:r>
            <a:r>
              <a:rPr lang="en-US" sz="2800" dirty="0" smtClean="0"/>
              <a:t> </a:t>
            </a:r>
            <a:r>
              <a:rPr lang="en-US" sz="2800" dirty="0" smtClean="0"/>
              <a:t>remote sensing </a:t>
            </a:r>
            <a:r>
              <a:rPr lang="en-US" sz="2800" dirty="0" smtClean="0"/>
              <a:t>- cloud</a:t>
            </a:r>
            <a:endParaRPr lang="en-US" sz="2800" dirty="0" smtClean="0"/>
          </a:p>
          <a:p>
            <a:pPr lvl="1"/>
            <a:r>
              <a:rPr lang="en-US" sz="2400" dirty="0" smtClean="0"/>
              <a:t>CV-</a:t>
            </a:r>
            <a:r>
              <a:rPr lang="en-US" sz="2400" dirty="0" smtClean="0"/>
              <a:t>building</a:t>
            </a:r>
          </a:p>
          <a:p>
            <a:pPr lvl="1"/>
            <a:r>
              <a:rPr lang="en-US" sz="2400" dirty="0" smtClean="0"/>
              <a:t>Drones?  Can we do drones too?</a:t>
            </a:r>
            <a:endParaRPr lang="en-US" sz="2400" dirty="0" smtClean="0"/>
          </a:p>
          <a:p>
            <a:r>
              <a:rPr lang="en-US" sz="2800" dirty="0" smtClean="0"/>
              <a:t>Tools – crops/soils, regional and urban planning</a:t>
            </a:r>
          </a:p>
          <a:p>
            <a:pPr lvl="1"/>
            <a:r>
              <a:rPr lang="en-US" sz="2400" dirty="0" smtClean="0"/>
              <a:t>Generally interested in “real” GIS tools </a:t>
            </a:r>
          </a:p>
          <a:p>
            <a:pPr lvl="1"/>
            <a:r>
              <a:rPr lang="en-US" sz="2400" dirty="0" smtClean="0"/>
              <a:t>Very interested in use of drones</a:t>
            </a:r>
          </a:p>
          <a:p>
            <a:r>
              <a:rPr lang="en-US" sz="2800" dirty="0" smtClean="0"/>
              <a:t>Genuine concern/interest about the Earth</a:t>
            </a:r>
          </a:p>
          <a:p>
            <a:pPr lvl="1"/>
            <a:r>
              <a:rPr lang="en-US" sz="2400" dirty="0" smtClean="0"/>
              <a:t>Climate change, anthropogenic signals, hazards</a:t>
            </a:r>
          </a:p>
        </p:txBody>
      </p:sp>
    </p:spTree>
    <p:extLst>
      <p:ext uri="{BB962C8B-B14F-4D97-AF65-F5344CB8AC3E}">
        <p14:creationId xmlns:p14="http://schemas.microsoft.com/office/powerpoint/2010/main" val="39549842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MY goals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Get the students to look at and manipulate real data</a:t>
            </a:r>
          </a:p>
          <a:p>
            <a:pPr lvl="1"/>
            <a:r>
              <a:rPr lang="en-US" sz="2400" dirty="0" smtClean="0"/>
              <a:t>Contend with math and computer phobia</a:t>
            </a:r>
          </a:p>
          <a:p>
            <a:r>
              <a:rPr lang="en-US" sz="2800" dirty="0" smtClean="0"/>
              <a:t>Algorithms, doing something once, then doing many times</a:t>
            </a:r>
          </a:p>
          <a:p>
            <a:r>
              <a:rPr lang="en-US" sz="2800" dirty="0"/>
              <a:t>Highlight tools that they can potentially use in the </a:t>
            </a:r>
            <a:r>
              <a:rPr lang="en-US" sz="2800" dirty="0" smtClean="0"/>
              <a:t>future</a:t>
            </a:r>
            <a:endParaRPr lang="en-US" sz="2800" dirty="0" smtClean="0"/>
          </a:p>
          <a:p>
            <a:r>
              <a:rPr lang="en-US" sz="2800" dirty="0" smtClean="0"/>
              <a:t>Develop </a:t>
            </a:r>
            <a:r>
              <a:rPr lang="en-US" sz="2800" dirty="0" smtClean="0"/>
              <a:t>appreciation (and support) for free and open data (and tools)</a:t>
            </a:r>
          </a:p>
          <a:p>
            <a:endParaRPr lang="en-US" sz="2800" dirty="0" smtClean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1258092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Development over time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First years</a:t>
            </a:r>
          </a:p>
          <a:p>
            <a:pPr lvl="1"/>
            <a:r>
              <a:rPr lang="en-US" dirty="0" smtClean="0"/>
              <a:t>Introduced students to </a:t>
            </a:r>
            <a:r>
              <a:rPr lang="en-US" dirty="0" err="1" smtClean="0"/>
              <a:t>Matlab</a:t>
            </a:r>
            <a:r>
              <a:rPr lang="en-US" dirty="0" smtClean="0"/>
              <a:t> and Google Earth</a:t>
            </a:r>
          </a:p>
          <a:p>
            <a:pPr lvl="1"/>
            <a:r>
              <a:rPr lang="en-US" dirty="0" smtClean="0"/>
              <a:t>Strengths</a:t>
            </a:r>
          </a:p>
          <a:p>
            <a:pPr lvl="2"/>
            <a:r>
              <a:rPr lang="en-US" dirty="0" smtClean="0"/>
              <a:t>Can do nearly any type of analysis</a:t>
            </a:r>
          </a:p>
          <a:p>
            <a:pPr lvl="3"/>
            <a:r>
              <a:rPr lang="en-US" dirty="0" smtClean="0"/>
              <a:t>Slope maps/NDVI/pixel-tracking on glaciers</a:t>
            </a:r>
          </a:p>
          <a:p>
            <a:pPr lvl="2"/>
            <a:r>
              <a:rPr lang="en-US" dirty="0" smtClean="0"/>
              <a:t>Many NASA data products </a:t>
            </a:r>
            <a:r>
              <a:rPr lang="en-US" dirty="0" err="1" smtClean="0"/>
              <a:t>kml</a:t>
            </a:r>
            <a:r>
              <a:rPr lang="en-US" dirty="0" smtClean="0"/>
              <a:t>/</a:t>
            </a:r>
            <a:r>
              <a:rPr lang="en-US" dirty="0" err="1" smtClean="0"/>
              <a:t>kmz</a:t>
            </a:r>
            <a:endParaRPr lang="en-US" dirty="0" smtClean="0"/>
          </a:p>
          <a:p>
            <a:pPr lvl="1"/>
            <a:r>
              <a:rPr lang="en-US" dirty="0" smtClean="0"/>
              <a:t>Weaknesses</a:t>
            </a:r>
          </a:p>
          <a:p>
            <a:pPr lvl="2"/>
            <a:r>
              <a:rPr lang="en-US" dirty="0" smtClean="0"/>
              <a:t>Installation</a:t>
            </a:r>
          </a:p>
          <a:p>
            <a:pPr lvl="2"/>
            <a:r>
              <a:rPr lang="en-US" dirty="0" smtClean="0"/>
              <a:t>Downloading data (particularly for students on library desktops)</a:t>
            </a:r>
          </a:p>
          <a:p>
            <a:pPr lvl="2"/>
            <a:r>
              <a:rPr lang="en-US" dirty="0" smtClean="0"/>
              <a:t>Some students bored silly, others completely lost</a:t>
            </a:r>
          </a:p>
        </p:txBody>
      </p:sp>
    </p:spTree>
    <p:extLst>
      <p:ext uri="{BB962C8B-B14F-4D97-AF65-F5344CB8AC3E}">
        <p14:creationId xmlns:p14="http://schemas.microsoft.com/office/powerpoint/2010/main" val="7988684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This year – Google Earth Engine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2800" dirty="0" smtClean="0"/>
              <a:t>Benefits</a:t>
            </a:r>
          </a:p>
          <a:p>
            <a:pPr lvl="1"/>
            <a:r>
              <a:rPr lang="en-US" sz="2400" dirty="0" smtClean="0"/>
              <a:t>NONE of the students have used it (even playing field)</a:t>
            </a:r>
          </a:p>
          <a:p>
            <a:pPr lvl="1"/>
            <a:r>
              <a:rPr lang="en-US" sz="2400" dirty="0" smtClean="0"/>
              <a:t>Links to scripts (for help from instructor)</a:t>
            </a:r>
          </a:p>
          <a:p>
            <a:pPr lvl="1"/>
            <a:r>
              <a:rPr lang="en-US" sz="2400" dirty="0" smtClean="0"/>
              <a:t>Data is right there – no downloading</a:t>
            </a:r>
          </a:p>
          <a:p>
            <a:pPr lvl="1"/>
            <a:r>
              <a:rPr lang="en-US" sz="2400" dirty="0" smtClean="0"/>
              <a:t>Lots of time series tools</a:t>
            </a:r>
          </a:p>
          <a:p>
            <a:pPr lvl="1"/>
            <a:r>
              <a:rPr lang="en-US" sz="2400" dirty="0" smtClean="0"/>
              <a:t>Students love that they can just zoom around and repeat analyses all over the world</a:t>
            </a:r>
          </a:p>
          <a:p>
            <a:pPr lvl="1"/>
            <a:endParaRPr lang="en-US" sz="2400" dirty="0" smtClean="0"/>
          </a:p>
          <a:p>
            <a:r>
              <a:rPr lang="en-US" sz="2800" dirty="0" smtClean="0"/>
              <a:t>Weaknesses</a:t>
            </a:r>
          </a:p>
          <a:p>
            <a:pPr lvl="1"/>
            <a:r>
              <a:rPr lang="en-US" sz="2400" dirty="0" smtClean="0"/>
              <a:t>Language is still awkward for new users</a:t>
            </a:r>
          </a:p>
          <a:p>
            <a:pPr lvl="1"/>
            <a:r>
              <a:rPr lang="en-US" sz="2400" dirty="0" smtClean="0"/>
              <a:t>Challenging to </a:t>
            </a:r>
            <a:r>
              <a:rPr lang="en-US" sz="2400" dirty="0" smtClean="0"/>
              <a:t>debug</a:t>
            </a:r>
          </a:p>
          <a:p>
            <a:pPr lvl="1"/>
            <a:r>
              <a:rPr lang="en-US" sz="2400" dirty="0" smtClean="0"/>
              <a:t>Profiles?  Why is it so hard to make a profile????</a:t>
            </a:r>
            <a:endParaRPr lang="en-US" sz="2400" dirty="0" smtClean="0"/>
          </a:p>
          <a:p>
            <a:pPr lvl="1"/>
            <a:r>
              <a:rPr lang="en-US" sz="2400" dirty="0" smtClean="0"/>
              <a:t>Not easy to make a nice figure of what is on the screen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1706335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Available datasets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84786"/>
            <a:ext cx="7996238" cy="452596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So many-</a:t>
            </a:r>
          </a:p>
          <a:p>
            <a:r>
              <a:rPr lang="en-US" sz="2400" dirty="0" smtClean="0"/>
              <a:t>Sentinel </a:t>
            </a:r>
            <a:r>
              <a:rPr lang="en-US" sz="2400" dirty="0" smtClean="0"/>
              <a:t>1-3, DEMs, Landsat, MODIS, population grids</a:t>
            </a:r>
          </a:p>
          <a:p>
            <a:r>
              <a:rPr lang="en-US" sz="2400" dirty="0" smtClean="0"/>
              <a:t>Homework – 20 students given free rein, worked with 16 different data types</a:t>
            </a:r>
          </a:p>
          <a:p>
            <a:endParaRPr lang="en-US" sz="2400" dirty="0"/>
          </a:p>
        </p:txBody>
      </p:sp>
      <p:pic>
        <p:nvPicPr>
          <p:cNvPr id="5" name="Picture 4" descr="Screen Shot 2018-10-22 at 7.23.1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885" y="3284327"/>
            <a:ext cx="7702815" cy="3216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8350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1770</TotalTime>
  <Words>992</Words>
  <Application>Microsoft Macintosh PowerPoint</Application>
  <PresentationFormat>On-screen Show (4:3)</PresentationFormat>
  <Paragraphs>146</Paragraphs>
  <Slides>32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32</vt:i4>
      </vt:variant>
    </vt:vector>
  </HeadingPairs>
  <TitlesOfParts>
    <vt:vector size="35" baseType="lpstr">
      <vt:lpstr>Office Theme</vt:lpstr>
      <vt:lpstr>Blank Presentation</vt:lpstr>
      <vt:lpstr>1_Office Theme</vt:lpstr>
      <vt:lpstr>Google Earth Engine for training/research</vt:lpstr>
      <vt:lpstr>Learning outcomes</vt:lpstr>
      <vt:lpstr>“Observing the Earth –  Remote sensing and GIS”</vt:lpstr>
      <vt:lpstr>What we cover</vt:lpstr>
      <vt:lpstr>Course surveys – interests?</vt:lpstr>
      <vt:lpstr>MY goals</vt:lpstr>
      <vt:lpstr>Development over time</vt:lpstr>
      <vt:lpstr>This year – Google Earth Engine</vt:lpstr>
      <vt:lpstr>Available datasets</vt:lpstr>
      <vt:lpstr>Visualization</vt:lpstr>
      <vt:lpstr>PowerPoint Presentation</vt:lpstr>
      <vt:lpstr>PowerPoint Presentation</vt:lpstr>
      <vt:lpstr>PowerPoint Presentation</vt:lpstr>
      <vt:lpstr>PowerPoint Presentation</vt:lpstr>
      <vt:lpstr>Exercises so far</vt:lpstr>
      <vt:lpstr>Undergrad take-homes</vt:lpstr>
      <vt:lpstr>Graduate research</vt:lpstr>
      <vt:lpstr>Soil moisture in arid/hyperarid regions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Other applications</vt:lpstr>
      <vt:lpstr>Take home points</vt:lpstr>
    </vt:vector>
  </TitlesOfParts>
  <Company>Cornell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Google Earth Engine for training/research</dc:title>
  <dc:creator>Rowena Lohman</dc:creator>
  <cp:lastModifiedBy>Rowena Lohman</cp:lastModifiedBy>
  <cp:revision>30</cp:revision>
  <dcterms:created xsi:type="dcterms:W3CDTF">2018-10-22T12:14:12Z</dcterms:created>
  <dcterms:modified xsi:type="dcterms:W3CDTF">2018-10-23T17:47:07Z</dcterms:modified>
</cp:coreProperties>
</file>