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13716000" cx="24384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  <p:embeddedFont>
      <p:font typeface="Gill Sans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22" Type="http://schemas.openxmlformats.org/officeDocument/2006/relationships/font" Target="fonts/GillSans-bold.fntdata"/><Relationship Id="rId21" Type="http://schemas.openxmlformats.org/officeDocument/2006/relationships/font" Target="fonts/Gill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2.xml"/><Relationship Id="rId19" Type="http://schemas.openxmlformats.org/officeDocument/2006/relationships/font" Target="fonts/HelveticaNeue-italic.fntdata"/><Relationship Id="rId18" Type="http://schemas.openxmlformats.org/officeDocument/2006/relationships/font" Target="fonts/HelveticaNe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4b481e547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4b481e54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4b481e547_0_1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4b481e547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4b481e547_0_1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4b481e547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44b481e547_0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44b481e547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4b481e547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4b481e54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4b481e547_0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4b481e547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4b481e547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4b481e54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4b481e547_0_1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4b481e547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4b481e547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4b481e54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8201" l="0" r="0" t="0"/>
          <a:stretch/>
        </p:blipFill>
        <p:spPr>
          <a:xfrm>
            <a:off x="-167980" y="4730294"/>
            <a:ext cx="24820141" cy="371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9774" y="9658350"/>
            <a:ext cx="1060451" cy="87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7149" y="9077325"/>
            <a:ext cx="1771651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1" type="body"/>
          </p:nvPr>
        </p:nvSpPr>
        <p:spPr>
          <a:xfrm>
            <a:off x="9723288" y="8745294"/>
            <a:ext cx="2954140" cy="730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4920"/>
              <a:buFont typeface="Helvetica Neue"/>
              <a:buNone/>
              <a:defRPr b="0" i="0" sz="4200" u="none" cap="none" strike="noStrike">
                <a:solidFill>
                  <a:srgbClr val="2B2B2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41020" lvl="1" marL="9144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541020" lvl="2" marL="13716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541020" lvl="3" marL="18288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541020" lvl="4" marL="22860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541020" lvl="5" marL="27432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541020" lvl="6" marL="32004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541020" lvl="7" marL="36576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541020" lvl="8" marL="41148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11734800" y="6386512"/>
            <a:ext cx="8724901" cy="13620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mpact"/>
              <a:buNone/>
              <a:defRPr b="0" i="0" sz="70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3527" y="2714987"/>
            <a:ext cx="9096517" cy="171863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2003087" y="11525250"/>
            <a:ext cx="368301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5249" y="-599239"/>
            <a:ext cx="24982478" cy="351441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type="title"/>
          </p:nvPr>
        </p:nvSpPr>
        <p:spPr>
          <a:xfrm>
            <a:off x="8509339" y="1156318"/>
            <a:ext cx="12308651" cy="1574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mpact"/>
              <a:buNone/>
              <a:defRPr b="0" i="0" sz="64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1695449" y="4048125"/>
            <a:ext cx="16870377" cy="7439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88950" lvl="0" marL="457200" marR="0" rtl="0" algn="l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242424"/>
              </a:buClr>
              <a:buSzPts val="4100"/>
              <a:buFont typeface="Helvetica Neue"/>
              <a:buChar char="•"/>
              <a:defRPr b="0" i="0" sz="5000" u="none" cap="none" strike="noStrike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88950" lvl="1" marL="914400" marR="0" rtl="0" algn="l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242424"/>
              </a:buClr>
              <a:buSzPts val="4100"/>
              <a:buFont typeface="Helvetica Neue"/>
              <a:buChar char="•"/>
              <a:defRPr b="0" i="0" sz="5000" u="none" cap="none" strike="noStrike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88950" lvl="2" marL="1371600" marR="0" rtl="0" algn="l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242424"/>
              </a:buClr>
              <a:buSzPts val="4100"/>
              <a:buFont typeface="Helvetica Neue"/>
              <a:buChar char="•"/>
              <a:defRPr b="0" i="0" sz="5000" u="none" cap="none" strike="noStrike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88950" lvl="3" marL="1828800" marR="0" rtl="0" algn="l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242424"/>
              </a:buClr>
              <a:buSzPts val="4100"/>
              <a:buFont typeface="Helvetica Neue"/>
              <a:buChar char="•"/>
              <a:defRPr b="0" i="0" sz="5000" u="none" cap="none" strike="noStrike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88950" lvl="4" marL="2286000" marR="0" rtl="0" algn="l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242424"/>
              </a:buClr>
              <a:buSzPts val="4100"/>
              <a:buFont typeface="Helvetica Neue"/>
              <a:buChar char="•"/>
              <a:defRPr b="0" i="0" sz="5000" u="none" cap="none" strike="noStrike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41020" lvl="5" marL="27432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541020" lvl="6" marL="32004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541020" lvl="7" marL="36576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541020" lvl="8" marL="41148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2918" y="320759"/>
            <a:ext cx="4298537" cy="8121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2003087" y="11525250"/>
            <a:ext cx="368301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5249" y="-599239"/>
            <a:ext cx="24982478" cy="351441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509339" y="1156318"/>
            <a:ext cx="12308651" cy="1574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20"/>
              <a:buFont typeface="Impact"/>
              <a:buNone/>
              <a:defRPr b="0" i="0" sz="64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541020" lvl="1" marL="9144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541020" lvl="2" marL="13716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541020" lvl="3" marL="18288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541020" lvl="4" marL="22860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541020" lvl="5" marL="27432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541020" lvl="6" marL="32004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541020" lvl="7" marL="36576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541020" lvl="8" marL="41148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2918" y="320759"/>
            <a:ext cx="4298537" cy="81213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12003087" y="11525250"/>
            <a:ext cx="368301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 &amp; Image">
  <p:cSld name="Bullets &amp; Imag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5249" y="-599239"/>
            <a:ext cx="24982478" cy="351441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>
            <p:ph idx="2" type="pic"/>
          </p:nvPr>
        </p:nvSpPr>
        <p:spPr>
          <a:xfrm>
            <a:off x="13726250" y="3987508"/>
            <a:ext cx="9344028" cy="72881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3810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8890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970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80999" lvl="3" marL="19050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81000" lvl="4" marL="24130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81000" lvl="5" marL="29210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81000" lvl="6" marL="34290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81000" lvl="7" marL="39370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81000" lvl="8" marL="44450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1647824" y="4013688"/>
            <a:ext cx="11263835" cy="7439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6052" lvl="0" marL="457200" marR="0" rtl="0" algn="l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2952"/>
              <a:buFont typeface="Helvetica Neue"/>
              <a:buChar char="•"/>
              <a:defRPr b="0" i="0" sz="3600" u="none" cap="none" strike="noStrike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16052" lvl="1" marL="914400" marR="0" rtl="0" algn="l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2952"/>
              <a:buFont typeface="Helvetica Neue"/>
              <a:buChar char="•"/>
              <a:defRPr b="0" i="0" sz="3600" u="none" cap="none" strike="noStrike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16052" lvl="2" marL="1371600" marR="0" rtl="0" algn="l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2952"/>
              <a:buFont typeface="Helvetica Neue"/>
              <a:buChar char="•"/>
              <a:defRPr b="0" i="0" sz="3600" u="none" cap="none" strike="noStrike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16052" lvl="3" marL="1828800" marR="0" rtl="0" algn="l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2952"/>
              <a:buFont typeface="Helvetica Neue"/>
              <a:buChar char="•"/>
              <a:defRPr b="0" i="0" sz="3600" u="none" cap="none" strike="noStrike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16051" lvl="4" marL="2286000" marR="0" rtl="0" algn="l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2952"/>
              <a:buFont typeface="Helvetica Neue"/>
              <a:buChar char="•"/>
              <a:defRPr b="0" i="0" sz="3600" u="none" cap="none" strike="noStrike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41020" lvl="5" marL="27432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541020" lvl="6" marL="32004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541020" lvl="7" marL="36576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541020" lvl="8" marL="41148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3" type="body"/>
          </p:nvPr>
        </p:nvSpPr>
        <p:spPr>
          <a:xfrm>
            <a:off x="8509339" y="1156318"/>
            <a:ext cx="12308651" cy="1574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20"/>
              <a:buFont typeface="Impact"/>
              <a:buNone/>
              <a:defRPr b="0" i="0" sz="64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541020" lvl="1" marL="9144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541020" lvl="2" marL="13716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541020" lvl="3" marL="18288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541020" lvl="4" marL="22860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541020" lvl="5" marL="27432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541020" lvl="6" marL="32004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541020" lvl="7" marL="36576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541020" lvl="8" marL="41148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2918" y="320759"/>
            <a:ext cx="4298537" cy="81213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12003087" y="11525250"/>
            <a:ext cx="368301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12003087" y="11525250"/>
            <a:ext cx="368301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552824" y="1981199"/>
            <a:ext cx="17287879" cy="25717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Gill Sans"/>
              <a:buNone/>
              <a:defRPr b="0" i="0" sz="98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552824" y="1981199"/>
            <a:ext cx="17287879" cy="9734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541020" lvl="0" marL="4572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541020" lvl="1" marL="9144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541020" lvl="2" marL="13716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541020" lvl="3" marL="18288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541020" lvl="4" marL="22860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541020" lvl="5" marL="27432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541020" lvl="6" marL="32004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541020" lvl="7" marL="36576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541020" lvl="8" marL="4114800" marR="0" rtl="0" algn="l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ts val="4920"/>
              <a:buFont typeface="Gill Sans"/>
              <a:buChar char="•"/>
              <a:defRPr b="0" i="0" sz="60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2003087" y="11525250"/>
            <a:ext cx="368301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b="0" i="0" sz="2200" u="none" cap="none" strike="noStrik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marriott.com/hotels/travel/denaw-the-westin-denver-international-airport/?EM=EM_aa_Google_My_Business_WI_3685_NAD_FM&amp;SWAQ=94Z116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i.org/10.1109/LGRS.2017.2753580" TargetMode="External"/><Relationship Id="rId4" Type="http://schemas.openxmlformats.org/officeDocument/2006/relationships/hyperlink" Target="https://imaging.unavco.org/data/geoslc/" TargetMode="External"/><Relationship Id="rId9" Type="http://schemas.openxmlformats.org/officeDocument/2006/relationships/image" Target="../media/image13.png"/><Relationship Id="rId5" Type="http://schemas.openxmlformats.org/officeDocument/2006/relationships/hyperlink" Target="https://imaging.unavco.org/data/geoslc/T087/S1B_IW_SLC__1SDV_20180505T161525_20180505T161552_010788_013B7D_25D2.SAFE.geoslc.tif" TargetMode="External"/><Relationship Id="rId6" Type="http://schemas.openxmlformats.org/officeDocument/2006/relationships/hyperlink" Target="https://imaging.unavco.org/data/geoslc/T087/S1B_IW_SLC__1SDV_20180517T161525_20180517T161552_010963_01411F_59D5.SAFE.geoslc.tif" TargetMode="External"/><Relationship Id="rId7" Type="http://schemas.openxmlformats.org/officeDocument/2006/relationships/hyperlink" Target="https://imaging.unavco.org/data/geoslc/T087/S1B_IW_SLC__1SDV_20180505T161525_20180505T161552_010788_013B7D_25D2.SAFE.geoslc.tif" TargetMode="External"/><Relationship Id="rId8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nsf.gov/awardsearch/showAward?AWD_ID=1835791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hyperlink" Target="http://www.sinatrarb.com/" TargetMode="External"/><Relationship Id="rId9" Type="http://schemas.openxmlformats.org/officeDocument/2006/relationships/hyperlink" Target="http://guac-dev.org/" TargetMode="External"/><Relationship Id="rId5" Type="http://schemas.openxmlformats.org/officeDocument/2006/relationships/hyperlink" Target="http://flightjs.github.io/" TargetMode="External"/><Relationship Id="rId6" Type="http://schemas.openxmlformats.org/officeDocument/2006/relationships/hyperlink" Target="http://misoproject.com/" TargetMode="External"/><Relationship Id="rId7" Type="http://schemas.openxmlformats.org/officeDocument/2006/relationships/hyperlink" Target="http://requirejs.org/" TargetMode="External"/><Relationship Id="rId8" Type="http://schemas.openxmlformats.org/officeDocument/2006/relationships/hyperlink" Target="https://github.com/chjj/tty.j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hyperlink" Target="https://github.com/jupyterhub/jupyterhub" TargetMode="External"/><Relationship Id="rId5" Type="http://schemas.openxmlformats.org/officeDocument/2006/relationships/hyperlink" Target="https://jupyter-notebook.readthedocs.io/en/latest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ithub.com/jupyterlab/jupyterlab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hyperlink" Target="https://portal.xsede.org/allocations/education" TargetMode="External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unavco.org/education/professional-development/short-courses/course-materials/insar/2013-insar-roipac-giant-course-materials/2013-insar-roipac-giant-course-materials.html" TargetMode="External"/><Relationship Id="rId22" Type="http://schemas.openxmlformats.org/officeDocument/2006/relationships/hyperlink" Target="https://www.unavco.org/education/professional-development/short-courses/course-materials/insar/2011-insar-intro-course-materials/2011-insar-intro-course-materials.html" TargetMode="External"/><Relationship Id="rId21" Type="http://schemas.openxmlformats.org/officeDocument/2006/relationships/hyperlink" Target="https://www.unavco.org/education/professional-development/short-courses/course-materials/insar/2013-insar-roipac-giant-course-materials/2013-insar-roipac-giant-course-materials.html" TargetMode="External"/><Relationship Id="rId24" Type="http://schemas.openxmlformats.org/officeDocument/2006/relationships/hyperlink" Target="https://www.unavco.org/education/professional-development/short-courses/course-materials/insar/2010-insar-course-materials/2010-insar-course-materials.html" TargetMode="External"/><Relationship Id="rId23" Type="http://schemas.openxmlformats.org/officeDocument/2006/relationships/hyperlink" Target="https://www.unavco.org/education/professional-development/short-courses/course-materials/insar/2011-insar-intro-course-materials/2011-insar-intro-course-material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unavco.org/education/professional-development/short-courses/course-materials/insar/insar.html" TargetMode="External"/><Relationship Id="rId4" Type="http://schemas.openxmlformats.org/officeDocument/2006/relationships/hyperlink" Target="https://www.unavco.org/education/professional-development/short-courses/course-materials/insar/2017-insar-gmtsar-course-materials/2017-insar-gmtsar-course-materials.html" TargetMode="External"/><Relationship Id="rId9" Type="http://schemas.openxmlformats.org/officeDocument/2006/relationships/hyperlink" Target="https://www.unavco.org/education/professional-development/short-courses/course-materials/insar/2016-insar-gmtsar-course-materials/2016-insar-gmtsar-course-materials.html" TargetMode="External"/><Relationship Id="rId26" Type="http://schemas.openxmlformats.org/officeDocument/2006/relationships/hyperlink" Target="https://www.unavco.org/education/professional-development/short-courses/course-materials/insar/2009-insar-course-materials/2009-insar-course-materials.html/" TargetMode="External"/><Relationship Id="rId25" Type="http://schemas.openxmlformats.org/officeDocument/2006/relationships/hyperlink" Target="https://www.unavco.org/education/professional-development/short-courses/course-materials/insar/2010-insar-course-materials/2010-insar-course-materials.html" TargetMode="External"/><Relationship Id="rId28" Type="http://schemas.openxmlformats.org/officeDocument/2006/relationships/hyperlink" Target="https://www.unavco.org/education/professional-development/short-courses/course-materials/insar/2008-insar-course-materials/2008-insar-course-materials.html" TargetMode="External"/><Relationship Id="rId27" Type="http://schemas.openxmlformats.org/officeDocument/2006/relationships/hyperlink" Target="https://www.unavco.org/education/professional-development/short-courses/course-materials/insar/2009-insar-course-materials/2009-insar-course-materials.html/" TargetMode="External"/><Relationship Id="rId5" Type="http://schemas.openxmlformats.org/officeDocument/2006/relationships/hyperlink" Target="https://www.unavco.org/education/professional-development/short-courses/course-materials/insar/2017-insar-gmtsar-course-materials/2017-insar-gmtsar-course-materials.html" TargetMode="External"/><Relationship Id="rId6" Type="http://schemas.openxmlformats.org/officeDocument/2006/relationships/hyperlink" Target="https://www.unavco.org/education/professional-development/short-courses/course-materials/insar/2016-insar-isce-giant-course-materials/2016-insar-isce-giant-course-materials.html" TargetMode="External"/><Relationship Id="rId7" Type="http://schemas.openxmlformats.org/officeDocument/2006/relationships/hyperlink" Target="https://www.unavco.org/education/professional-development/short-courses/course-materials/insar/2016-insar-isce-giant-course-materials/2016-insar-isce-giant-course-materials.html" TargetMode="External"/><Relationship Id="rId8" Type="http://schemas.openxmlformats.org/officeDocument/2006/relationships/hyperlink" Target="https://www.unavco.org/education/professional-development/short-courses/course-materials/insar/2016-insar-gmtsar-course-materials/2016-insar-gmtsar-course-materials.html" TargetMode="External"/><Relationship Id="rId11" Type="http://schemas.openxmlformats.org/officeDocument/2006/relationships/hyperlink" Target="https://www.unavco.org/education/professional-development/short-courses/course-materials/insar/2015-advanced-insar-course-materials/2015-advanced-insar-course-materials.html" TargetMode="External"/><Relationship Id="rId10" Type="http://schemas.openxmlformats.org/officeDocument/2006/relationships/hyperlink" Target="https://www.unavco.org/education/professional-development/short-courses/course-materials/insar/2015-advanced-insar-course-materials/2015-advanced-insar-course-materials.html" TargetMode="External"/><Relationship Id="rId13" Type="http://schemas.openxmlformats.org/officeDocument/2006/relationships/hyperlink" Target="https://www.unavco.org/education/professional-development/short-courses/course-materials/insar/2015-insar-gmtsar-course-materials/2015-insar-gmtsar-course-materials.html" TargetMode="External"/><Relationship Id="rId12" Type="http://schemas.openxmlformats.org/officeDocument/2006/relationships/hyperlink" Target="https://www.unavco.org/education/professional-development/short-courses/course-materials/insar/2015-insar-gmtsar-course-materials/2015-insar-gmtsar-course-materials.html" TargetMode="External"/><Relationship Id="rId15" Type="http://schemas.openxmlformats.org/officeDocument/2006/relationships/hyperlink" Target="https://www.unavco.org/education/professional-development/short-courses/course-materials/insar/2014-insar-gmtsar-course-materials/2014-insar-gmtsar-course-materials.html" TargetMode="External"/><Relationship Id="rId14" Type="http://schemas.openxmlformats.org/officeDocument/2006/relationships/hyperlink" Target="https://www.unavco.org/education/professional-development/short-courses/course-materials/insar/2014-insar-gmtsar-course-materials/2014-insar-gmtsar-course-materials.html" TargetMode="External"/><Relationship Id="rId17" Type="http://schemas.openxmlformats.org/officeDocument/2006/relationships/hyperlink" Target="https://www.unavco.org/education/professional-development/short-courses/course-materials/insar/2014-insar-isce-course-materials/2014-insar-isce-course-materials.html" TargetMode="External"/><Relationship Id="rId16" Type="http://schemas.openxmlformats.org/officeDocument/2006/relationships/hyperlink" Target="https://www.unavco.org/education/professional-development/short-courses/course-materials/insar/2014-insar-isce-course-materials/2014-insar-isce-course-materials.html" TargetMode="External"/><Relationship Id="rId19" Type="http://schemas.openxmlformats.org/officeDocument/2006/relationships/hyperlink" Target="https://www.unavco.org/education/professional-development/short-courses/course-materials/insar/2013-insar-GMTSAR-course-materials/2013-insar-GMTSAR-course-materials.html" TargetMode="External"/><Relationship Id="rId18" Type="http://schemas.openxmlformats.org/officeDocument/2006/relationships/hyperlink" Target="https://www.unavco.org/education/professional-development/short-courses/course-materials/insar/2013-insar-GMTSAR-course-materials/2013-insar-GMTSAR-course-material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8412025" y="8937775"/>
            <a:ext cx="14503500" cy="38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Font typeface="Helvetica Neue"/>
              <a:buNone/>
            </a:pPr>
            <a:r>
              <a:rPr lang="en-US"/>
              <a:t>Scott Baker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Font typeface="Helvetica Neue"/>
              <a:buNone/>
            </a:pPr>
            <a:r>
              <a:rPr lang="en-US"/>
              <a:t>Synthetic Aperture Radar Literacy and Training Workshop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Oct 22-24, 2018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 u="sng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6925425" y="6386500"/>
            <a:ext cx="168786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Impact"/>
              <a:buNone/>
            </a:pPr>
            <a:r>
              <a:rPr lang="en-US"/>
              <a:t>Technical Overview of InSAR Short Courses</a:t>
            </a:r>
            <a:endParaRPr b="0" i="0" sz="70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8509339" y="1156318"/>
            <a:ext cx="12308700" cy="15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GeoSLCs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333150" y="3063875"/>
            <a:ext cx="121035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User-Friendly InSAR Data Products: Fast and Simple Timeseries Processing</a:t>
            </a:r>
            <a:r>
              <a:rPr lang="en-US" sz="2400"/>
              <a:t>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				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					</a:t>
            </a:r>
            <a:endParaRPr sz="1200"/>
          </a:p>
        </p:txBody>
      </p:sp>
      <p:sp>
        <p:nvSpPr>
          <p:cNvPr id="124" name="Google Shape;124;p16"/>
          <p:cNvSpPr txBox="1"/>
          <p:nvPr/>
        </p:nvSpPr>
        <p:spPr>
          <a:xfrm>
            <a:off x="12781200" y="3063875"/>
            <a:ext cx="11602800" cy="87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Example data products and script available (some delivered to GEE):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 u="sng">
                <a:solidFill>
                  <a:schemeClr val="hlink"/>
                </a:solidFill>
                <a:hlinkClick r:id="rId4"/>
              </a:rPr>
              <a:t>https://imaging.unavco.org/data/geoslc/</a:t>
            </a:r>
            <a:r>
              <a:rPr lang="en-US" sz="3000"/>
              <a:t>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The SLCs are geocoded to the 30m SRTMGL1 data and are ~200MB each, so the data volume you need to download and the time it takes to make an interferogram is greatly reduced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Example command to make an interferogram once the script and data are downloaded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geoslc2intf.py S1B_IW_SLC__1SDV_20180517T161525_20180517T161552_010963_01411F_59D5.SAFE.geoslc.tif S1B_IW_SLC__1SDV_20180505T161525_20180505T161552_010788_013B7D_25D2.SAFE.geoslc.tif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  <a:hlinkClick r:id="rId5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4659425" y="11657175"/>
            <a:ext cx="19724700" cy="20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You can bypass the data download by using the VSICURL functionality of GDAL with: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geoslc2intf.py /vsicurl/</a:t>
            </a:r>
            <a:r>
              <a:rPr lang="en-US" sz="18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6"/>
              </a:rPr>
              <a:t>https://imaging.unavco.org/data/geoslc/T087/S1B_IW_SLC__1SDV_20180517T161525_20180517T161552_010963_01411F_59D5.SAFE.geoslc.tif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/vsicurl/</a:t>
            </a:r>
            <a:r>
              <a:rPr lang="en-US" sz="18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7"/>
              </a:rPr>
              <a:t>https://imaging.unavco.org/data/geoslc/T087/S1B_IW_SLC__1SDV_20180505T161525_20180505T161552_010788_013B7D_25D2.SAFE.geoslc.tif</a:t>
            </a:r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3150" y="3778300"/>
            <a:ext cx="8997375" cy="737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34090" y="5814423"/>
            <a:ext cx="8782710" cy="595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8509339" y="1156318"/>
            <a:ext cx="12308700" cy="15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GeoSCIFramework Overview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13633275" y="4116225"/>
            <a:ext cx="10750500" cy="9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NSF funded</a:t>
            </a:r>
            <a:r>
              <a:rPr lang="en-US" sz="3600"/>
              <a:t>, multi</a:t>
            </a:r>
            <a:r>
              <a:rPr lang="en-US" sz="3600"/>
              <a:t>-year (2019-2022), four-organization (UNAVCO, University of Colorado, University of Oregon, and Rutgers University) collaboration to develop a data framework for generalized real-time streaming analytics and machine learning for geoscience and hazards research. 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D</a:t>
            </a:r>
            <a:r>
              <a:rPr lang="en-US" sz="3600"/>
              <a:t>evelop a real-time processing system capable of handling a large mix of sensor observations. 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Focus of this system is automation of the detection of natural hazard events using machine learning, as the events are occurring. 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Support rapid analysis and understanding of data associated with hazardous events (earthquakes, volcanic eruptions, tsunamis). </a:t>
            </a:r>
            <a:endParaRPr sz="3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grpSp>
        <p:nvGrpSpPr>
          <p:cNvPr id="134" name="Google Shape;134;p17"/>
          <p:cNvGrpSpPr/>
          <p:nvPr/>
        </p:nvGrpSpPr>
        <p:grpSpPr>
          <a:xfrm>
            <a:off x="99425" y="4487088"/>
            <a:ext cx="13457960" cy="6681661"/>
            <a:chOff x="2057400" y="2901275"/>
            <a:chExt cx="13457960" cy="6681661"/>
          </a:xfrm>
        </p:grpSpPr>
        <p:pic>
          <p:nvPicPr>
            <p:cNvPr id="135" name="Google Shape;135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57400" y="2901275"/>
              <a:ext cx="8908874" cy="66816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908875" y="2901275"/>
              <a:ext cx="6606485" cy="6540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8509339" y="1156318"/>
            <a:ext cx="12308700" cy="15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8509339" y="1156318"/>
            <a:ext cx="12308651" cy="1574531"/>
          </a:xfrm>
          <a:prstGeom prst="rect">
            <a:avLst/>
          </a:prstGeom>
          <a:noFill/>
          <a:ln>
            <a:noFill/>
          </a:ln>
        </p:spPr>
        <p:txBody>
          <a:bodyPr anchorCtr="0" anchor="t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Impact"/>
              <a:buNone/>
            </a:pPr>
            <a:r>
              <a:rPr lang="en-US"/>
              <a:t>Outline</a:t>
            </a:r>
            <a:endParaRPr b="0" i="0" sz="64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1695449" y="4048125"/>
            <a:ext cx="16870377" cy="7439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-488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Char char="•"/>
            </a:pPr>
            <a:r>
              <a:rPr lang="en-US"/>
              <a:t>UNAVCO SAR short courses timeline</a:t>
            </a:r>
            <a:endParaRPr/>
          </a:p>
          <a:p>
            <a:pPr indent="-488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Char char="•"/>
            </a:pPr>
            <a:r>
              <a:rPr lang="en-US"/>
              <a:t>Technical details of JupyterHub on XSEDE</a:t>
            </a:r>
            <a:endParaRPr/>
          </a:p>
          <a:p>
            <a:pPr indent="-488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Char char="•"/>
            </a:pPr>
            <a:r>
              <a:rPr lang="en-US"/>
              <a:t>InSAR friendly data products (GeoSLC)</a:t>
            </a:r>
            <a:endParaRPr/>
          </a:p>
          <a:p>
            <a:pPr indent="-488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Char char="•"/>
            </a:pPr>
            <a:r>
              <a:rPr lang="en-US"/>
              <a:t>Overview of GeoSCIFramework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8509339" y="1156318"/>
            <a:ext cx="12308700" cy="15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UNAVCO SAR Short Courses</a:t>
            </a:r>
            <a:endParaRPr/>
          </a:p>
        </p:txBody>
      </p:sp>
      <p:cxnSp>
        <p:nvCxnSpPr>
          <p:cNvPr id="54" name="Google Shape;54;p9"/>
          <p:cNvCxnSpPr/>
          <p:nvPr/>
        </p:nvCxnSpPr>
        <p:spPr>
          <a:xfrm flipH="1" rot="10800000">
            <a:off x="489500" y="4108650"/>
            <a:ext cx="23423100" cy="54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9"/>
          <p:cNvSpPr txBox="1"/>
          <p:nvPr/>
        </p:nvSpPr>
        <p:spPr>
          <a:xfrm>
            <a:off x="489500" y="3553350"/>
            <a:ext cx="1541100" cy="8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2008</a:t>
            </a:r>
            <a:endParaRPr b="1" sz="3000"/>
          </a:p>
        </p:txBody>
      </p:sp>
      <p:sp>
        <p:nvSpPr>
          <p:cNvPr id="56" name="Google Shape;56;p9"/>
          <p:cNvSpPr txBox="1"/>
          <p:nvPr/>
        </p:nvSpPr>
        <p:spPr>
          <a:xfrm>
            <a:off x="22371500" y="3499050"/>
            <a:ext cx="1541100" cy="8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2018</a:t>
            </a:r>
            <a:endParaRPr b="1" sz="3000"/>
          </a:p>
        </p:txBody>
      </p:sp>
      <p:sp>
        <p:nvSpPr>
          <p:cNvPr id="57" name="Google Shape;57;p9"/>
          <p:cNvSpPr txBox="1"/>
          <p:nvPr/>
        </p:nvSpPr>
        <p:spPr>
          <a:xfrm>
            <a:off x="11430500" y="3499050"/>
            <a:ext cx="1541100" cy="8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2013</a:t>
            </a:r>
            <a:endParaRPr b="1" sz="3000"/>
          </a:p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0" y="8109350"/>
            <a:ext cx="24384000" cy="56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530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ourses cover SAR/InSAR theory and principles, processing, data access, have in-person and online participants,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ROIPAC/ISCE have used various methods for software/data including pre configured laptops, custom cloud framework (EarthKit), and JupyterHub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GMTSAR gives series of homework problems 2-3 weeks before, students provide own computers.  Some sample datasets for processing, but focus on student/group projects, a little more freeform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Common Issues: Difficulties with software installation, bandwidth in the classroom, insufficient computing resources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9"/>
          <p:cNvCxnSpPr/>
          <p:nvPr/>
        </p:nvCxnSpPr>
        <p:spPr>
          <a:xfrm>
            <a:off x="12201050" y="4142238"/>
            <a:ext cx="0" cy="365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60" name="Google Shape;60;p9"/>
          <p:cNvCxnSpPr/>
          <p:nvPr/>
        </p:nvCxnSpPr>
        <p:spPr>
          <a:xfrm>
            <a:off x="23142050" y="4108650"/>
            <a:ext cx="0" cy="365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61" name="Google Shape;61;p9"/>
          <p:cNvSpPr/>
          <p:nvPr/>
        </p:nvSpPr>
        <p:spPr>
          <a:xfrm>
            <a:off x="10098000" y="5949550"/>
            <a:ext cx="14068200" cy="807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GMTSAR</a:t>
            </a:r>
            <a:r>
              <a:rPr lang="en-US" sz="1800"/>
              <a:t>: David Sandwell, Rob Mellors, Xiaopeng Tong, Scott Baker, Paul Wessel, Kurt Feigl,Xiaohua Xu, Katia Tymofyeyeva, Matt Wei, Leonardo Uieda, Anders Hogrelius</a:t>
            </a:r>
            <a:endParaRPr sz="1800"/>
          </a:p>
        </p:txBody>
      </p:sp>
      <p:sp>
        <p:nvSpPr>
          <p:cNvPr id="62" name="Google Shape;62;p9"/>
          <p:cNvSpPr/>
          <p:nvPr/>
        </p:nvSpPr>
        <p:spPr>
          <a:xfrm>
            <a:off x="12201100" y="4957775"/>
            <a:ext cx="11965200" cy="807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ISCE (no class 2017)</a:t>
            </a:r>
            <a:r>
              <a:rPr lang="en-US"/>
              <a:t>: </a:t>
            </a:r>
            <a:r>
              <a:rPr lang="en-US" sz="1800"/>
              <a:t>Paul Rosen, Eric Fielding, Walter Szeliga, Piyush Shanker Agram, Scott Baker, Matt Pritchard, Zhong Lu, Andy Hooper, David Bekaert, Heresh Fattahi, Gareth Funning</a:t>
            </a:r>
            <a:endParaRPr b="1" sz="1800"/>
          </a:p>
        </p:txBody>
      </p:sp>
      <p:sp>
        <p:nvSpPr>
          <p:cNvPr id="63" name="Google Shape;63;p9"/>
          <p:cNvSpPr txBox="1"/>
          <p:nvPr/>
        </p:nvSpPr>
        <p:spPr>
          <a:xfrm>
            <a:off x="11358000" y="7596125"/>
            <a:ext cx="16680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EarthKit</a:t>
            </a:r>
            <a:endParaRPr sz="2400"/>
          </a:p>
        </p:txBody>
      </p:sp>
      <p:sp>
        <p:nvSpPr>
          <p:cNvPr id="64" name="Google Shape;64;p9"/>
          <p:cNvSpPr txBox="1"/>
          <p:nvPr/>
        </p:nvSpPr>
        <p:spPr>
          <a:xfrm>
            <a:off x="22113200" y="7596125"/>
            <a:ext cx="20577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JupyterHub</a:t>
            </a:r>
            <a:endParaRPr sz="2400"/>
          </a:p>
        </p:txBody>
      </p:sp>
      <p:sp>
        <p:nvSpPr>
          <p:cNvPr id="65" name="Google Shape;65;p9"/>
          <p:cNvSpPr/>
          <p:nvPr/>
        </p:nvSpPr>
        <p:spPr>
          <a:xfrm>
            <a:off x="21723500" y="6865125"/>
            <a:ext cx="2447400" cy="807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Nonspecialist workshops</a:t>
            </a:r>
            <a:endParaRPr b="1" sz="2400"/>
          </a:p>
        </p:txBody>
      </p:sp>
      <p:sp>
        <p:nvSpPr>
          <p:cNvPr id="66" name="Google Shape;66;p9"/>
          <p:cNvSpPr/>
          <p:nvPr/>
        </p:nvSpPr>
        <p:spPr>
          <a:xfrm>
            <a:off x="569400" y="4270300"/>
            <a:ext cx="12574500" cy="525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ROIPAC</a:t>
            </a:r>
            <a:r>
              <a:rPr lang="en-US" sz="1800"/>
              <a:t>: Paul Rosen, Yuri Fialko, Eric Fielding, Matthew Pritchard, Walter Szeliga, Piyush Shanker Agram, Scott Baker</a:t>
            </a:r>
            <a:endParaRPr sz="1800"/>
          </a:p>
        </p:txBody>
      </p:sp>
      <p:sp>
        <p:nvSpPr>
          <p:cNvPr id="67" name="Google Shape;67;p9"/>
          <p:cNvSpPr/>
          <p:nvPr/>
        </p:nvSpPr>
        <p:spPr>
          <a:xfrm>
            <a:off x="20818050" y="4335675"/>
            <a:ext cx="3352800" cy="525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COMET InSAR: Leeds</a:t>
            </a:r>
            <a:endParaRPr b="1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8509339" y="1156318"/>
            <a:ext cx="12308700" cy="15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2013 InSAR Course: EarthKit</a:t>
            </a:r>
            <a:endParaRPr/>
          </a:p>
        </p:txBody>
      </p:sp>
      <p:pic>
        <p:nvPicPr>
          <p:cNvPr id="73" name="Google Shape;7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8638" y="2914189"/>
            <a:ext cx="16235424" cy="107784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/>
        </p:nvSpPr>
        <p:spPr>
          <a:xfrm>
            <a:off x="533400" y="2973775"/>
            <a:ext cx="6138300" cy="10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EarthKit Stack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Amazon Elastic Block Storage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Amazon EC2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Cloud resource server: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node.js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Ruby sinatra (</a:t>
            </a:r>
            <a:r>
              <a:rPr lang="en-US" sz="2400" u="sng">
                <a:solidFill>
                  <a:srgbClr val="1155CC"/>
                </a:solidFill>
                <a:hlinkClick r:id="rId4"/>
              </a:rPr>
              <a:t>http://www.sinatrarb.com/</a:t>
            </a:r>
            <a:r>
              <a:rPr lang="en-US" sz="2400"/>
              <a:t>)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	REST framework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Web application stack: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Bootstrap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Flightjs (</a:t>
            </a:r>
            <a:r>
              <a:rPr lang="en-US" sz="2400" u="sng">
                <a:solidFill>
                  <a:srgbClr val="1155CC"/>
                </a:solidFill>
                <a:hlinkClick r:id="rId5"/>
              </a:rPr>
              <a:t>http://flightjs.github.io/</a:t>
            </a:r>
            <a:r>
              <a:rPr lang="en-US" sz="2400"/>
              <a:t>)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miso.js (</a:t>
            </a:r>
            <a:r>
              <a:rPr lang="en-US" sz="2400" u="sng">
                <a:solidFill>
                  <a:srgbClr val="1155CC"/>
                </a:solidFill>
                <a:hlinkClick r:id="rId6"/>
              </a:rPr>
              <a:t>http://misoproject.com/</a:t>
            </a:r>
            <a:r>
              <a:rPr lang="en-US" sz="2400"/>
              <a:t>)</a:t>
            </a:r>
            <a:endParaRPr sz="2400"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talks with google drive for instructions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require.js (</a:t>
            </a:r>
            <a:r>
              <a:rPr lang="en-US" sz="2400" u="sng">
                <a:solidFill>
                  <a:srgbClr val="1155CC"/>
                </a:solidFill>
                <a:hlinkClick r:id="rId7"/>
              </a:rPr>
              <a:t>http://requirejs.org/</a:t>
            </a:r>
            <a:r>
              <a:rPr lang="en-US" sz="2400"/>
              <a:t>)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	javascript module loader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ttyjs (</a:t>
            </a:r>
            <a:r>
              <a:rPr lang="en-US" sz="2400" u="sng">
                <a:solidFill>
                  <a:srgbClr val="1155CC"/>
                </a:solidFill>
                <a:hlinkClick r:id="rId8"/>
              </a:rPr>
              <a:t>https://github.com/chjj/tty.js/</a:t>
            </a:r>
            <a:r>
              <a:rPr lang="en-US" sz="2400"/>
              <a:t>)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	javascript terminal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Guacamole (</a:t>
            </a:r>
            <a:r>
              <a:rPr lang="en-US" sz="2400" u="sng">
                <a:solidFill>
                  <a:srgbClr val="1155CC"/>
                </a:solidFill>
                <a:hlinkClick r:id="rId9"/>
              </a:rPr>
              <a:t>http://guac-dev.org/</a:t>
            </a:r>
            <a:r>
              <a:rPr lang="en-US" sz="2400"/>
              <a:t>)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	HTML5 remote desktop client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8509339" y="1156318"/>
            <a:ext cx="12308700" cy="15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2013 InSAR Course: EarthKit</a:t>
            </a:r>
            <a:endParaRPr/>
          </a:p>
        </p:txBody>
      </p:sp>
      <p:pic>
        <p:nvPicPr>
          <p:cNvPr id="80" name="Google Shape;8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350" y="2937499"/>
            <a:ext cx="13400310" cy="107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509339" y="1156318"/>
            <a:ext cx="12308700" cy="15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JupyterHub</a:t>
            </a:r>
            <a:endParaRPr/>
          </a:p>
        </p:txBody>
      </p:sp>
      <p:pic>
        <p:nvPicPr>
          <p:cNvPr id="86" name="Google Shape;8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4627" y="3598264"/>
            <a:ext cx="14667278" cy="99485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/>
        </p:nvSpPr>
        <p:spPr>
          <a:xfrm>
            <a:off x="8585019" y="11784590"/>
            <a:ext cx="32973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Helvetica Neue"/>
                <a:ea typeface="Helvetica Neue"/>
                <a:cs typeface="Helvetica Neue"/>
                <a:sym typeface="Helvetica Neue"/>
              </a:rPr>
              <a:t>Terminal Window</a:t>
            </a:r>
            <a:endParaRPr b="1"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8" name="Google Shape;88;p12"/>
          <p:cNvCxnSpPr>
            <a:stCxn id="87" idx="3"/>
          </p:cNvCxnSpPr>
          <p:nvPr/>
        </p:nvCxnSpPr>
        <p:spPr>
          <a:xfrm>
            <a:off x="11882319" y="12085940"/>
            <a:ext cx="3968400" cy="254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9" name="Google Shape;89;p12"/>
          <p:cNvSpPr txBox="1"/>
          <p:nvPr/>
        </p:nvSpPr>
        <p:spPr>
          <a:xfrm>
            <a:off x="15267752" y="2937000"/>
            <a:ext cx="525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Helvetica Neue"/>
                <a:ea typeface="Helvetica Neue"/>
                <a:cs typeface="Helvetica Neue"/>
                <a:sym typeface="Helvetica Neue"/>
              </a:rPr>
              <a:t>Python Notebooks</a:t>
            </a:r>
            <a:endParaRPr b="1"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90" name="Google Shape;90;p12"/>
          <p:cNvCxnSpPr>
            <a:stCxn id="89" idx="2"/>
          </p:cNvCxnSpPr>
          <p:nvPr/>
        </p:nvCxnSpPr>
        <p:spPr>
          <a:xfrm flipH="1">
            <a:off x="16830452" y="3539700"/>
            <a:ext cx="1065600" cy="1148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1" name="Google Shape;91;p12"/>
          <p:cNvSpPr txBox="1"/>
          <p:nvPr/>
        </p:nvSpPr>
        <p:spPr>
          <a:xfrm>
            <a:off x="20659644" y="2975000"/>
            <a:ext cx="39684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Helvetica Neue"/>
                <a:ea typeface="Helvetica Neue"/>
                <a:cs typeface="Helvetica Neue"/>
                <a:sym typeface="Helvetica Neue"/>
              </a:rPr>
              <a:t>Python Console</a:t>
            </a:r>
            <a:endParaRPr b="1"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92" name="Google Shape;92;p12"/>
          <p:cNvCxnSpPr>
            <a:stCxn id="91" idx="2"/>
          </p:cNvCxnSpPr>
          <p:nvPr/>
        </p:nvCxnSpPr>
        <p:spPr>
          <a:xfrm flipH="1">
            <a:off x="22428444" y="3577700"/>
            <a:ext cx="215400" cy="1356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3" name="Google Shape;93;p12"/>
          <p:cNvSpPr txBox="1"/>
          <p:nvPr/>
        </p:nvSpPr>
        <p:spPr>
          <a:xfrm>
            <a:off x="7559942" y="2863150"/>
            <a:ext cx="45312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Helvetica Neue"/>
                <a:ea typeface="Helvetica Neue"/>
                <a:cs typeface="Helvetica Neue"/>
                <a:sym typeface="Helvetica Neue"/>
              </a:rPr>
              <a:t>File Browser</a:t>
            </a:r>
            <a:endParaRPr b="1"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94" name="Google Shape;94;p12"/>
          <p:cNvCxnSpPr>
            <a:stCxn id="93" idx="2"/>
          </p:cNvCxnSpPr>
          <p:nvPr/>
        </p:nvCxnSpPr>
        <p:spPr>
          <a:xfrm>
            <a:off x="9825542" y="3465850"/>
            <a:ext cx="979500" cy="19731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5" name="Google Shape;95;p12"/>
          <p:cNvSpPr txBox="1"/>
          <p:nvPr/>
        </p:nvSpPr>
        <p:spPr>
          <a:xfrm>
            <a:off x="0" y="2937000"/>
            <a:ext cx="8394000" cy="107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hlinkClick r:id="rId4"/>
              </a:rPr>
              <a:t>JupyterHub</a:t>
            </a:r>
            <a:r>
              <a:rPr lang="en-US" sz="3000"/>
              <a:t>, a multi-user Hub, spawns, manages, and proxies multiple instances of the single-user </a:t>
            </a:r>
            <a:r>
              <a:rPr lang="en-US" sz="3000" u="sng">
                <a:solidFill>
                  <a:schemeClr val="hlink"/>
                </a:solidFill>
                <a:hlinkClick r:id="rId5"/>
              </a:rPr>
              <a:t>Jupyter notebook</a:t>
            </a:r>
            <a:r>
              <a:rPr lang="en-US" sz="3000"/>
              <a:t> server. JupyterHub can be used to serve notebooks to a class of students, a corporate data science group, or a scientific research group.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Three subsystems make up JupyterHub: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a multi-user Hub (tornado process)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a configurable http proxy (node-http-proxy)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multiple single-user Jupyter notebook servers (Python/IPython/tornado)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JupyterHub performs the following functions: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The Hub launches a proxy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The proxy forwards all requests to the Hub by default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The Hub handles user login and spawns single-user servers on demand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The Hub configures the proxy to forward URL prefixes to the single-user notebook servers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title"/>
          </p:nvPr>
        </p:nvSpPr>
        <p:spPr>
          <a:xfrm>
            <a:off x="8509339" y="1156318"/>
            <a:ext cx="12308700" cy="15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XSEDE/Jetstream Overview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0" y="4065600"/>
            <a:ext cx="18219900" cy="96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Cloud storage and computing on XSEDE resources with startup allocation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Copy of SAR data on Wrangler HPC (10PB Storage System)</a:t>
            </a:r>
            <a:endParaRPr sz="3000"/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Co-located data and computing resources</a:t>
            </a:r>
            <a:endParaRPr sz="3000"/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Improved bandwidth for SAR archive downloads (UNAVCO data center limited with 1Gbps connection)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Jetstream: A national science and engineering cloud [Stewart, 2015]</a:t>
            </a:r>
            <a:endParaRPr sz="3000"/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built on Openstack and provides scalable computing with on-demand instances in varying sizes.  Users with an allocation can launch a virtual machine (VM) and attach storage volumes to create an InSAR processing and analysis environment.  </a:t>
            </a:r>
            <a:endParaRPr sz="3000"/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Build shared SAR data processing and analysis system (JupyterHub and machine images)</a:t>
            </a:r>
            <a:endParaRPr sz="3000"/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US-based researchers can apply for XSEDE allocations separately if more computing resources are needed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JupyterHub 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Leverage existing open source software to create a multi-user computation environment using docker containers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Persistent docker volumes connected to user’s container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Containers configured with JupyterLab for user interface: </a:t>
            </a:r>
            <a:r>
              <a:rPr lang="en-US" sz="3000" u="sng">
                <a:solidFill>
                  <a:schemeClr val="hlink"/>
                </a:solidFill>
                <a:hlinkClick r:id="rId3"/>
              </a:rPr>
              <a:t>https://github.com/jupyterlab/jupyterlab</a:t>
            </a:r>
            <a:r>
              <a:rPr lang="en-US" sz="3000"/>
              <a:t> 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Learning resources: Notebooks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Computing resources: docker images with InSAR software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102" name="Google Shape;10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358" y="3059448"/>
            <a:ext cx="3115621" cy="1186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7442" y="3053300"/>
            <a:ext cx="4020838" cy="119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35750" y="3053300"/>
            <a:ext cx="6448251" cy="475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8509351" y="1156325"/>
            <a:ext cx="13626600" cy="1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Impact"/>
              <a:buNone/>
            </a:pPr>
            <a:r>
              <a:rPr lang="en-US"/>
              <a:t>2018 ISCE Short Course w/ JupyterHub</a:t>
            </a:r>
            <a:endParaRPr b="0" i="0" sz="64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04050"/>
            <a:ext cx="17559271" cy="10711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17784900" y="3571475"/>
            <a:ext cx="6599100" cy="9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36 participants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Single m1.xxlarge VM (44C, 120GB RAM) running on XSEDE/Jetstream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5TB volume for persistent data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Custom image with ISCE/GIAnT based on the jupyter/scipy-notebook image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Content developed by instructors: notebooks, sample data…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only ~10% used the hub after the course</a:t>
            </a:r>
            <a:endParaRPr sz="3000">
              <a:solidFill>
                <a:srgbClr val="2424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424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XSEDE allocation used was part of a UNAVCO SAR startup allocation, but XSEDE has a specific educational allocation for academic courses and training activities: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hlinkClick r:id="rId4"/>
              </a:rPr>
              <a:t>https://portal.xsede.org/allocations/education</a:t>
            </a:r>
            <a:r>
              <a:rPr lang="en-US" sz="3000"/>
              <a:t> 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8509339" y="1156318"/>
            <a:ext cx="12308700" cy="15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Past Course Material</a:t>
            </a:r>
            <a:endParaRPr/>
          </a:p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625825" y="3051000"/>
            <a:ext cx="22543500" cy="102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300"/>
              </a:spcBef>
              <a:spcAft>
                <a:spcPts val="0"/>
              </a:spcAft>
              <a:buNone/>
            </a:pPr>
            <a:r>
              <a:rPr lang="en-US"/>
              <a:t>UNAVCO supported short course material can be found online:  </a:t>
            </a:r>
            <a:endParaRPr/>
          </a:p>
          <a:p>
            <a:pPr indent="-130419" lvl="0" marL="390769" rtl="0" algn="l">
              <a:spcBef>
                <a:spcPts val="53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Course Materials - InSAR</a:t>
            </a:r>
            <a:r>
              <a:rPr lang="en-US"/>
              <a:t>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736600" marR="139700" rtl="0" algn="l">
              <a:lnSpc>
                <a:spcPct val="135000"/>
              </a:lnSpc>
              <a:spcBef>
                <a:spcPts val="11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●"/>
            </a:pP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2017 InSAR Processing and Theory with GMTSAR</a:t>
            </a:r>
            <a:endParaRPr sz="2400" u="sng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indent="-381000" lvl="0" marL="736600" marR="1397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●"/>
            </a:pP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2016 InSAR Processing with ISCE, GIAnT, and StaMPS</a:t>
            </a:r>
            <a:endParaRPr sz="2400" u="sng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hlinkClick r:id="rId7"/>
            </a:endParaRPr>
          </a:p>
          <a:p>
            <a:pPr indent="-381000" lvl="0" marL="736600" marR="1397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●"/>
            </a:pP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8"/>
              </a:rPr>
              <a:t>2016 InSAR Processing and Theory with GMTSAR</a:t>
            </a:r>
            <a:endParaRPr sz="2400" u="sng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hlinkClick r:id="rId9"/>
            </a:endParaRPr>
          </a:p>
          <a:p>
            <a:pPr indent="-381000" lvl="0" marL="736600" marR="1397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●"/>
            </a:pP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0"/>
              </a:rPr>
              <a:t>2015 Advanced InSAR Processing with ISCE, GIAnT, and StaMPS</a:t>
            </a:r>
            <a:endParaRPr sz="2400" u="sng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hlinkClick r:id="rId11"/>
            </a:endParaRPr>
          </a:p>
          <a:p>
            <a:pPr indent="-381000" lvl="0" marL="736600" marR="1397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●"/>
            </a:pP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2"/>
              </a:rPr>
              <a:t>2015 InSAR Processing and Theory with GMTSAR</a:t>
            </a:r>
            <a:endParaRPr sz="2400" u="sng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hlinkClick r:id="rId13"/>
            </a:endParaRPr>
          </a:p>
          <a:p>
            <a:pPr indent="-381000" lvl="0" marL="736600" marR="1397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●"/>
            </a:pP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4"/>
              </a:rPr>
              <a:t>2014 InSAR Processing and Theory with GMTSAR</a:t>
            </a:r>
            <a:endParaRPr sz="2400" u="sng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hlinkClick r:id="rId15"/>
            </a:endParaRPr>
          </a:p>
          <a:p>
            <a:pPr indent="-381000" lvl="0" marL="736600" marR="1397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●"/>
            </a:pP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6"/>
              </a:rPr>
              <a:t>2014 InSAR: An introduction to Processing and Applications using ISCE and GIAnT</a:t>
            </a:r>
            <a:endParaRPr sz="2400" u="sng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hlinkClick r:id="rId17"/>
            </a:endParaRPr>
          </a:p>
          <a:p>
            <a:pPr indent="-381000" lvl="0" marL="736600" marR="1397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●"/>
            </a:pP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8"/>
              </a:rPr>
              <a:t>2013 InSAR Processing and Theory with GMTSAR</a:t>
            </a:r>
            <a:endParaRPr sz="2400" u="sng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hlinkClick r:id="rId19"/>
            </a:endParaRPr>
          </a:p>
          <a:p>
            <a:pPr indent="-381000" lvl="0" marL="736600" marR="1397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●"/>
            </a:pP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0"/>
              </a:rPr>
              <a:t>2013 InSAR: An introduction to Processing and Applications using ROI_pac and GIAnT</a:t>
            </a:r>
            <a:endParaRPr sz="2400" u="sng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hlinkClick r:id="rId21"/>
            </a:endParaRPr>
          </a:p>
          <a:p>
            <a:pPr indent="-381000" lvl="0" marL="736600" marR="1397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●"/>
            </a:pP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2"/>
              </a:rPr>
              <a:t>2011 InSAR: An introduction to Processing and Applications for Geoscientists</a:t>
            </a:r>
            <a:endParaRPr sz="2400" u="sng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hlinkClick r:id="rId23"/>
            </a:endParaRPr>
          </a:p>
          <a:p>
            <a:pPr indent="-381000" lvl="0" marL="736600" marR="1397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●"/>
            </a:pP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4"/>
              </a:rPr>
              <a:t>2010 InSAR: An introduction to Processing and Applications for Geoscientists</a:t>
            </a:r>
            <a:endParaRPr sz="2400" u="sng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hlinkClick r:id="rId25"/>
            </a:endParaRPr>
          </a:p>
          <a:p>
            <a:pPr indent="-381000" lvl="0" marL="736600" marR="1397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●"/>
            </a:pP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6"/>
              </a:rPr>
              <a:t>2009 InSAR: An introduction to Processing and Applications for Geoscientists</a:t>
            </a:r>
            <a:endParaRPr sz="2400" u="sng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hlinkClick r:id="rId27"/>
            </a:endParaRPr>
          </a:p>
          <a:p>
            <a:pPr indent="-381000" lvl="0" marL="736600" marR="1397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●"/>
            </a:pP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8"/>
              </a:rPr>
              <a:t>2008 InSAR: An introduction to Processing and Applications for Geoscientists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NAVCO-2016-Wide">
  <a:themeElements>
    <a:clrScheme name="White">
      <a:dk1>
        <a:srgbClr val="535353"/>
      </a:dk1>
      <a:lt1>
        <a:srgbClr val="340053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