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90" r:id="rId1"/>
  </p:sldMasterIdLst>
  <p:notesMasterIdLst>
    <p:notesMasterId r:id="rId20"/>
  </p:notesMasterIdLst>
  <p:handoutMasterIdLst>
    <p:handoutMasterId r:id="rId21"/>
  </p:handoutMasterIdLst>
  <p:sldIdLst>
    <p:sldId id="256" r:id="rId2"/>
    <p:sldId id="257" r:id="rId3"/>
    <p:sldId id="362" r:id="rId4"/>
    <p:sldId id="363" r:id="rId5"/>
    <p:sldId id="324" r:id="rId6"/>
    <p:sldId id="319" r:id="rId7"/>
    <p:sldId id="325" r:id="rId8"/>
    <p:sldId id="269" r:id="rId9"/>
    <p:sldId id="274" r:id="rId10"/>
    <p:sldId id="276" r:id="rId11"/>
    <p:sldId id="347" r:id="rId12"/>
    <p:sldId id="357" r:id="rId13"/>
    <p:sldId id="361" r:id="rId14"/>
    <p:sldId id="355" r:id="rId15"/>
    <p:sldId id="358" r:id="rId16"/>
    <p:sldId id="364" r:id="rId17"/>
    <p:sldId id="359" r:id="rId18"/>
    <p:sldId id="360" r:id="rId19"/>
  </p:sldIdLst>
  <p:sldSz cx="12192000"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3" pos="143" userDrawn="1">
          <p15:clr>
            <a:srgbClr val="A4A3A4"/>
          </p15:clr>
        </p15:guide>
        <p15:guide id="4" pos="7537" userDrawn="1">
          <p15:clr>
            <a:srgbClr val="A4A3A4"/>
          </p15:clr>
        </p15:guide>
        <p15:guide id="5" orient="horz" pos="39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34B"/>
    <a:srgbClr val="C7EBE5"/>
    <a:srgbClr val="01665D"/>
    <a:srgbClr val="003C2F"/>
    <a:srgbClr val="4A4A4A"/>
    <a:srgbClr val="DB6649"/>
    <a:srgbClr val="AF624C"/>
    <a:srgbClr val="A49C6F"/>
    <a:srgbClr val="E97845"/>
    <a:srgbClr val="379C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1" autoAdjust="0"/>
    <p:restoredTop sz="75355" autoAdjust="0"/>
  </p:normalViewPr>
  <p:slideViewPr>
    <p:cSldViewPr snapToGrid="0" snapToObjects="1">
      <p:cViewPr varScale="1">
        <p:scale>
          <a:sx n="76" d="100"/>
          <a:sy n="76" d="100"/>
        </p:scale>
        <p:origin x="1944" y="192"/>
      </p:cViewPr>
      <p:guideLst>
        <p:guide orient="horz" pos="696"/>
        <p:guide pos="143"/>
        <p:guide pos="7537"/>
        <p:guide orient="horz" pos="398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Federal/Central Government</c:v>
                </c:pt>
              </c:strCache>
            </c:strRef>
          </c:tx>
          <c:spPr>
            <a:ln w="28575" cap="rnd">
              <a:solidFill>
                <a:schemeClr val="accent1"/>
              </a:solidFill>
              <a:round/>
            </a:ln>
            <a:effectLst/>
          </c:spPr>
          <c:marker>
            <c:symbol val="none"/>
          </c:marker>
          <c:cat>
            <c:numRef>
              <c:f>Sheet1!$A$2:$A$5</c:f>
              <c:numCache>
                <c:formatCode>General</c:formatCode>
                <c:ptCount val="4"/>
                <c:pt idx="0">
                  <c:v>2014.0</c:v>
                </c:pt>
                <c:pt idx="1">
                  <c:v>2015.0</c:v>
                </c:pt>
                <c:pt idx="2">
                  <c:v>2016.0</c:v>
                </c:pt>
                <c:pt idx="3">
                  <c:v>2017.0</c:v>
                </c:pt>
              </c:numCache>
            </c:numRef>
          </c:cat>
          <c:val>
            <c:numRef>
              <c:f>Sheet1!$B$2:$B$5</c:f>
              <c:numCache>
                <c:formatCode>General</c:formatCode>
                <c:ptCount val="4"/>
                <c:pt idx="0">
                  <c:v>372.0</c:v>
                </c:pt>
                <c:pt idx="1">
                  <c:v>724.0</c:v>
                </c:pt>
                <c:pt idx="2">
                  <c:v>954.0</c:v>
                </c:pt>
                <c:pt idx="3" formatCode="#,##0">
                  <c:v>1101.0</c:v>
                </c:pt>
              </c:numCache>
            </c:numRef>
          </c:val>
          <c:smooth val="0"/>
          <c:extLst xmlns:c16r2="http://schemas.microsoft.com/office/drawing/2015/06/chart">
            <c:ext xmlns:c16="http://schemas.microsoft.com/office/drawing/2014/chart" uri="{C3380CC4-5D6E-409C-BE32-E72D297353CC}">
              <c16:uniqueId val="{00000000-DDFC-5E47-8E58-002FA67AC195}"/>
            </c:ext>
          </c:extLst>
        </c:ser>
        <c:ser>
          <c:idx val="1"/>
          <c:order val="1"/>
          <c:tx>
            <c:strRef>
              <c:f>Sheet1!$C$1</c:f>
              <c:strCache>
                <c:ptCount val="1"/>
                <c:pt idx="0">
                  <c:v>State/Provincial Government</c:v>
                </c:pt>
              </c:strCache>
            </c:strRef>
          </c:tx>
          <c:spPr>
            <a:ln w="28575" cap="rnd">
              <a:solidFill>
                <a:schemeClr val="accent2"/>
              </a:solidFill>
              <a:round/>
            </a:ln>
            <a:effectLst/>
          </c:spPr>
          <c:marker>
            <c:symbol val="none"/>
          </c:marker>
          <c:cat>
            <c:numRef>
              <c:f>Sheet1!$A$2:$A$5</c:f>
              <c:numCache>
                <c:formatCode>General</c:formatCode>
                <c:ptCount val="4"/>
                <c:pt idx="0">
                  <c:v>2014.0</c:v>
                </c:pt>
                <c:pt idx="1">
                  <c:v>2015.0</c:v>
                </c:pt>
                <c:pt idx="2">
                  <c:v>2016.0</c:v>
                </c:pt>
                <c:pt idx="3">
                  <c:v>2017.0</c:v>
                </c:pt>
              </c:numCache>
            </c:numRef>
          </c:cat>
          <c:val>
            <c:numRef>
              <c:f>Sheet1!$C$2:$C$5</c:f>
              <c:numCache>
                <c:formatCode>General</c:formatCode>
                <c:ptCount val="4"/>
                <c:pt idx="0">
                  <c:v>71.0</c:v>
                </c:pt>
                <c:pt idx="1">
                  <c:v>199.0</c:v>
                </c:pt>
                <c:pt idx="2">
                  <c:v>181.0</c:v>
                </c:pt>
                <c:pt idx="3">
                  <c:v>311.0</c:v>
                </c:pt>
              </c:numCache>
            </c:numRef>
          </c:val>
          <c:smooth val="0"/>
          <c:extLst xmlns:c16r2="http://schemas.microsoft.com/office/drawing/2015/06/chart">
            <c:ext xmlns:c16="http://schemas.microsoft.com/office/drawing/2014/chart" uri="{C3380CC4-5D6E-409C-BE32-E72D297353CC}">
              <c16:uniqueId val="{00000001-DDFC-5E47-8E58-002FA67AC195}"/>
            </c:ext>
          </c:extLst>
        </c:ser>
        <c:ser>
          <c:idx val="2"/>
          <c:order val="2"/>
          <c:tx>
            <c:strRef>
              <c:f>Sheet1!$D$1</c:f>
              <c:strCache>
                <c:ptCount val="1"/>
                <c:pt idx="0">
                  <c:v>Municipal Government</c:v>
                </c:pt>
              </c:strCache>
            </c:strRef>
          </c:tx>
          <c:spPr>
            <a:ln w="28575" cap="rnd">
              <a:solidFill>
                <a:schemeClr val="accent3"/>
              </a:solidFill>
              <a:round/>
            </a:ln>
            <a:effectLst/>
          </c:spPr>
          <c:marker>
            <c:symbol val="none"/>
          </c:marker>
          <c:cat>
            <c:numRef>
              <c:f>Sheet1!$A$2:$A$5</c:f>
              <c:numCache>
                <c:formatCode>General</c:formatCode>
                <c:ptCount val="4"/>
                <c:pt idx="0">
                  <c:v>2014.0</c:v>
                </c:pt>
                <c:pt idx="1">
                  <c:v>2015.0</c:v>
                </c:pt>
                <c:pt idx="2">
                  <c:v>2016.0</c:v>
                </c:pt>
                <c:pt idx="3">
                  <c:v>2017.0</c:v>
                </c:pt>
              </c:numCache>
            </c:numRef>
          </c:cat>
          <c:val>
            <c:numRef>
              <c:f>Sheet1!$D$2:$D$5</c:f>
              <c:numCache>
                <c:formatCode>General</c:formatCode>
                <c:ptCount val="4"/>
                <c:pt idx="0">
                  <c:v>19.0</c:v>
                </c:pt>
                <c:pt idx="1">
                  <c:v>28.0</c:v>
                </c:pt>
                <c:pt idx="2">
                  <c:v>44.0</c:v>
                </c:pt>
                <c:pt idx="3">
                  <c:v>83.0</c:v>
                </c:pt>
              </c:numCache>
            </c:numRef>
          </c:val>
          <c:smooth val="0"/>
          <c:extLst xmlns:c16r2="http://schemas.microsoft.com/office/drawing/2015/06/chart">
            <c:ext xmlns:c16="http://schemas.microsoft.com/office/drawing/2014/chart" uri="{C3380CC4-5D6E-409C-BE32-E72D297353CC}">
              <c16:uniqueId val="{00000002-DDFC-5E47-8E58-002FA67AC195}"/>
            </c:ext>
          </c:extLst>
        </c:ser>
        <c:ser>
          <c:idx val="3"/>
          <c:order val="3"/>
          <c:tx>
            <c:strRef>
              <c:f>Sheet1!$E$1</c:f>
              <c:strCache>
                <c:ptCount val="1"/>
                <c:pt idx="0">
                  <c:v>Academia</c:v>
                </c:pt>
              </c:strCache>
            </c:strRef>
          </c:tx>
          <c:spPr>
            <a:ln w="28575" cap="rnd">
              <a:solidFill>
                <a:schemeClr val="accent4"/>
              </a:solidFill>
              <a:round/>
            </a:ln>
            <a:effectLst/>
          </c:spPr>
          <c:marker>
            <c:symbol val="none"/>
          </c:marker>
          <c:cat>
            <c:numRef>
              <c:f>Sheet1!$A$2:$A$5</c:f>
              <c:numCache>
                <c:formatCode>General</c:formatCode>
                <c:ptCount val="4"/>
                <c:pt idx="0">
                  <c:v>2014.0</c:v>
                </c:pt>
                <c:pt idx="1">
                  <c:v>2015.0</c:v>
                </c:pt>
                <c:pt idx="2">
                  <c:v>2016.0</c:v>
                </c:pt>
                <c:pt idx="3">
                  <c:v>2017.0</c:v>
                </c:pt>
              </c:numCache>
            </c:numRef>
          </c:cat>
          <c:val>
            <c:numRef>
              <c:f>Sheet1!$E$2:$E$5</c:f>
              <c:numCache>
                <c:formatCode>General</c:formatCode>
                <c:ptCount val="4"/>
                <c:pt idx="0">
                  <c:v>303.0</c:v>
                </c:pt>
                <c:pt idx="1">
                  <c:v>1015.0</c:v>
                </c:pt>
                <c:pt idx="2">
                  <c:v>1334.0</c:v>
                </c:pt>
                <c:pt idx="3" formatCode="#,##0">
                  <c:v>2141.0</c:v>
                </c:pt>
              </c:numCache>
            </c:numRef>
          </c:val>
          <c:smooth val="0"/>
          <c:extLst xmlns:c16r2="http://schemas.microsoft.com/office/drawing/2015/06/chart">
            <c:ext xmlns:c16="http://schemas.microsoft.com/office/drawing/2014/chart" uri="{C3380CC4-5D6E-409C-BE32-E72D297353CC}">
              <c16:uniqueId val="{00000003-DDFC-5E47-8E58-002FA67AC195}"/>
            </c:ext>
          </c:extLst>
        </c:ser>
        <c:ser>
          <c:idx val="4"/>
          <c:order val="4"/>
          <c:tx>
            <c:strRef>
              <c:f>Sheet1!$F$1</c:f>
              <c:strCache>
                <c:ptCount val="1"/>
                <c:pt idx="0">
                  <c:v>Private Business</c:v>
                </c:pt>
              </c:strCache>
            </c:strRef>
          </c:tx>
          <c:spPr>
            <a:ln w="28575" cap="rnd">
              <a:solidFill>
                <a:schemeClr val="accent5"/>
              </a:solidFill>
              <a:round/>
            </a:ln>
            <a:effectLst/>
          </c:spPr>
          <c:marker>
            <c:symbol val="none"/>
          </c:marker>
          <c:cat>
            <c:numRef>
              <c:f>Sheet1!$A$2:$A$5</c:f>
              <c:numCache>
                <c:formatCode>General</c:formatCode>
                <c:ptCount val="4"/>
                <c:pt idx="0">
                  <c:v>2014.0</c:v>
                </c:pt>
                <c:pt idx="1">
                  <c:v>2015.0</c:v>
                </c:pt>
                <c:pt idx="2">
                  <c:v>2016.0</c:v>
                </c:pt>
                <c:pt idx="3">
                  <c:v>2017.0</c:v>
                </c:pt>
              </c:numCache>
            </c:numRef>
          </c:cat>
          <c:val>
            <c:numRef>
              <c:f>Sheet1!$F$2:$F$5</c:f>
              <c:numCache>
                <c:formatCode>General</c:formatCode>
                <c:ptCount val="4"/>
                <c:pt idx="0">
                  <c:v>77.0</c:v>
                </c:pt>
                <c:pt idx="1">
                  <c:v>186.0</c:v>
                </c:pt>
                <c:pt idx="2">
                  <c:v>331.0</c:v>
                </c:pt>
                <c:pt idx="3">
                  <c:v>508.0</c:v>
                </c:pt>
              </c:numCache>
            </c:numRef>
          </c:val>
          <c:smooth val="0"/>
          <c:extLst xmlns:c16r2="http://schemas.microsoft.com/office/drawing/2015/06/chart">
            <c:ext xmlns:c16="http://schemas.microsoft.com/office/drawing/2014/chart" uri="{C3380CC4-5D6E-409C-BE32-E72D297353CC}">
              <c16:uniqueId val="{00000004-DDFC-5E47-8E58-002FA67AC195}"/>
            </c:ext>
          </c:extLst>
        </c:ser>
        <c:ser>
          <c:idx val="5"/>
          <c:order val="5"/>
          <c:tx>
            <c:strRef>
              <c:f>Sheet1!$G$1</c:f>
              <c:strCache>
                <c:ptCount val="1"/>
                <c:pt idx="0">
                  <c:v>Non-Profit/NGOs</c:v>
                </c:pt>
              </c:strCache>
            </c:strRef>
          </c:tx>
          <c:spPr>
            <a:ln w="28575" cap="rnd">
              <a:solidFill>
                <a:schemeClr val="accent6"/>
              </a:solidFill>
              <a:round/>
            </a:ln>
            <a:effectLst/>
          </c:spPr>
          <c:marker>
            <c:symbol val="none"/>
          </c:marker>
          <c:cat>
            <c:numRef>
              <c:f>Sheet1!$A$2:$A$5</c:f>
              <c:numCache>
                <c:formatCode>General</c:formatCode>
                <c:ptCount val="4"/>
                <c:pt idx="0">
                  <c:v>2014.0</c:v>
                </c:pt>
                <c:pt idx="1">
                  <c:v>2015.0</c:v>
                </c:pt>
                <c:pt idx="2">
                  <c:v>2016.0</c:v>
                </c:pt>
                <c:pt idx="3">
                  <c:v>2017.0</c:v>
                </c:pt>
              </c:numCache>
            </c:numRef>
          </c:cat>
          <c:val>
            <c:numRef>
              <c:f>Sheet1!$G$2:$G$5</c:f>
              <c:numCache>
                <c:formatCode>General</c:formatCode>
                <c:ptCount val="4"/>
                <c:pt idx="0">
                  <c:v>110.0</c:v>
                </c:pt>
                <c:pt idx="1">
                  <c:v>220.0</c:v>
                </c:pt>
                <c:pt idx="2">
                  <c:v>275.0</c:v>
                </c:pt>
                <c:pt idx="3">
                  <c:v>402.0</c:v>
                </c:pt>
              </c:numCache>
            </c:numRef>
          </c:val>
          <c:smooth val="0"/>
          <c:extLst xmlns:c16r2="http://schemas.microsoft.com/office/drawing/2015/06/chart">
            <c:ext xmlns:c16="http://schemas.microsoft.com/office/drawing/2014/chart" uri="{C3380CC4-5D6E-409C-BE32-E72D297353CC}">
              <c16:uniqueId val="{00000005-DDFC-5E47-8E58-002FA67AC195}"/>
            </c:ext>
          </c:extLst>
        </c:ser>
        <c:ser>
          <c:idx val="6"/>
          <c:order val="6"/>
          <c:tx>
            <c:strRef>
              <c:f>Sheet1!$H$1</c:f>
              <c:strCache>
                <c:ptCount val="1"/>
                <c:pt idx="0">
                  <c:v>Tribal</c:v>
                </c:pt>
              </c:strCache>
            </c:strRef>
          </c:tx>
          <c:spPr>
            <a:ln w="28575" cap="rnd">
              <a:solidFill>
                <a:schemeClr val="accent1">
                  <a:lumMod val="60000"/>
                </a:schemeClr>
              </a:solidFill>
              <a:round/>
            </a:ln>
            <a:effectLst/>
          </c:spPr>
          <c:marker>
            <c:symbol val="none"/>
          </c:marker>
          <c:cat>
            <c:numRef>
              <c:f>Sheet1!$A$2:$A$5</c:f>
              <c:numCache>
                <c:formatCode>General</c:formatCode>
                <c:ptCount val="4"/>
                <c:pt idx="0">
                  <c:v>2014.0</c:v>
                </c:pt>
                <c:pt idx="1">
                  <c:v>2015.0</c:v>
                </c:pt>
                <c:pt idx="2">
                  <c:v>2016.0</c:v>
                </c:pt>
                <c:pt idx="3">
                  <c:v>2017.0</c:v>
                </c:pt>
              </c:numCache>
            </c:numRef>
          </c:cat>
          <c:val>
            <c:numRef>
              <c:f>Sheet1!$H$2:$H$5</c:f>
              <c:numCache>
                <c:formatCode>General</c:formatCode>
                <c:ptCount val="4"/>
                <c:pt idx="0">
                  <c:v>3.0</c:v>
                </c:pt>
                <c:pt idx="1">
                  <c:v>3.0</c:v>
                </c:pt>
                <c:pt idx="2">
                  <c:v>11.0</c:v>
                </c:pt>
                <c:pt idx="3">
                  <c:v>8.0</c:v>
                </c:pt>
              </c:numCache>
            </c:numRef>
          </c:val>
          <c:smooth val="0"/>
          <c:extLst xmlns:c16r2="http://schemas.microsoft.com/office/drawing/2015/06/chart">
            <c:ext xmlns:c16="http://schemas.microsoft.com/office/drawing/2014/chart" uri="{C3380CC4-5D6E-409C-BE32-E72D297353CC}">
              <c16:uniqueId val="{00000006-DDFC-5E47-8E58-002FA67AC195}"/>
            </c:ext>
          </c:extLst>
        </c:ser>
        <c:ser>
          <c:idx val="7"/>
          <c:order val="7"/>
          <c:tx>
            <c:strRef>
              <c:f>Sheet1!$I$1</c:f>
              <c:strCache>
                <c:ptCount val="1"/>
                <c:pt idx="0">
                  <c:v>Other</c:v>
                </c:pt>
              </c:strCache>
            </c:strRef>
          </c:tx>
          <c:spPr>
            <a:ln w="28575" cap="rnd">
              <a:solidFill>
                <a:schemeClr val="accent2">
                  <a:lumMod val="60000"/>
                </a:schemeClr>
              </a:solidFill>
              <a:round/>
            </a:ln>
            <a:effectLst/>
          </c:spPr>
          <c:marker>
            <c:symbol val="none"/>
          </c:marker>
          <c:cat>
            <c:numRef>
              <c:f>Sheet1!$A$2:$A$5</c:f>
              <c:numCache>
                <c:formatCode>General</c:formatCode>
                <c:ptCount val="4"/>
                <c:pt idx="0">
                  <c:v>2014.0</c:v>
                </c:pt>
                <c:pt idx="1">
                  <c:v>2015.0</c:v>
                </c:pt>
                <c:pt idx="2">
                  <c:v>2016.0</c:v>
                </c:pt>
                <c:pt idx="3">
                  <c:v>2017.0</c:v>
                </c:pt>
              </c:numCache>
            </c:numRef>
          </c:cat>
          <c:val>
            <c:numRef>
              <c:f>Sheet1!$I$2:$I$5</c:f>
              <c:numCache>
                <c:formatCode>General</c:formatCode>
                <c:ptCount val="4"/>
                <c:pt idx="0">
                  <c:v>41.0</c:v>
                </c:pt>
                <c:pt idx="1">
                  <c:v>63.0</c:v>
                </c:pt>
                <c:pt idx="2">
                  <c:v>126.0</c:v>
                </c:pt>
                <c:pt idx="3">
                  <c:v>177.0</c:v>
                </c:pt>
              </c:numCache>
            </c:numRef>
          </c:val>
          <c:smooth val="0"/>
          <c:extLst xmlns:c16r2="http://schemas.microsoft.com/office/drawing/2015/06/chart">
            <c:ext xmlns:c16="http://schemas.microsoft.com/office/drawing/2014/chart" uri="{C3380CC4-5D6E-409C-BE32-E72D297353CC}">
              <c16:uniqueId val="{00000007-DDFC-5E47-8E58-002FA67AC195}"/>
            </c:ext>
          </c:extLst>
        </c:ser>
        <c:dLbls>
          <c:showLegendKey val="0"/>
          <c:showVal val="0"/>
          <c:showCatName val="0"/>
          <c:showSerName val="0"/>
          <c:showPercent val="0"/>
          <c:showBubbleSize val="0"/>
        </c:dLbls>
        <c:smooth val="0"/>
        <c:axId val="677407296"/>
        <c:axId val="677412304"/>
      </c:lineChart>
      <c:catAx>
        <c:axId val="67740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7412304"/>
        <c:crosses val="autoZero"/>
        <c:auto val="1"/>
        <c:lblAlgn val="ctr"/>
        <c:lblOffset val="100"/>
        <c:noMultiLvlLbl val="0"/>
      </c:catAx>
      <c:valAx>
        <c:axId val="67741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7407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054993262529"/>
          <c:y val="0.170388916048638"/>
          <c:w val="0.615288419729382"/>
          <c:h val="0.743304174164491"/>
        </c:manualLayout>
      </c:layout>
      <c:pieChart>
        <c:varyColors val="1"/>
        <c:ser>
          <c:idx val="0"/>
          <c:order val="0"/>
          <c:tx>
            <c:strRef>
              <c:f>Sheet1!$B$1</c:f>
              <c:strCache>
                <c:ptCount val="1"/>
                <c:pt idx="0">
                  <c:v>Attendees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4D24-DF4E-A910-EE7117368E3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4D24-DF4E-A910-EE7117368E3B}"/>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4D24-DF4E-A910-EE7117368E3B}"/>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4D24-DF4E-A910-EE7117368E3B}"/>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4D24-DF4E-A910-EE7117368E3B}"/>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4D24-DF4E-A910-EE7117368E3B}"/>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4D24-DF4E-A910-EE7117368E3B}"/>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4D24-DF4E-A910-EE7117368E3B}"/>
              </c:ext>
            </c:extLst>
          </c:dPt>
          <c:dLbls>
            <c:dLbl>
              <c:idx val="0"/>
              <c:layout>
                <c:manualLayout>
                  <c:x val="-0.227446778283387"/>
                  <c:y val="0.21082786382217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2D0D982A-14C1-7549-96CE-3146D2017BD3}" type="CATEGORYNAME">
                      <a:rPr lang="en-US" sz="1400">
                        <a:latin typeface="Arial" charset="0"/>
                        <a:ea typeface="Arial" charset="0"/>
                        <a:cs typeface="Arial" charset="0"/>
                      </a:rPr>
                      <a:pPr>
                        <a:defRPr>
                          <a:solidFill>
                            <a:schemeClr val="bg1"/>
                          </a:solidFill>
                        </a:defRPr>
                      </a:pPr>
                      <a:t>[CATEGORY NAME]</a:t>
                    </a:fld>
                    <a:r>
                      <a:rPr lang="en-US" sz="1400" baseline="0" dirty="0">
                        <a:latin typeface="Arial" charset="0"/>
                        <a:ea typeface="Arial" charset="0"/>
                        <a:cs typeface="Arial" charset="0"/>
                      </a:rPr>
                      <a:t>
</a:t>
                    </a:r>
                    <a:fld id="{F7C866C1-4B4B-4B4C-B566-12B34CBDE546}" type="PERCENTAGE">
                      <a:rPr lang="en-US" sz="1400" baseline="0">
                        <a:latin typeface="Arial" charset="0"/>
                        <a:ea typeface="Arial" charset="0"/>
                        <a:cs typeface="Arial" charset="0"/>
                      </a:rPr>
                      <a:pPr>
                        <a:defRPr>
                          <a:solidFill>
                            <a:schemeClr val="bg1"/>
                          </a:solidFill>
                        </a:defRPr>
                      </a:pPr>
                      <a:t>[PERCENTAGE]</a:t>
                    </a:fld>
                    <a:endParaRPr lang="en-US" sz="1400" baseline="0" dirty="0">
                      <a:latin typeface="Arial" charset="0"/>
                      <a:ea typeface="Arial" charset="0"/>
                      <a:cs typeface="Arial" charset="0"/>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4D24-DF4E-A910-EE7117368E3B}"/>
                </c:ext>
                <c:ext xmlns:c15="http://schemas.microsoft.com/office/drawing/2012/chart" uri="{CE6537A1-D6FC-4f65-9D91-7224C49458BB}">
                  <c15:layout>
                    <c:manualLayout>
                      <c:w val="0.247676325861126"/>
                      <c:h val="0.154557463672391"/>
                    </c:manualLayout>
                  </c15:layout>
                  <c15:dlblFieldTable/>
                  <c15:showDataLabelsRange val="0"/>
                </c:ext>
              </c:extLst>
            </c:dLbl>
            <c:dLbl>
              <c:idx val="1"/>
              <c:layout>
                <c:manualLayout>
                  <c:x val="0.0"/>
                  <c:y val="0.0092249763363463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019DBB31-D3F5-2C47-A32E-78735F69E700}" type="CATEGORYNAME">
                      <a:rPr lang="en-US" sz="1400">
                        <a:latin typeface="Arial" charset="0"/>
                        <a:ea typeface="Arial" charset="0"/>
                        <a:cs typeface="Arial" charset="0"/>
                      </a:rPr>
                      <a:pPr>
                        <a:defRPr/>
                      </a:pPr>
                      <a:t>[CATEGORY NAME]</a:t>
                    </a:fld>
                    <a:r>
                      <a:rPr lang="en-US" sz="1400" baseline="0" dirty="0">
                        <a:latin typeface="Arial" charset="0"/>
                        <a:ea typeface="Arial" charset="0"/>
                        <a:cs typeface="Arial" charset="0"/>
                      </a:rPr>
                      <a:t>
</a:t>
                    </a:r>
                    <a:fld id="{F023FEDA-AEC3-B544-858A-FAC88B12166F}" type="PERCENTAGE">
                      <a:rPr lang="en-US" sz="1400" baseline="0">
                        <a:latin typeface="Arial" charset="0"/>
                        <a:ea typeface="Arial" charset="0"/>
                        <a:cs typeface="Arial" charset="0"/>
                      </a:rPr>
                      <a:pPr>
                        <a:defRPr/>
                      </a:pPr>
                      <a:t>[PERCENTAGE]</a:t>
                    </a:fld>
                    <a:endParaRPr lang="en-US" sz="1400" baseline="0" dirty="0">
                      <a:latin typeface="Arial" charset="0"/>
                      <a:ea typeface="Arial" charset="0"/>
                      <a:cs typeface="Arial" charset="0"/>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4D24-DF4E-A910-EE7117368E3B}"/>
                </c:ext>
                <c:ext xmlns:c15="http://schemas.microsoft.com/office/drawing/2012/chart" uri="{CE6537A1-D6FC-4f65-9D91-7224C49458BB}">
                  <c15:layout>
                    <c:manualLayout>
                      <c:w val="0.287588846364133"/>
                      <c:h val="0.141347424042272"/>
                    </c:manualLayout>
                  </c15:layout>
                  <c15:dlblFieldTable/>
                  <c15:showDataLabelsRange val="0"/>
                </c:ext>
              </c:extLst>
            </c:dLbl>
            <c:dLbl>
              <c:idx val="2"/>
              <c:layout>
                <c:manualLayout>
                  <c:x val="0.00204302510299936"/>
                  <c:y val="0.0540136677102945"/>
                </c:manualLayout>
              </c:layout>
              <c:tx>
                <c:rich>
                  <a:bodyPr/>
                  <a:lstStyle/>
                  <a:p>
                    <a:fld id="{7AC2D433-9EF6-1340-AE0B-0D457222F359}" type="CATEGORYNAME">
                      <a:rPr lang="en-US" sz="1400">
                        <a:latin typeface="Arial" charset="0"/>
                        <a:ea typeface="Arial" charset="0"/>
                        <a:cs typeface="Arial" charset="0"/>
                      </a:rPr>
                      <a:pPr/>
                      <a:t>[CATEGORY NAME]</a:t>
                    </a:fld>
                    <a:r>
                      <a:rPr lang="en-US" sz="1400" baseline="0" dirty="0">
                        <a:latin typeface="Arial" charset="0"/>
                        <a:ea typeface="Arial" charset="0"/>
                        <a:cs typeface="Arial" charset="0"/>
                      </a:rPr>
                      <a:t>
</a:t>
                    </a:r>
                    <a:fld id="{37F549CC-B146-EA4A-A30D-BE2DDC1C3417}" type="PERCENTAGE">
                      <a:rPr lang="en-US" sz="1400" baseline="0">
                        <a:latin typeface="Arial" charset="0"/>
                        <a:ea typeface="Arial" charset="0"/>
                        <a:cs typeface="Arial" charset="0"/>
                      </a:rPr>
                      <a:pPr/>
                      <a:t>[PERCENTAGE]</a:t>
                    </a:fld>
                    <a:endParaRPr lang="en-US" sz="1400" baseline="0" dirty="0">
                      <a:latin typeface="Arial" charset="0"/>
                      <a:ea typeface="Arial" charset="0"/>
                      <a:cs typeface="Arial" charset="0"/>
                    </a:endParaRP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4D24-DF4E-A910-EE7117368E3B}"/>
                </c:ext>
                <c:ext xmlns:c15="http://schemas.microsoft.com/office/drawing/2012/chart" uri="{CE6537A1-D6FC-4f65-9D91-7224C49458BB}">
                  <c15:layout/>
                  <c15:dlblFieldTable/>
                  <c15:showDataLabelsRange val="0"/>
                </c:ext>
              </c:extLst>
            </c:dLbl>
            <c:dLbl>
              <c:idx val="3"/>
              <c:layout>
                <c:manualLayout>
                  <c:x val="0.120073961503855"/>
                  <c:y val="-0.225400097775097"/>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34190F6-2BD2-4146-AC2E-628E867D0C8A}" type="CATEGORYNAME">
                      <a:rPr lang="en-US" sz="1400">
                        <a:latin typeface="Arial" charset="0"/>
                        <a:ea typeface="Arial" charset="0"/>
                        <a:cs typeface="Arial" charset="0"/>
                      </a:rPr>
                      <a:pPr>
                        <a:defRPr>
                          <a:solidFill>
                            <a:schemeClr val="bg1"/>
                          </a:solidFill>
                        </a:defRPr>
                      </a:pPr>
                      <a:t>[CATEGORY NAME]</a:t>
                    </a:fld>
                    <a:r>
                      <a:rPr lang="en-US" sz="1400" baseline="0" dirty="0">
                        <a:latin typeface="Arial" charset="0"/>
                        <a:ea typeface="Arial" charset="0"/>
                        <a:cs typeface="Arial" charset="0"/>
                      </a:rPr>
                      <a:t>
</a:t>
                    </a:r>
                    <a:fld id="{9BD1B30F-3A14-2D42-9D06-603D32CE578C}" type="PERCENTAGE">
                      <a:rPr lang="en-US" sz="1400" baseline="0">
                        <a:latin typeface="Arial" charset="0"/>
                        <a:ea typeface="Arial" charset="0"/>
                        <a:cs typeface="Arial" charset="0"/>
                      </a:rPr>
                      <a:pPr>
                        <a:defRPr>
                          <a:solidFill>
                            <a:schemeClr val="bg1"/>
                          </a:solidFill>
                        </a:defRPr>
                      </a:pPr>
                      <a:t>[PERCENTAGE]</a:t>
                    </a:fld>
                    <a:endParaRPr lang="en-US" sz="1400" baseline="0" dirty="0">
                      <a:latin typeface="Arial" charset="0"/>
                      <a:ea typeface="Arial" charset="0"/>
                      <a:cs typeface="Arial" charset="0"/>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4D24-DF4E-A910-EE7117368E3B}"/>
                </c:ext>
                <c:ext xmlns:c15="http://schemas.microsoft.com/office/drawing/2012/chart" uri="{CE6537A1-D6FC-4f65-9D91-7224C49458BB}">
                  <c15:layout/>
                  <c15:dlblFieldTable/>
                  <c15:showDataLabelsRange val="0"/>
                </c:ext>
              </c:extLst>
            </c:dLbl>
            <c:dLbl>
              <c:idx val="4"/>
              <c:layout/>
              <c:tx>
                <c:rich>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081996F-E195-D64C-AB8C-36E621759B8D}" type="CATEGORYNAME">
                      <a:rPr lang="en-US" sz="1400">
                        <a:solidFill>
                          <a:schemeClr val="tx1"/>
                        </a:solidFill>
                        <a:latin typeface="Arial" charset="0"/>
                        <a:ea typeface="Arial" charset="0"/>
                        <a:cs typeface="Arial" charset="0"/>
                      </a:rPr>
                      <a:pPr>
                        <a:defRPr>
                          <a:solidFill>
                            <a:schemeClr val="bg1"/>
                          </a:solidFill>
                        </a:defRPr>
                      </a:pPr>
                      <a:t>[CATEGORY NAME]</a:t>
                    </a:fld>
                    <a:r>
                      <a:rPr lang="en-US" sz="1400" baseline="0" dirty="0">
                        <a:solidFill>
                          <a:schemeClr val="tx1"/>
                        </a:solidFill>
                        <a:latin typeface="Arial" charset="0"/>
                        <a:ea typeface="Arial" charset="0"/>
                        <a:cs typeface="Arial" charset="0"/>
                      </a:rPr>
                      <a:t>
</a:t>
                    </a:r>
                    <a:fld id="{A69FE669-F22F-8B49-AA2D-8378252C2913}" type="PERCENTAGE">
                      <a:rPr lang="en-US" sz="1400" baseline="0">
                        <a:solidFill>
                          <a:schemeClr val="tx1"/>
                        </a:solidFill>
                        <a:latin typeface="Arial" charset="0"/>
                        <a:ea typeface="Arial" charset="0"/>
                        <a:cs typeface="Arial" charset="0"/>
                      </a:rPr>
                      <a:pPr>
                        <a:defRPr>
                          <a:solidFill>
                            <a:schemeClr val="bg1"/>
                          </a:solidFill>
                        </a:defRPr>
                      </a:pPr>
                      <a:t>[PERCENTAGE]</a:t>
                    </a:fld>
                    <a:endParaRPr lang="en-US" sz="1400" baseline="0" dirty="0">
                      <a:solidFill>
                        <a:schemeClr val="tx1"/>
                      </a:solidFill>
                      <a:latin typeface="Arial" charset="0"/>
                      <a:ea typeface="Arial" charset="0"/>
                      <a:cs typeface="Arial" charset="0"/>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5"/>
              <c:layout>
                <c:manualLayout>
                  <c:x val="-0.0590486604702023"/>
                  <c:y val="0.054939410645003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AC005906-924B-594C-B34C-C114529B0034}" type="CATEGORYNAME">
                      <a:rPr lang="en-US" sz="1400">
                        <a:latin typeface="Arial" charset="0"/>
                        <a:ea typeface="Arial" charset="0"/>
                        <a:cs typeface="Arial" charset="0"/>
                      </a:rPr>
                      <a:pPr>
                        <a:defRPr/>
                      </a:pPr>
                      <a:t>[CATEGORY NAME]</a:t>
                    </a:fld>
                    <a:r>
                      <a:rPr lang="en-US" sz="1400" baseline="0" dirty="0">
                        <a:latin typeface="Arial" charset="0"/>
                        <a:ea typeface="Arial" charset="0"/>
                        <a:cs typeface="Arial" charset="0"/>
                      </a:rPr>
                      <a:t>
</a:t>
                    </a:r>
                    <a:fld id="{BC2883BC-EB0A-914D-941A-354CABDAA35A}" type="PERCENTAGE">
                      <a:rPr lang="en-US" sz="1400" baseline="0">
                        <a:latin typeface="Arial" charset="0"/>
                        <a:ea typeface="Arial" charset="0"/>
                        <a:cs typeface="Arial" charset="0"/>
                      </a:rPr>
                      <a:pPr>
                        <a:defRPr/>
                      </a:pPr>
                      <a:t>[PERCENTAGE]</a:t>
                    </a:fld>
                    <a:endParaRPr lang="en-US" sz="1400" baseline="0" dirty="0">
                      <a:latin typeface="Arial" charset="0"/>
                      <a:ea typeface="Arial" charset="0"/>
                      <a:cs typeface="Arial" charset="0"/>
                    </a:endParaRPr>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4D24-DF4E-A910-EE7117368E3B}"/>
                </c:ext>
                <c:ext xmlns:c15="http://schemas.microsoft.com/office/drawing/2012/chart" uri="{CE6537A1-D6FC-4f65-9D91-7224C49458BB}">
                  <c15:layout>
                    <c:manualLayout>
                      <c:w val="0.276107162383816"/>
                      <c:h val="0.103698811096433"/>
                    </c:manualLayout>
                  </c15:layout>
                  <c15:dlblFieldTable/>
                  <c15:showDataLabelsRange val="0"/>
                </c:ext>
              </c:extLst>
            </c:dLbl>
            <c:dLbl>
              <c:idx val="6"/>
              <c:layout>
                <c:manualLayout>
                  <c:x val="-0.0566355695423255"/>
                  <c:y val="-0.0186600651140536"/>
                </c:manualLayout>
              </c:layout>
              <c:tx>
                <c:rich>
                  <a:bodyPr/>
                  <a:lstStyle/>
                  <a:p>
                    <a:fld id="{3A108B92-AD99-7047-9EDB-BED94C4DED6F}" type="CATEGORYNAME">
                      <a:rPr lang="it-IT" sz="1400">
                        <a:latin typeface="Arial" charset="0"/>
                        <a:ea typeface="Arial" charset="0"/>
                        <a:cs typeface="Arial" charset="0"/>
                      </a:rPr>
                      <a:pPr/>
                      <a:t>[CATEGORY NAME]</a:t>
                    </a:fld>
                    <a:r>
                      <a:rPr lang="it-IT" sz="1400" baseline="0" dirty="0">
                        <a:latin typeface="Arial" charset="0"/>
                        <a:ea typeface="Arial" charset="0"/>
                        <a:cs typeface="Arial" charset="0"/>
                      </a:rPr>
                      <a:t>
</a:t>
                    </a:r>
                    <a:fld id="{CE539B31-8ED7-B041-9C02-6326BB05C671}" type="PERCENTAGE">
                      <a:rPr lang="it-IT" sz="1400" baseline="0">
                        <a:latin typeface="Arial" charset="0"/>
                        <a:ea typeface="Arial" charset="0"/>
                        <a:cs typeface="Arial" charset="0"/>
                      </a:rPr>
                      <a:pPr/>
                      <a:t>[PERCENTAGE]</a:t>
                    </a:fld>
                    <a:endParaRPr lang="it-IT" sz="1400" baseline="0" dirty="0">
                      <a:latin typeface="Arial" charset="0"/>
                      <a:ea typeface="Arial" charset="0"/>
                      <a:cs typeface="Arial" charset="0"/>
                    </a:endParaRPr>
                  </a:p>
                </c:rich>
              </c:tx>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4D24-DF4E-A910-EE7117368E3B}"/>
                </c:ext>
                <c:ext xmlns:c15="http://schemas.microsoft.com/office/drawing/2012/chart" uri="{CE6537A1-D6FC-4f65-9D91-7224C49458BB}">
                  <c15:layout/>
                  <c15:dlblFieldTable/>
                  <c15:showDataLabelsRange val="0"/>
                </c:ext>
              </c:extLst>
            </c:dLbl>
            <c:dLbl>
              <c:idx val="7"/>
              <c:layout>
                <c:manualLayout>
                  <c:x val="0.0227140169534576"/>
                  <c:y val="0.00917816910931047"/>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4A4A4A"/>
                        </a:solidFill>
                        <a:latin typeface="+mn-lt"/>
                        <a:ea typeface="+mn-ea"/>
                        <a:cs typeface="+mn-cs"/>
                      </a:defRPr>
                    </a:pPr>
                    <a:fld id="{8453B62D-6103-C14A-80AE-B72AFB5EE021}" type="CATEGORYNAME">
                      <a:rPr lang="en-US" sz="1400">
                        <a:latin typeface="Arial" charset="0"/>
                        <a:ea typeface="Arial" charset="0"/>
                        <a:cs typeface="Arial" charset="0"/>
                      </a:rPr>
                      <a:pPr>
                        <a:defRPr>
                          <a:solidFill>
                            <a:srgbClr val="4A4A4A"/>
                          </a:solidFill>
                        </a:defRPr>
                      </a:pPr>
                      <a:t>[CATEGORY NAME]</a:t>
                    </a:fld>
                    <a:r>
                      <a:rPr lang="en-US" sz="1400" baseline="0" dirty="0">
                        <a:latin typeface="Arial" charset="0"/>
                        <a:ea typeface="Arial" charset="0"/>
                        <a:cs typeface="Arial" charset="0"/>
                      </a:rPr>
                      <a:t>
</a:t>
                    </a:r>
                    <a:fld id="{1D553394-0626-6149-961D-23D33EACB829}" type="PERCENTAGE">
                      <a:rPr lang="en-US" sz="1400" baseline="0">
                        <a:latin typeface="Arial" charset="0"/>
                        <a:ea typeface="Arial" charset="0"/>
                        <a:cs typeface="Arial" charset="0"/>
                      </a:rPr>
                      <a:pPr>
                        <a:defRPr>
                          <a:solidFill>
                            <a:srgbClr val="4A4A4A"/>
                          </a:solidFill>
                        </a:defRPr>
                      </a:pPr>
                      <a:t>[PERCENTAGE]</a:t>
                    </a:fld>
                    <a:endParaRPr lang="en-US" sz="1400" baseline="0" dirty="0">
                      <a:latin typeface="Arial" charset="0"/>
                      <a:ea typeface="Arial" charset="0"/>
                      <a:cs typeface="Arial" charset="0"/>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A4A4A"/>
                      </a:solidFill>
                      <a:latin typeface="+mn-lt"/>
                      <a:ea typeface="+mn-ea"/>
                      <a:cs typeface="+mn-cs"/>
                    </a:defRPr>
                  </a:pPr>
                  <a:endParaRPr lang="en-US"/>
                </a:p>
              </c:txPr>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4D24-DF4E-A910-EE7117368E3B}"/>
                </c:ext>
                <c:ext xmlns:c15="http://schemas.microsoft.com/office/drawing/2012/chart" uri="{CE6537A1-D6FC-4f65-9D91-7224C49458BB}">
                  <c15:layout/>
                  <c15:dlblFieldTable/>
                  <c15:showDataLabelsRange val="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Sheet1!$A$2:$A$9</c:f>
              <c:strCache>
                <c:ptCount val="8"/>
                <c:pt idx="0">
                  <c:v>Federal/Central Government</c:v>
                </c:pt>
                <c:pt idx="1">
                  <c:v>State/Provincial Government</c:v>
                </c:pt>
                <c:pt idx="2">
                  <c:v>Municipal Government</c:v>
                </c:pt>
                <c:pt idx="3">
                  <c:v>Academia</c:v>
                </c:pt>
                <c:pt idx="4">
                  <c:v>Private Business</c:v>
                </c:pt>
                <c:pt idx="5">
                  <c:v>Non-Profit/NGOs</c:v>
                </c:pt>
                <c:pt idx="6">
                  <c:v>Tribal</c:v>
                </c:pt>
                <c:pt idx="7">
                  <c:v>Other</c:v>
                </c:pt>
              </c:strCache>
            </c:strRef>
          </c:cat>
          <c:val>
            <c:numRef>
              <c:f>Sheet1!$B$2:$B$9</c:f>
              <c:numCache>
                <c:formatCode>General</c:formatCode>
                <c:ptCount val="8"/>
                <c:pt idx="0">
                  <c:v>3803.0</c:v>
                </c:pt>
                <c:pt idx="1">
                  <c:v>1135.0</c:v>
                </c:pt>
                <c:pt idx="2">
                  <c:v>235.0</c:v>
                </c:pt>
                <c:pt idx="3">
                  <c:v>5852.0</c:v>
                </c:pt>
                <c:pt idx="4">
                  <c:v>1279.0</c:v>
                </c:pt>
                <c:pt idx="5">
                  <c:v>1194.0</c:v>
                </c:pt>
                <c:pt idx="6">
                  <c:v>34.0</c:v>
                </c:pt>
                <c:pt idx="7">
                  <c:v>647.0</c:v>
                </c:pt>
              </c:numCache>
            </c:numRef>
          </c:val>
          <c:extLst xmlns:c16r2="http://schemas.microsoft.com/office/drawing/2015/06/chart">
            <c:ext xmlns:c16="http://schemas.microsoft.com/office/drawing/2014/chart" uri="{C3380CC4-5D6E-409C-BE32-E72D297353CC}">
              <c16:uniqueId val="{00000010-4D24-DF4E-A910-EE7117368E3B}"/>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C3C119-78A7-1246-8D8F-33AEF65602F7}" type="datetimeFigureOut">
              <a:rPr lang="en-US" smtClean="0"/>
              <a:pPr/>
              <a:t>10/24/18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C58E12-B52C-6D4C-AFCC-CA086959843D}" type="slidenum">
              <a:rPr lang="en-US" smtClean="0"/>
              <a:pPr/>
              <a:t>‹#›</a:t>
            </a:fld>
            <a:endParaRPr lang="en-US"/>
          </a:p>
        </p:txBody>
      </p:sp>
    </p:spTree>
    <p:extLst>
      <p:ext uri="{BB962C8B-B14F-4D97-AF65-F5344CB8AC3E}">
        <p14:creationId xmlns:p14="http://schemas.microsoft.com/office/powerpoint/2010/main" val="1658605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F682F0-DFDD-9D47-904F-863866E342F8}" type="datetimeFigureOut">
              <a:rPr lang="en-US" smtClean="0"/>
              <a:pPr/>
              <a:t>10/24/18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DA54F2-9768-BB4D-944F-81B872D1A08B}" type="slidenum">
              <a:rPr lang="en-US" smtClean="0"/>
              <a:pPr/>
              <a:t>‹#›</a:t>
            </a:fld>
            <a:endParaRPr lang="en-US"/>
          </a:p>
        </p:txBody>
      </p:sp>
    </p:spTree>
    <p:extLst>
      <p:ext uri="{BB962C8B-B14F-4D97-AF65-F5344CB8AC3E}">
        <p14:creationId xmlns:p14="http://schemas.microsoft.com/office/powerpoint/2010/main" val="2642600740"/>
      </p:ext>
    </p:extLst>
  </p:cSld>
  <p:clrMap bg1="lt1" tx1="dk1" bg2="lt2" tx2="dk2" accent1="accent1" accent2="accent2" accent3="accent3" accent4="accent4" accent5="accent5" accent6="accent6" hlink="hlink" folHlink="folHlink"/>
  <p:notesStyle>
    <a:lvl1pPr marL="0" algn="l" defTabSz="609493" rtl="0" eaLnBrk="1" latinLnBrk="0" hangingPunct="1">
      <a:defRPr sz="1600" kern="1200">
        <a:solidFill>
          <a:schemeClr val="tx1"/>
        </a:solidFill>
        <a:latin typeface="+mn-lt"/>
        <a:ea typeface="+mn-ea"/>
        <a:cs typeface="+mn-cs"/>
      </a:defRPr>
    </a:lvl1pPr>
    <a:lvl2pPr marL="609493" algn="l" defTabSz="609493" rtl="0" eaLnBrk="1" latinLnBrk="0" hangingPunct="1">
      <a:defRPr sz="1600" kern="1200">
        <a:solidFill>
          <a:schemeClr val="tx1"/>
        </a:solidFill>
        <a:latin typeface="+mn-lt"/>
        <a:ea typeface="+mn-ea"/>
        <a:cs typeface="+mn-cs"/>
      </a:defRPr>
    </a:lvl2pPr>
    <a:lvl3pPr marL="1218987" algn="l" defTabSz="609493" rtl="0" eaLnBrk="1" latinLnBrk="0" hangingPunct="1">
      <a:defRPr sz="1600" kern="1200">
        <a:solidFill>
          <a:schemeClr val="tx1"/>
        </a:solidFill>
        <a:latin typeface="+mn-lt"/>
        <a:ea typeface="+mn-ea"/>
        <a:cs typeface="+mn-cs"/>
      </a:defRPr>
    </a:lvl3pPr>
    <a:lvl4pPr marL="1828480" algn="l" defTabSz="609493" rtl="0" eaLnBrk="1" latinLnBrk="0" hangingPunct="1">
      <a:defRPr sz="1600" kern="1200">
        <a:solidFill>
          <a:schemeClr val="tx1"/>
        </a:solidFill>
        <a:latin typeface="+mn-lt"/>
        <a:ea typeface="+mn-ea"/>
        <a:cs typeface="+mn-cs"/>
      </a:defRPr>
    </a:lvl4pPr>
    <a:lvl5pPr marL="2437973" algn="l" defTabSz="609493" rtl="0" eaLnBrk="1" latinLnBrk="0" hangingPunct="1">
      <a:defRPr sz="1600" kern="1200">
        <a:solidFill>
          <a:schemeClr val="tx1"/>
        </a:solidFill>
        <a:latin typeface="+mn-lt"/>
        <a:ea typeface="+mn-ea"/>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 will provide an</a:t>
            </a:r>
            <a:r>
              <a:rPr lang="en-US" baseline="0" dirty="0" smtClean="0"/>
              <a:t> overview on NASA’s Applied Remote Sensing Training Program, which provides capacity building in different areas including SAR. For those that do not know me, I am a scientist at JPL focusing on the use of radar for terrestrial studies (wetlands and freeze/thaw specifically) and since two years ago I have been partly supporting the ARSET program as an instructor specifically its SAR and SMAP trainings.</a:t>
            </a:r>
            <a:endParaRPr lang="en-US" dirty="0"/>
          </a:p>
          <a:p>
            <a:endParaRPr lang="en-US"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a:t>
            </a:fld>
            <a:endParaRPr lang="en-US"/>
          </a:p>
        </p:txBody>
      </p:sp>
    </p:spTree>
    <p:extLst>
      <p:ext uri="{BB962C8B-B14F-4D97-AF65-F5344CB8AC3E}">
        <p14:creationId xmlns:p14="http://schemas.microsoft.com/office/powerpoint/2010/main" val="176487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10</a:t>
            </a:fld>
            <a:endParaRPr lang="en-US"/>
          </a:p>
        </p:txBody>
      </p:sp>
    </p:spTree>
    <p:extLst>
      <p:ext uri="{BB962C8B-B14F-4D97-AF65-F5344CB8AC3E}">
        <p14:creationId xmlns:p14="http://schemas.microsoft.com/office/powerpoint/2010/main" val="84057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The first SAR course was an Introduction to SAR online webinar in Jun-Jul 2017.</a:t>
            </a:r>
            <a:r>
              <a:rPr lang="en-US" baseline="0" noProof="0" dirty="0" smtClean="0"/>
              <a:t> It consisted of four sessions, covering the basics of SAR, SAR processing and data analysis, Introduction to </a:t>
            </a:r>
            <a:r>
              <a:rPr lang="en-US" baseline="0" noProof="0" dirty="0" err="1" smtClean="0"/>
              <a:t>Polarimetric</a:t>
            </a:r>
            <a:r>
              <a:rPr lang="en-US" baseline="0" noProof="0" dirty="0" smtClean="0"/>
              <a:t> SAR by </a:t>
            </a:r>
            <a:r>
              <a:rPr lang="en-US" baseline="0" noProof="0" dirty="0" err="1" smtClean="0"/>
              <a:t>Naiara</a:t>
            </a:r>
            <a:r>
              <a:rPr lang="en-US" baseline="0" noProof="0" dirty="0" smtClean="0"/>
              <a:t> Pinto and Introduction to INSAR by Eric Fielding. Each session was done in English and Spanish. The objective was to provide an introduction to SAR to a non-technical audience, focusing on explaining just concepts to that they could understand what sort of information SAR images provide and providing demo’s showing the necessary steps to process SAR images and how to perform basic analysis. The demo was done with Sentinel-1 data and with open source software SNAP.</a:t>
            </a:r>
          </a:p>
          <a:p>
            <a:r>
              <a:rPr lang="en-US" baseline="0" noProof="0" dirty="0" smtClean="0"/>
              <a:t>There were a total of 984 participants from 599 organizations, 75 countries and 26 </a:t>
            </a:r>
            <a:r>
              <a:rPr lang="en-US" baseline="0" noProof="0" dirty="0" err="1" smtClean="0"/>
              <a:t>U.S.states</a:t>
            </a:r>
            <a:r>
              <a:rPr lang="en-US" baseline="0" noProof="0" dirty="0" smtClean="0"/>
              <a:t>. 54% stated that this was the first time they were taking an ARSET training.</a:t>
            </a:r>
            <a:endParaRPr lang="en-US" noProof="0"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11</a:t>
            </a:fld>
            <a:endParaRPr lang="en-US"/>
          </a:p>
        </p:txBody>
      </p:sp>
    </p:spTree>
    <p:extLst>
      <p:ext uri="{BB962C8B-B14F-4D97-AF65-F5344CB8AC3E}">
        <p14:creationId xmlns:p14="http://schemas.microsoft.com/office/powerpoint/2010/main" val="596794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12</a:t>
            </a:fld>
            <a:endParaRPr lang="en-US"/>
          </a:p>
        </p:txBody>
      </p:sp>
    </p:spTree>
    <p:extLst>
      <p:ext uri="{BB962C8B-B14F-4D97-AF65-F5344CB8AC3E}">
        <p14:creationId xmlns:p14="http://schemas.microsoft.com/office/powerpoint/2010/main" val="335866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13</a:t>
            </a:fld>
            <a:endParaRPr lang="en-US"/>
          </a:p>
        </p:txBody>
      </p:sp>
    </p:spTree>
    <p:extLst>
      <p:ext uri="{BB962C8B-B14F-4D97-AF65-F5344CB8AC3E}">
        <p14:creationId xmlns:p14="http://schemas.microsoft.com/office/powerpoint/2010/main" val="1252730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smtClean="0"/>
              <a:t>learning</a:t>
            </a:r>
            <a:r>
              <a:rPr lang="es-ES_tradnl" dirty="0" smtClean="0"/>
              <a:t> capsules</a:t>
            </a:r>
            <a:r>
              <a:rPr lang="es-ES_tradnl" baseline="0" dirty="0" smtClean="0"/>
              <a:t> and </a:t>
            </a:r>
            <a:r>
              <a:rPr lang="es-ES_tradnl" baseline="0" dirty="0" err="1" smtClean="0"/>
              <a:t>how</a:t>
            </a:r>
            <a:r>
              <a:rPr lang="es-ES_tradnl" baseline="0" dirty="0" smtClean="0"/>
              <a:t> to </a:t>
            </a:r>
            <a:r>
              <a:rPr lang="es-ES_tradnl" baseline="0" dirty="0" err="1" smtClean="0"/>
              <a:t>generate</a:t>
            </a:r>
            <a:r>
              <a:rPr lang="es-ES_tradnl" baseline="0" dirty="0" smtClean="0"/>
              <a:t> </a:t>
            </a:r>
            <a:r>
              <a:rPr lang="es-ES_tradnl" baseline="0" dirty="0" err="1" smtClean="0"/>
              <a:t>products</a:t>
            </a:r>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14</a:t>
            </a:fld>
            <a:endParaRPr lang="en-US"/>
          </a:p>
        </p:txBody>
      </p:sp>
    </p:spTree>
    <p:extLst>
      <p:ext uri="{BB962C8B-B14F-4D97-AF65-F5344CB8AC3E}">
        <p14:creationId xmlns:p14="http://schemas.microsoft.com/office/powerpoint/2010/main" val="144667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15</a:t>
            </a:fld>
            <a:endParaRPr lang="en-US"/>
          </a:p>
        </p:txBody>
      </p:sp>
    </p:spTree>
    <p:extLst>
      <p:ext uri="{BB962C8B-B14F-4D97-AF65-F5344CB8AC3E}">
        <p14:creationId xmlns:p14="http://schemas.microsoft.com/office/powerpoint/2010/main" val="17233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16</a:t>
            </a:fld>
            <a:endParaRPr lang="en-US"/>
          </a:p>
        </p:txBody>
      </p:sp>
    </p:spTree>
    <p:extLst>
      <p:ext uri="{BB962C8B-B14F-4D97-AF65-F5344CB8AC3E}">
        <p14:creationId xmlns:p14="http://schemas.microsoft.com/office/powerpoint/2010/main" val="1702000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smtClean="0"/>
              <a:t>big</a:t>
            </a:r>
            <a:r>
              <a:rPr lang="es-ES_tradnl" dirty="0" smtClean="0"/>
              <a:t> </a:t>
            </a:r>
            <a:r>
              <a:rPr lang="es-ES_tradnl" dirty="0" err="1" smtClean="0"/>
              <a:t>on</a:t>
            </a:r>
            <a:r>
              <a:rPr lang="es-ES_tradnl" dirty="0" smtClean="0"/>
              <a:t> social media</a:t>
            </a:r>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17</a:t>
            </a:fld>
            <a:endParaRPr lang="en-US"/>
          </a:p>
        </p:txBody>
      </p:sp>
    </p:spTree>
    <p:extLst>
      <p:ext uri="{BB962C8B-B14F-4D97-AF65-F5344CB8AC3E}">
        <p14:creationId xmlns:p14="http://schemas.microsoft.com/office/powerpoint/2010/main" val="15480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9493" rtl="0" eaLnBrk="1" fontAlgn="auto" latinLnBrk="0" hangingPunct="1">
              <a:lnSpc>
                <a:spcPct val="100000"/>
              </a:lnSpc>
              <a:spcBef>
                <a:spcPts val="0"/>
              </a:spcBef>
              <a:spcAft>
                <a:spcPts val="0"/>
              </a:spcAft>
              <a:buClrTx/>
              <a:buSzTx/>
              <a:buFontTx/>
              <a:buNone/>
              <a:tabLst/>
              <a:defRPr/>
            </a:pPr>
            <a:r>
              <a:rPr lang="en-US" noProof="0" dirty="0" smtClean="0"/>
              <a:t>ARSET started in 2009 and is part of NASA’s Applied</a:t>
            </a:r>
            <a:r>
              <a:rPr lang="en-US" baseline="0" noProof="0" dirty="0" smtClean="0"/>
              <a:t> Sciences Program</a:t>
            </a:r>
            <a:r>
              <a:rPr lang="en-US" noProof="0" dirty="0" smtClean="0"/>
              <a:t> falling within its capacity building focus area.</a:t>
            </a:r>
            <a:r>
              <a:rPr lang="en-US" baseline="0" noProof="0" dirty="0" smtClean="0"/>
              <a:t> </a:t>
            </a:r>
            <a:r>
              <a:rPr lang="en-US" noProof="0" dirty="0" smtClean="0"/>
              <a:t>The objective of ARSET is to do</a:t>
            </a:r>
            <a:r>
              <a:rPr lang="en-US" baseline="0" noProof="0" dirty="0" smtClean="0"/>
              <a:t> capacity building on a global scale of NASA and other remote sensing products specifically to the applications community seeking to engage policy makers, environmental managers, and other professionals in the public and public sector. ARSET is global in scope. </a:t>
            </a:r>
            <a:endParaRPr lang="en-US" noProof="0" dirty="0" smtClean="0"/>
          </a:p>
          <a:p>
            <a:pPr marL="0" marR="0" indent="0" algn="l" defTabSz="609493" rtl="0" eaLnBrk="1" fontAlgn="auto" latinLnBrk="0" hangingPunct="1">
              <a:lnSpc>
                <a:spcPct val="100000"/>
              </a:lnSpc>
              <a:spcBef>
                <a:spcPts val="0"/>
              </a:spcBef>
              <a:spcAft>
                <a:spcPts val="0"/>
              </a:spcAft>
              <a:buClrTx/>
              <a:buSzTx/>
              <a:buFontTx/>
              <a:buNone/>
              <a:tabLst/>
              <a:defRPr/>
            </a:pPr>
            <a:r>
              <a:rPr lang="en-US" baseline="0" noProof="0" dirty="0" smtClean="0"/>
              <a:t>The four topic areas of its trainings are water resources, air quality, land, and disasters. Some examples of recent trainings in these thematic areas are:</a:t>
            </a:r>
          </a:p>
          <a:p>
            <a:pPr marL="0" marR="0" indent="0" algn="l" defTabSz="609493" rtl="0" eaLnBrk="1" fontAlgn="auto" latinLnBrk="0" hangingPunct="1">
              <a:lnSpc>
                <a:spcPct val="100000"/>
              </a:lnSpc>
              <a:spcBef>
                <a:spcPts val="0"/>
              </a:spcBef>
              <a:spcAft>
                <a:spcPts val="0"/>
              </a:spcAft>
              <a:buClrTx/>
              <a:buSzTx/>
              <a:buFontTx/>
              <a:buNone/>
              <a:tabLst/>
              <a:defRPr/>
            </a:pPr>
            <a:r>
              <a:rPr lang="en-US" baseline="0" noProof="0" dirty="0" smtClean="0"/>
              <a:t>- Under Land: Change detection for land cover mapping </a:t>
            </a:r>
          </a:p>
          <a:p>
            <a:pPr marL="0" marR="0" indent="0" algn="l" defTabSz="609493" rtl="0" eaLnBrk="1" fontAlgn="auto" latinLnBrk="0" hangingPunct="1">
              <a:lnSpc>
                <a:spcPct val="100000"/>
              </a:lnSpc>
              <a:spcBef>
                <a:spcPts val="0"/>
              </a:spcBef>
              <a:spcAft>
                <a:spcPts val="0"/>
              </a:spcAft>
              <a:buClrTx/>
              <a:buSzTx/>
              <a:buFontTx/>
              <a:buNone/>
              <a:tabLst/>
              <a:defRPr/>
            </a:pPr>
            <a:r>
              <a:rPr lang="en-US" baseline="0" noProof="0" dirty="0" smtClean="0"/>
              <a:t>- Under Water: Processing Satellite Imagery for Water Quality</a:t>
            </a:r>
          </a:p>
          <a:p>
            <a:pPr marL="0" marR="0" indent="0" algn="l" defTabSz="609493" rtl="0" eaLnBrk="1" fontAlgn="auto" latinLnBrk="0" hangingPunct="1">
              <a:lnSpc>
                <a:spcPct val="100000"/>
              </a:lnSpc>
              <a:spcBef>
                <a:spcPts val="0"/>
              </a:spcBef>
              <a:spcAft>
                <a:spcPts val="0"/>
              </a:spcAft>
              <a:buClrTx/>
              <a:buSzTx/>
              <a:buFontTx/>
              <a:buNone/>
              <a:tabLst/>
              <a:defRPr/>
            </a:pPr>
            <a:r>
              <a:rPr lang="en-US" baseline="0" noProof="0" dirty="0" smtClean="0"/>
              <a:t>-Under Air Quality: High Temporal Resolution Air Quality Observations from Space</a:t>
            </a:r>
          </a:p>
          <a:p>
            <a:pPr marL="0" marR="0" indent="0" algn="l" defTabSz="609493" rtl="0" eaLnBrk="1" fontAlgn="auto" latinLnBrk="0" hangingPunct="1">
              <a:lnSpc>
                <a:spcPct val="100000"/>
              </a:lnSpc>
              <a:spcBef>
                <a:spcPts val="0"/>
              </a:spcBef>
              <a:spcAft>
                <a:spcPts val="0"/>
              </a:spcAft>
              <a:buClrTx/>
              <a:buSzTx/>
              <a:buFontTx/>
              <a:buNone/>
              <a:tabLst/>
              <a:defRPr/>
            </a:pPr>
            <a:r>
              <a:rPr lang="en-US" baseline="0" noProof="0" dirty="0" smtClean="0"/>
              <a:t>-Under Disasters: Monitoring Urban Floods Using Remote Sensing or Monitoring Tropical Storms for Emergency Preparedness</a:t>
            </a:r>
          </a:p>
        </p:txBody>
      </p:sp>
      <p:sp>
        <p:nvSpPr>
          <p:cNvPr id="4" name="Slide Number Placeholder 3"/>
          <p:cNvSpPr>
            <a:spLocks noGrp="1"/>
          </p:cNvSpPr>
          <p:nvPr>
            <p:ph type="sldNum" sz="quarter" idx="10"/>
          </p:nvPr>
        </p:nvSpPr>
        <p:spPr/>
        <p:txBody>
          <a:bodyPr/>
          <a:lstStyle/>
          <a:p>
            <a:fld id="{4ADA54F2-9768-BB4D-944F-81B872D1A08B}" type="slidenum">
              <a:rPr lang="en-US" smtClean="0"/>
              <a:pPr/>
              <a:t>2</a:t>
            </a:fld>
            <a:endParaRPr lang="en-US"/>
          </a:p>
        </p:txBody>
      </p:sp>
    </p:spTree>
    <p:extLst>
      <p:ext uri="{BB962C8B-B14F-4D97-AF65-F5344CB8AC3E}">
        <p14:creationId xmlns:p14="http://schemas.microsoft.com/office/powerpoint/2010/main" val="211846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smtClean="0"/>
              <a:t>subject</a:t>
            </a:r>
            <a:r>
              <a:rPr lang="es-ES_tradnl" dirty="0" smtClean="0"/>
              <a:t> </a:t>
            </a:r>
            <a:r>
              <a:rPr lang="es-ES_tradnl" dirty="0" err="1" smtClean="0"/>
              <a:t>matter</a:t>
            </a:r>
            <a:r>
              <a:rPr lang="es-ES_tradnl" dirty="0" smtClean="0"/>
              <a:t> </a:t>
            </a:r>
            <a:r>
              <a:rPr lang="es-ES_tradnl" dirty="0" err="1" smtClean="0"/>
              <a:t>experts</a:t>
            </a:r>
            <a:r>
              <a:rPr lang="es-ES_tradnl" dirty="0" smtClean="0"/>
              <a:t> </a:t>
            </a:r>
            <a:r>
              <a:rPr lang="es-ES_tradnl" dirty="0" err="1" smtClean="0"/>
              <a:t>funded</a:t>
            </a:r>
            <a:r>
              <a:rPr lang="es-ES_tradnl" baseline="0" dirty="0" smtClean="0"/>
              <a:t> at </a:t>
            </a:r>
            <a:r>
              <a:rPr lang="es-ES_tradnl" baseline="0" dirty="0" err="1" smtClean="0"/>
              <a:t>some</a:t>
            </a:r>
            <a:r>
              <a:rPr lang="es-ES_tradnl" baseline="0" dirty="0" smtClean="0"/>
              <a:t> </a:t>
            </a:r>
            <a:r>
              <a:rPr lang="es-ES_tradnl" baseline="0" dirty="0" err="1" smtClean="0"/>
              <a:t>level</a:t>
            </a:r>
            <a:r>
              <a:rPr lang="es-ES_tradnl" baseline="0" dirty="0" smtClean="0"/>
              <a:t>. </a:t>
            </a:r>
            <a:r>
              <a:rPr lang="es-ES_tradnl" baseline="0" dirty="0" err="1" smtClean="0"/>
              <a:t>Guest</a:t>
            </a:r>
            <a:r>
              <a:rPr lang="es-ES_tradnl" baseline="0" dirty="0" smtClean="0"/>
              <a:t> </a:t>
            </a:r>
            <a:r>
              <a:rPr lang="es-ES_tradnl" baseline="0" dirty="0" err="1" smtClean="0"/>
              <a:t>speakers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3</a:t>
            </a:fld>
            <a:endParaRPr lang="en-US"/>
          </a:p>
        </p:txBody>
      </p:sp>
    </p:spTree>
    <p:extLst>
      <p:ext uri="{BB962C8B-B14F-4D97-AF65-F5344CB8AC3E}">
        <p14:creationId xmlns:p14="http://schemas.microsoft.com/office/powerpoint/2010/main" val="777764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ARSET has </a:t>
            </a:r>
            <a:r>
              <a:rPr lang="es-ES_tradnl" dirty="0" err="1" smtClean="0"/>
              <a:t>an</a:t>
            </a:r>
            <a:r>
              <a:rPr lang="es-ES_tradnl" dirty="0" smtClean="0"/>
              <a:t> </a:t>
            </a:r>
            <a:r>
              <a:rPr lang="es-ES_tradnl" dirty="0" err="1" smtClean="0"/>
              <a:t>independent</a:t>
            </a:r>
            <a:r>
              <a:rPr lang="es-ES_tradnl" dirty="0" smtClean="0"/>
              <a:t> </a:t>
            </a:r>
            <a:r>
              <a:rPr lang="es-ES_tradnl" dirty="0" err="1" smtClean="0"/>
              <a:t>consultant</a:t>
            </a:r>
            <a:r>
              <a:rPr lang="es-ES_tradnl" baseline="0" dirty="0" smtClean="0"/>
              <a:t> to do </a:t>
            </a:r>
            <a:r>
              <a:rPr lang="es-ES_tradnl" baseline="0" dirty="0" err="1" smtClean="0"/>
              <a:t>the</a:t>
            </a:r>
            <a:r>
              <a:rPr lang="es-ES_tradnl" baseline="0" dirty="0" smtClean="0"/>
              <a:t> </a:t>
            </a:r>
            <a:r>
              <a:rPr lang="es-ES_tradnl" baseline="0" dirty="0" err="1" smtClean="0"/>
              <a:t>assessments</a:t>
            </a:r>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4</a:t>
            </a:fld>
            <a:endParaRPr lang="en-US"/>
          </a:p>
        </p:txBody>
      </p:sp>
    </p:spTree>
    <p:extLst>
      <p:ext uri="{BB962C8B-B14F-4D97-AF65-F5344CB8AC3E}">
        <p14:creationId xmlns:p14="http://schemas.microsoft.com/office/powerpoint/2010/main" val="73252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6322" indent="0">
              <a:buNone/>
            </a:pPr>
            <a:r>
              <a:rPr lang="en-US" sz="1600" b="0" i="0" kern="1200" dirty="0" smtClean="0">
                <a:solidFill>
                  <a:schemeClr val="tx1"/>
                </a:solidFill>
                <a:effectLst/>
                <a:latin typeface="+mn-lt"/>
                <a:ea typeface="+mn-ea"/>
                <a:cs typeface="+mn-cs"/>
              </a:rPr>
              <a:t>ARSET</a:t>
            </a:r>
            <a:r>
              <a:rPr lang="en-US" sz="1600" b="0" i="0" kern="1200" baseline="0" dirty="0" smtClean="0">
                <a:solidFill>
                  <a:schemeClr val="tx1"/>
                </a:solidFill>
                <a:effectLst/>
                <a:latin typeface="+mn-lt"/>
                <a:ea typeface="+mn-ea"/>
                <a:cs typeface="+mn-cs"/>
              </a:rPr>
              <a:t> has three different training formats. </a:t>
            </a:r>
          </a:p>
          <a:p>
            <a:pPr marL="146322" indent="0">
              <a:buNone/>
            </a:pPr>
            <a:r>
              <a:rPr lang="en-US" sz="1600" b="0" i="0" kern="1200" baseline="0" dirty="0" smtClean="0">
                <a:solidFill>
                  <a:schemeClr val="tx1"/>
                </a:solidFill>
                <a:effectLst/>
                <a:latin typeface="+mn-lt"/>
                <a:ea typeface="+mn-ea"/>
                <a:cs typeface="+mn-cs"/>
              </a:rPr>
              <a:t>-Online trainings or the webinars usually consist in 3-5 webinars in the series extending from 2-5 weeks between the first and last webinar. Each webinar is 1-2 hours long including a period of questions and answers with the instructor at the end. Webinars are available at all levels, meaning beginner through advanced but most of them are beginner. Most webinars are in English though some are in Spanish too. All webinars are free. The only request is for participants to register. All of the presentation material and recordings are freely available.</a:t>
            </a:r>
          </a:p>
          <a:p>
            <a:pPr marL="146322" indent="0">
              <a:buNone/>
            </a:pPr>
            <a:r>
              <a:rPr lang="en-US" sz="1600" b="0" i="0" kern="1200" baseline="0" dirty="0" smtClean="0">
                <a:solidFill>
                  <a:schemeClr val="tx1"/>
                </a:solidFill>
                <a:effectLst/>
                <a:latin typeface="+mn-lt"/>
                <a:ea typeface="+mn-ea"/>
                <a:cs typeface="+mn-cs"/>
              </a:rPr>
              <a:t>-In person trainings are usually hosted with a partner, typically in a computer lab. These trainings can vary from 2-7 days in length and are focused on locally relevant case studies. Again, these are in English but sometimes in person trainings are also in Spanish.</a:t>
            </a:r>
          </a:p>
          <a:p>
            <a:pPr marL="146322" indent="0">
              <a:buNone/>
            </a:pPr>
            <a:r>
              <a:rPr lang="en-US" sz="1600" b="0" i="0" kern="1200" baseline="0" dirty="0" smtClean="0">
                <a:solidFill>
                  <a:schemeClr val="tx1"/>
                </a:solidFill>
                <a:effectLst/>
                <a:latin typeface="+mn-lt"/>
                <a:ea typeface="+mn-ea"/>
                <a:cs typeface="+mn-cs"/>
              </a:rPr>
              <a:t>-train the trainer is either online or in person and is designed for individuals and organizations looking to develop their own applied remote sensing trainings.</a:t>
            </a:r>
          </a:p>
        </p:txBody>
      </p:sp>
      <p:sp>
        <p:nvSpPr>
          <p:cNvPr id="4" name="Slide Number Placeholder 3"/>
          <p:cNvSpPr>
            <a:spLocks noGrp="1"/>
          </p:cNvSpPr>
          <p:nvPr>
            <p:ph type="sldNum" sz="quarter" idx="10"/>
          </p:nvPr>
        </p:nvSpPr>
        <p:spPr/>
        <p:txBody>
          <a:bodyPr/>
          <a:lstStyle/>
          <a:p>
            <a:fld id="{4ADA54F2-9768-BB4D-944F-81B872D1A08B}" type="slidenum">
              <a:rPr lang="en-US" smtClean="0"/>
              <a:pPr/>
              <a:t>5</a:t>
            </a:fld>
            <a:endParaRPr lang="en-US"/>
          </a:p>
        </p:txBody>
      </p:sp>
    </p:spTree>
    <p:extLst>
      <p:ext uri="{BB962C8B-B14F-4D97-AF65-F5344CB8AC3E}">
        <p14:creationId xmlns:p14="http://schemas.microsoft.com/office/powerpoint/2010/main" val="187509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ARSET</a:t>
            </a:r>
            <a:r>
              <a:rPr lang="es-ES_tradnl" baseline="0" dirty="0" smtClean="0"/>
              <a:t> has </a:t>
            </a:r>
            <a:r>
              <a:rPr lang="es-ES_tradnl" baseline="0" dirty="0" err="1" smtClean="0"/>
              <a:t>different</a:t>
            </a:r>
            <a:r>
              <a:rPr lang="es-ES_tradnl" baseline="0" dirty="0" smtClean="0"/>
              <a:t> training </a:t>
            </a:r>
            <a:r>
              <a:rPr lang="es-ES_tradnl" baseline="0" dirty="0" err="1" smtClean="0"/>
              <a:t>levels</a:t>
            </a:r>
            <a:r>
              <a:rPr lang="es-ES_tradnl" baseline="0" dirty="0" smtClean="0"/>
              <a:t> </a:t>
            </a:r>
            <a:r>
              <a:rPr lang="es-ES_tradnl" baseline="0" dirty="0" err="1" smtClean="0"/>
              <a:t>from</a:t>
            </a:r>
            <a:r>
              <a:rPr lang="es-ES_tradnl" baseline="0" dirty="0" smtClean="0"/>
              <a:t> </a:t>
            </a:r>
            <a:r>
              <a:rPr lang="es-ES_tradnl" baseline="0" dirty="0" err="1" smtClean="0"/>
              <a:t>level</a:t>
            </a:r>
            <a:r>
              <a:rPr lang="es-ES_tradnl" baseline="0" dirty="0" smtClean="0"/>
              <a:t> 0, </a:t>
            </a:r>
            <a:r>
              <a:rPr lang="es-ES_tradnl" baseline="0" dirty="0" err="1" smtClean="0"/>
              <a:t>which</a:t>
            </a:r>
            <a:r>
              <a:rPr lang="es-ES_tradnl" baseline="0" dirty="0" smtClean="0"/>
              <a:t> </a:t>
            </a:r>
            <a:r>
              <a:rPr lang="es-ES_tradnl" baseline="0" dirty="0" err="1" smtClean="0"/>
              <a:t>covers</a:t>
            </a:r>
            <a:r>
              <a:rPr lang="es-ES_tradnl" baseline="0" dirty="0" smtClean="0"/>
              <a:t> </a:t>
            </a:r>
            <a:r>
              <a:rPr lang="es-ES_tradnl" baseline="0" dirty="0" err="1" smtClean="0"/>
              <a:t>fundamentals</a:t>
            </a:r>
            <a:r>
              <a:rPr lang="es-ES_tradnl" baseline="0" dirty="0" smtClean="0"/>
              <a:t> and </a:t>
            </a:r>
            <a:r>
              <a:rPr lang="es-ES_tradnl" baseline="0" dirty="0" err="1" smtClean="0"/>
              <a:t>assumes</a:t>
            </a:r>
            <a:r>
              <a:rPr lang="es-ES_tradnl" baseline="0" dirty="0" smtClean="0"/>
              <a:t> no prior </a:t>
            </a:r>
            <a:r>
              <a:rPr lang="es-ES_tradnl" baseline="0" dirty="0" err="1" smtClean="0"/>
              <a:t>knowledge</a:t>
            </a:r>
            <a:r>
              <a:rPr lang="es-ES_tradnl" baseline="0" dirty="0" smtClean="0"/>
              <a:t>. </a:t>
            </a:r>
            <a:r>
              <a:rPr lang="es-ES_tradnl" baseline="0" dirty="0" err="1" smtClean="0"/>
              <a:t>The</a:t>
            </a:r>
            <a:r>
              <a:rPr lang="es-ES_tradnl" baseline="0" dirty="0" smtClean="0"/>
              <a:t> </a:t>
            </a:r>
            <a:r>
              <a:rPr lang="es-ES_tradnl" baseline="0" dirty="0" err="1" smtClean="0"/>
              <a:t>basic</a:t>
            </a:r>
            <a:r>
              <a:rPr lang="es-ES_tradnl" baseline="0" dirty="0" smtClean="0"/>
              <a:t> </a:t>
            </a:r>
            <a:r>
              <a:rPr lang="es-ES_tradnl" baseline="0" dirty="0" err="1" smtClean="0"/>
              <a:t>level</a:t>
            </a:r>
            <a:r>
              <a:rPr lang="es-ES_tradnl" baseline="0" dirty="0" smtClean="0"/>
              <a:t> 1 </a:t>
            </a:r>
            <a:r>
              <a:rPr lang="es-ES_tradnl" baseline="0" dirty="0" err="1" smtClean="0"/>
              <a:t>requires</a:t>
            </a:r>
            <a:r>
              <a:rPr lang="es-ES_tradnl" baseline="0" dirty="0" smtClean="0"/>
              <a:t> a </a:t>
            </a:r>
            <a:r>
              <a:rPr lang="es-ES_tradnl" baseline="0" dirty="0" err="1" smtClean="0"/>
              <a:t>basic</a:t>
            </a:r>
            <a:r>
              <a:rPr lang="es-ES_tradnl" baseline="0" dirty="0" smtClean="0"/>
              <a:t> </a:t>
            </a:r>
            <a:r>
              <a:rPr lang="es-ES_tradnl" baseline="0" dirty="0" err="1" smtClean="0"/>
              <a:t>level</a:t>
            </a:r>
            <a:r>
              <a:rPr lang="es-ES_tradnl" baseline="0" dirty="0" smtClean="0"/>
              <a:t> of </a:t>
            </a:r>
            <a:r>
              <a:rPr lang="es-ES_tradnl" baseline="0" dirty="0" err="1" smtClean="0"/>
              <a:t>knowledge</a:t>
            </a:r>
            <a:r>
              <a:rPr lang="es-ES_tradnl" baseline="0" dirty="0" smtClean="0"/>
              <a:t> and </a:t>
            </a:r>
            <a:r>
              <a:rPr lang="es-ES_tradnl" baseline="0" dirty="0" err="1" smtClean="0"/>
              <a:t>covers</a:t>
            </a:r>
            <a:r>
              <a:rPr lang="es-ES_tradnl" baseline="0" dirty="0" smtClean="0"/>
              <a:t> </a:t>
            </a:r>
            <a:r>
              <a:rPr lang="es-ES_tradnl" baseline="0" dirty="0" err="1" smtClean="0"/>
              <a:t>specific</a:t>
            </a:r>
            <a:r>
              <a:rPr lang="es-ES_tradnl" baseline="0" dirty="0" smtClean="0"/>
              <a:t> </a:t>
            </a:r>
            <a:r>
              <a:rPr lang="es-ES_tradnl" baseline="0" dirty="0" err="1" smtClean="0"/>
              <a:t>applications</a:t>
            </a:r>
            <a:r>
              <a:rPr lang="es-ES_tradnl" baseline="0" dirty="0" smtClean="0"/>
              <a:t>. </a:t>
            </a:r>
            <a:r>
              <a:rPr lang="es-ES_tradnl" baseline="0" dirty="0" err="1" smtClean="0"/>
              <a:t>For</a:t>
            </a:r>
            <a:r>
              <a:rPr lang="es-ES_tradnl" baseline="0" dirty="0" smtClean="0"/>
              <a:t> </a:t>
            </a:r>
            <a:r>
              <a:rPr lang="es-ES_tradnl" baseline="0" dirty="0" err="1" smtClean="0"/>
              <a:t>example</a:t>
            </a:r>
            <a:r>
              <a:rPr lang="es-ES_tradnl" baseline="0" dirty="0" smtClean="0"/>
              <a:t> </a:t>
            </a:r>
            <a:r>
              <a:rPr lang="es-ES_tradnl" baseline="0" dirty="0" err="1" smtClean="0"/>
              <a:t>Introduction</a:t>
            </a:r>
            <a:r>
              <a:rPr lang="es-ES_tradnl" baseline="0" dirty="0" smtClean="0"/>
              <a:t> to </a:t>
            </a:r>
            <a:r>
              <a:rPr lang="es-ES_tradnl" baseline="0" dirty="0" err="1" smtClean="0"/>
              <a:t>Synthetic</a:t>
            </a:r>
            <a:r>
              <a:rPr lang="es-ES_tradnl" baseline="0" dirty="0" smtClean="0"/>
              <a:t> </a:t>
            </a:r>
            <a:r>
              <a:rPr lang="es-ES_tradnl" baseline="0" dirty="0" err="1" smtClean="0"/>
              <a:t>Aperture</a:t>
            </a:r>
            <a:r>
              <a:rPr lang="es-ES_tradnl" baseline="0" dirty="0" smtClean="0"/>
              <a:t> Radar.</a:t>
            </a:r>
          </a:p>
          <a:p>
            <a:r>
              <a:rPr lang="es-ES_tradnl" baseline="0" dirty="0" err="1" smtClean="0"/>
              <a:t>Then</a:t>
            </a:r>
            <a:r>
              <a:rPr lang="es-ES_tradnl" baseline="0" dirty="0" smtClean="0"/>
              <a:t> </a:t>
            </a:r>
            <a:r>
              <a:rPr lang="es-ES_tradnl" baseline="0" dirty="0" err="1" smtClean="0"/>
              <a:t>there</a:t>
            </a:r>
            <a:r>
              <a:rPr lang="es-ES_tradnl" baseline="0" dirty="0" smtClean="0"/>
              <a:t> </a:t>
            </a:r>
            <a:r>
              <a:rPr lang="es-ES_tradnl" baseline="0" dirty="0" err="1" smtClean="0"/>
              <a:t>is</a:t>
            </a:r>
            <a:r>
              <a:rPr lang="es-ES_tradnl" baseline="0" dirty="0" smtClean="0"/>
              <a:t> </a:t>
            </a:r>
            <a:r>
              <a:rPr lang="es-ES_tradnl" baseline="0" dirty="0" err="1" smtClean="0"/>
              <a:t>the</a:t>
            </a:r>
            <a:r>
              <a:rPr lang="es-ES_tradnl" baseline="0" dirty="0" smtClean="0"/>
              <a:t> </a:t>
            </a:r>
            <a:r>
              <a:rPr lang="es-ES_tradnl" baseline="0" dirty="0" err="1" smtClean="0"/>
              <a:t>Advanced</a:t>
            </a:r>
            <a:r>
              <a:rPr lang="es-ES_tradnl" baseline="0" dirty="0" smtClean="0"/>
              <a:t> </a:t>
            </a:r>
            <a:r>
              <a:rPr lang="es-ES_tradnl" baseline="0" dirty="0" err="1" smtClean="0"/>
              <a:t>Level</a:t>
            </a:r>
            <a:r>
              <a:rPr lang="es-ES_tradnl" baseline="0" dirty="0" smtClean="0"/>
              <a:t> 2, </a:t>
            </a:r>
            <a:r>
              <a:rPr lang="es-ES_tradnl" baseline="0" dirty="0" err="1" smtClean="0"/>
              <a:t>which</a:t>
            </a:r>
            <a:r>
              <a:rPr lang="es-ES_tradnl" baseline="0" dirty="0" smtClean="0"/>
              <a:t> </a:t>
            </a:r>
            <a:r>
              <a:rPr lang="es-ES_tradnl" baseline="0" dirty="0" err="1" smtClean="0"/>
              <a:t>requires</a:t>
            </a:r>
            <a:r>
              <a:rPr lang="es-ES_tradnl" baseline="0" dirty="0" smtClean="0"/>
              <a:t> a </a:t>
            </a:r>
            <a:r>
              <a:rPr lang="es-ES_tradnl" baseline="0" dirty="0" err="1" smtClean="0"/>
              <a:t>level</a:t>
            </a:r>
            <a:r>
              <a:rPr lang="es-ES_tradnl" baseline="0" dirty="0" smtClean="0"/>
              <a:t> 1 </a:t>
            </a:r>
            <a:r>
              <a:rPr lang="es-ES_tradnl" baseline="0" dirty="0" err="1" smtClean="0"/>
              <a:t>level</a:t>
            </a:r>
            <a:r>
              <a:rPr lang="es-ES_tradnl" baseline="0" dirty="0" smtClean="0"/>
              <a:t> of </a:t>
            </a:r>
            <a:r>
              <a:rPr lang="es-ES_tradnl" baseline="0" dirty="0" err="1" smtClean="0"/>
              <a:t>knowledge</a:t>
            </a:r>
            <a:r>
              <a:rPr lang="es-ES_tradnl" baseline="0" dirty="0" smtClean="0"/>
              <a:t> and </a:t>
            </a:r>
            <a:r>
              <a:rPr lang="es-ES_tradnl" baseline="0" dirty="0" err="1" smtClean="0"/>
              <a:t>is</a:t>
            </a:r>
            <a:r>
              <a:rPr lang="es-ES_tradnl" baseline="0" dirty="0" smtClean="0"/>
              <a:t> more </a:t>
            </a:r>
            <a:r>
              <a:rPr lang="es-ES_tradnl" baseline="0" dirty="0" err="1" smtClean="0"/>
              <a:t>focused</a:t>
            </a:r>
            <a:r>
              <a:rPr lang="es-ES_tradnl" baseline="0" dirty="0" smtClean="0"/>
              <a:t> </a:t>
            </a:r>
            <a:r>
              <a:rPr lang="es-ES_tradnl" baseline="0" dirty="0" err="1" smtClean="0"/>
              <a:t>such</a:t>
            </a:r>
            <a:r>
              <a:rPr lang="es-ES_tradnl" baseline="0" dirty="0" smtClean="0"/>
              <a:t> as </a:t>
            </a:r>
            <a:r>
              <a:rPr lang="es-ES_tradnl" baseline="0" dirty="0" err="1" smtClean="0"/>
              <a:t>for</a:t>
            </a:r>
            <a:r>
              <a:rPr lang="es-ES_tradnl" baseline="0" dirty="0" smtClean="0"/>
              <a:t> </a:t>
            </a:r>
            <a:r>
              <a:rPr lang="es-ES_tradnl" baseline="0" dirty="0" err="1" smtClean="0"/>
              <a:t>example</a:t>
            </a:r>
            <a:r>
              <a:rPr lang="es-ES_tradnl" baseline="0" dirty="0" smtClean="0"/>
              <a:t> </a:t>
            </a:r>
            <a:r>
              <a:rPr lang="es-ES_tradnl" baseline="0" dirty="0" err="1" smtClean="0"/>
              <a:t>the</a:t>
            </a:r>
            <a:r>
              <a:rPr lang="es-ES_tradnl" baseline="0" dirty="0" smtClean="0"/>
              <a:t> </a:t>
            </a:r>
            <a:r>
              <a:rPr lang="es-ES_tradnl" baseline="0" dirty="0" err="1" smtClean="0"/>
              <a:t>Advanced</a:t>
            </a:r>
            <a:r>
              <a:rPr lang="es-ES_tradnl" baseline="0" dirty="0" smtClean="0"/>
              <a:t> SAR training.</a:t>
            </a:r>
            <a:endParaRPr lang="es-ES_tradnl"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6</a:t>
            </a:fld>
            <a:endParaRPr lang="en-US"/>
          </a:p>
        </p:txBody>
      </p:sp>
    </p:spTree>
    <p:extLst>
      <p:ext uri="{BB962C8B-B14F-4D97-AF65-F5344CB8AC3E}">
        <p14:creationId xmlns:p14="http://schemas.microsoft.com/office/powerpoint/2010/main" val="165136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Reach:</a:t>
            </a:r>
            <a:r>
              <a:rPr lang="en-US" baseline="0" dirty="0" smtClean="0"/>
              <a:t> ARSET has a mailing list of interested people around the world and the reach and interest has been growing with time. Overall since 2009 ARSET has done over 110 trainings with a total of around 18000 participants in 160 countries and more than 4000 organizations. Here each bubble represents a specific training in the topic area within a given year and the size of the bubble corresponds to the number of attendees and you can see that there has been a significant increase in the last four years. Note the two large purple bubbles in disasters training in 2017 and 2018, those correspond to the SAR trainings. The level of participation in those trainings was beyond any other training that ARSET had ever done.</a:t>
            </a:r>
            <a:endParaRPr lang="en-US"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7</a:t>
            </a:fld>
            <a:endParaRPr lang="en-US"/>
          </a:p>
        </p:txBody>
      </p:sp>
    </p:spTree>
    <p:extLst>
      <p:ext uri="{BB962C8B-B14F-4D97-AF65-F5344CB8AC3E}">
        <p14:creationId xmlns:p14="http://schemas.microsoft.com/office/powerpoint/2010/main" val="254088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video shows the</a:t>
            </a:r>
            <a:r>
              <a:rPr lang="en-US" baseline="0" dirty="0" smtClean="0"/>
              <a:t> global distribution of the average number </a:t>
            </a:r>
            <a:r>
              <a:rPr lang="en-US" dirty="0" smtClean="0"/>
              <a:t>of ARSET participants per year with green being a lower level of</a:t>
            </a:r>
            <a:r>
              <a:rPr lang="en-US" baseline="0" dirty="0" smtClean="0"/>
              <a:t> participation and blue a higher level.</a:t>
            </a:r>
            <a:endParaRPr lang="en-US"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8</a:t>
            </a:fld>
            <a:endParaRPr lang="en-US"/>
          </a:p>
        </p:txBody>
      </p:sp>
    </p:spTree>
    <p:extLst>
      <p:ext uri="{BB962C8B-B14F-4D97-AF65-F5344CB8AC3E}">
        <p14:creationId xmlns:p14="http://schemas.microsoft.com/office/powerpoint/2010/main" val="1588243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Attendee Sectors updated </a:t>
            </a:r>
            <a:r>
              <a:rPr lang="en-US" dirty="0" smtClean="0"/>
              <a:t>5/23/18</a:t>
            </a:r>
          </a:p>
          <a:p>
            <a:r>
              <a:rPr lang="en-US" dirty="0" smtClean="0"/>
              <a:t>and this graph shows the breakdown of ARSET</a:t>
            </a:r>
            <a:r>
              <a:rPr lang="en-US" baseline="0" dirty="0" smtClean="0"/>
              <a:t> participants according to different sectors, with the largest one being academia followed by the government, private business and non-profits.</a:t>
            </a:r>
            <a:endParaRPr lang="en-US" dirty="0"/>
          </a:p>
        </p:txBody>
      </p:sp>
      <p:sp>
        <p:nvSpPr>
          <p:cNvPr id="4" name="Slide Number Placeholder 3"/>
          <p:cNvSpPr>
            <a:spLocks noGrp="1"/>
          </p:cNvSpPr>
          <p:nvPr>
            <p:ph type="sldNum" sz="quarter" idx="10"/>
          </p:nvPr>
        </p:nvSpPr>
        <p:spPr/>
        <p:txBody>
          <a:bodyPr/>
          <a:lstStyle/>
          <a:p>
            <a:fld id="{4ADA54F2-9768-BB4D-944F-81B872D1A08B}" type="slidenum">
              <a:rPr lang="en-US" smtClean="0"/>
              <a:pPr/>
              <a:t>9</a:t>
            </a:fld>
            <a:endParaRPr lang="en-US"/>
          </a:p>
        </p:txBody>
      </p:sp>
    </p:spTree>
    <p:extLst>
      <p:ext uri="{BB962C8B-B14F-4D97-AF65-F5344CB8AC3E}">
        <p14:creationId xmlns:p14="http://schemas.microsoft.com/office/powerpoint/2010/main" val="643642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0" cy="4606401"/>
          </a:xfrm>
          <a:prstGeom prst="rect">
            <a:avLst/>
          </a:prstGeom>
        </p:spPr>
      </p:pic>
      <p:sp>
        <p:nvSpPr>
          <p:cNvPr id="25" name="TextBox 24"/>
          <p:cNvSpPr txBox="1"/>
          <p:nvPr/>
        </p:nvSpPr>
        <p:spPr>
          <a:xfrm>
            <a:off x="147388" y="318581"/>
            <a:ext cx="3296797" cy="276977"/>
          </a:xfrm>
          <a:prstGeom prst="rect">
            <a:avLst/>
          </a:prstGeom>
          <a:noFill/>
        </p:spPr>
        <p:txBody>
          <a:bodyPr wrap="square" lIns="121931" tIns="60965" rIns="121931" bIns="60965" rtlCol="0">
            <a:spAutoFit/>
          </a:bodyPr>
          <a:lstStyle/>
          <a:p>
            <a:pPr algn="l"/>
            <a:r>
              <a:rPr lang="en-US" sz="1000" dirty="0">
                <a:solidFill>
                  <a:schemeClr val="bg1"/>
                </a:solidFill>
                <a:latin typeface="Arial"/>
                <a:cs typeface="Arial"/>
              </a:rPr>
              <a:t>National</a:t>
            </a:r>
            <a:r>
              <a:rPr lang="en-US" sz="1000" baseline="0" dirty="0">
                <a:solidFill>
                  <a:schemeClr val="bg1"/>
                </a:solidFill>
                <a:latin typeface="Arial"/>
                <a:cs typeface="Arial"/>
              </a:rPr>
              <a:t> Aeronautics and Space Administration</a:t>
            </a:r>
            <a:endParaRPr lang="en-US" sz="1000" dirty="0">
              <a:solidFill>
                <a:schemeClr val="bg1"/>
              </a:solidFill>
              <a:latin typeface="Arial"/>
              <a:cs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388" y="4945263"/>
            <a:ext cx="1574284" cy="1573874"/>
          </a:xfrm>
          <a:prstGeom prst="rect">
            <a:avLst/>
          </a:prstGeom>
        </p:spPr>
      </p:pic>
      <p:cxnSp>
        <p:nvCxnSpPr>
          <p:cNvPr id="11" name="Straight Connector 10"/>
          <p:cNvCxnSpPr/>
          <p:nvPr/>
        </p:nvCxnSpPr>
        <p:spPr>
          <a:xfrm flipV="1">
            <a:off x="-64" y="4606401"/>
            <a:ext cx="1219212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Oval 3"/>
          <p:cNvSpPr/>
          <p:nvPr userDrawn="1"/>
        </p:nvSpPr>
        <p:spPr>
          <a:xfrm>
            <a:off x="10972250" y="-152664"/>
            <a:ext cx="1219782" cy="1219464"/>
          </a:xfrm>
          <a:prstGeom prst="ellipse">
            <a:avLst/>
          </a:prstGeom>
          <a:solidFill>
            <a:schemeClr val="bg1"/>
          </a:solidFill>
          <a:ln>
            <a:noFill/>
          </a:ln>
          <a:effectLst>
            <a:glow rad="190500">
              <a:schemeClr val="bg1">
                <a:alpha val="80000"/>
              </a:schemeClr>
            </a:glow>
            <a:softEdge rad="4699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1"/>
          </a:p>
        </p:txBody>
      </p:sp>
      <p:pic>
        <p:nvPicPr>
          <p:cNvPr id="14" name="Picture 25" descr="NASA insigniaCMYK"/>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93253" y="76200"/>
            <a:ext cx="951359" cy="761736"/>
          </a:xfrm>
          <a:prstGeom prst="rect">
            <a:avLst/>
          </a:prstGeom>
          <a:noFill/>
          <a:ln w="9525">
            <a:noFill/>
            <a:miter lim="800000"/>
            <a:headEnd/>
            <a:tailEnd/>
          </a:ln>
        </p:spPr>
      </p:pic>
      <p:sp>
        <p:nvSpPr>
          <p:cNvPr id="12" name="Text Placeholder 4"/>
          <p:cNvSpPr>
            <a:spLocks noGrp="1"/>
          </p:cNvSpPr>
          <p:nvPr>
            <p:ph type="body" sz="quarter" idx="10" hasCustomPrompt="1"/>
          </p:nvPr>
        </p:nvSpPr>
        <p:spPr>
          <a:xfrm>
            <a:off x="1868408" y="5732462"/>
            <a:ext cx="9601111" cy="439738"/>
          </a:xfrm>
        </p:spPr>
        <p:txBody>
          <a:bodyPr anchor="ctr">
            <a:noAutofit/>
          </a:bodyPr>
          <a:lstStyle>
            <a:lvl1pPr marL="146322" indent="0">
              <a:buFontTx/>
              <a:buNone/>
              <a:defRPr sz="1600">
                <a:latin typeface="+mn-lt"/>
              </a:defRPr>
            </a:lvl1pPr>
            <a:lvl2pPr marL="365806" indent="0">
              <a:buFontTx/>
              <a:buNone/>
              <a:defRPr sz="1600">
                <a:latin typeface="+mn-lt"/>
              </a:defRPr>
            </a:lvl2pPr>
            <a:lvl3pPr marL="731611" indent="0">
              <a:buFontTx/>
              <a:buNone/>
              <a:defRPr sz="1600">
                <a:latin typeface="+mn-lt"/>
              </a:defRPr>
            </a:lvl3pPr>
            <a:lvl4pPr marL="975482" indent="0">
              <a:buFontTx/>
              <a:buNone/>
              <a:defRPr sz="1600">
                <a:latin typeface="+mn-lt"/>
              </a:defRPr>
            </a:lvl4pPr>
            <a:lvl5pPr marL="1341287" indent="0">
              <a:buFontTx/>
              <a:buNone/>
              <a:defRPr sz="1600">
                <a:latin typeface="+mn-lt"/>
              </a:defRPr>
            </a:lvl5pPr>
          </a:lstStyle>
          <a:p>
            <a:pPr lvl="0"/>
            <a:r>
              <a:rPr lang="en-US" dirty="0"/>
              <a:t>Presenter Name</a:t>
            </a:r>
          </a:p>
        </p:txBody>
      </p:sp>
      <p:sp>
        <p:nvSpPr>
          <p:cNvPr id="13" name="Text Placeholder 4"/>
          <p:cNvSpPr>
            <a:spLocks noGrp="1"/>
          </p:cNvSpPr>
          <p:nvPr>
            <p:ph type="body" sz="quarter" idx="11" hasCustomPrompt="1"/>
          </p:nvPr>
        </p:nvSpPr>
        <p:spPr>
          <a:xfrm>
            <a:off x="1868408" y="6265862"/>
            <a:ext cx="9601111" cy="439738"/>
          </a:xfrm>
        </p:spPr>
        <p:txBody>
          <a:bodyPr anchor="ctr">
            <a:noAutofit/>
          </a:bodyPr>
          <a:lstStyle>
            <a:lvl1pPr marL="146322" indent="0">
              <a:buFontTx/>
              <a:buNone/>
              <a:defRPr sz="1600">
                <a:latin typeface="+mn-lt"/>
              </a:defRPr>
            </a:lvl1pPr>
            <a:lvl2pPr marL="365806" indent="0">
              <a:buFontTx/>
              <a:buNone/>
              <a:defRPr sz="1600">
                <a:latin typeface="+mn-lt"/>
              </a:defRPr>
            </a:lvl2pPr>
            <a:lvl3pPr marL="731611" indent="0">
              <a:buFontTx/>
              <a:buNone/>
              <a:defRPr sz="1600">
                <a:latin typeface="+mn-lt"/>
              </a:defRPr>
            </a:lvl3pPr>
            <a:lvl4pPr marL="975482" indent="0">
              <a:buFontTx/>
              <a:buNone/>
              <a:defRPr sz="1600">
                <a:latin typeface="+mn-lt"/>
              </a:defRPr>
            </a:lvl4pPr>
            <a:lvl5pPr marL="1341287" indent="0">
              <a:buFontTx/>
              <a:buNone/>
              <a:defRPr sz="1600">
                <a:latin typeface="+mn-lt"/>
              </a:defRPr>
            </a:lvl5pPr>
          </a:lstStyle>
          <a:p>
            <a:pPr lvl="0"/>
            <a:r>
              <a:rPr lang="en-US" dirty="0"/>
              <a:t>Date</a:t>
            </a:r>
          </a:p>
        </p:txBody>
      </p:sp>
      <p:sp>
        <p:nvSpPr>
          <p:cNvPr id="16" name="Title 1"/>
          <p:cNvSpPr>
            <a:spLocks noGrp="1"/>
          </p:cNvSpPr>
          <p:nvPr>
            <p:ph type="ctrTitle"/>
          </p:nvPr>
        </p:nvSpPr>
        <p:spPr>
          <a:xfrm>
            <a:off x="1869729" y="4759067"/>
            <a:ext cx="9599790" cy="821233"/>
          </a:xfrm>
        </p:spPr>
        <p:txBody>
          <a:bodyPr anchor="ctr">
            <a:normAutofit/>
          </a:bodyPr>
          <a:lstStyle>
            <a:lvl1pPr>
              <a:lnSpc>
                <a:spcPct val="120000"/>
              </a:lnSpc>
              <a:spcAft>
                <a:spcPts val="0"/>
              </a:spcAft>
              <a:defRPr sz="3201">
                <a:latin typeface="+mj-lt"/>
                <a:cs typeface="Arial"/>
              </a:defRPr>
            </a:lvl1pPr>
          </a:lstStyle>
          <a:p>
            <a:r>
              <a:rPr lang="en-US" dirty="0"/>
              <a:t>Click to edit Master title style</a:t>
            </a:r>
          </a:p>
        </p:txBody>
      </p:sp>
    </p:spTree>
    <p:extLst>
      <p:ext uri="{BB962C8B-B14F-4D97-AF65-F5344CB8AC3E}">
        <p14:creationId xmlns:p14="http://schemas.microsoft.com/office/powerpoint/2010/main" val="194350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Subtitle+Blank">
    <p:spTree>
      <p:nvGrpSpPr>
        <p:cNvPr id="1" name=""/>
        <p:cNvGrpSpPr/>
        <p:nvPr/>
      </p:nvGrpSpPr>
      <p:grpSpPr>
        <a:xfrm>
          <a:off x="0" y="0"/>
          <a:ext cx="0" cy="0"/>
          <a:chOff x="0" y="0"/>
          <a:chExt cx="0" cy="0"/>
        </a:xfrm>
      </p:grpSpPr>
      <p:sp>
        <p:nvSpPr>
          <p:cNvPr id="8" name="Title 1"/>
          <p:cNvSpPr>
            <a:spLocks noGrp="1"/>
          </p:cNvSpPr>
          <p:nvPr>
            <p:ph type="title"/>
          </p:nvPr>
        </p:nvSpPr>
        <p:spPr>
          <a:xfrm>
            <a:off x="242315" y="276993"/>
            <a:ext cx="11707369" cy="576299"/>
          </a:xfrm>
        </p:spPr>
        <p:txBody>
          <a:bodyPr anchor="ctr">
            <a:noAutofit/>
          </a:bodyPr>
          <a:lstStyle>
            <a:lvl1pPr>
              <a:defRPr sz="2801" b="1"/>
            </a:lvl1pPr>
          </a:lstStyle>
          <a:p>
            <a:r>
              <a:rPr lang="en-US" dirty="0"/>
              <a:t>Click to edit Master title style</a:t>
            </a:r>
          </a:p>
        </p:txBody>
      </p:sp>
      <p:sp>
        <p:nvSpPr>
          <p:cNvPr id="6" name="Text Placeholder 10"/>
          <p:cNvSpPr>
            <a:spLocks noGrp="1"/>
          </p:cNvSpPr>
          <p:nvPr>
            <p:ph type="body" sz="quarter" idx="12"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7" name="TextBox 6"/>
          <p:cNvSpPr txBox="1"/>
          <p:nvPr userDrawn="1"/>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9" name="TextBox 8"/>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Tree>
    <p:extLst>
      <p:ext uri="{BB962C8B-B14F-4D97-AF65-F5344CB8AC3E}">
        <p14:creationId xmlns:p14="http://schemas.microsoft.com/office/powerpoint/2010/main" val="51024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Box 4"/>
          <p:cNvSpPr txBox="1"/>
          <p:nvPr userDrawn="1"/>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6" name="TextBox 5"/>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Tree>
    <p:extLst>
      <p:ext uri="{BB962C8B-B14F-4D97-AF65-F5344CB8AC3E}">
        <p14:creationId xmlns:p14="http://schemas.microsoft.com/office/powerpoint/2010/main" val="7085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0" y="609600"/>
            <a:ext cx="4114800" cy="4114800"/>
          </a:xfrm>
          <a:prstGeom prst="rect">
            <a:avLst/>
          </a:prstGeom>
        </p:spPr>
      </p:pic>
      <p:sp>
        <p:nvSpPr>
          <p:cNvPr id="8" name="Title 1"/>
          <p:cNvSpPr>
            <a:spLocks noGrp="1"/>
          </p:cNvSpPr>
          <p:nvPr>
            <p:ph type="title"/>
          </p:nvPr>
        </p:nvSpPr>
        <p:spPr>
          <a:xfrm>
            <a:off x="1322036" y="4914998"/>
            <a:ext cx="9547926" cy="1643370"/>
          </a:xfrm>
        </p:spPr>
        <p:txBody>
          <a:bodyPr anchor="ctr"/>
          <a:lstStyle>
            <a:lvl1pPr algn="ctr">
              <a:defRPr sz="3201"/>
            </a:lvl1pPr>
          </a:lstStyle>
          <a:p>
            <a:r>
              <a:rPr lang="en-US"/>
              <a:t>Click to edit Master title style</a:t>
            </a:r>
            <a:endParaRPr lang="en-US" dirty="0"/>
          </a:p>
        </p:txBody>
      </p:sp>
    </p:spTree>
    <p:extLst>
      <p:ext uri="{BB962C8B-B14F-4D97-AF65-F5344CB8AC3E}">
        <p14:creationId xmlns:p14="http://schemas.microsoft.com/office/powerpoint/2010/main" val="49298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dirty="0"/>
              <a:t>Click to edit Master title style</a:t>
            </a:r>
          </a:p>
        </p:txBody>
      </p:sp>
      <p:sp>
        <p:nvSpPr>
          <p:cNvPr id="3" name="Content Placeholder 2"/>
          <p:cNvSpPr>
            <a:spLocks noGrp="1"/>
          </p:cNvSpPr>
          <p:nvPr>
            <p:ph idx="1"/>
          </p:nvPr>
        </p:nvSpPr>
        <p:spPr>
          <a:xfrm>
            <a:off x="242315" y="1130284"/>
            <a:ext cx="11707369" cy="480712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hasCustomPrompt="1"/>
          </p:nvPr>
        </p:nvSpPr>
        <p:spPr>
          <a:xfrm>
            <a:off x="242315" y="6003287"/>
            <a:ext cx="11707369" cy="314859"/>
          </a:xfrm>
        </p:spPr>
        <p:txBody>
          <a:bodyPr anchor="b">
            <a:noAutofit/>
          </a:bodyPr>
          <a:lstStyle>
            <a:lvl1pPr marL="146322" indent="0">
              <a:buNone/>
              <a:defRPr sz="1000" baseline="0"/>
            </a:lvl1pPr>
            <a:lvl2pPr marL="365806" indent="0">
              <a:buNone/>
              <a:defRPr sz="1000"/>
            </a:lvl2pPr>
            <a:lvl3pPr marL="731611" indent="0">
              <a:buNone/>
              <a:defRPr sz="1000"/>
            </a:lvl3pPr>
            <a:lvl4pPr marL="975482" indent="0">
              <a:buNone/>
              <a:defRPr sz="1000"/>
            </a:lvl4pPr>
            <a:lvl5pPr marL="1341287" indent="0">
              <a:buNone/>
              <a:defRPr sz="1000"/>
            </a:lvl5pPr>
          </a:lstStyle>
          <a:p>
            <a:pPr lvl="0"/>
            <a:r>
              <a:rPr lang="en-US" dirty="0"/>
              <a:t>* Citations and References</a:t>
            </a:r>
          </a:p>
        </p:txBody>
      </p:sp>
      <p:sp>
        <p:nvSpPr>
          <p:cNvPr id="19" name="TextBox 18"/>
          <p:cNvSpPr txBox="1"/>
          <p:nvPr/>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20" name="TextBox 19"/>
          <p:cNvSpPr txBox="1"/>
          <p:nvPr/>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Tree>
    <p:extLst>
      <p:ext uri="{BB962C8B-B14F-4D97-AF65-F5344CB8AC3E}">
        <p14:creationId xmlns:p14="http://schemas.microsoft.com/office/powerpoint/2010/main" val="128813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2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dirty="0"/>
              <a:t>Click to edit Master title style</a:t>
            </a:r>
          </a:p>
        </p:txBody>
      </p:sp>
      <p:sp>
        <p:nvSpPr>
          <p:cNvPr id="3" name="Content Placeholder 2"/>
          <p:cNvSpPr>
            <a:spLocks noGrp="1"/>
          </p:cNvSpPr>
          <p:nvPr>
            <p:ph idx="1"/>
          </p:nvPr>
        </p:nvSpPr>
        <p:spPr>
          <a:xfrm>
            <a:off x="242315" y="1130284"/>
            <a:ext cx="5807952" cy="480712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hasCustomPrompt="1"/>
          </p:nvPr>
        </p:nvSpPr>
        <p:spPr>
          <a:xfrm>
            <a:off x="242315" y="6003287"/>
            <a:ext cx="11707369" cy="314859"/>
          </a:xfrm>
        </p:spPr>
        <p:txBody>
          <a:bodyPr anchor="b">
            <a:noAutofit/>
          </a:bodyPr>
          <a:lstStyle>
            <a:lvl1pPr marL="146322" indent="0">
              <a:buNone/>
              <a:defRPr sz="1000" baseline="0"/>
            </a:lvl1pPr>
            <a:lvl2pPr marL="365806" indent="0">
              <a:buNone/>
              <a:defRPr sz="1000"/>
            </a:lvl2pPr>
            <a:lvl3pPr marL="731611" indent="0">
              <a:buNone/>
              <a:defRPr sz="1000"/>
            </a:lvl3pPr>
            <a:lvl4pPr marL="975482" indent="0">
              <a:buNone/>
              <a:defRPr sz="1000"/>
            </a:lvl4pPr>
            <a:lvl5pPr marL="1341287" indent="0">
              <a:buNone/>
              <a:defRPr sz="1000"/>
            </a:lvl5pPr>
          </a:lstStyle>
          <a:p>
            <a:pPr lvl="0"/>
            <a:r>
              <a:rPr lang="en-US" dirty="0"/>
              <a:t>* Citations and References</a:t>
            </a:r>
          </a:p>
        </p:txBody>
      </p:sp>
      <p:sp>
        <p:nvSpPr>
          <p:cNvPr id="9" name="Content Placeholder 2"/>
          <p:cNvSpPr>
            <a:spLocks noGrp="1"/>
          </p:cNvSpPr>
          <p:nvPr>
            <p:ph idx="12"/>
          </p:nvPr>
        </p:nvSpPr>
        <p:spPr>
          <a:xfrm>
            <a:off x="6141732" y="1130283"/>
            <a:ext cx="5807952" cy="480712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Tree>
    <p:extLst>
      <p:ext uri="{BB962C8B-B14F-4D97-AF65-F5344CB8AC3E}">
        <p14:creationId xmlns:p14="http://schemas.microsoft.com/office/powerpoint/2010/main" val="819995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3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dirty="0"/>
              <a:t>Click to edit Master title style</a:t>
            </a:r>
          </a:p>
        </p:txBody>
      </p:sp>
      <p:sp>
        <p:nvSpPr>
          <p:cNvPr id="3" name="Content Placeholder 2"/>
          <p:cNvSpPr>
            <a:spLocks noGrp="1"/>
          </p:cNvSpPr>
          <p:nvPr>
            <p:ph idx="1"/>
          </p:nvPr>
        </p:nvSpPr>
        <p:spPr>
          <a:xfrm>
            <a:off x="242315" y="1130283"/>
            <a:ext cx="3840480" cy="480712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hasCustomPrompt="1"/>
          </p:nvPr>
        </p:nvSpPr>
        <p:spPr>
          <a:xfrm>
            <a:off x="242315" y="6003287"/>
            <a:ext cx="11707369" cy="314859"/>
          </a:xfrm>
        </p:spPr>
        <p:txBody>
          <a:bodyPr anchor="b">
            <a:noAutofit/>
          </a:bodyPr>
          <a:lstStyle>
            <a:lvl1pPr marL="146322" indent="0">
              <a:buNone/>
              <a:defRPr sz="1000" baseline="0"/>
            </a:lvl1pPr>
            <a:lvl2pPr marL="365806" indent="0">
              <a:buNone/>
              <a:defRPr sz="1000"/>
            </a:lvl2pPr>
            <a:lvl3pPr marL="731611" indent="0">
              <a:buNone/>
              <a:defRPr sz="1000"/>
            </a:lvl3pPr>
            <a:lvl4pPr marL="975482" indent="0">
              <a:buNone/>
              <a:defRPr sz="1000"/>
            </a:lvl4pPr>
            <a:lvl5pPr marL="1341287" indent="0">
              <a:buNone/>
              <a:defRPr sz="1000"/>
            </a:lvl5pPr>
          </a:lstStyle>
          <a:p>
            <a:pPr lvl="0"/>
            <a:r>
              <a:rPr lang="en-US" dirty="0"/>
              <a:t>* Citations and References</a:t>
            </a:r>
          </a:p>
        </p:txBody>
      </p:sp>
      <p:sp>
        <p:nvSpPr>
          <p:cNvPr id="9" name="Content Placeholder 2"/>
          <p:cNvSpPr>
            <a:spLocks noGrp="1"/>
          </p:cNvSpPr>
          <p:nvPr>
            <p:ph idx="12"/>
          </p:nvPr>
        </p:nvSpPr>
        <p:spPr>
          <a:xfrm>
            <a:off x="8109204" y="1130283"/>
            <a:ext cx="3840480" cy="480712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
        <p:nvSpPr>
          <p:cNvPr id="11" name="Content Placeholder 2"/>
          <p:cNvSpPr>
            <a:spLocks noGrp="1"/>
          </p:cNvSpPr>
          <p:nvPr>
            <p:ph idx="13"/>
          </p:nvPr>
        </p:nvSpPr>
        <p:spPr>
          <a:xfrm>
            <a:off x="4175759" y="1130283"/>
            <a:ext cx="3840480" cy="4807125"/>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16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Sub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2315" y="276993"/>
            <a:ext cx="11707369" cy="576299"/>
          </a:xfrm>
        </p:spPr>
        <p:txBody>
          <a:bodyPr anchor="ctr">
            <a:noAutofit/>
          </a:bodyPr>
          <a:lstStyle>
            <a:lvl1pPr>
              <a:defRPr sz="2801" b="1"/>
            </a:lvl1pPr>
          </a:lstStyle>
          <a:p>
            <a:r>
              <a:rPr lang="en-US" dirty="0"/>
              <a:t>Click to edit title</a:t>
            </a:r>
          </a:p>
        </p:txBody>
      </p:sp>
      <p:sp>
        <p:nvSpPr>
          <p:cNvPr id="3" name="Content Placeholder 2"/>
          <p:cNvSpPr>
            <a:spLocks noGrp="1"/>
          </p:cNvSpPr>
          <p:nvPr>
            <p:ph idx="1"/>
          </p:nvPr>
        </p:nvSpPr>
        <p:spPr>
          <a:xfrm>
            <a:off x="242315" y="1368089"/>
            <a:ext cx="11707369" cy="4569320"/>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hasCustomPrompt="1"/>
          </p:nvPr>
        </p:nvSpPr>
        <p:spPr>
          <a:xfrm>
            <a:off x="242315" y="6003287"/>
            <a:ext cx="11707369" cy="314859"/>
          </a:xfrm>
        </p:spPr>
        <p:txBody>
          <a:bodyPr anchor="b">
            <a:noAutofit/>
          </a:bodyPr>
          <a:lstStyle>
            <a:lvl1pPr marL="146322" indent="0">
              <a:buNone/>
              <a:defRPr sz="1000" baseline="0"/>
            </a:lvl1pPr>
            <a:lvl2pPr marL="365806" indent="0">
              <a:buNone/>
              <a:defRPr sz="1000"/>
            </a:lvl2pPr>
            <a:lvl3pPr marL="731611" indent="0">
              <a:buNone/>
              <a:defRPr sz="1000"/>
            </a:lvl3pPr>
            <a:lvl4pPr marL="975482" indent="0">
              <a:buNone/>
              <a:defRPr sz="1000"/>
            </a:lvl4pPr>
            <a:lvl5pPr marL="1341287" indent="0">
              <a:buNone/>
              <a:defRPr sz="1000"/>
            </a:lvl5pPr>
          </a:lstStyle>
          <a:p>
            <a:pPr lvl="0"/>
            <a:r>
              <a:rPr lang="en-US" dirty="0"/>
              <a:t>* Citations and References</a:t>
            </a:r>
          </a:p>
        </p:txBody>
      </p:sp>
      <p:sp>
        <p:nvSpPr>
          <p:cNvPr id="11" name="Text Placeholder 10"/>
          <p:cNvSpPr>
            <a:spLocks noGrp="1"/>
          </p:cNvSpPr>
          <p:nvPr>
            <p:ph type="body" sz="quarter" idx="12"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9" name="TextBox 8"/>
          <p:cNvSpPr txBox="1"/>
          <p:nvPr userDrawn="1"/>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10" name="TextBox 9"/>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Tree>
    <p:extLst>
      <p:ext uri="{BB962C8B-B14F-4D97-AF65-F5344CB8AC3E}">
        <p14:creationId xmlns:p14="http://schemas.microsoft.com/office/powerpoint/2010/main" val="126540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Subtitle+2 Column">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nchor="ctr">
            <a:noAutofit/>
          </a:bodyPr>
          <a:lstStyle>
            <a:lvl1pPr>
              <a:defRPr sz="2801" b="1"/>
            </a:lvl1pPr>
          </a:lstStyle>
          <a:p>
            <a:r>
              <a:rPr lang="en-US" dirty="0"/>
              <a:t>Click to edit Master title style</a:t>
            </a:r>
          </a:p>
        </p:txBody>
      </p:sp>
      <p:sp>
        <p:nvSpPr>
          <p:cNvPr id="3" name="Content Placeholder 2"/>
          <p:cNvSpPr>
            <a:spLocks noGrp="1"/>
          </p:cNvSpPr>
          <p:nvPr>
            <p:ph idx="1"/>
          </p:nvPr>
        </p:nvSpPr>
        <p:spPr>
          <a:xfrm>
            <a:off x="242315" y="1368089"/>
            <a:ext cx="5807952" cy="4569320"/>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hasCustomPrompt="1"/>
          </p:nvPr>
        </p:nvSpPr>
        <p:spPr>
          <a:xfrm>
            <a:off x="242315" y="6003287"/>
            <a:ext cx="11707369" cy="314859"/>
          </a:xfrm>
        </p:spPr>
        <p:txBody>
          <a:bodyPr anchor="b">
            <a:noAutofit/>
          </a:bodyPr>
          <a:lstStyle>
            <a:lvl1pPr marL="146322" indent="0">
              <a:buNone/>
              <a:defRPr sz="1000" baseline="0"/>
            </a:lvl1pPr>
            <a:lvl2pPr marL="365806" indent="0">
              <a:buNone/>
              <a:defRPr sz="1000"/>
            </a:lvl2pPr>
            <a:lvl3pPr marL="731611" indent="0">
              <a:buNone/>
              <a:defRPr sz="1000"/>
            </a:lvl3pPr>
            <a:lvl4pPr marL="975482" indent="0">
              <a:buNone/>
              <a:defRPr sz="1000"/>
            </a:lvl4pPr>
            <a:lvl5pPr marL="1341287" indent="0">
              <a:buNone/>
              <a:defRPr sz="1000"/>
            </a:lvl5pPr>
          </a:lstStyle>
          <a:p>
            <a:pPr lvl="0"/>
            <a:r>
              <a:rPr lang="en-US" dirty="0"/>
              <a:t>* Citations and References</a:t>
            </a:r>
          </a:p>
        </p:txBody>
      </p:sp>
      <p:sp>
        <p:nvSpPr>
          <p:cNvPr id="11" name="Content Placeholder 2"/>
          <p:cNvSpPr>
            <a:spLocks noGrp="1"/>
          </p:cNvSpPr>
          <p:nvPr>
            <p:ph idx="12"/>
          </p:nvPr>
        </p:nvSpPr>
        <p:spPr>
          <a:xfrm>
            <a:off x="6141732" y="1368089"/>
            <a:ext cx="5807952" cy="4569320"/>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0"/>
          <p:cNvSpPr>
            <a:spLocks noGrp="1"/>
          </p:cNvSpPr>
          <p:nvPr>
            <p:ph type="body" sz="quarter" idx="13"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
        <p:nvSpPr>
          <p:cNvPr id="10" name="TextBox 9"/>
          <p:cNvSpPr txBox="1"/>
          <p:nvPr userDrawn="1"/>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16" name="TextBox 15"/>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Tree>
    <p:extLst>
      <p:ext uri="{BB962C8B-B14F-4D97-AF65-F5344CB8AC3E}">
        <p14:creationId xmlns:p14="http://schemas.microsoft.com/office/powerpoint/2010/main" val="108756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ubtitl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315" y="1368089"/>
            <a:ext cx="3840480" cy="4569319"/>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hasCustomPrompt="1"/>
          </p:nvPr>
        </p:nvSpPr>
        <p:spPr>
          <a:xfrm>
            <a:off x="242315" y="6003287"/>
            <a:ext cx="11707369" cy="314859"/>
          </a:xfrm>
        </p:spPr>
        <p:txBody>
          <a:bodyPr anchor="b">
            <a:noAutofit/>
          </a:bodyPr>
          <a:lstStyle>
            <a:lvl1pPr marL="146322" indent="0">
              <a:buNone/>
              <a:defRPr sz="1000" baseline="0"/>
            </a:lvl1pPr>
            <a:lvl2pPr marL="365806" indent="0">
              <a:buNone/>
              <a:defRPr sz="1000"/>
            </a:lvl2pPr>
            <a:lvl3pPr marL="731611" indent="0">
              <a:buNone/>
              <a:defRPr sz="1000"/>
            </a:lvl3pPr>
            <a:lvl4pPr marL="975482" indent="0">
              <a:buNone/>
              <a:defRPr sz="1000"/>
            </a:lvl4pPr>
            <a:lvl5pPr marL="1341287" indent="0">
              <a:buNone/>
              <a:defRPr sz="1000"/>
            </a:lvl5pPr>
          </a:lstStyle>
          <a:p>
            <a:pPr lvl="0"/>
            <a:r>
              <a:rPr lang="en-US" dirty="0"/>
              <a:t>* Citations </a:t>
            </a:r>
            <a:r>
              <a:rPr lang="en-US"/>
              <a:t>and References</a:t>
            </a:r>
            <a:endParaRPr lang="en-US" dirty="0"/>
          </a:p>
        </p:txBody>
      </p:sp>
      <p:sp>
        <p:nvSpPr>
          <p:cNvPr id="9" name="Content Placeholder 2"/>
          <p:cNvSpPr>
            <a:spLocks noGrp="1"/>
          </p:cNvSpPr>
          <p:nvPr>
            <p:ph idx="12"/>
          </p:nvPr>
        </p:nvSpPr>
        <p:spPr>
          <a:xfrm>
            <a:off x="8109204" y="1368089"/>
            <a:ext cx="3840480" cy="4569319"/>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12" name="TextBox 11"/>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
        <p:nvSpPr>
          <p:cNvPr id="11" name="Content Placeholder 2"/>
          <p:cNvSpPr>
            <a:spLocks noGrp="1"/>
          </p:cNvSpPr>
          <p:nvPr>
            <p:ph idx="13"/>
          </p:nvPr>
        </p:nvSpPr>
        <p:spPr>
          <a:xfrm>
            <a:off x="4175759" y="1368089"/>
            <a:ext cx="3840480" cy="4569319"/>
          </a:xfrm>
        </p:spPr>
        <p:txBody>
          <a:bodyPr>
            <a:normAutofit/>
          </a:bodyPr>
          <a:lstStyle>
            <a:lvl1pPr>
              <a:spcBef>
                <a:spcPts val="800"/>
              </a:spcBef>
              <a:spcAft>
                <a:spcPts val="0"/>
              </a:spcAft>
              <a:defRPr sz="2200"/>
            </a:lvl1pPr>
            <a:lvl2pPr>
              <a:spcAft>
                <a:spcPts val="0"/>
              </a:spcAft>
              <a:defRPr sz="2200"/>
            </a:lvl2pPr>
            <a:lvl3pPr>
              <a:spcAft>
                <a:spcPts val="0"/>
              </a:spcAft>
              <a:defRPr sz="2200"/>
            </a:lvl3pPr>
            <a:lvl4pPr>
              <a:spcAft>
                <a:spcPts val="0"/>
              </a:spcAft>
              <a:defRPr sz="2200"/>
            </a:lvl4pPr>
            <a:lvl5pPr>
              <a:spcAft>
                <a:spcPts val="0"/>
              </a:spcAft>
              <a:defRPr sz="22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242315" y="276993"/>
            <a:ext cx="11707369" cy="576299"/>
          </a:xfrm>
        </p:spPr>
        <p:txBody>
          <a:bodyPr anchor="ctr">
            <a:noAutofit/>
          </a:bodyPr>
          <a:lstStyle>
            <a:lvl1pPr>
              <a:defRPr sz="2801" b="1"/>
            </a:lvl1pPr>
          </a:lstStyle>
          <a:p>
            <a:r>
              <a:rPr lang="en-US" dirty="0"/>
              <a:t>Click to edit Master title style</a:t>
            </a:r>
          </a:p>
        </p:txBody>
      </p:sp>
      <p:sp>
        <p:nvSpPr>
          <p:cNvPr id="16" name="Text Placeholder 10"/>
          <p:cNvSpPr>
            <a:spLocks noGrp="1"/>
          </p:cNvSpPr>
          <p:nvPr>
            <p:ph type="body" sz="quarter" idx="15" hasCustomPrompt="1"/>
          </p:nvPr>
        </p:nvSpPr>
        <p:spPr>
          <a:xfrm>
            <a:off x="242315" y="854076"/>
            <a:ext cx="11707369" cy="436563"/>
          </a:xfrm>
        </p:spPr>
        <p:txBody>
          <a:bodyPr/>
          <a:lstStyle>
            <a:lvl1pPr marL="146322" indent="0">
              <a:buFontTx/>
              <a:buNone/>
              <a:defRPr b="1" baseline="0"/>
            </a:lvl1pPr>
          </a:lstStyle>
          <a:p>
            <a:pPr lvl="0"/>
            <a:r>
              <a:rPr lang="en-US" dirty="0"/>
              <a:t>Click to add subtitle</a:t>
            </a:r>
          </a:p>
        </p:txBody>
      </p:sp>
    </p:spTree>
    <p:extLst>
      <p:ext uri="{BB962C8B-B14F-4D97-AF65-F5344CB8AC3E}">
        <p14:creationId xmlns:p14="http://schemas.microsoft.com/office/powerpoint/2010/main" val="61420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0" cy="4606401"/>
          </a:xfrm>
          <a:prstGeom prst="rect">
            <a:avLst/>
          </a:prstGeom>
        </p:spPr>
      </p:pic>
      <p:sp>
        <p:nvSpPr>
          <p:cNvPr id="10" name="Title 1"/>
          <p:cNvSpPr>
            <a:spLocks noGrp="1"/>
          </p:cNvSpPr>
          <p:nvPr>
            <p:ph type="title"/>
          </p:nvPr>
        </p:nvSpPr>
        <p:spPr>
          <a:xfrm>
            <a:off x="1322036" y="4914998"/>
            <a:ext cx="9547926" cy="1643370"/>
          </a:xfrm>
        </p:spPr>
        <p:txBody>
          <a:bodyPr anchor="ctr"/>
          <a:lstStyle>
            <a:lvl1pPr algn="ctr">
              <a:defRPr sz="3201"/>
            </a:lvl1pPr>
          </a:lstStyle>
          <a:p>
            <a:r>
              <a:rPr lang="en-US"/>
              <a:t>Click to edit Master title style</a:t>
            </a:r>
            <a:endParaRPr lang="en-US" dirty="0"/>
          </a:p>
        </p:txBody>
      </p:sp>
      <p:cxnSp>
        <p:nvCxnSpPr>
          <p:cNvPr id="11" name="Straight Connector 10"/>
          <p:cNvCxnSpPr/>
          <p:nvPr/>
        </p:nvCxnSpPr>
        <p:spPr>
          <a:xfrm flipV="1">
            <a:off x="-64" y="4606401"/>
            <a:ext cx="1219212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066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Blank">
    <p:spTree>
      <p:nvGrpSpPr>
        <p:cNvPr id="1" name=""/>
        <p:cNvGrpSpPr/>
        <p:nvPr/>
      </p:nvGrpSpPr>
      <p:grpSpPr>
        <a:xfrm>
          <a:off x="0" y="0"/>
          <a:ext cx="0" cy="0"/>
          <a:chOff x="0" y="0"/>
          <a:chExt cx="0" cy="0"/>
        </a:xfrm>
      </p:grpSpPr>
      <p:sp>
        <p:nvSpPr>
          <p:cNvPr id="8" name="Title 1"/>
          <p:cNvSpPr>
            <a:spLocks noGrp="1"/>
          </p:cNvSpPr>
          <p:nvPr>
            <p:ph type="title"/>
          </p:nvPr>
        </p:nvSpPr>
        <p:spPr>
          <a:xfrm>
            <a:off x="242315" y="276993"/>
            <a:ext cx="11707369" cy="576299"/>
          </a:xfrm>
        </p:spPr>
        <p:txBody>
          <a:bodyPr anchor="ctr">
            <a:noAutofit/>
          </a:bodyPr>
          <a:lstStyle>
            <a:lvl1pPr>
              <a:defRPr sz="2801" b="1"/>
            </a:lvl1pPr>
          </a:lstStyle>
          <a:p>
            <a:r>
              <a:rPr lang="en-US" dirty="0"/>
              <a:t>Click to edit Master title style</a:t>
            </a:r>
          </a:p>
        </p:txBody>
      </p:sp>
      <p:sp>
        <p:nvSpPr>
          <p:cNvPr id="6" name="TextBox 5"/>
          <p:cNvSpPr txBox="1"/>
          <p:nvPr userDrawn="1"/>
        </p:nvSpPr>
        <p:spPr>
          <a:xfrm>
            <a:off x="242316" y="6493932"/>
            <a:ext cx="3924225" cy="276977"/>
          </a:xfrm>
          <a:prstGeom prst="rect">
            <a:avLst/>
          </a:prstGeom>
          <a:noFill/>
        </p:spPr>
        <p:txBody>
          <a:bodyPr wrap="square" lIns="121931" tIns="60965" rIns="121931" bIns="60965" rtlCol="0">
            <a:spAutoFit/>
          </a:bodyPr>
          <a:lstStyle/>
          <a:p>
            <a:pPr algn="l"/>
            <a:r>
              <a:rPr lang="en-US" sz="1000" dirty="0">
                <a:latin typeface="+mn-lt"/>
                <a:cs typeface="Arial"/>
              </a:rPr>
              <a:t>NASA’s Applied Remote </a:t>
            </a:r>
            <a:r>
              <a:rPr lang="en-US" sz="1000">
                <a:latin typeface="+mn-lt"/>
                <a:cs typeface="Arial"/>
              </a:rPr>
              <a:t>Sensing Training Program</a:t>
            </a:r>
            <a:endParaRPr lang="en-US" sz="1000" dirty="0">
              <a:latin typeface="+mn-lt"/>
              <a:cs typeface="Arial"/>
            </a:endParaRPr>
          </a:p>
        </p:txBody>
      </p:sp>
      <p:sp>
        <p:nvSpPr>
          <p:cNvPr id="7" name="TextBox 6"/>
          <p:cNvSpPr txBox="1"/>
          <p:nvPr userDrawn="1"/>
        </p:nvSpPr>
        <p:spPr>
          <a:xfrm>
            <a:off x="10782552" y="6493932"/>
            <a:ext cx="689935" cy="276977"/>
          </a:xfrm>
          <a:prstGeom prst="rect">
            <a:avLst/>
          </a:prstGeom>
          <a:noFill/>
        </p:spPr>
        <p:txBody>
          <a:bodyPr wrap="square" lIns="121931" tIns="60965" rIns="121931" bIns="60965" rtlCol="0">
            <a:spAutoFit/>
          </a:bodyPr>
          <a:lstStyle/>
          <a:p>
            <a:pPr algn="r"/>
            <a:fld id="{DCFB13CF-645F-484C-BFC8-11F8027CA644}" type="slidenum">
              <a:rPr lang="en-US" sz="1000" smtClean="0">
                <a:latin typeface="+mn-lt"/>
                <a:cs typeface="Arial"/>
              </a:rPr>
              <a:pPr algn="r"/>
              <a:t>‹#›</a:t>
            </a:fld>
            <a:endParaRPr lang="en-US" sz="1000" dirty="0">
              <a:latin typeface="+mn-lt"/>
              <a:cs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2761" y="6274114"/>
            <a:ext cx="496923" cy="496794"/>
          </a:xfrm>
          <a:prstGeom prst="rect">
            <a:avLst/>
          </a:prstGeom>
        </p:spPr>
      </p:pic>
    </p:spTree>
    <p:extLst>
      <p:ext uri="{BB962C8B-B14F-4D97-AF65-F5344CB8AC3E}">
        <p14:creationId xmlns:p14="http://schemas.microsoft.com/office/powerpoint/2010/main" val="8649269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2315" y="274642"/>
            <a:ext cx="11707369" cy="576299"/>
          </a:xfrm>
          <a:prstGeom prst="rect">
            <a:avLst/>
          </a:prstGeom>
        </p:spPr>
        <p:txBody>
          <a:bodyPr vert="horz" lIns="121899" tIns="60949" rIns="121899" bIns="60949" rtlCol="0" anchor="t">
            <a:noAutofit/>
          </a:bodyPr>
          <a:lstStyle/>
          <a:p>
            <a:r>
              <a:rPr lang="en-US" dirty="0"/>
              <a:t>Click to edit Master title style</a:t>
            </a:r>
          </a:p>
        </p:txBody>
      </p:sp>
      <p:sp>
        <p:nvSpPr>
          <p:cNvPr id="3" name="Text Placeholder 2"/>
          <p:cNvSpPr>
            <a:spLocks noGrp="1"/>
          </p:cNvSpPr>
          <p:nvPr>
            <p:ph type="body" idx="1"/>
          </p:nvPr>
        </p:nvSpPr>
        <p:spPr>
          <a:xfrm>
            <a:off x="242315" y="1176844"/>
            <a:ext cx="11707369" cy="5439109"/>
          </a:xfrm>
          <a:prstGeom prst="rect">
            <a:avLst/>
          </a:prstGeom>
        </p:spPr>
        <p:txBody>
          <a:bodyPr vert="horz" lIns="0"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121698"/>
      </p:ext>
    </p:extLst>
  </p:cSld>
  <p:clrMap bg1="lt1" tx1="dk1" bg2="lt2" tx2="dk2" accent1="accent1" accent2="accent2" accent3="accent3" accent4="accent4" accent5="accent5" accent6="accent6" hlink="hlink" folHlink="folHlink"/>
  <p:sldLayoutIdLst>
    <p:sldLayoutId id="2147493491" r:id="rId1"/>
    <p:sldLayoutId id="2147493492" r:id="rId2"/>
    <p:sldLayoutId id="2147493493" r:id="rId3"/>
    <p:sldLayoutId id="2147493500" r:id="rId4"/>
    <p:sldLayoutId id="2147493494" r:id="rId5"/>
    <p:sldLayoutId id="2147493495" r:id="rId6"/>
    <p:sldLayoutId id="2147493501" r:id="rId7"/>
    <p:sldLayoutId id="2147493496" r:id="rId8"/>
    <p:sldLayoutId id="2147493497" r:id="rId9"/>
    <p:sldLayoutId id="2147493498" r:id="rId10"/>
    <p:sldLayoutId id="2147493499" r:id="rId11"/>
    <p:sldLayoutId id="2147493502" r:id="rId12"/>
  </p:sldLayoutIdLst>
  <p:txStyles>
    <p:titleStyle>
      <a:lvl1pPr algn="l" defTabSz="609676" rtl="0" eaLnBrk="1" latinLnBrk="0" hangingPunct="1">
        <a:spcBef>
          <a:spcPct val="0"/>
        </a:spcBef>
        <a:buNone/>
        <a:defRPr sz="2801" kern="1200">
          <a:solidFill>
            <a:schemeClr val="tx1"/>
          </a:solidFill>
          <a:latin typeface="+mj-lt"/>
          <a:ea typeface="+mj-ea"/>
          <a:cs typeface="Arial"/>
        </a:defRPr>
      </a:lvl1pPr>
    </p:titleStyle>
    <p:bodyStyle>
      <a:lvl1pPr marL="365806" indent="-219484" algn="l" defTabSz="609676" rtl="0" eaLnBrk="1" latinLnBrk="0" hangingPunct="1">
        <a:spcBef>
          <a:spcPts val="800"/>
        </a:spcBef>
        <a:buFont typeface="Arial"/>
        <a:buChar char="•"/>
        <a:defRPr sz="2200" kern="1200">
          <a:solidFill>
            <a:schemeClr val="tx1"/>
          </a:solidFill>
          <a:latin typeface="+mn-lt"/>
          <a:ea typeface="+mn-ea"/>
          <a:cs typeface="Arial"/>
        </a:defRPr>
      </a:lvl1pPr>
      <a:lvl2pPr marL="621870" indent="-256064" algn="l" defTabSz="609676" rtl="0" eaLnBrk="1" latinLnBrk="0" hangingPunct="1">
        <a:spcBef>
          <a:spcPts val="400"/>
        </a:spcBef>
        <a:buFont typeface="Arial"/>
        <a:buChar char="–"/>
        <a:defRPr sz="2200" kern="1200">
          <a:solidFill>
            <a:schemeClr val="tx1"/>
          </a:solidFill>
          <a:latin typeface="+mn-lt"/>
          <a:ea typeface="+mn-ea"/>
          <a:cs typeface="Arial"/>
        </a:defRPr>
      </a:lvl2pPr>
      <a:lvl3pPr marL="914514" indent="-182903" algn="l" defTabSz="609676" rtl="0" eaLnBrk="1" latinLnBrk="0" hangingPunct="1">
        <a:spcBef>
          <a:spcPts val="400"/>
        </a:spcBef>
        <a:buFont typeface="Arial"/>
        <a:buChar char="•"/>
        <a:defRPr sz="2200" kern="1200">
          <a:solidFill>
            <a:schemeClr val="tx1"/>
          </a:solidFill>
          <a:latin typeface="+mn-lt"/>
          <a:ea typeface="+mn-ea"/>
          <a:cs typeface="Arial"/>
        </a:defRPr>
      </a:lvl3pPr>
      <a:lvl4pPr marL="1158384" indent="-182903" algn="l" defTabSz="609676" rtl="0" eaLnBrk="1" latinLnBrk="0" hangingPunct="1">
        <a:spcBef>
          <a:spcPts val="400"/>
        </a:spcBef>
        <a:buFont typeface="Arial"/>
        <a:buChar char="–"/>
        <a:defRPr sz="2200" kern="1200">
          <a:solidFill>
            <a:schemeClr val="tx1"/>
          </a:solidFill>
          <a:latin typeface="+mn-lt"/>
          <a:ea typeface="+mn-ea"/>
          <a:cs typeface="Arial"/>
        </a:defRPr>
      </a:lvl4pPr>
      <a:lvl5pPr marL="1524190" indent="-182903" algn="l" defTabSz="609676" rtl="0" eaLnBrk="1" latinLnBrk="0" hangingPunct="1">
        <a:spcBef>
          <a:spcPts val="400"/>
        </a:spcBef>
        <a:buFont typeface="Arial"/>
        <a:buChar char="»"/>
        <a:defRPr sz="2200" kern="1200">
          <a:solidFill>
            <a:schemeClr val="tx1"/>
          </a:solidFill>
          <a:latin typeface="+mn-lt"/>
          <a:ea typeface="+mn-ea"/>
          <a:cs typeface="Arial"/>
        </a:defRPr>
      </a:lvl5pPr>
      <a:lvl6pPr marL="3353219" indent="-304838" algn="l" defTabSz="609676" rtl="0" eaLnBrk="1" latinLnBrk="0" hangingPunct="1">
        <a:spcBef>
          <a:spcPct val="20000"/>
        </a:spcBef>
        <a:buFont typeface="Arial"/>
        <a:buChar char="•"/>
        <a:defRPr sz="2701" kern="1200">
          <a:solidFill>
            <a:schemeClr val="tx1"/>
          </a:solidFill>
          <a:latin typeface="+mn-lt"/>
          <a:ea typeface="+mn-ea"/>
          <a:cs typeface="+mn-cs"/>
        </a:defRPr>
      </a:lvl6pPr>
      <a:lvl7pPr marL="3962896" indent="-304838" algn="l" defTabSz="609676" rtl="0" eaLnBrk="1" latinLnBrk="0" hangingPunct="1">
        <a:spcBef>
          <a:spcPct val="20000"/>
        </a:spcBef>
        <a:buFont typeface="Arial"/>
        <a:buChar char="•"/>
        <a:defRPr sz="2701" kern="1200">
          <a:solidFill>
            <a:schemeClr val="tx1"/>
          </a:solidFill>
          <a:latin typeface="+mn-lt"/>
          <a:ea typeface="+mn-ea"/>
          <a:cs typeface="+mn-cs"/>
        </a:defRPr>
      </a:lvl7pPr>
      <a:lvl8pPr marL="4572571" indent="-304838" algn="l" defTabSz="609676" rtl="0" eaLnBrk="1" latinLnBrk="0" hangingPunct="1">
        <a:spcBef>
          <a:spcPct val="20000"/>
        </a:spcBef>
        <a:buFont typeface="Arial"/>
        <a:buChar char="•"/>
        <a:defRPr sz="2701" kern="1200">
          <a:solidFill>
            <a:schemeClr val="tx1"/>
          </a:solidFill>
          <a:latin typeface="+mn-lt"/>
          <a:ea typeface="+mn-ea"/>
          <a:cs typeface="+mn-cs"/>
        </a:defRPr>
      </a:lvl8pPr>
      <a:lvl9pPr marL="5182247" indent="-304838" algn="l" defTabSz="609676" rtl="0" eaLnBrk="1" latinLnBrk="0" hangingPunct="1">
        <a:spcBef>
          <a:spcPct val="20000"/>
        </a:spcBef>
        <a:buFont typeface="Arial"/>
        <a:buChar char="•"/>
        <a:defRPr sz="2701" kern="1200">
          <a:solidFill>
            <a:schemeClr val="tx1"/>
          </a:solidFill>
          <a:latin typeface="+mn-lt"/>
          <a:ea typeface="+mn-ea"/>
          <a:cs typeface="+mn-cs"/>
        </a:defRPr>
      </a:lvl9pPr>
    </p:bodyStyle>
    <p:otherStyle>
      <a:defPPr>
        <a:defRPr lang="en-US"/>
      </a:defPPr>
      <a:lvl1pPr marL="0" algn="l" defTabSz="609676" rtl="0" eaLnBrk="1" latinLnBrk="0" hangingPunct="1">
        <a:defRPr sz="2401" kern="1200">
          <a:solidFill>
            <a:schemeClr val="tx1"/>
          </a:solidFill>
          <a:latin typeface="+mn-lt"/>
          <a:ea typeface="+mn-ea"/>
          <a:cs typeface="+mn-cs"/>
        </a:defRPr>
      </a:lvl1pPr>
      <a:lvl2pPr marL="609676" algn="l" defTabSz="609676" rtl="0" eaLnBrk="1" latinLnBrk="0" hangingPunct="1">
        <a:defRPr sz="2401" kern="1200">
          <a:solidFill>
            <a:schemeClr val="tx1"/>
          </a:solidFill>
          <a:latin typeface="+mn-lt"/>
          <a:ea typeface="+mn-ea"/>
          <a:cs typeface="+mn-cs"/>
        </a:defRPr>
      </a:lvl2pPr>
      <a:lvl3pPr marL="1219353" algn="l" defTabSz="609676" rtl="0" eaLnBrk="1" latinLnBrk="0" hangingPunct="1">
        <a:defRPr sz="2401" kern="1200">
          <a:solidFill>
            <a:schemeClr val="tx1"/>
          </a:solidFill>
          <a:latin typeface="+mn-lt"/>
          <a:ea typeface="+mn-ea"/>
          <a:cs typeface="+mn-cs"/>
        </a:defRPr>
      </a:lvl3pPr>
      <a:lvl4pPr marL="1829029" algn="l" defTabSz="609676" rtl="0" eaLnBrk="1" latinLnBrk="0" hangingPunct="1">
        <a:defRPr sz="2401" kern="1200">
          <a:solidFill>
            <a:schemeClr val="tx1"/>
          </a:solidFill>
          <a:latin typeface="+mn-lt"/>
          <a:ea typeface="+mn-ea"/>
          <a:cs typeface="+mn-cs"/>
        </a:defRPr>
      </a:lvl4pPr>
      <a:lvl5pPr marL="2438704" algn="l" defTabSz="609676" rtl="0" eaLnBrk="1" latinLnBrk="0" hangingPunct="1">
        <a:defRPr sz="2401" kern="1200">
          <a:solidFill>
            <a:schemeClr val="tx1"/>
          </a:solidFill>
          <a:latin typeface="+mn-lt"/>
          <a:ea typeface="+mn-ea"/>
          <a:cs typeface="+mn-cs"/>
        </a:defRPr>
      </a:lvl5pPr>
      <a:lvl6pPr marL="3048381" algn="l" defTabSz="609676" rtl="0" eaLnBrk="1" latinLnBrk="0" hangingPunct="1">
        <a:defRPr sz="2401" kern="1200">
          <a:solidFill>
            <a:schemeClr val="tx1"/>
          </a:solidFill>
          <a:latin typeface="+mn-lt"/>
          <a:ea typeface="+mn-ea"/>
          <a:cs typeface="+mn-cs"/>
        </a:defRPr>
      </a:lvl6pPr>
      <a:lvl7pPr marL="3658057" algn="l" defTabSz="609676" rtl="0" eaLnBrk="1" latinLnBrk="0" hangingPunct="1">
        <a:defRPr sz="2401" kern="1200">
          <a:solidFill>
            <a:schemeClr val="tx1"/>
          </a:solidFill>
          <a:latin typeface="+mn-lt"/>
          <a:ea typeface="+mn-ea"/>
          <a:cs typeface="+mn-cs"/>
        </a:defRPr>
      </a:lvl7pPr>
      <a:lvl8pPr marL="4267733" algn="l" defTabSz="609676" rtl="0" eaLnBrk="1" latinLnBrk="0" hangingPunct="1">
        <a:defRPr sz="2401" kern="1200">
          <a:solidFill>
            <a:schemeClr val="tx1"/>
          </a:solidFill>
          <a:latin typeface="+mn-lt"/>
          <a:ea typeface="+mn-ea"/>
          <a:cs typeface="+mn-cs"/>
        </a:defRPr>
      </a:lvl8pPr>
      <a:lvl9pPr marL="4877410" algn="l" defTabSz="609676" rtl="0" eaLnBrk="1" latinLnBrk="0" hangingPunct="1">
        <a:defRPr sz="24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6.png"/><Relationship Id="rId11"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hyperlink" Target="https://lists.nasa.gov/mailman/listinfo/arset" TargetMode="External"/><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arset.gsfc.nasa.go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arset.gsfc.nasa.gov/" TargetMode="External"/><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gif"/><Relationship Id="rId8" Type="http://schemas.openxmlformats.org/officeDocument/2006/relationships/image" Target="../media/image18.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935642" y="4829331"/>
            <a:ext cx="10363934" cy="439738"/>
          </a:xfrm>
        </p:spPr>
        <p:txBody>
          <a:bodyPr/>
          <a:lstStyle/>
          <a:p>
            <a:r>
              <a:rPr lang="en-US" sz="2400" dirty="0" smtClean="0">
                <a:latin typeface="Arial" charset="0"/>
                <a:ea typeface="Arial" charset="0"/>
                <a:cs typeface="Arial" charset="0"/>
              </a:rPr>
              <a:t>Erika Podest, Jet Propulsion Laboratory, California Institute of Technology</a:t>
            </a:r>
            <a:endParaRPr lang="en-US" sz="2400" dirty="0">
              <a:latin typeface="Arial" charset="0"/>
              <a:ea typeface="Arial" charset="0"/>
              <a:cs typeface="Arial" charset="0"/>
            </a:endParaRPr>
          </a:p>
        </p:txBody>
      </p:sp>
      <p:sp>
        <p:nvSpPr>
          <p:cNvPr id="2" name="Title 1"/>
          <p:cNvSpPr>
            <a:spLocks noGrp="1"/>
          </p:cNvSpPr>
          <p:nvPr>
            <p:ph type="ctrTitle"/>
          </p:nvPr>
        </p:nvSpPr>
        <p:spPr>
          <a:xfrm>
            <a:off x="390552" y="3037843"/>
            <a:ext cx="11935918" cy="1265216"/>
          </a:xfrm>
        </p:spPr>
        <p:txBody>
          <a:bodyPr>
            <a:noAutofit/>
          </a:bodyPr>
          <a:lstStyle/>
          <a:p>
            <a:pPr algn="ctr"/>
            <a:r>
              <a:rPr lang="en-US" sz="4400" dirty="0" smtClean="0">
                <a:solidFill>
                  <a:schemeClr val="bg1"/>
                </a:solidFill>
                <a:latin typeface="Arial" charset="0"/>
                <a:ea typeface="Arial" charset="0"/>
                <a:cs typeface="Arial" charset="0"/>
              </a:rPr>
              <a:t>The Applied Remote Sensing Training (ARSET) Program</a:t>
            </a:r>
            <a:endParaRPr lang="en-US" sz="4400" dirty="0">
              <a:solidFill>
                <a:schemeClr val="bg1"/>
              </a:solidFill>
              <a:latin typeface="Arial" charset="0"/>
              <a:ea typeface="Arial" charset="0"/>
              <a:cs typeface="Arial" charset="0"/>
            </a:endParaRPr>
          </a:p>
        </p:txBody>
      </p:sp>
      <p:sp>
        <p:nvSpPr>
          <p:cNvPr id="3" name="Rectangle 2"/>
          <p:cNvSpPr/>
          <p:nvPr/>
        </p:nvSpPr>
        <p:spPr>
          <a:xfrm>
            <a:off x="1935642" y="5478029"/>
            <a:ext cx="8996817" cy="1200329"/>
          </a:xfrm>
          <a:prstGeom prst="rect">
            <a:avLst/>
          </a:prstGeom>
        </p:spPr>
        <p:txBody>
          <a:bodyPr wrap="square">
            <a:spAutoFit/>
          </a:bodyPr>
          <a:lstStyle/>
          <a:p>
            <a:r>
              <a:rPr lang="en-US" dirty="0">
                <a:solidFill>
                  <a:srgbClr val="000000"/>
                </a:solidFill>
                <a:latin typeface="Arial" charset="0"/>
                <a:ea typeface="Arial" charset="0"/>
                <a:cs typeface="Arial" charset="0"/>
              </a:rPr>
              <a:t>Education and Capacity Building in the </a:t>
            </a:r>
            <a:r>
              <a:rPr lang="en-US" dirty="0" smtClean="0">
                <a:solidFill>
                  <a:srgbClr val="000000"/>
                </a:solidFill>
                <a:latin typeface="Arial" charset="0"/>
                <a:ea typeface="Arial" charset="0"/>
                <a:cs typeface="Arial" charset="0"/>
              </a:rPr>
              <a:t>Use </a:t>
            </a:r>
            <a:r>
              <a:rPr lang="en-US" dirty="0">
                <a:solidFill>
                  <a:srgbClr val="000000"/>
                </a:solidFill>
                <a:latin typeface="Arial" charset="0"/>
                <a:ea typeface="Arial" charset="0"/>
                <a:cs typeface="Arial" charset="0"/>
              </a:rPr>
              <a:t>of SAR/</a:t>
            </a:r>
            <a:r>
              <a:rPr lang="en-US" dirty="0" err="1">
                <a:solidFill>
                  <a:srgbClr val="000000"/>
                </a:solidFill>
                <a:latin typeface="Arial" charset="0"/>
                <a:ea typeface="Arial" charset="0"/>
                <a:cs typeface="Arial" charset="0"/>
              </a:rPr>
              <a:t>InSAR</a:t>
            </a:r>
            <a:r>
              <a:rPr lang="en-US" dirty="0">
                <a:solidFill>
                  <a:srgbClr val="000000"/>
                </a:solidFill>
                <a:latin typeface="Arial" charset="0"/>
                <a:ea typeface="Arial" charset="0"/>
                <a:cs typeface="Arial" charset="0"/>
              </a:rPr>
              <a:t> </a:t>
            </a:r>
            <a:r>
              <a:rPr lang="en-US" dirty="0" smtClean="0">
                <a:solidFill>
                  <a:srgbClr val="000000"/>
                </a:solidFill>
                <a:latin typeface="Arial" charset="0"/>
                <a:ea typeface="Arial" charset="0"/>
                <a:cs typeface="Arial" charset="0"/>
              </a:rPr>
              <a:t>Data</a:t>
            </a:r>
          </a:p>
          <a:p>
            <a:r>
              <a:rPr lang="en-US" dirty="0" smtClean="0">
                <a:solidFill>
                  <a:srgbClr val="000000"/>
                </a:solidFill>
                <a:latin typeface="Arial" charset="0"/>
                <a:ea typeface="Arial" charset="0"/>
                <a:cs typeface="Arial" charset="0"/>
              </a:rPr>
              <a:t>Denver, Colorado</a:t>
            </a:r>
          </a:p>
          <a:p>
            <a:r>
              <a:rPr lang="en-US" dirty="0" smtClean="0">
                <a:solidFill>
                  <a:srgbClr val="000000"/>
                </a:solidFill>
                <a:latin typeface="Arial" charset="0"/>
                <a:ea typeface="Arial" charset="0"/>
                <a:cs typeface="Arial" charset="0"/>
              </a:rPr>
              <a:t>Oct. 22, 2018</a:t>
            </a:r>
            <a:endParaRPr lang="es-ES_tradnl" dirty="0">
              <a:latin typeface="Arial" charset="0"/>
              <a:ea typeface="Arial" charset="0"/>
              <a:cs typeface="Arial" charset="0"/>
            </a:endParaRPr>
          </a:p>
        </p:txBody>
      </p:sp>
    </p:spTree>
    <p:extLst>
      <p:ext uri="{BB962C8B-B14F-4D97-AF65-F5344CB8AC3E}">
        <p14:creationId xmlns:p14="http://schemas.microsoft.com/office/powerpoint/2010/main" val="861629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2A50274-E206-4844-B91D-1F7E5B6668FD}"/>
              </a:ext>
            </a:extLst>
          </p:cNvPr>
          <p:cNvPicPr>
            <a:picLocks noChangeAspect="1"/>
          </p:cNvPicPr>
          <p:nvPr/>
        </p:nvPicPr>
        <p:blipFill rotWithShape="1">
          <a:blip r:embed="rId3"/>
          <a:srcRect l="9083" t="12408" r="6134" b="13139"/>
          <a:stretch/>
        </p:blipFill>
        <p:spPr>
          <a:xfrm>
            <a:off x="485854" y="2538782"/>
            <a:ext cx="3660947" cy="3214904"/>
          </a:xfrm>
          <a:prstGeom prst="rect">
            <a:avLst/>
          </a:prstGeom>
        </p:spPr>
      </p:pic>
      <p:sp>
        <p:nvSpPr>
          <p:cNvPr id="2" name="Title 1"/>
          <p:cNvSpPr>
            <a:spLocks noGrp="1"/>
          </p:cNvSpPr>
          <p:nvPr>
            <p:ph type="title"/>
          </p:nvPr>
        </p:nvSpPr>
        <p:spPr>
          <a:xfrm>
            <a:off x="242315" y="276993"/>
            <a:ext cx="11707369" cy="576299"/>
          </a:xfrm>
        </p:spPr>
        <p:txBody>
          <a:bodyPr/>
          <a:lstStyle/>
          <a:p>
            <a:r>
              <a:rPr lang="en-US" dirty="0">
                <a:latin typeface="Arial" charset="0"/>
                <a:ea typeface="Arial" charset="0"/>
                <a:cs typeface="Arial" charset="0"/>
              </a:rPr>
              <a:t>ARSET Training Impacts: Disasters Management (2013 </a:t>
            </a:r>
            <a:r>
              <a:rPr lang="mr-IN" dirty="0">
                <a:latin typeface="Arial" charset="0"/>
                <a:ea typeface="Arial" charset="0"/>
                <a:cs typeface="Arial" charset="0"/>
              </a:rPr>
              <a:t>–</a:t>
            </a:r>
            <a:r>
              <a:rPr lang="en-US" dirty="0">
                <a:latin typeface="Arial" charset="0"/>
                <a:ea typeface="Arial" charset="0"/>
                <a:cs typeface="Arial" charset="0"/>
              </a:rPr>
              <a:t> 2018)</a:t>
            </a:r>
          </a:p>
        </p:txBody>
      </p:sp>
      <p:grpSp>
        <p:nvGrpSpPr>
          <p:cNvPr id="13" name="Group 12"/>
          <p:cNvGrpSpPr/>
          <p:nvPr/>
        </p:nvGrpSpPr>
        <p:grpSpPr>
          <a:xfrm>
            <a:off x="242315" y="1228604"/>
            <a:ext cx="2119885" cy="457200"/>
            <a:chOff x="7545522" y="1237188"/>
            <a:chExt cx="2119885" cy="457200"/>
          </a:xfrm>
        </p:grpSpPr>
        <p:pic>
          <p:nvPicPr>
            <p:cNvPr id="23" name="Picture 22" descr="flip-char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5522" y="1237188"/>
              <a:ext cx="457200" cy="457200"/>
            </a:xfrm>
            <a:prstGeom prst="rect">
              <a:avLst/>
            </a:prstGeom>
          </p:spPr>
        </p:pic>
        <p:sp>
          <p:nvSpPr>
            <p:cNvPr id="24" name="TextBox 23"/>
            <p:cNvSpPr txBox="1"/>
            <p:nvPr/>
          </p:nvSpPr>
          <p:spPr>
            <a:xfrm>
              <a:off x="8065207" y="1273482"/>
              <a:ext cx="1600200" cy="400110"/>
            </a:xfrm>
            <a:prstGeom prst="rect">
              <a:avLst/>
            </a:prstGeom>
            <a:noFill/>
          </p:spPr>
          <p:txBody>
            <a:bodyPr wrap="square" rtlCol="0">
              <a:spAutoFit/>
            </a:bodyPr>
            <a:lstStyle/>
            <a:p>
              <a:r>
                <a:rPr lang="en-US" sz="2000" dirty="0">
                  <a:latin typeface="Arial" charset="0"/>
                  <a:ea typeface="Arial" charset="0"/>
                  <a:cs typeface="Arial" charset="0"/>
                </a:rPr>
                <a:t>13 trainings</a:t>
              </a:r>
            </a:p>
          </p:txBody>
        </p:sp>
      </p:grpSp>
      <p:grpSp>
        <p:nvGrpSpPr>
          <p:cNvPr id="14" name="Group 13"/>
          <p:cNvGrpSpPr/>
          <p:nvPr/>
        </p:nvGrpSpPr>
        <p:grpSpPr>
          <a:xfrm>
            <a:off x="2570862" y="1228604"/>
            <a:ext cx="3207893" cy="457200"/>
            <a:chOff x="7545522" y="2632976"/>
            <a:chExt cx="3207893" cy="457200"/>
          </a:xfrm>
        </p:grpSpPr>
        <p:pic>
          <p:nvPicPr>
            <p:cNvPr id="21" name="Picture 2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45522" y="2632976"/>
              <a:ext cx="457200" cy="457200"/>
            </a:xfrm>
            <a:prstGeom prst="rect">
              <a:avLst/>
            </a:prstGeom>
          </p:spPr>
        </p:pic>
        <p:sp>
          <p:nvSpPr>
            <p:cNvPr id="22" name="TextBox 21"/>
            <p:cNvSpPr txBox="1"/>
            <p:nvPr/>
          </p:nvSpPr>
          <p:spPr>
            <a:xfrm>
              <a:off x="8078574" y="2661521"/>
              <a:ext cx="2674841" cy="400110"/>
            </a:xfrm>
            <a:prstGeom prst="rect">
              <a:avLst/>
            </a:prstGeom>
            <a:noFill/>
          </p:spPr>
          <p:txBody>
            <a:bodyPr wrap="square" rtlCol="0">
              <a:spAutoFit/>
            </a:bodyPr>
            <a:lstStyle/>
            <a:p>
              <a:r>
                <a:rPr lang="en-US" sz="2000" dirty="0">
                  <a:latin typeface="Arial" charset="0"/>
                  <a:ea typeface="Arial" charset="0"/>
                  <a:cs typeface="Arial" charset="0"/>
                </a:rPr>
                <a:t>4,990+ participants</a:t>
              </a:r>
            </a:p>
          </p:txBody>
        </p:sp>
      </p:grpSp>
      <p:grpSp>
        <p:nvGrpSpPr>
          <p:cNvPr id="15" name="Group 14"/>
          <p:cNvGrpSpPr/>
          <p:nvPr/>
        </p:nvGrpSpPr>
        <p:grpSpPr>
          <a:xfrm>
            <a:off x="5987417" y="1228604"/>
            <a:ext cx="2524608" cy="457200"/>
            <a:chOff x="7545522" y="3330870"/>
            <a:chExt cx="2524608" cy="457200"/>
          </a:xfrm>
        </p:grpSpPr>
        <p:pic>
          <p:nvPicPr>
            <p:cNvPr id="19" name="Picture 18" descr="globe.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45522" y="3330870"/>
              <a:ext cx="457200" cy="457200"/>
            </a:xfrm>
            <a:prstGeom prst="rect">
              <a:avLst/>
            </a:prstGeom>
          </p:spPr>
        </p:pic>
        <p:sp>
          <p:nvSpPr>
            <p:cNvPr id="20" name="TextBox 19"/>
            <p:cNvSpPr txBox="1"/>
            <p:nvPr/>
          </p:nvSpPr>
          <p:spPr>
            <a:xfrm>
              <a:off x="8084100" y="3359414"/>
              <a:ext cx="1986030" cy="400110"/>
            </a:xfrm>
            <a:prstGeom prst="rect">
              <a:avLst/>
            </a:prstGeom>
            <a:noFill/>
          </p:spPr>
          <p:txBody>
            <a:bodyPr wrap="square" rtlCol="0">
              <a:spAutoFit/>
            </a:bodyPr>
            <a:lstStyle/>
            <a:p>
              <a:r>
                <a:rPr lang="en-US" sz="2000" dirty="0">
                  <a:latin typeface="Arial" charset="0"/>
                  <a:ea typeface="Arial" charset="0"/>
                  <a:cs typeface="Arial" charset="0"/>
                </a:rPr>
                <a:t>130+ countries</a:t>
              </a:r>
            </a:p>
          </p:txBody>
        </p:sp>
      </p:grpSp>
      <p:grpSp>
        <p:nvGrpSpPr>
          <p:cNvPr id="16" name="Group 15"/>
          <p:cNvGrpSpPr/>
          <p:nvPr/>
        </p:nvGrpSpPr>
        <p:grpSpPr>
          <a:xfrm>
            <a:off x="8720686" y="1228604"/>
            <a:ext cx="3228998" cy="457200"/>
            <a:chOff x="7545522" y="4028762"/>
            <a:chExt cx="3228998" cy="457200"/>
          </a:xfrm>
        </p:grpSpPr>
        <p:pic>
          <p:nvPicPr>
            <p:cNvPr id="17" name="Picture 1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45522" y="4028762"/>
              <a:ext cx="457200" cy="457200"/>
            </a:xfrm>
            <a:prstGeom prst="rect">
              <a:avLst/>
            </a:prstGeom>
          </p:spPr>
        </p:pic>
        <p:sp>
          <p:nvSpPr>
            <p:cNvPr id="18" name="TextBox 17"/>
            <p:cNvSpPr txBox="1"/>
            <p:nvPr/>
          </p:nvSpPr>
          <p:spPr>
            <a:xfrm>
              <a:off x="8092637" y="4057306"/>
              <a:ext cx="2681883" cy="400110"/>
            </a:xfrm>
            <a:prstGeom prst="rect">
              <a:avLst/>
            </a:prstGeom>
            <a:noFill/>
          </p:spPr>
          <p:txBody>
            <a:bodyPr wrap="square" rtlCol="0">
              <a:spAutoFit/>
            </a:bodyPr>
            <a:lstStyle/>
            <a:p>
              <a:r>
                <a:rPr lang="en-US" sz="2000" dirty="0">
                  <a:latin typeface="Arial" charset="0"/>
                  <a:ea typeface="Arial" charset="0"/>
                  <a:cs typeface="Arial" charset="0"/>
                </a:rPr>
                <a:t>1,435+ organizations</a:t>
              </a:r>
            </a:p>
          </p:txBody>
        </p:sp>
      </p:grpSp>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706" y="2462152"/>
            <a:ext cx="7112977" cy="2895779"/>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2577" y="3911140"/>
            <a:ext cx="901580" cy="1446792"/>
          </a:xfrm>
          <a:prstGeom prst="rect">
            <a:avLst/>
          </a:prstGeom>
        </p:spPr>
      </p:pic>
      <p:sp>
        <p:nvSpPr>
          <p:cNvPr id="34" name="TextBox 33"/>
          <p:cNvSpPr txBox="1"/>
          <p:nvPr/>
        </p:nvSpPr>
        <p:spPr>
          <a:xfrm>
            <a:off x="4146802" y="2048578"/>
            <a:ext cx="7802882" cy="400110"/>
          </a:xfrm>
          <a:prstGeom prst="rect">
            <a:avLst/>
          </a:prstGeom>
          <a:noFill/>
        </p:spPr>
        <p:txBody>
          <a:bodyPr wrap="square" rtlCol="0">
            <a:spAutoFit/>
          </a:bodyPr>
          <a:lstStyle/>
          <a:p>
            <a:pPr algn="ctr"/>
            <a:r>
              <a:rPr lang="en-US" sz="2000" b="1" dirty="0">
                <a:latin typeface="Arial" charset="0"/>
                <a:ea typeface="Arial" charset="0"/>
                <a:cs typeface="Arial" charset="0"/>
              </a:rPr>
              <a:t>Global Disaster Training Attendees (2017)</a:t>
            </a:r>
          </a:p>
        </p:txBody>
      </p:sp>
      <p:sp>
        <p:nvSpPr>
          <p:cNvPr id="35" name="Content Placeholder 9"/>
          <p:cNvSpPr txBox="1">
            <a:spLocks/>
          </p:cNvSpPr>
          <p:nvPr/>
        </p:nvSpPr>
        <p:spPr>
          <a:xfrm>
            <a:off x="242315" y="2048578"/>
            <a:ext cx="3904487" cy="430887"/>
          </a:xfrm>
          <a:prstGeom prst="rect">
            <a:avLst/>
          </a:prstGeom>
        </p:spPr>
        <p:txBody>
          <a:bodyPr>
            <a:spAutoFit/>
          </a:bodyPr>
          <a:lstStyle>
            <a:lvl1pPr marL="365806" indent="-219484" algn="l" defTabSz="609676" rtl="0" eaLnBrk="1" latinLnBrk="0" hangingPunct="1">
              <a:spcBef>
                <a:spcPts val="800"/>
              </a:spcBef>
              <a:buFont typeface="Arial"/>
              <a:buChar char="•"/>
              <a:defRPr sz="2200" kern="1200">
                <a:solidFill>
                  <a:schemeClr val="tx1"/>
                </a:solidFill>
                <a:latin typeface="+mn-lt"/>
                <a:ea typeface="+mn-ea"/>
                <a:cs typeface="Arial"/>
              </a:defRPr>
            </a:lvl1pPr>
            <a:lvl2pPr marL="621870" indent="-256064" algn="l" defTabSz="609676" rtl="0" eaLnBrk="1" latinLnBrk="0" hangingPunct="1">
              <a:spcBef>
                <a:spcPts val="400"/>
              </a:spcBef>
              <a:buFont typeface="Arial"/>
              <a:buChar char="–"/>
              <a:defRPr sz="2200" kern="1200">
                <a:solidFill>
                  <a:schemeClr val="tx1"/>
                </a:solidFill>
                <a:latin typeface="+mn-lt"/>
                <a:ea typeface="+mn-ea"/>
                <a:cs typeface="Arial"/>
              </a:defRPr>
            </a:lvl2pPr>
            <a:lvl3pPr marL="914514" indent="-182903" algn="l" defTabSz="609676" rtl="0" eaLnBrk="1" latinLnBrk="0" hangingPunct="1">
              <a:spcBef>
                <a:spcPts val="400"/>
              </a:spcBef>
              <a:buFont typeface="Arial"/>
              <a:buChar char="•"/>
              <a:defRPr sz="2200" kern="1200">
                <a:solidFill>
                  <a:schemeClr val="tx1"/>
                </a:solidFill>
                <a:latin typeface="+mn-lt"/>
                <a:ea typeface="+mn-ea"/>
                <a:cs typeface="Arial"/>
              </a:defRPr>
            </a:lvl3pPr>
            <a:lvl4pPr marL="1158384" indent="-182903" algn="l" defTabSz="609676" rtl="0" eaLnBrk="1" latinLnBrk="0" hangingPunct="1">
              <a:spcBef>
                <a:spcPts val="400"/>
              </a:spcBef>
              <a:buFont typeface="Arial"/>
              <a:buChar char="–"/>
              <a:defRPr sz="2200" kern="1200">
                <a:solidFill>
                  <a:schemeClr val="tx1"/>
                </a:solidFill>
                <a:latin typeface="+mn-lt"/>
                <a:ea typeface="+mn-ea"/>
                <a:cs typeface="Arial"/>
              </a:defRPr>
            </a:lvl4pPr>
            <a:lvl5pPr marL="1524190" indent="-182903" algn="l" defTabSz="609676" rtl="0" eaLnBrk="1" latinLnBrk="0" hangingPunct="1">
              <a:spcBef>
                <a:spcPts val="400"/>
              </a:spcBef>
              <a:buFont typeface="Arial"/>
              <a:buChar char="»"/>
              <a:defRPr sz="2200" kern="1200">
                <a:solidFill>
                  <a:schemeClr val="tx1"/>
                </a:solidFill>
                <a:latin typeface="+mn-lt"/>
                <a:ea typeface="+mn-ea"/>
                <a:cs typeface="Arial"/>
              </a:defRPr>
            </a:lvl5pPr>
            <a:lvl6pPr marL="3353219" indent="-304838" algn="l" defTabSz="609676" rtl="0" eaLnBrk="1" latinLnBrk="0" hangingPunct="1">
              <a:spcBef>
                <a:spcPct val="20000"/>
              </a:spcBef>
              <a:buFont typeface="Arial"/>
              <a:buChar char="•"/>
              <a:defRPr sz="2701" kern="1200">
                <a:solidFill>
                  <a:schemeClr val="tx1"/>
                </a:solidFill>
                <a:latin typeface="+mn-lt"/>
                <a:ea typeface="+mn-ea"/>
                <a:cs typeface="+mn-cs"/>
              </a:defRPr>
            </a:lvl6pPr>
            <a:lvl7pPr marL="3962896" indent="-304838" algn="l" defTabSz="609676" rtl="0" eaLnBrk="1" latinLnBrk="0" hangingPunct="1">
              <a:spcBef>
                <a:spcPct val="20000"/>
              </a:spcBef>
              <a:buFont typeface="Arial"/>
              <a:buChar char="•"/>
              <a:defRPr sz="2701" kern="1200">
                <a:solidFill>
                  <a:schemeClr val="tx1"/>
                </a:solidFill>
                <a:latin typeface="+mn-lt"/>
                <a:ea typeface="+mn-ea"/>
                <a:cs typeface="+mn-cs"/>
              </a:defRPr>
            </a:lvl7pPr>
            <a:lvl8pPr marL="4572571" indent="-304838" algn="l" defTabSz="609676" rtl="0" eaLnBrk="1" latinLnBrk="0" hangingPunct="1">
              <a:spcBef>
                <a:spcPct val="20000"/>
              </a:spcBef>
              <a:buFont typeface="Arial"/>
              <a:buChar char="•"/>
              <a:defRPr sz="2701" kern="1200">
                <a:solidFill>
                  <a:schemeClr val="tx1"/>
                </a:solidFill>
                <a:latin typeface="+mn-lt"/>
                <a:ea typeface="+mn-ea"/>
                <a:cs typeface="+mn-cs"/>
              </a:defRPr>
            </a:lvl8pPr>
            <a:lvl9pPr marL="5182247" indent="-304838" algn="l" defTabSz="609676" rtl="0" eaLnBrk="1" latinLnBrk="0" hangingPunct="1">
              <a:spcBef>
                <a:spcPct val="20000"/>
              </a:spcBef>
              <a:buFont typeface="Arial"/>
              <a:buChar char="•"/>
              <a:defRPr sz="2701" kern="1200">
                <a:solidFill>
                  <a:schemeClr val="tx1"/>
                </a:solidFill>
                <a:latin typeface="+mn-lt"/>
                <a:ea typeface="+mn-ea"/>
                <a:cs typeface="+mn-cs"/>
              </a:defRPr>
            </a:lvl9pPr>
          </a:lstStyle>
          <a:p>
            <a:pPr marL="146322" indent="0">
              <a:buFont typeface="Arial"/>
              <a:buNone/>
            </a:pPr>
            <a:r>
              <a:rPr lang="en-US" b="1" dirty="0">
                <a:latin typeface="Arial" charset="0"/>
                <a:ea typeface="Arial" charset="0"/>
                <a:cs typeface="Arial" charset="0"/>
              </a:rPr>
              <a:t>Training Topics Include</a:t>
            </a:r>
            <a:r>
              <a:rPr lang="mr-IN" b="1" dirty="0">
                <a:latin typeface="Arial" charset="0"/>
                <a:ea typeface="Arial" charset="0"/>
                <a:cs typeface="Arial" charset="0"/>
              </a:rPr>
              <a:t>…</a:t>
            </a:r>
          </a:p>
        </p:txBody>
      </p:sp>
      <p:pic>
        <p:nvPicPr>
          <p:cNvPr id="26" name="Picture 25"/>
          <p:cNvPicPr>
            <a:picLocks noChangeAspect="1"/>
          </p:cNvPicPr>
          <p:nvPr/>
        </p:nvPicPr>
        <p:blipFill>
          <a:blip r:embed="rId10">
            <a:alphaModFix amt="60000"/>
            <a:extLst>
              <a:ext uri="{28A0092B-C50C-407E-A947-70E740481C1C}">
                <a14:useLocalDpi xmlns:a14="http://schemas.microsoft.com/office/drawing/2010/main" val="0"/>
              </a:ext>
            </a:extLst>
          </a:blip>
          <a:stretch>
            <a:fillRect/>
          </a:stretch>
        </p:blipFill>
        <p:spPr>
          <a:xfrm>
            <a:off x="10977145" y="276993"/>
            <a:ext cx="972540" cy="85105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11858" y="384537"/>
            <a:ext cx="591395" cy="704088"/>
          </a:xfrm>
          <a:prstGeom prst="rect">
            <a:avLst/>
          </a:prstGeom>
        </p:spPr>
      </p:pic>
      <p:grpSp>
        <p:nvGrpSpPr>
          <p:cNvPr id="40" name="Group 39">
            <a:extLst>
              <a:ext uri="{FF2B5EF4-FFF2-40B4-BE49-F238E27FC236}">
                <a16:creationId xmlns:a16="http://schemas.microsoft.com/office/drawing/2014/main" xmlns="" id="{26D5A61E-BAD9-C249-9FEC-30135184667A}"/>
              </a:ext>
            </a:extLst>
          </p:cNvPr>
          <p:cNvGrpSpPr/>
          <p:nvPr/>
        </p:nvGrpSpPr>
        <p:grpSpPr>
          <a:xfrm>
            <a:off x="2479127" y="2569559"/>
            <a:ext cx="1890857" cy="369332"/>
            <a:chOff x="10058827" y="5098946"/>
            <a:chExt cx="1890857" cy="369332"/>
          </a:xfrm>
        </p:grpSpPr>
        <p:sp>
          <p:nvSpPr>
            <p:cNvPr id="41" name="TextBox 40">
              <a:extLst>
                <a:ext uri="{FF2B5EF4-FFF2-40B4-BE49-F238E27FC236}">
                  <a16:creationId xmlns:a16="http://schemas.microsoft.com/office/drawing/2014/main" xmlns="" id="{5F006980-339B-EC4B-9C19-D72AE05D108A}"/>
                </a:ext>
              </a:extLst>
            </p:cNvPr>
            <p:cNvSpPr txBox="1"/>
            <p:nvPr/>
          </p:nvSpPr>
          <p:spPr>
            <a:xfrm>
              <a:off x="10269361" y="5098946"/>
              <a:ext cx="1634602" cy="369332"/>
            </a:xfrm>
            <a:prstGeom prst="rect">
              <a:avLst/>
            </a:prstGeom>
            <a:solidFill>
              <a:schemeClr val="tx1"/>
            </a:solidFill>
            <a:effectLst/>
          </p:spPr>
          <p:txBody>
            <a:bodyPr wrap="square" rtlCol="0">
              <a:spAutoFit/>
            </a:bodyPr>
            <a:lstStyle/>
            <a:p>
              <a:r>
                <a:rPr lang="en-US" sz="1800" dirty="0">
                  <a:solidFill>
                    <a:schemeClr val="bg1"/>
                  </a:solidFill>
                  <a:latin typeface="Arial" charset="0"/>
                  <a:ea typeface="Arial" charset="0"/>
                  <a:cs typeface="Arial" charset="0"/>
                </a:rPr>
                <a:t>Earthquakes</a:t>
              </a:r>
            </a:p>
          </p:txBody>
        </p:sp>
        <p:sp>
          <p:nvSpPr>
            <p:cNvPr id="42" name="Triangle 41">
              <a:extLst>
                <a:ext uri="{FF2B5EF4-FFF2-40B4-BE49-F238E27FC236}">
                  <a16:creationId xmlns:a16="http://schemas.microsoft.com/office/drawing/2014/main" xmlns="" id="{EBAF0DAC-5C6E-A44B-940D-A8100D2F3001}"/>
                </a:ext>
              </a:extLst>
            </p:cNvPr>
            <p:cNvSpPr/>
            <p:nvPr/>
          </p:nvSpPr>
          <p:spPr>
            <a:xfrm rot="16200000" flipH="1">
              <a:off x="9979998" y="5177775"/>
              <a:ext cx="369331" cy="21167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xmlns="" id="{D35BA96A-BB26-4F4E-A42D-C25238C0FD91}"/>
                </a:ext>
              </a:extLst>
            </p:cNvPr>
            <p:cNvCxnSpPr/>
            <p:nvPr/>
          </p:nvCxnSpPr>
          <p:spPr>
            <a:xfrm>
              <a:off x="11949683" y="5098946"/>
              <a:ext cx="1" cy="369332"/>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xmlns="" id="{580F8380-841A-2D4B-A4F2-9EE51E496B7E}"/>
              </a:ext>
            </a:extLst>
          </p:cNvPr>
          <p:cNvGrpSpPr/>
          <p:nvPr/>
        </p:nvGrpSpPr>
        <p:grpSpPr>
          <a:xfrm>
            <a:off x="3303540" y="4650034"/>
            <a:ext cx="1754014" cy="584776"/>
            <a:chOff x="2767612" y="4773155"/>
            <a:chExt cx="1754014" cy="584776"/>
          </a:xfrm>
        </p:grpSpPr>
        <p:sp>
          <p:nvSpPr>
            <p:cNvPr id="49" name="TextBox 48">
              <a:extLst>
                <a:ext uri="{FF2B5EF4-FFF2-40B4-BE49-F238E27FC236}">
                  <a16:creationId xmlns:a16="http://schemas.microsoft.com/office/drawing/2014/main" xmlns="" id="{D06AEB3C-6689-0E4B-8489-8869571759F5}"/>
                </a:ext>
              </a:extLst>
            </p:cNvPr>
            <p:cNvSpPr txBox="1"/>
            <p:nvPr/>
          </p:nvSpPr>
          <p:spPr>
            <a:xfrm>
              <a:off x="2979286" y="4773156"/>
              <a:ext cx="1496619" cy="584775"/>
            </a:xfrm>
            <a:prstGeom prst="rect">
              <a:avLst/>
            </a:prstGeom>
            <a:solidFill>
              <a:schemeClr val="tx1"/>
            </a:solidFill>
            <a:effectLst/>
          </p:spPr>
          <p:txBody>
            <a:bodyPr wrap="square" rtlCol="0">
              <a:spAutoFit/>
            </a:bodyPr>
            <a:lstStyle/>
            <a:p>
              <a:r>
                <a:rPr lang="en-US" sz="1600" dirty="0">
                  <a:solidFill>
                    <a:schemeClr val="bg1"/>
                  </a:solidFill>
                  <a:latin typeface="Arial" charset="0"/>
                  <a:ea typeface="Arial" charset="0"/>
                  <a:cs typeface="Arial" charset="0"/>
                </a:rPr>
                <a:t>Extreme Precipitation</a:t>
              </a:r>
            </a:p>
          </p:txBody>
        </p:sp>
        <p:sp>
          <p:nvSpPr>
            <p:cNvPr id="52" name="Triangle 51">
              <a:extLst>
                <a:ext uri="{FF2B5EF4-FFF2-40B4-BE49-F238E27FC236}">
                  <a16:creationId xmlns:a16="http://schemas.microsoft.com/office/drawing/2014/main" xmlns="" id="{21628C60-5EEF-CB4B-8C45-30D4E121AB37}"/>
                </a:ext>
              </a:extLst>
            </p:cNvPr>
            <p:cNvSpPr/>
            <p:nvPr/>
          </p:nvSpPr>
          <p:spPr>
            <a:xfrm rot="16200000" flipH="1">
              <a:off x="2581062" y="4959706"/>
              <a:ext cx="584774" cy="21167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xmlns="" id="{9BEA9183-AF83-AD4C-942B-E7B6A2888BC9}"/>
                </a:ext>
              </a:extLst>
            </p:cNvPr>
            <p:cNvCxnSpPr/>
            <p:nvPr/>
          </p:nvCxnSpPr>
          <p:spPr>
            <a:xfrm flipH="1">
              <a:off x="4521626" y="4773155"/>
              <a:ext cx="0" cy="584775"/>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xmlns="" id="{ACF9DD31-D84E-3A47-98B9-30BF777351AB}"/>
              </a:ext>
            </a:extLst>
          </p:cNvPr>
          <p:cNvGrpSpPr/>
          <p:nvPr/>
        </p:nvGrpSpPr>
        <p:grpSpPr>
          <a:xfrm>
            <a:off x="143157" y="3255327"/>
            <a:ext cx="1237685" cy="584775"/>
            <a:chOff x="450594" y="4111579"/>
            <a:chExt cx="1237685" cy="584775"/>
          </a:xfrm>
        </p:grpSpPr>
        <p:sp>
          <p:nvSpPr>
            <p:cNvPr id="55" name="TextBox 54">
              <a:extLst>
                <a:ext uri="{FF2B5EF4-FFF2-40B4-BE49-F238E27FC236}">
                  <a16:creationId xmlns:a16="http://schemas.microsoft.com/office/drawing/2014/main" xmlns="" id="{CB8F5A29-E7A0-6144-9F8A-96FCF61E04AC}"/>
                </a:ext>
              </a:extLst>
            </p:cNvPr>
            <p:cNvSpPr txBox="1"/>
            <p:nvPr/>
          </p:nvSpPr>
          <p:spPr>
            <a:xfrm>
              <a:off x="496315" y="4111579"/>
              <a:ext cx="980290" cy="584775"/>
            </a:xfrm>
            <a:prstGeom prst="rect">
              <a:avLst/>
            </a:prstGeom>
            <a:solidFill>
              <a:schemeClr val="tx1"/>
            </a:solidFill>
            <a:effectLst/>
          </p:spPr>
          <p:txBody>
            <a:bodyPr wrap="square" rtlCol="0">
              <a:spAutoFit/>
            </a:bodyPr>
            <a:lstStyle/>
            <a:p>
              <a:r>
                <a:rPr lang="en-US" sz="1600" dirty="0">
                  <a:solidFill>
                    <a:schemeClr val="bg1"/>
                  </a:solidFill>
                  <a:latin typeface="Arial" charset="0"/>
                  <a:ea typeface="Arial" charset="0"/>
                  <a:cs typeface="Arial" charset="0"/>
                </a:rPr>
                <a:t>Tropical Storms</a:t>
              </a:r>
            </a:p>
          </p:txBody>
        </p:sp>
        <p:sp>
          <p:nvSpPr>
            <p:cNvPr id="56" name="Triangle 55">
              <a:extLst>
                <a:ext uri="{FF2B5EF4-FFF2-40B4-BE49-F238E27FC236}">
                  <a16:creationId xmlns:a16="http://schemas.microsoft.com/office/drawing/2014/main" xmlns="" id="{C5784774-9E00-5C49-A59C-2613D7CFA4F4}"/>
                </a:ext>
              </a:extLst>
            </p:cNvPr>
            <p:cNvSpPr/>
            <p:nvPr/>
          </p:nvSpPr>
          <p:spPr>
            <a:xfrm rot="5400000">
              <a:off x="1290055" y="4298130"/>
              <a:ext cx="584774" cy="21167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xmlns="" id="{11803EC4-472E-5249-BCD0-1ACE093CA944}"/>
                </a:ext>
              </a:extLst>
            </p:cNvPr>
            <p:cNvCxnSpPr/>
            <p:nvPr/>
          </p:nvCxnSpPr>
          <p:spPr>
            <a:xfrm>
              <a:off x="450594" y="4111579"/>
              <a:ext cx="0" cy="584775"/>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a:extLst>
              <a:ext uri="{FF2B5EF4-FFF2-40B4-BE49-F238E27FC236}">
                <a16:creationId xmlns:a16="http://schemas.microsoft.com/office/drawing/2014/main" xmlns="" id="{B7953F7A-6A34-F94E-89EC-935AF8C9D30F}"/>
              </a:ext>
            </a:extLst>
          </p:cNvPr>
          <p:cNvGrpSpPr/>
          <p:nvPr/>
        </p:nvGrpSpPr>
        <p:grpSpPr>
          <a:xfrm>
            <a:off x="671047" y="5481061"/>
            <a:ext cx="1427338" cy="369332"/>
            <a:chOff x="450594" y="4111579"/>
            <a:chExt cx="1427338" cy="369332"/>
          </a:xfrm>
        </p:grpSpPr>
        <p:sp>
          <p:nvSpPr>
            <p:cNvPr id="59" name="TextBox 58">
              <a:extLst>
                <a:ext uri="{FF2B5EF4-FFF2-40B4-BE49-F238E27FC236}">
                  <a16:creationId xmlns:a16="http://schemas.microsoft.com/office/drawing/2014/main" xmlns="" id="{83C9CC3D-FC22-9148-95B0-9CA5C03ABBFC}"/>
                </a:ext>
              </a:extLst>
            </p:cNvPr>
            <p:cNvSpPr txBox="1"/>
            <p:nvPr/>
          </p:nvSpPr>
          <p:spPr>
            <a:xfrm>
              <a:off x="496314" y="4111579"/>
              <a:ext cx="1170265" cy="369332"/>
            </a:xfrm>
            <a:prstGeom prst="rect">
              <a:avLst/>
            </a:prstGeom>
            <a:solidFill>
              <a:schemeClr val="tx1"/>
            </a:solidFill>
            <a:effectLst/>
          </p:spPr>
          <p:txBody>
            <a:bodyPr wrap="square" rtlCol="0">
              <a:spAutoFit/>
            </a:bodyPr>
            <a:lstStyle/>
            <a:p>
              <a:r>
                <a:rPr lang="en-US" sz="1800" dirty="0">
                  <a:solidFill>
                    <a:schemeClr val="bg1"/>
                  </a:solidFill>
                  <a:latin typeface="Arial" charset="0"/>
                  <a:ea typeface="Arial" charset="0"/>
                  <a:cs typeface="Arial" charset="0"/>
                </a:rPr>
                <a:t>Flooding</a:t>
              </a:r>
            </a:p>
          </p:txBody>
        </p:sp>
        <p:sp>
          <p:nvSpPr>
            <p:cNvPr id="60" name="Triangle 59">
              <a:extLst>
                <a:ext uri="{FF2B5EF4-FFF2-40B4-BE49-F238E27FC236}">
                  <a16:creationId xmlns:a16="http://schemas.microsoft.com/office/drawing/2014/main" xmlns="" id="{2B034974-0FFA-8D4C-B2EE-D333959EAD79}"/>
                </a:ext>
              </a:extLst>
            </p:cNvPr>
            <p:cNvSpPr/>
            <p:nvPr/>
          </p:nvSpPr>
          <p:spPr>
            <a:xfrm rot="5400000">
              <a:off x="1587429" y="4190409"/>
              <a:ext cx="369331" cy="21167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xmlns="" id="{D38F9E87-E3EB-094B-910B-238C3FEE0F6B}"/>
                </a:ext>
              </a:extLst>
            </p:cNvPr>
            <p:cNvCxnSpPr/>
            <p:nvPr/>
          </p:nvCxnSpPr>
          <p:spPr>
            <a:xfrm>
              <a:off x="450594" y="4111579"/>
              <a:ext cx="0" cy="369332"/>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87816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92BEE73D-7DAA-0E43-B909-21D49B49EB9D}"/>
              </a:ext>
            </a:extLst>
          </p:cNvPr>
          <p:cNvSpPr>
            <a:spLocks noGrp="1"/>
          </p:cNvSpPr>
          <p:nvPr>
            <p:ph idx="13"/>
          </p:nvPr>
        </p:nvSpPr>
        <p:spPr>
          <a:xfrm>
            <a:off x="4688584" y="1252284"/>
            <a:ext cx="4553890" cy="4875239"/>
          </a:xfrm>
        </p:spPr>
        <p:txBody>
          <a:bodyPr>
            <a:noAutofit/>
          </a:bodyPr>
          <a:lstStyle/>
          <a:p>
            <a:pPr marL="146322" indent="0">
              <a:buNone/>
            </a:pPr>
            <a:r>
              <a:rPr lang="en-US" sz="2400" dirty="0">
                <a:latin typeface="Arial" charset="0"/>
                <a:ea typeface="Arial" charset="0"/>
                <a:cs typeface="Arial" charset="0"/>
              </a:rPr>
              <a:t>Four, one-hour </a:t>
            </a:r>
            <a:r>
              <a:rPr lang="en-US" sz="2400" dirty="0" smtClean="0">
                <a:latin typeface="Arial" charset="0"/>
                <a:ea typeface="Arial" charset="0"/>
                <a:cs typeface="Arial" charset="0"/>
              </a:rPr>
              <a:t>sessions in English and Spanish</a:t>
            </a:r>
          </a:p>
          <a:p>
            <a:pPr marL="146322" indent="0">
              <a:buNone/>
            </a:pPr>
            <a:r>
              <a:rPr lang="en-US" sz="2400" dirty="0" smtClean="0">
                <a:latin typeface="Arial" charset="0"/>
                <a:ea typeface="Arial" charset="0"/>
                <a:cs typeface="Arial" charset="0"/>
              </a:rPr>
              <a:t>Jun.-Jul. 2017</a:t>
            </a:r>
            <a:endParaRPr lang="en-US" sz="2400" dirty="0">
              <a:latin typeface="Arial" charset="0"/>
              <a:ea typeface="Arial" charset="0"/>
              <a:cs typeface="Arial" charset="0"/>
            </a:endParaRPr>
          </a:p>
          <a:p>
            <a:pPr marL="146322" indent="0">
              <a:buNone/>
            </a:pPr>
            <a:r>
              <a:rPr lang="en-US" sz="2400" dirty="0" smtClean="0">
                <a:latin typeface="Arial" charset="0"/>
                <a:ea typeface="Arial" charset="0"/>
                <a:cs typeface="Arial" charset="0"/>
              </a:rPr>
              <a:t>The objective was to provide an introduction to SAR to a non-technical audience focusing on:</a:t>
            </a:r>
          </a:p>
          <a:p>
            <a:pPr marL="146322" indent="0">
              <a:buNone/>
            </a:pPr>
            <a:r>
              <a:rPr lang="en-US" sz="2400" dirty="0" smtClean="0">
                <a:latin typeface="Arial" charset="0"/>
                <a:ea typeface="Arial" charset="0"/>
                <a:cs typeface="Arial" charset="0"/>
              </a:rPr>
              <a:t>-explaining concepts and understanding the information content in SAR images.</a:t>
            </a:r>
          </a:p>
          <a:p>
            <a:pPr marL="146322" indent="0">
              <a:buNone/>
            </a:pPr>
            <a:r>
              <a:rPr lang="en-US" sz="2400" dirty="0" smtClean="0">
                <a:latin typeface="Arial" charset="0"/>
                <a:ea typeface="Arial" charset="0"/>
                <a:cs typeface="Arial" charset="0"/>
              </a:rPr>
              <a:t>-providing demos on how to interpret SAR images, process SAR data, and perform basic analysis.</a:t>
            </a:r>
            <a:endParaRPr lang="en-US" sz="2400" dirty="0">
              <a:latin typeface="Arial" charset="0"/>
              <a:ea typeface="Arial" charset="0"/>
              <a:cs typeface="Arial" charset="0"/>
            </a:endParaRPr>
          </a:p>
        </p:txBody>
      </p:sp>
      <p:sp>
        <p:nvSpPr>
          <p:cNvPr id="2" name="Title 1">
            <a:extLst>
              <a:ext uri="{FF2B5EF4-FFF2-40B4-BE49-F238E27FC236}">
                <a16:creationId xmlns:a16="http://schemas.microsoft.com/office/drawing/2014/main" xmlns="" id="{C0B2DCFB-2902-F745-8A36-A3414568CB72}"/>
              </a:ext>
            </a:extLst>
          </p:cNvPr>
          <p:cNvSpPr>
            <a:spLocks noGrp="1"/>
          </p:cNvSpPr>
          <p:nvPr>
            <p:ph type="title"/>
          </p:nvPr>
        </p:nvSpPr>
        <p:spPr/>
        <p:txBody>
          <a:bodyPr/>
          <a:lstStyle/>
          <a:p>
            <a:r>
              <a:rPr lang="en-US" dirty="0" smtClean="0">
                <a:latin typeface="Arial" charset="0"/>
                <a:ea typeface="Arial" charset="0"/>
                <a:cs typeface="Arial" charset="0"/>
              </a:rPr>
              <a:t>Online SAR Training: Introduction to SAR</a:t>
            </a:r>
            <a:endParaRPr lang="en-US" dirty="0">
              <a:latin typeface="Arial" charset="0"/>
              <a:ea typeface="Arial" charset="0"/>
              <a:cs typeface="Arial" charset="0"/>
            </a:endParaRPr>
          </a:p>
        </p:txBody>
      </p:sp>
      <p:sp>
        <p:nvSpPr>
          <p:cNvPr id="8" name="Text Placeholder 7">
            <a:extLst>
              <a:ext uri="{FF2B5EF4-FFF2-40B4-BE49-F238E27FC236}">
                <a16:creationId xmlns:a16="http://schemas.microsoft.com/office/drawing/2014/main" xmlns="" id="{9E6B737E-0643-BC4A-9BE8-383195E7D924}"/>
              </a:ext>
            </a:extLst>
          </p:cNvPr>
          <p:cNvSpPr>
            <a:spLocks noGrp="1"/>
          </p:cNvSpPr>
          <p:nvPr>
            <p:ph type="body" sz="quarter" idx="15"/>
          </p:nvPr>
        </p:nvSpPr>
        <p:spPr>
          <a:xfrm>
            <a:off x="242314" y="773517"/>
            <a:ext cx="11707369" cy="436563"/>
          </a:xfrm>
        </p:spPr>
        <p:txBody>
          <a:bodyPr>
            <a:noAutofit/>
          </a:bodyPr>
          <a:lstStyle/>
          <a:p>
            <a:r>
              <a:rPr lang="en-US" dirty="0">
                <a:latin typeface="Arial" charset="0"/>
                <a:ea typeface="Arial" charset="0"/>
                <a:cs typeface="Arial" charset="0"/>
              </a:rPr>
              <a:t>Introduction to Synthetic Aperture Radar; </a:t>
            </a:r>
            <a:r>
              <a:rPr lang="en-US" dirty="0" err="1">
                <a:latin typeface="Arial" charset="0"/>
                <a:ea typeface="Arial" charset="0"/>
                <a:cs typeface="Arial" charset="0"/>
              </a:rPr>
              <a:t>Introducción</a:t>
            </a:r>
            <a:r>
              <a:rPr lang="en-US" dirty="0">
                <a:latin typeface="Arial" charset="0"/>
                <a:ea typeface="Arial" charset="0"/>
                <a:cs typeface="Arial" charset="0"/>
              </a:rPr>
              <a:t> al Radar de </a:t>
            </a:r>
            <a:r>
              <a:rPr lang="en-US" dirty="0" err="1">
                <a:latin typeface="Arial" charset="0"/>
                <a:ea typeface="Arial" charset="0"/>
                <a:cs typeface="Arial" charset="0"/>
              </a:rPr>
              <a:t>Apertura</a:t>
            </a:r>
            <a:r>
              <a:rPr lang="en-US" dirty="0">
                <a:latin typeface="Arial" charset="0"/>
                <a:ea typeface="Arial" charset="0"/>
                <a:cs typeface="Arial" charset="0"/>
              </a:rPr>
              <a:t> </a:t>
            </a:r>
            <a:r>
              <a:rPr lang="en-US" dirty="0" err="1" smtClean="0">
                <a:latin typeface="Arial" charset="0"/>
                <a:ea typeface="Arial" charset="0"/>
                <a:cs typeface="Arial" charset="0"/>
              </a:rPr>
              <a:t>Sintética</a:t>
            </a:r>
            <a:endParaRPr lang="en-US" dirty="0" smtClean="0">
              <a:latin typeface="Arial" charset="0"/>
              <a:ea typeface="Arial" charset="0"/>
              <a:cs typeface="Arial" charset="0"/>
            </a:endParaRPr>
          </a:p>
        </p:txBody>
      </p:sp>
      <p:pic>
        <p:nvPicPr>
          <p:cNvPr id="9" name="Content Placeholder 8">
            <a:extLst>
              <a:ext uri="{FF2B5EF4-FFF2-40B4-BE49-F238E27FC236}">
                <a16:creationId xmlns:a16="http://schemas.microsoft.com/office/drawing/2014/main" xmlns="" id="{B1594332-9D98-2645-A644-8CCA44F06D4C}"/>
              </a:ext>
            </a:extLst>
          </p:cNvPr>
          <p:cNvPicPr>
            <a:picLocks noGrp="1" noChangeAspect="1"/>
          </p:cNvPicPr>
          <p:nvPr>
            <p:ph idx="1"/>
          </p:nvPr>
        </p:nvPicPr>
        <p:blipFill>
          <a:blip r:embed="rId3"/>
          <a:stretch>
            <a:fillRect/>
          </a:stretch>
        </p:blipFill>
        <p:spPr>
          <a:xfrm>
            <a:off x="385108" y="1198518"/>
            <a:ext cx="4303475" cy="1613802"/>
          </a:xfrm>
          <a:prstGeom prst="rect">
            <a:avLst/>
          </a:prstGeom>
          <a:effectLst>
            <a:outerShdw blurRad="63500" sx="102000" sy="102000" algn="ctr" rotWithShape="0">
              <a:prstClr val="black">
                <a:alpha val="40000"/>
              </a:prstClr>
            </a:outerShdw>
          </a:effectLst>
        </p:spPr>
      </p:pic>
      <p:sp>
        <p:nvSpPr>
          <p:cNvPr id="6" name="Content Placeholder 5"/>
          <p:cNvSpPr>
            <a:spLocks noGrp="1"/>
          </p:cNvSpPr>
          <p:nvPr>
            <p:ph idx="12"/>
          </p:nvPr>
        </p:nvSpPr>
        <p:spPr>
          <a:xfrm>
            <a:off x="318031" y="2823882"/>
            <a:ext cx="4370552" cy="3472495"/>
          </a:xfrm>
        </p:spPr>
        <p:txBody>
          <a:bodyPr>
            <a:noAutofit/>
          </a:bodyPr>
          <a:lstStyle/>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Arial" charset="0"/>
                <a:ea typeface="Arial" charset="0"/>
                <a:cs typeface="Arial" charset="0"/>
              </a:rPr>
              <a:t>Session 1: Basics of SAR (Podest)</a:t>
            </a:r>
          </a:p>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endParaRPr lang="en-US" dirty="0" smtClean="0">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Arial" charset="0"/>
                <a:ea typeface="Arial" charset="0"/>
                <a:cs typeface="Arial" charset="0"/>
              </a:rPr>
              <a:t>Session 2: SAR Processing and Data Analysis (Podest)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Arial" charset="0"/>
                <a:ea typeface="Arial" charset="0"/>
                <a:cs typeface="Arial" charset="0"/>
              </a:rPr>
              <a:t>Session 3: Introduction to </a:t>
            </a:r>
            <a:r>
              <a:rPr lang="en-US" dirty="0" err="1" smtClean="0">
                <a:latin typeface="Arial" charset="0"/>
                <a:ea typeface="Arial" charset="0"/>
                <a:cs typeface="Arial" charset="0"/>
              </a:rPr>
              <a:t>Polarimetric</a:t>
            </a:r>
            <a:r>
              <a:rPr lang="en-US" dirty="0" smtClean="0">
                <a:latin typeface="Arial" charset="0"/>
                <a:ea typeface="Arial" charset="0"/>
                <a:cs typeface="Arial" charset="0"/>
              </a:rPr>
              <a:t> SAR (Pinto)</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r>
              <a:rPr lang="en-US" dirty="0" smtClean="0">
                <a:latin typeface="Arial" charset="0"/>
                <a:ea typeface="Arial" charset="0"/>
                <a:cs typeface="Arial" charset="0"/>
              </a:rPr>
              <a:t>Session 4: Introduction to SAR Interferometry (Fielding)</a:t>
            </a:r>
            <a:endParaRPr lang="en-US" dirty="0">
              <a:latin typeface="Arial" charset="0"/>
              <a:ea typeface="Arial" charset="0"/>
              <a:cs typeface="Arial" charset="0"/>
            </a:endParaRPr>
          </a:p>
        </p:txBody>
      </p:sp>
      <p:sp>
        <p:nvSpPr>
          <p:cNvPr id="10" name="Rectangle 9"/>
          <p:cNvSpPr/>
          <p:nvPr/>
        </p:nvSpPr>
        <p:spPr>
          <a:xfrm>
            <a:off x="8913380" y="1651276"/>
            <a:ext cx="3278620" cy="1938992"/>
          </a:xfrm>
          <a:prstGeom prst="rect">
            <a:avLst/>
          </a:prstGeom>
        </p:spPr>
        <p:txBody>
          <a:bodyPr wrap="square">
            <a:spAutoFit/>
          </a:bodyPr>
          <a:lstStyle/>
          <a:p>
            <a:pPr algn="ctr"/>
            <a:r>
              <a:rPr lang="en-US" i="1" u="sng" dirty="0">
                <a:latin typeface="Arial" charset="0"/>
                <a:ea typeface="Arial" charset="0"/>
                <a:cs typeface="Arial" charset="0"/>
              </a:rPr>
              <a:t>Intro to SAR </a:t>
            </a:r>
            <a:r>
              <a:rPr lang="en-US" i="1" u="sng" dirty="0" smtClean="0">
                <a:latin typeface="Arial" charset="0"/>
                <a:ea typeface="Arial" charset="0"/>
                <a:cs typeface="Arial" charset="0"/>
              </a:rPr>
              <a:t>Statistics:</a:t>
            </a:r>
            <a:endParaRPr lang="en-US" i="1" u="sng" dirty="0">
              <a:latin typeface="Arial" charset="0"/>
              <a:ea typeface="Arial" charset="0"/>
              <a:cs typeface="Arial" charset="0"/>
            </a:endParaRPr>
          </a:p>
          <a:p>
            <a:pPr algn="ctr"/>
            <a:r>
              <a:rPr lang="en-US" dirty="0">
                <a:latin typeface="Arial" charset="0"/>
                <a:ea typeface="Arial" charset="0"/>
                <a:cs typeface="Arial" charset="0"/>
              </a:rPr>
              <a:t>984 participants</a:t>
            </a:r>
          </a:p>
          <a:p>
            <a:pPr algn="ctr"/>
            <a:r>
              <a:rPr lang="en-US" dirty="0">
                <a:latin typeface="Arial" charset="0"/>
                <a:ea typeface="Arial" charset="0"/>
                <a:cs typeface="Arial" charset="0"/>
              </a:rPr>
              <a:t>599 organizations</a:t>
            </a:r>
          </a:p>
          <a:p>
            <a:pPr algn="ctr"/>
            <a:r>
              <a:rPr lang="en-US" dirty="0">
                <a:latin typeface="Arial" charset="0"/>
                <a:ea typeface="Arial" charset="0"/>
                <a:cs typeface="Arial" charset="0"/>
              </a:rPr>
              <a:t>75 countries</a:t>
            </a:r>
          </a:p>
          <a:p>
            <a:pPr algn="ctr"/>
            <a:r>
              <a:rPr lang="en-US" dirty="0">
                <a:latin typeface="Arial" charset="0"/>
                <a:ea typeface="Arial" charset="0"/>
                <a:cs typeface="Arial" charset="0"/>
              </a:rPr>
              <a:t>26 </a:t>
            </a:r>
            <a:r>
              <a:rPr lang="en-US" dirty="0" smtClean="0">
                <a:latin typeface="Arial" charset="0"/>
                <a:ea typeface="Arial" charset="0"/>
                <a:cs typeface="Arial" charset="0"/>
              </a:rPr>
              <a:t>U.S. States</a:t>
            </a:r>
            <a:endParaRPr lang="en-US" dirty="0">
              <a:latin typeface="Arial" charset="0"/>
              <a:ea typeface="Arial" charset="0"/>
              <a:cs typeface="Arial" charset="0"/>
            </a:endParaRPr>
          </a:p>
        </p:txBody>
      </p:sp>
    </p:spTree>
    <p:extLst>
      <p:ext uri="{BB962C8B-B14F-4D97-AF65-F5344CB8AC3E}">
        <p14:creationId xmlns:p14="http://schemas.microsoft.com/office/powerpoint/2010/main" val="4049844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92BEE73D-7DAA-0E43-B909-21D49B49EB9D}"/>
              </a:ext>
            </a:extLst>
          </p:cNvPr>
          <p:cNvSpPr>
            <a:spLocks noGrp="1"/>
          </p:cNvSpPr>
          <p:nvPr>
            <p:ph idx="13"/>
          </p:nvPr>
        </p:nvSpPr>
        <p:spPr>
          <a:xfrm>
            <a:off x="4688583" y="1252284"/>
            <a:ext cx="4694567" cy="4875239"/>
          </a:xfrm>
        </p:spPr>
        <p:txBody>
          <a:bodyPr/>
          <a:lstStyle/>
          <a:p>
            <a:pPr marL="146322" indent="0">
              <a:buNone/>
            </a:pPr>
            <a:r>
              <a:rPr lang="en-US" dirty="0">
                <a:latin typeface="Arial" charset="0"/>
                <a:ea typeface="Arial" charset="0"/>
                <a:cs typeface="Arial" charset="0"/>
              </a:rPr>
              <a:t>Four, one-hour </a:t>
            </a:r>
            <a:r>
              <a:rPr lang="en-US" dirty="0" smtClean="0">
                <a:latin typeface="Arial" charset="0"/>
                <a:ea typeface="Arial" charset="0"/>
                <a:cs typeface="Arial" charset="0"/>
              </a:rPr>
              <a:t>sessions in English and Spanish</a:t>
            </a:r>
          </a:p>
          <a:p>
            <a:pPr marL="146322" indent="0">
              <a:buNone/>
            </a:pPr>
            <a:r>
              <a:rPr lang="en-US" dirty="0" smtClean="0">
                <a:latin typeface="Arial" charset="0"/>
                <a:ea typeface="Arial" charset="0"/>
                <a:cs typeface="Arial" charset="0"/>
              </a:rPr>
              <a:t>Jul.-Aug. 2018</a:t>
            </a:r>
          </a:p>
          <a:p>
            <a:pPr marL="146322" indent="0">
              <a:buNone/>
            </a:pPr>
            <a:r>
              <a:rPr lang="en-US" dirty="0" smtClean="0">
                <a:latin typeface="Arial" charset="0"/>
                <a:ea typeface="Arial" charset="0"/>
                <a:cs typeface="Arial" charset="0"/>
              </a:rPr>
              <a:t>-Prerequisite: Introduction to SAR</a:t>
            </a:r>
            <a:endParaRPr lang="en-US" dirty="0">
              <a:latin typeface="Arial" charset="0"/>
              <a:ea typeface="Arial" charset="0"/>
              <a:cs typeface="Arial" charset="0"/>
            </a:endParaRPr>
          </a:p>
          <a:p>
            <a:pPr marL="146322" indent="0">
              <a:buNone/>
            </a:pPr>
            <a:r>
              <a:rPr lang="en-US" dirty="0" smtClean="0">
                <a:latin typeface="Arial" charset="0"/>
                <a:ea typeface="Arial" charset="0"/>
                <a:cs typeface="Arial" charset="0"/>
              </a:rPr>
              <a:t>The objective was to provide an advanced SAR training focused on specific topics:</a:t>
            </a:r>
          </a:p>
          <a:p>
            <a:pPr marL="146322" indent="0">
              <a:buNone/>
            </a:pPr>
            <a:r>
              <a:rPr lang="en-US" dirty="0" smtClean="0">
                <a:latin typeface="Arial" charset="0"/>
                <a:ea typeface="Arial" charset="0"/>
                <a:cs typeface="Arial" charset="0"/>
              </a:rPr>
              <a:t>-half of each session covered theory. Understanding image characteristics specific to the session’s application.</a:t>
            </a:r>
          </a:p>
          <a:p>
            <a:pPr marL="146322" indent="0">
              <a:buNone/>
            </a:pPr>
            <a:r>
              <a:rPr lang="en-US" dirty="0" smtClean="0">
                <a:latin typeface="Arial" charset="0"/>
                <a:ea typeface="Arial" charset="0"/>
                <a:cs typeface="Arial" charset="0"/>
              </a:rPr>
              <a:t>-the other half covered a demo using SNAP and either Sentinel-1 or PALSAR data.</a:t>
            </a:r>
            <a:endParaRPr lang="en-US" dirty="0">
              <a:latin typeface="Arial" charset="0"/>
              <a:ea typeface="Arial" charset="0"/>
              <a:cs typeface="Arial" charset="0"/>
            </a:endParaRPr>
          </a:p>
        </p:txBody>
      </p:sp>
      <p:sp>
        <p:nvSpPr>
          <p:cNvPr id="2" name="Title 1">
            <a:extLst>
              <a:ext uri="{FF2B5EF4-FFF2-40B4-BE49-F238E27FC236}">
                <a16:creationId xmlns:a16="http://schemas.microsoft.com/office/drawing/2014/main" xmlns="" id="{C0B2DCFB-2902-F745-8A36-A3414568CB72}"/>
              </a:ext>
            </a:extLst>
          </p:cNvPr>
          <p:cNvSpPr>
            <a:spLocks noGrp="1"/>
          </p:cNvSpPr>
          <p:nvPr>
            <p:ph type="title"/>
          </p:nvPr>
        </p:nvSpPr>
        <p:spPr>
          <a:xfrm>
            <a:off x="242314" y="222506"/>
            <a:ext cx="11707369" cy="576299"/>
          </a:xfrm>
        </p:spPr>
        <p:txBody>
          <a:bodyPr/>
          <a:lstStyle/>
          <a:p>
            <a:r>
              <a:rPr lang="en-US" dirty="0" smtClean="0">
                <a:latin typeface="Arial" charset="0"/>
                <a:ea typeface="Arial" charset="0"/>
                <a:cs typeface="Arial" charset="0"/>
              </a:rPr>
              <a:t>Online SAR Training: Advanced SAR</a:t>
            </a:r>
            <a:endParaRPr lang="en-US" dirty="0">
              <a:latin typeface="Arial" charset="0"/>
              <a:ea typeface="Arial" charset="0"/>
              <a:cs typeface="Arial" charset="0"/>
            </a:endParaRPr>
          </a:p>
        </p:txBody>
      </p:sp>
      <p:sp>
        <p:nvSpPr>
          <p:cNvPr id="8" name="Text Placeholder 7">
            <a:extLst>
              <a:ext uri="{FF2B5EF4-FFF2-40B4-BE49-F238E27FC236}">
                <a16:creationId xmlns:a16="http://schemas.microsoft.com/office/drawing/2014/main" xmlns="" id="{9E6B737E-0643-BC4A-9BE8-383195E7D924}"/>
              </a:ext>
            </a:extLst>
          </p:cNvPr>
          <p:cNvSpPr>
            <a:spLocks noGrp="1"/>
          </p:cNvSpPr>
          <p:nvPr>
            <p:ph type="body" sz="quarter" idx="15"/>
          </p:nvPr>
        </p:nvSpPr>
        <p:spPr>
          <a:xfrm>
            <a:off x="242314" y="686233"/>
            <a:ext cx="11707369" cy="436563"/>
          </a:xfrm>
        </p:spPr>
        <p:txBody>
          <a:bodyPr>
            <a:noAutofit/>
          </a:bodyPr>
          <a:lstStyle/>
          <a:p>
            <a:r>
              <a:rPr lang="en-US" dirty="0">
                <a:latin typeface="Arial" charset="0"/>
                <a:ea typeface="Arial" charset="0"/>
                <a:cs typeface="Arial" charset="0"/>
              </a:rPr>
              <a:t>Radar Remote Sensing for Land, Water, &amp; Disaster </a:t>
            </a:r>
            <a:r>
              <a:rPr lang="en-US" dirty="0" smtClean="0">
                <a:latin typeface="Arial" charset="0"/>
                <a:ea typeface="Arial" charset="0"/>
                <a:cs typeface="Arial" charset="0"/>
              </a:rPr>
              <a:t>Applications</a:t>
            </a:r>
          </a:p>
        </p:txBody>
      </p:sp>
      <p:sp>
        <p:nvSpPr>
          <p:cNvPr id="6" name="Content Placeholder 5"/>
          <p:cNvSpPr>
            <a:spLocks noGrp="1"/>
          </p:cNvSpPr>
          <p:nvPr>
            <p:ph idx="12"/>
          </p:nvPr>
        </p:nvSpPr>
        <p:spPr>
          <a:xfrm>
            <a:off x="245477" y="2742312"/>
            <a:ext cx="4581225" cy="3472495"/>
          </a:xfrm>
        </p:spPr>
        <p:txBody>
          <a:bodyPr>
            <a:noAutofit/>
          </a:bodyPr>
          <a:lstStyle/>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r>
              <a:rPr lang="en-US" sz="2100" dirty="0" smtClean="0">
                <a:latin typeface="Arial" charset="0"/>
                <a:ea typeface="Arial" charset="0"/>
                <a:cs typeface="Arial" charset="0"/>
              </a:rPr>
              <a:t>Session 1: SAR for Land Cover Mapping (Podest)</a:t>
            </a:r>
          </a:p>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endParaRPr lang="en-US" sz="2100" dirty="0" smtClean="0">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r>
              <a:rPr lang="en-US" sz="2100" dirty="0" smtClean="0">
                <a:latin typeface="Arial" charset="0"/>
                <a:ea typeface="Arial" charset="0"/>
                <a:cs typeface="Arial" charset="0"/>
              </a:rPr>
              <a:t>Session 2: SAR for Flood Mapping (Podest)</a:t>
            </a:r>
          </a:p>
          <a:p>
            <a:pPr marL="0" marR="0" lvl="0" indent="0" defTabSz="914400" eaLnBrk="1" fontAlgn="auto" latinLnBrk="0" hangingPunct="1">
              <a:lnSpc>
                <a:spcPct val="100000"/>
              </a:lnSpc>
              <a:spcBef>
                <a:spcPts val="0"/>
              </a:spcBef>
              <a:spcAft>
                <a:spcPts val="0"/>
              </a:spcAft>
              <a:buClrTx/>
              <a:buSzTx/>
              <a:buFontTx/>
              <a:buNone/>
              <a:tabLst/>
              <a:defRPr/>
            </a:pPr>
            <a:endParaRPr lang="en-US" sz="2100" dirty="0" smtClean="0">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r>
              <a:rPr lang="en-US" sz="2100" dirty="0" smtClean="0">
                <a:latin typeface="Arial" charset="0"/>
                <a:ea typeface="Arial" charset="0"/>
                <a:cs typeface="Arial" charset="0"/>
              </a:rPr>
              <a:t>Session 3: SAR for Mapping Crop Growth (</a:t>
            </a:r>
            <a:r>
              <a:rPr lang="en-US" sz="2100" dirty="0" err="1" smtClean="0">
                <a:latin typeface="Arial" charset="0"/>
                <a:ea typeface="Arial" charset="0"/>
                <a:cs typeface="Arial" charset="0"/>
              </a:rPr>
              <a:t>McNairn</a:t>
            </a:r>
            <a:r>
              <a:rPr lang="en-US" sz="2100" dirty="0" smtClean="0">
                <a:latin typeface="Arial" charset="0"/>
                <a:ea typeface="Arial" charset="0"/>
                <a:cs typeface="Arial"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lang="en-US" sz="2100" dirty="0" smtClean="0">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Wingdings" charset="2"/>
              <a:buChar char="v"/>
              <a:tabLst/>
              <a:defRPr/>
            </a:pPr>
            <a:r>
              <a:rPr lang="en-US" sz="2100" dirty="0" smtClean="0">
                <a:latin typeface="Arial" charset="0"/>
                <a:ea typeface="Arial" charset="0"/>
                <a:cs typeface="Arial" charset="0"/>
              </a:rPr>
              <a:t>Session 4: INSAR for Earthquake Deformation (Fielding)</a:t>
            </a:r>
            <a:endParaRPr lang="en-US" sz="2100" dirty="0">
              <a:latin typeface="Arial" charset="0"/>
              <a:ea typeface="Arial" charset="0"/>
              <a:cs typeface="Arial" charset="0"/>
            </a:endParaRPr>
          </a:p>
        </p:txBody>
      </p:sp>
      <p:sp>
        <p:nvSpPr>
          <p:cNvPr id="10" name="Rectangle 9"/>
          <p:cNvSpPr/>
          <p:nvPr/>
        </p:nvSpPr>
        <p:spPr>
          <a:xfrm>
            <a:off x="9011854" y="2539567"/>
            <a:ext cx="3278620" cy="1938992"/>
          </a:xfrm>
          <a:prstGeom prst="rect">
            <a:avLst/>
          </a:prstGeom>
        </p:spPr>
        <p:txBody>
          <a:bodyPr wrap="square">
            <a:spAutoFit/>
          </a:bodyPr>
          <a:lstStyle/>
          <a:p>
            <a:pPr algn="ctr"/>
            <a:r>
              <a:rPr lang="en-US" i="1" u="sng" dirty="0" smtClean="0">
                <a:latin typeface="Arial" charset="0"/>
                <a:ea typeface="Arial" charset="0"/>
                <a:cs typeface="Arial" charset="0"/>
              </a:rPr>
              <a:t>Advanced SAR Statistics:</a:t>
            </a:r>
            <a:endParaRPr lang="en-US" i="1" u="sng" dirty="0">
              <a:latin typeface="Arial" charset="0"/>
              <a:ea typeface="Arial" charset="0"/>
              <a:cs typeface="Arial" charset="0"/>
            </a:endParaRPr>
          </a:p>
          <a:p>
            <a:pPr algn="ctr"/>
            <a:r>
              <a:rPr lang="en-US" dirty="0" smtClean="0">
                <a:latin typeface="Arial" charset="0"/>
                <a:ea typeface="Arial" charset="0"/>
                <a:cs typeface="Arial" charset="0"/>
              </a:rPr>
              <a:t>1024 participants</a:t>
            </a:r>
          </a:p>
          <a:p>
            <a:pPr algn="ctr"/>
            <a:r>
              <a:rPr lang="en-US" dirty="0" smtClean="0">
                <a:latin typeface="Arial" charset="0"/>
                <a:ea typeface="Arial" charset="0"/>
                <a:cs typeface="Arial" charset="0"/>
              </a:rPr>
              <a:t>*largest ARSET training to date</a:t>
            </a:r>
          </a:p>
        </p:txBody>
      </p:sp>
      <p:pic>
        <p:nvPicPr>
          <p:cNvPr id="5" name="Picture 4"/>
          <p:cNvPicPr>
            <a:picLocks noChangeAspect="1"/>
          </p:cNvPicPr>
          <p:nvPr/>
        </p:nvPicPr>
        <p:blipFill>
          <a:blip r:embed="rId3"/>
          <a:stretch>
            <a:fillRect/>
          </a:stretch>
        </p:blipFill>
        <p:spPr>
          <a:xfrm>
            <a:off x="525540" y="1101251"/>
            <a:ext cx="3353348" cy="1676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0815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92BEE73D-7DAA-0E43-B909-21D49B49EB9D}"/>
              </a:ext>
            </a:extLst>
          </p:cNvPr>
          <p:cNvSpPr>
            <a:spLocks noGrp="1"/>
          </p:cNvSpPr>
          <p:nvPr>
            <p:ph idx="13"/>
          </p:nvPr>
        </p:nvSpPr>
        <p:spPr>
          <a:xfrm>
            <a:off x="4926778" y="930837"/>
            <a:ext cx="4694567" cy="3054245"/>
          </a:xfrm>
        </p:spPr>
        <p:txBody>
          <a:bodyPr/>
          <a:lstStyle/>
          <a:p>
            <a:pPr marL="146322" indent="0">
              <a:spcBef>
                <a:spcPts val="0"/>
              </a:spcBef>
              <a:buNone/>
            </a:pPr>
            <a:r>
              <a:rPr lang="en-US" dirty="0" smtClean="0">
                <a:latin typeface="Arial" charset="0"/>
                <a:ea typeface="Arial" charset="0"/>
                <a:cs typeface="Arial" charset="0"/>
              </a:rPr>
              <a:t>Application </a:t>
            </a:r>
            <a:r>
              <a:rPr lang="en-US" dirty="0">
                <a:latin typeface="Arial" charset="0"/>
                <a:ea typeface="Arial" charset="0"/>
                <a:cs typeface="Arial" charset="0"/>
              </a:rPr>
              <a:t>of Remote Sensing to Support the Management </a:t>
            </a:r>
            <a:r>
              <a:rPr lang="en-US" dirty="0" smtClean="0">
                <a:latin typeface="Arial" charset="0"/>
                <a:ea typeface="Arial" charset="0"/>
                <a:cs typeface="Arial" charset="0"/>
              </a:rPr>
              <a:t>of Hydrographic </a:t>
            </a:r>
            <a:r>
              <a:rPr lang="en-US" dirty="0">
                <a:latin typeface="Arial" charset="0"/>
                <a:ea typeface="Arial" charset="0"/>
                <a:cs typeface="Arial" charset="0"/>
              </a:rPr>
              <a:t>Watersheds in Latin American and the </a:t>
            </a:r>
            <a:r>
              <a:rPr lang="en-US" dirty="0" smtClean="0">
                <a:latin typeface="Arial" charset="0"/>
                <a:ea typeface="Arial" charset="0"/>
                <a:cs typeface="Arial" charset="0"/>
              </a:rPr>
              <a:t>Caribbean</a:t>
            </a:r>
          </a:p>
          <a:p>
            <a:pPr marL="146322" indent="0">
              <a:spcBef>
                <a:spcPts val="0"/>
              </a:spcBef>
              <a:buNone/>
            </a:pPr>
            <a:r>
              <a:rPr lang="en-US" dirty="0" smtClean="0">
                <a:latin typeface="Arial" charset="0"/>
                <a:ea typeface="Arial" charset="0"/>
                <a:cs typeface="Arial" charset="0"/>
              </a:rPr>
              <a:t>organized </a:t>
            </a:r>
            <a:r>
              <a:rPr lang="en-US" dirty="0">
                <a:latin typeface="Arial" charset="0"/>
                <a:ea typeface="Arial" charset="0"/>
                <a:cs typeface="Arial" charset="0"/>
              </a:rPr>
              <a:t>by UNESCO and </a:t>
            </a:r>
            <a:r>
              <a:rPr lang="en-US" dirty="0" smtClean="0">
                <a:latin typeface="Arial" charset="0"/>
                <a:ea typeface="Arial" charset="0"/>
                <a:cs typeface="Arial" charset="0"/>
              </a:rPr>
              <a:t>the ARSET Program</a:t>
            </a:r>
          </a:p>
          <a:p>
            <a:pPr marL="146322" indent="0">
              <a:spcBef>
                <a:spcPts val="0"/>
              </a:spcBef>
              <a:buNone/>
            </a:pPr>
            <a:r>
              <a:rPr lang="en-US" dirty="0" err="1" smtClean="0">
                <a:latin typeface="Arial" charset="0"/>
                <a:ea typeface="Arial" charset="0"/>
                <a:cs typeface="Arial" charset="0"/>
              </a:rPr>
              <a:t>Foz</a:t>
            </a:r>
            <a:r>
              <a:rPr lang="en-US" dirty="0" smtClean="0">
                <a:latin typeface="Arial" charset="0"/>
                <a:ea typeface="Arial" charset="0"/>
                <a:cs typeface="Arial" charset="0"/>
              </a:rPr>
              <a:t> </a:t>
            </a:r>
            <a:r>
              <a:rPr lang="en-US" dirty="0">
                <a:latin typeface="Arial" charset="0"/>
                <a:ea typeface="Arial" charset="0"/>
                <a:cs typeface="Arial" charset="0"/>
              </a:rPr>
              <a:t>du Iguacu, </a:t>
            </a:r>
            <a:r>
              <a:rPr lang="en-US" dirty="0" smtClean="0">
                <a:latin typeface="Arial" charset="0"/>
                <a:ea typeface="Arial" charset="0"/>
                <a:cs typeface="Arial" charset="0"/>
              </a:rPr>
              <a:t>Brazil</a:t>
            </a:r>
          </a:p>
          <a:p>
            <a:pPr marL="146322" indent="0">
              <a:spcBef>
                <a:spcPts val="0"/>
              </a:spcBef>
              <a:buNone/>
            </a:pPr>
            <a:r>
              <a:rPr lang="en-US" dirty="0">
                <a:latin typeface="Arial" charset="0"/>
                <a:ea typeface="Arial" charset="0"/>
                <a:cs typeface="Arial" charset="0"/>
              </a:rPr>
              <a:t>Nov. 29-Dec. 6, </a:t>
            </a:r>
            <a:r>
              <a:rPr lang="en-US" dirty="0" smtClean="0">
                <a:latin typeface="Arial" charset="0"/>
                <a:ea typeface="Arial" charset="0"/>
                <a:cs typeface="Arial" charset="0"/>
              </a:rPr>
              <a:t>2017</a:t>
            </a:r>
            <a:endParaRPr lang="en-US" dirty="0">
              <a:latin typeface="Arial" charset="0"/>
              <a:ea typeface="Arial" charset="0"/>
              <a:cs typeface="Arial" charset="0"/>
            </a:endParaRPr>
          </a:p>
        </p:txBody>
      </p:sp>
      <p:sp>
        <p:nvSpPr>
          <p:cNvPr id="2" name="Title 1">
            <a:extLst>
              <a:ext uri="{FF2B5EF4-FFF2-40B4-BE49-F238E27FC236}">
                <a16:creationId xmlns:a16="http://schemas.microsoft.com/office/drawing/2014/main" xmlns="" id="{C0B2DCFB-2902-F745-8A36-A3414568CB72}"/>
              </a:ext>
            </a:extLst>
          </p:cNvPr>
          <p:cNvSpPr>
            <a:spLocks noGrp="1"/>
          </p:cNvSpPr>
          <p:nvPr>
            <p:ph type="title"/>
          </p:nvPr>
        </p:nvSpPr>
        <p:spPr>
          <a:xfrm>
            <a:off x="242314" y="222506"/>
            <a:ext cx="11707369" cy="576299"/>
          </a:xfrm>
        </p:spPr>
        <p:txBody>
          <a:bodyPr/>
          <a:lstStyle/>
          <a:p>
            <a:r>
              <a:rPr lang="en-US" dirty="0" smtClean="0">
                <a:latin typeface="Arial" charset="0"/>
                <a:ea typeface="Arial" charset="0"/>
                <a:cs typeface="Arial" charset="0"/>
              </a:rPr>
              <a:t>In Person Trainings</a:t>
            </a:r>
            <a:endParaRPr lang="en-US" dirty="0">
              <a:latin typeface="Arial" charset="0"/>
              <a:ea typeface="Arial" charset="0"/>
              <a:cs typeface="Arial" charset="0"/>
            </a:endParaRPr>
          </a:p>
        </p:txBody>
      </p:sp>
      <p:sp>
        <p:nvSpPr>
          <p:cNvPr id="6" name="Content Placeholder 5"/>
          <p:cNvSpPr>
            <a:spLocks noGrp="1"/>
          </p:cNvSpPr>
          <p:nvPr>
            <p:ph idx="12"/>
          </p:nvPr>
        </p:nvSpPr>
        <p:spPr>
          <a:xfrm>
            <a:off x="345553" y="4099655"/>
            <a:ext cx="4713144" cy="2121787"/>
          </a:xfrm>
        </p:spPr>
        <p:txBody>
          <a:bodyPr>
            <a:noAutofit/>
          </a:bodyPr>
          <a:lstStyle/>
          <a:p>
            <a:pPr marL="0" lvl="0" indent="0" defTabSz="914400">
              <a:spcBef>
                <a:spcPts val="0"/>
              </a:spcBef>
              <a:buNone/>
            </a:pPr>
            <a:r>
              <a:rPr lang="en-US" dirty="0" smtClean="0">
                <a:latin typeface="Arial" charset="0"/>
                <a:ea typeface="Arial" charset="0"/>
                <a:cs typeface="Arial" charset="0"/>
              </a:rPr>
              <a:t>NASA </a:t>
            </a:r>
            <a:r>
              <a:rPr lang="en-US" dirty="0">
                <a:latin typeface="Arial" charset="0"/>
                <a:ea typeface="Arial" charset="0"/>
                <a:cs typeface="Arial" charset="0"/>
              </a:rPr>
              <a:t>Remote Sensing for </a:t>
            </a:r>
            <a:r>
              <a:rPr lang="en-US" dirty="0" smtClean="0">
                <a:latin typeface="Arial" charset="0"/>
                <a:ea typeface="Arial" charset="0"/>
                <a:cs typeface="Arial" charset="0"/>
              </a:rPr>
              <a:t>Flood Monitoring </a:t>
            </a:r>
            <a:r>
              <a:rPr lang="en-US" dirty="0">
                <a:latin typeface="Arial" charset="0"/>
                <a:ea typeface="Arial" charset="0"/>
                <a:cs typeface="Arial" charset="0"/>
              </a:rPr>
              <a:t>and Management Training	</a:t>
            </a:r>
            <a:endParaRPr lang="en-US" dirty="0" smtClean="0">
              <a:latin typeface="Arial" charset="0"/>
              <a:ea typeface="Arial" charset="0"/>
              <a:cs typeface="Arial" charset="0"/>
            </a:endParaRPr>
          </a:p>
          <a:p>
            <a:pPr marL="0" lvl="0" indent="0" defTabSz="914400">
              <a:spcBef>
                <a:spcPts val="0"/>
              </a:spcBef>
              <a:buNone/>
            </a:pPr>
            <a:r>
              <a:rPr lang="en-US" dirty="0" smtClean="0">
                <a:latin typeface="Arial" charset="0"/>
                <a:ea typeface="Arial" charset="0"/>
                <a:cs typeface="Arial" charset="0"/>
              </a:rPr>
              <a:t>organized </a:t>
            </a:r>
            <a:r>
              <a:rPr lang="en-US" dirty="0">
                <a:latin typeface="Arial" charset="0"/>
                <a:ea typeface="Arial" charset="0"/>
                <a:cs typeface="Arial" charset="0"/>
              </a:rPr>
              <a:t>by </a:t>
            </a:r>
            <a:r>
              <a:rPr lang="en-US" dirty="0" smtClean="0">
                <a:latin typeface="Arial" charset="0"/>
                <a:ea typeface="Arial" charset="0"/>
                <a:cs typeface="Arial" charset="0"/>
              </a:rPr>
              <a:t>ARSET and Dewberry</a:t>
            </a:r>
          </a:p>
          <a:p>
            <a:pPr marL="0" indent="0" defTabSz="914400">
              <a:spcBef>
                <a:spcPts val="0"/>
              </a:spcBef>
              <a:buNone/>
            </a:pPr>
            <a:r>
              <a:rPr lang="en-US" dirty="0" smtClean="0">
                <a:latin typeface="Arial" charset="0"/>
                <a:ea typeface="Arial" charset="0"/>
                <a:cs typeface="Arial" charset="0"/>
              </a:rPr>
              <a:t>Fairfax</a:t>
            </a:r>
            <a:r>
              <a:rPr lang="en-US" dirty="0">
                <a:latin typeface="Arial" charset="0"/>
                <a:ea typeface="Arial" charset="0"/>
                <a:cs typeface="Arial" charset="0"/>
              </a:rPr>
              <a:t>, </a:t>
            </a:r>
            <a:r>
              <a:rPr lang="en-US" dirty="0" smtClean="0">
                <a:latin typeface="Arial" charset="0"/>
                <a:ea typeface="Arial" charset="0"/>
                <a:cs typeface="Arial" charset="0"/>
              </a:rPr>
              <a:t>Virginia</a:t>
            </a:r>
          </a:p>
          <a:p>
            <a:pPr marL="0" indent="0" defTabSz="914400">
              <a:spcBef>
                <a:spcPts val="0"/>
              </a:spcBef>
              <a:buNone/>
            </a:pPr>
            <a:r>
              <a:rPr lang="en-US" dirty="0" smtClean="0">
                <a:latin typeface="Arial" charset="0"/>
                <a:ea typeface="Arial" charset="0"/>
                <a:cs typeface="Arial" charset="0"/>
              </a:rPr>
              <a:t>Apr</a:t>
            </a:r>
            <a:r>
              <a:rPr lang="en-US" dirty="0">
                <a:latin typeface="Arial" charset="0"/>
                <a:ea typeface="Arial" charset="0"/>
                <a:cs typeface="Arial" charset="0"/>
              </a:rPr>
              <a:t>. 18-20. </a:t>
            </a:r>
            <a:r>
              <a:rPr lang="en-US" dirty="0" smtClean="0">
                <a:latin typeface="Arial" charset="0"/>
                <a:ea typeface="Arial" charset="0"/>
                <a:cs typeface="Arial" charset="0"/>
              </a:rPr>
              <a:t>2017</a:t>
            </a:r>
            <a:endParaRPr lang="en-US" dirty="0">
              <a:latin typeface="Arial" charset="0"/>
              <a:ea typeface="Arial" charset="0"/>
              <a:cs typeface="Arial" charset="0"/>
            </a:endParaRPr>
          </a:p>
        </p:txBody>
      </p:sp>
      <p:sp>
        <p:nvSpPr>
          <p:cNvPr id="10" name="Rectangle 9"/>
          <p:cNvSpPr/>
          <p:nvPr/>
        </p:nvSpPr>
        <p:spPr>
          <a:xfrm>
            <a:off x="9027286" y="1618232"/>
            <a:ext cx="3278620" cy="830997"/>
          </a:xfrm>
          <a:prstGeom prst="rect">
            <a:avLst/>
          </a:prstGeom>
        </p:spPr>
        <p:txBody>
          <a:bodyPr wrap="square">
            <a:spAutoFit/>
          </a:bodyPr>
          <a:lstStyle/>
          <a:p>
            <a:pPr algn="ctr"/>
            <a:r>
              <a:rPr lang="en-US" i="1" u="sng" dirty="0" smtClean="0">
                <a:latin typeface="Arial" charset="0"/>
                <a:ea typeface="Arial" charset="0"/>
                <a:cs typeface="Arial" charset="0"/>
              </a:rPr>
              <a:t>Statistics:</a:t>
            </a:r>
            <a:endParaRPr lang="en-US" i="1" u="sng" dirty="0">
              <a:latin typeface="Arial" charset="0"/>
              <a:ea typeface="Arial" charset="0"/>
              <a:cs typeface="Arial" charset="0"/>
            </a:endParaRPr>
          </a:p>
          <a:p>
            <a:pPr algn="ctr"/>
            <a:r>
              <a:rPr lang="en-US" dirty="0" smtClean="0">
                <a:latin typeface="Arial" charset="0"/>
                <a:ea typeface="Arial" charset="0"/>
                <a:cs typeface="Arial" charset="0"/>
              </a:rPr>
              <a:t>~30-40 participants</a:t>
            </a:r>
          </a:p>
        </p:txBody>
      </p:sp>
      <p:sp>
        <p:nvSpPr>
          <p:cNvPr id="3" name="Rectangle 2"/>
          <p:cNvSpPr/>
          <p:nvPr/>
        </p:nvSpPr>
        <p:spPr>
          <a:xfrm>
            <a:off x="5413475" y="4097784"/>
            <a:ext cx="6096000" cy="2123658"/>
          </a:xfrm>
          <a:prstGeom prst="rect">
            <a:avLst/>
          </a:prstGeom>
        </p:spPr>
        <p:txBody>
          <a:bodyPr>
            <a:spAutoFit/>
          </a:bodyPr>
          <a:lstStyle/>
          <a:p>
            <a:r>
              <a:rPr lang="en-US" sz="2200" dirty="0" smtClean="0">
                <a:latin typeface="Arial" charset="0"/>
                <a:ea typeface="Arial" charset="0"/>
                <a:cs typeface="Arial" charset="0"/>
              </a:rPr>
              <a:t>Remote Satellite Sensors for Water Resource Management in Latin America</a:t>
            </a:r>
            <a:r>
              <a:rPr lang="en-US" sz="2200" dirty="0">
                <a:latin typeface="Arial" charset="0"/>
                <a:ea typeface="Arial" charset="0"/>
                <a:cs typeface="Arial" charset="0"/>
              </a:rPr>
              <a:t> </a:t>
            </a:r>
            <a:r>
              <a:rPr lang="en-US" sz="2200" dirty="0" smtClean="0">
                <a:latin typeface="Arial" charset="0"/>
                <a:ea typeface="Arial" charset="0"/>
                <a:cs typeface="Arial" charset="0"/>
              </a:rPr>
              <a:t>and the Caribbean</a:t>
            </a:r>
          </a:p>
          <a:p>
            <a:r>
              <a:rPr lang="en-US" sz="2200" dirty="0" smtClean="0">
                <a:latin typeface="Arial" charset="0"/>
                <a:ea typeface="Arial" charset="0"/>
                <a:cs typeface="Arial" charset="0"/>
              </a:rPr>
              <a:t>organized by UNESCO and ARSET </a:t>
            </a:r>
          </a:p>
          <a:p>
            <a:r>
              <a:rPr lang="en-US" sz="2200" dirty="0" err="1" smtClean="0">
                <a:latin typeface="Arial" charset="0"/>
                <a:ea typeface="Arial" charset="0"/>
                <a:cs typeface="Arial" charset="0"/>
              </a:rPr>
              <a:t>Foz</a:t>
            </a:r>
            <a:r>
              <a:rPr lang="en-US" sz="2200" dirty="0" smtClean="0">
                <a:latin typeface="Arial" charset="0"/>
                <a:ea typeface="Arial" charset="0"/>
                <a:cs typeface="Arial" charset="0"/>
              </a:rPr>
              <a:t> du Iguacu, Brazil </a:t>
            </a:r>
          </a:p>
          <a:p>
            <a:r>
              <a:rPr lang="en-US" sz="2200" dirty="0" smtClean="0">
                <a:latin typeface="Arial" charset="0"/>
                <a:ea typeface="Arial" charset="0"/>
                <a:cs typeface="Arial" charset="0"/>
              </a:rPr>
              <a:t>Jul</a:t>
            </a:r>
            <a:r>
              <a:rPr lang="en-US" sz="2200" dirty="0">
                <a:latin typeface="Arial" charset="0"/>
                <a:ea typeface="Arial" charset="0"/>
                <a:cs typeface="Arial" charset="0"/>
              </a:rPr>
              <a:t>. 13-20, </a:t>
            </a:r>
            <a:r>
              <a:rPr lang="en-US" sz="2200" dirty="0" smtClean="0">
                <a:latin typeface="Arial" charset="0"/>
                <a:ea typeface="Arial" charset="0"/>
                <a:cs typeface="Arial" charset="0"/>
              </a:rPr>
              <a:t>2016</a:t>
            </a:r>
            <a:endParaRPr lang="en-US" sz="2200" dirty="0">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53" y="930837"/>
            <a:ext cx="4049048" cy="3036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2427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B2DCFB-2902-F745-8A36-A3414568CB72}"/>
              </a:ext>
            </a:extLst>
          </p:cNvPr>
          <p:cNvSpPr>
            <a:spLocks noGrp="1"/>
          </p:cNvSpPr>
          <p:nvPr>
            <p:ph type="title"/>
          </p:nvPr>
        </p:nvSpPr>
        <p:spPr/>
        <p:txBody>
          <a:bodyPr/>
          <a:lstStyle/>
          <a:p>
            <a:r>
              <a:rPr lang="en-US" dirty="0" smtClean="0">
                <a:latin typeface="Arial" charset="0"/>
                <a:ea typeface="Arial" charset="0"/>
                <a:cs typeface="Arial" charset="0"/>
              </a:rPr>
              <a:t>Lessons Learned from Online Trainings</a:t>
            </a:r>
            <a:endParaRPr lang="en-US" dirty="0">
              <a:latin typeface="Arial" charset="0"/>
              <a:ea typeface="Arial" charset="0"/>
              <a:cs typeface="Arial" charset="0"/>
            </a:endParaRPr>
          </a:p>
        </p:txBody>
      </p:sp>
      <p:sp>
        <p:nvSpPr>
          <p:cNvPr id="11" name="TextBox 10"/>
          <p:cNvSpPr txBox="1"/>
          <p:nvPr/>
        </p:nvSpPr>
        <p:spPr>
          <a:xfrm>
            <a:off x="242314" y="836429"/>
            <a:ext cx="4845879" cy="5601533"/>
          </a:xfrm>
          <a:prstGeom prst="rect">
            <a:avLst/>
          </a:prstGeom>
          <a:noFill/>
        </p:spPr>
        <p:txBody>
          <a:bodyPr wrap="square" rtlCol="0">
            <a:spAutoFit/>
          </a:bodyPr>
          <a:lstStyle/>
          <a:p>
            <a:r>
              <a:rPr lang="en-US" b="1" u="sng" dirty="0" smtClean="0">
                <a:latin typeface="Arial" charset="0"/>
                <a:ea typeface="Arial" charset="0"/>
                <a:cs typeface="Arial" charset="0"/>
              </a:rPr>
              <a:t>Positives:</a:t>
            </a:r>
          </a:p>
          <a:p>
            <a:pPr>
              <a:spcAft>
                <a:spcPts val="1200"/>
              </a:spcAft>
            </a:pPr>
            <a:r>
              <a:rPr lang="en-US" dirty="0">
                <a:latin typeface="Arial" charset="0"/>
                <a:ea typeface="Arial" charset="0"/>
                <a:cs typeface="Arial" charset="0"/>
              </a:rPr>
              <a:t>-Certificate of completion</a:t>
            </a:r>
          </a:p>
          <a:p>
            <a:pPr>
              <a:spcAft>
                <a:spcPts val="1200"/>
              </a:spcAft>
            </a:pPr>
            <a:r>
              <a:rPr lang="en-US" dirty="0">
                <a:latin typeface="Arial" charset="0"/>
                <a:ea typeface="Arial" charset="0"/>
                <a:cs typeface="Arial" charset="0"/>
              </a:rPr>
              <a:t>-Define learning objectives</a:t>
            </a:r>
          </a:p>
          <a:p>
            <a:pPr>
              <a:spcAft>
                <a:spcPts val="1200"/>
              </a:spcAft>
            </a:pPr>
            <a:r>
              <a:rPr lang="en-US" dirty="0">
                <a:latin typeface="Arial" charset="0"/>
                <a:ea typeface="Arial" charset="0"/>
                <a:cs typeface="Arial" charset="0"/>
              </a:rPr>
              <a:t>-Summary slide in the middle and at the end along with questions</a:t>
            </a:r>
          </a:p>
          <a:p>
            <a:pPr>
              <a:spcAft>
                <a:spcPts val="1200"/>
              </a:spcAft>
            </a:pPr>
            <a:r>
              <a:rPr lang="en-US" dirty="0">
                <a:latin typeface="Arial" charset="0"/>
                <a:ea typeface="Arial" charset="0"/>
                <a:cs typeface="Arial" charset="0"/>
              </a:rPr>
              <a:t>-Course evaluation</a:t>
            </a:r>
          </a:p>
          <a:p>
            <a:pPr>
              <a:spcAft>
                <a:spcPts val="1200"/>
              </a:spcAft>
            </a:pPr>
            <a:r>
              <a:rPr lang="en-US" dirty="0">
                <a:latin typeface="Arial" charset="0"/>
                <a:ea typeface="Arial" charset="0"/>
                <a:cs typeface="Arial" charset="0"/>
              </a:rPr>
              <a:t>-Open source data and software</a:t>
            </a:r>
          </a:p>
          <a:p>
            <a:pPr>
              <a:spcAft>
                <a:spcPts val="1200"/>
              </a:spcAft>
            </a:pPr>
            <a:r>
              <a:rPr lang="en-US" dirty="0">
                <a:latin typeface="Arial" charset="0"/>
                <a:ea typeface="Arial" charset="0"/>
                <a:cs typeface="Arial" charset="0"/>
              </a:rPr>
              <a:t>-Accessibility to recordings and presentations</a:t>
            </a:r>
          </a:p>
          <a:p>
            <a:pPr>
              <a:spcAft>
                <a:spcPts val="1200"/>
              </a:spcAft>
            </a:pPr>
            <a:r>
              <a:rPr lang="en-US" dirty="0">
                <a:latin typeface="Arial" charset="0"/>
                <a:ea typeface="Arial" charset="0"/>
                <a:cs typeface="Arial" charset="0"/>
              </a:rPr>
              <a:t>-</a:t>
            </a:r>
            <a:r>
              <a:rPr lang="en-US" dirty="0" err="1">
                <a:latin typeface="Arial" charset="0"/>
                <a:ea typeface="Arial" charset="0"/>
                <a:cs typeface="Arial" charset="0"/>
              </a:rPr>
              <a:t>youtube</a:t>
            </a:r>
            <a:r>
              <a:rPr lang="en-US" dirty="0">
                <a:latin typeface="Arial" charset="0"/>
                <a:ea typeface="Arial" charset="0"/>
                <a:cs typeface="Arial" charset="0"/>
              </a:rPr>
              <a:t> channel</a:t>
            </a:r>
          </a:p>
          <a:p>
            <a:pPr>
              <a:spcAft>
                <a:spcPts val="1200"/>
              </a:spcAft>
            </a:pPr>
            <a:r>
              <a:rPr lang="en-US" dirty="0">
                <a:latin typeface="Arial" charset="0"/>
                <a:ea typeface="Arial" charset="0"/>
                <a:cs typeface="Arial" charset="0"/>
              </a:rPr>
              <a:t>-Spanish and English-greater outreach</a:t>
            </a:r>
          </a:p>
        </p:txBody>
      </p:sp>
      <p:sp>
        <p:nvSpPr>
          <p:cNvPr id="12" name="TextBox 11"/>
          <p:cNvSpPr txBox="1"/>
          <p:nvPr/>
        </p:nvSpPr>
        <p:spPr>
          <a:xfrm>
            <a:off x="5578508" y="853292"/>
            <a:ext cx="6228823" cy="5955476"/>
          </a:xfrm>
          <a:prstGeom prst="rect">
            <a:avLst/>
          </a:prstGeom>
          <a:noFill/>
        </p:spPr>
        <p:txBody>
          <a:bodyPr wrap="square" rtlCol="0">
            <a:spAutoFit/>
          </a:bodyPr>
          <a:lstStyle/>
          <a:p>
            <a:r>
              <a:rPr lang="en-US" b="1" u="sng" dirty="0" smtClean="0">
                <a:latin typeface="Arial" charset="0"/>
                <a:ea typeface="Arial" charset="0"/>
                <a:cs typeface="Arial" charset="0"/>
              </a:rPr>
              <a:t>Lessons Learned:</a:t>
            </a:r>
          </a:p>
          <a:p>
            <a:pPr>
              <a:spcAft>
                <a:spcPts val="600"/>
              </a:spcAft>
            </a:pPr>
            <a:r>
              <a:rPr lang="en-US" dirty="0" smtClean="0">
                <a:latin typeface="Arial" charset="0"/>
                <a:ea typeface="Arial" charset="0"/>
                <a:cs typeface="Arial" charset="0"/>
              </a:rPr>
              <a:t>-Participants with slow connections had audio problems. State minimum connection speed.</a:t>
            </a:r>
          </a:p>
          <a:p>
            <a:pPr>
              <a:spcAft>
                <a:spcPts val="600"/>
              </a:spcAft>
            </a:pPr>
            <a:r>
              <a:rPr lang="en-US" dirty="0" smtClean="0">
                <a:latin typeface="Arial" charset="0"/>
                <a:ea typeface="Arial" charset="0"/>
                <a:cs typeface="Arial" charset="0"/>
              </a:rPr>
              <a:t>-Demos are very helpful</a:t>
            </a:r>
          </a:p>
          <a:p>
            <a:pPr>
              <a:spcAft>
                <a:spcPts val="600"/>
              </a:spcAft>
            </a:pPr>
            <a:r>
              <a:rPr lang="en-US" dirty="0" smtClean="0">
                <a:latin typeface="Arial" charset="0"/>
                <a:ea typeface="Arial" charset="0"/>
                <a:cs typeface="Arial" charset="0"/>
              </a:rPr>
              <a:t>-Homework is encouraged</a:t>
            </a:r>
          </a:p>
          <a:p>
            <a:pPr>
              <a:spcAft>
                <a:spcPts val="600"/>
              </a:spcAft>
            </a:pPr>
            <a:r>
              <a:rPr lang="en-US" dirty="0" smtClean="0">
                <a:latin typeface="Arial" charset="0"/>
                <a:ea typeface="Arial" charset="0"/>
                <a:cs typeface="Arial" charset="0"/>
              </a:rPr>
              <a:t>-Subset demo images</a:t>
            </a:r>
          </a:p>
          <a:p>
            <a:pPr>
              <a:spcAft>
                <a:spcPts val="600"/>
              </a:spcAft>
            </a:pPr>
            <a:r>
              <a:rPr lang="en-US" dirty="0" smtClean="0">
                <a:latin typeface="Arial" charset="0"/>
                <a:ea typeface="Arial" charset="0"/>
                <a:cs typeface="Arial" charset="0"/>
              </a:rPr>
              <a:t>-Post instructional demo guide and images </a:t>
            </a:r>
          </a:p>
          <a:p>
            <a:pPr>
              <a:spcAft>
                <a:spcPts val="600"/>
              </a:spcAft>
            </a:pPr>
            <a:r>
              <a:rPr lang="en-US" dirty="0" smtClean="0">
                <a:latin typeface="Arial" charset="0"/>
                <a:ea typeface="Arial" charset="0"/>
                <a:cs typeface="Arial" charset="0"/>
              </a:rPr>
              <a:t>-Pre-record sessions especially the demo’s</a:t>
            </a:r>
          </a:p>
          <a:p>
            <a:pPr>
              <a:spcAft>
                <a:spcPts val="600"/>
              </a:spcAft>
            </a:pPr>
            <a:r>
              <a:rPr lang="en-US" dirty="0" smtClean="0">
                <a:latin typeface="Arial" charset="0"/>
                <a:ea typeface="Arial" charset="0"/>
                <a:cs typeface="Arial" charset="0"/>
              </a:rPr>
              <a:t>-Stand alone power point presentations</a:t>
            </a:r>
          </a:p>
          <a:p>
            <a:pPr>
              <a:spcAft>
                <a:spcPts val="600"/>
              </a:spcAft>
            </a:pPr>
            <a:r>
              <a:rPr lang="en-US" dirty="0">
                <a:latin typeface="Arial" charset="0"/>
                <a:ea typeface="Arial" charset="0"/>
                <a:cs typeface="Arial" charset="0"/>
              </a:rPr>
              <a:t>-Use Google Earth </a:t>
            </a:r>
            <a:r>
              <a:rPr lang="en-US" dirty="0" smtClean="0">
                <a:latin typeface="Arial" charset="0"/>
                <a:ea typeface="Arial" charset="0"/>
                <a:cs typeface="Arial" charset="0"/>
              </a:rPr>
              <a:t>Engine</a:t>
            </a:r>
          </a:p>
          <a:p>
            <a:pPr>
              <a:spcAft>
                <a:spcPts val="600"/>
              </a:spcAft>
            </a:pPr>
            <a:r>
              <a:rPr lang="en-US" dirty="0" smtClean="0">
                <a:latin typeface="Arial" charset="0"/>
                <a:ea typeface="Arial" charset="0"/>
                <a:cs typeface="Arial" charset="0"/>
              </a:rPr>
              <a:t>-Show how to ingest final product into QGIS</a:t>
            </a:r>
          </a:p>
          <a:p>
            <a:pPr>
              <a:spcAft>
                <a:spcPts val="600"/>
              </a:spcAft>
            </a:pPr>
            <a:r>
              <a:rPr lang="en-US" dirty="0" smtClean="0">
                <a:latin typeface="Arial" charset="0"/>
                <a:ea typeface="Arial" charset="0"/>
                <a:cs typeface="Arial" charset="0"/>
              </a:rPr>
              <a:t>-Q/A session and showing how to do things on the fly</a:t>
            </a:r>
          </a:p>
        </p:txBody>
      </p:sp>
    </p:spTree>
    <p:extLst>
      <p:ext uri="{BB962C8B-B14F-4D97-AF65-F5344CB8AC3E}">
        <p14:creationId xmlns:p14="http://schemas.microsoft.com/office/powerpoint/2010/main" val="14702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B2DCFB-2902-F745-8A36-A3414568CB72}"/>
              </a:ext>
            </a:extLst>
          </p:cNvPr>
          <p:cNvSpPr>
            <a:spLocks noGrp="1"/>
          </p:cNvSpPr>
          <p:nvPr>
            <p:ph type="title"/>
          </p:nvPr>
        </p:nvSpPr>
        <p:spPr/>
        <p:txBody>
          <a:bodyPr/>
          <a:lstStyle/>
          <a:p>
            <a:r>
              <a:rPr lang="en-US" dirty="0" smtClean="0">
                <a:latin typeface="Arial" charset="0"/>
                <a:ea typeface="Arial" charset="0"/>
                <a:cs typeface="Arial" charset="0"/>
              </a:rPr>
              <a:t>Lessons Learned from In-Person Trainings</a:t>
            </a:r>
            <a:endParaRPr lang="en-US" dirty="0">
              <a:latin typeface="Arial" charset="0"/>
              <a:ea typeface="Arial" charset="0"/>
              <a:cs typeface="Arial" charset="0"/>
            </a:endParaRPr>
          </a:p>
        </p:txBody>
      </p:sp>
      <p:sp>
        <p:nvSpPr>
          <p:cNvPr id="11" name="TextBox 10"/>
          <p:cNvSpPr txBox="1"/>
          <p:nvPr/>
        </p:nvSpPr>
        <p:spPr>
          <a:xfrm>
            <a:off x="242314" y="853292"/>
            <a:ext cx="4952735" cy="5601533"/>
          </a:xfrm>
          <a:prstGeom prst="rect">
            <a:avLst/>
          </a:prstGeom>
          <a:noFill/>
        </p:spPr>
        <p:txBody>
          <a:bodyPr wrap="square" rtlCol="0">
            <a:spAutoFit/>
          </a:bodyPr>
          <a:lstStyle/>
          <a:p>
            <a:r>
              <a:rPr lang="en-US" b="1" u="sng" dirty="0" smtClean="0">
                <a:latin typeface="Arial" charset="0"/>
                <a:ea typeface="Arial" charset="0"/>
                <a:cs typeface="Arial" charset="0"/>
              </a:rPr>
              <a:t>Positives:</a:t>
            </a:r>
          </a:p>
          <a:p>
            <a:pPr>
              <a:spcAft>
                <a:spcPts val="1200"/>
              </a:spcAft>
            </a:pPr>
            <a:r>
              <a:rPr lang="en-US" dirty="0" smtClean="0">
                <a:latin typeface="Arial" charset="0"/>
                <a:ea typeface="Arial" charset="0"/>
                <a:cs typeface="Arial" charset="0"/>
              </a:rPr>
              <a:t>-</a:t>
            </a:r>
            <a:r>
              <a:rPr lang="en-US" dirty="0">
                <a:latin typeface="Arial" charset="0"/>
                <a:ea typeface="Arial" charset="0"/>
                <a:cs typeface="Arial" charset="0"/>
              </a:rPr>
              <a:t>Certificate of completion</a:t>
            </a:r>
          </a:p>
          <a:p>
            <a:pPr>
              <a:spcAft>
                <a:spcPts val="1200"/>
              </a:spcAft>
            </a:pPr>
            <a:r>
              <a:rPr lang="en-US" dirty="0">
                <a:latin typeface="Arial" charset="0"/>
                <a:ea typeface="Arial" charset="0"/>
                <a:cs typeface="Arial" charset="0"/>
              </a:rPr>
              <a:t>-Define learning </a:t>
            </a:r>
            <a:r>
              <a:rPr lang="en-US" dirty="0" smtClean="0">
                <a:latin typeface="Arial" charset="0"/>
                <a:ea typeface="Arial" charset="0"/>
                <a:cs typeface="Arial" charset="0"/>
              </a:rPr>
              <a:t>objectives</a:t>
            </a:r>
          </a:p>
          <a:p>
            <a:pPr>
              <a:spcAft>
                <a:spcPts val="1200"/>
              </a:spcAft>
            </a:pPr>
            <a:r>
              <a:rPr lang="en-US" dirty="0" smtClean="0">
                <a:latin typeface="Arial" charset="0"/>
                <a:ea typeface="Arial" charset="0"/>
                <a:cs typeface="Arial" charset="0"/>
              </a:rPr>
              <a:t>-Summary </a:t>
            </a:r>
            <a:r>
              <a:rPr lang="en-US" dirty="0">
                <a:latin typeface="Arial" charset="0"/>
                <a:ea typeface="Arial" charset="0"/>
                <a:cs typeface="Arial" charset="0"/>
              </a:rPr>
              <a:t>slide in the middle and at the end along with questions</a:t>
            </a:r>
          </a:p>
          <a:p>
            <a:pPr>
              <a:spcAft>
                <a:spcPts val="1200"/>
              </a:spcAft>
            </a:pPr>
            <a:r>
              <a:rPr lang="en-US" dirty="0">
                <a:latin typeface="Arial" charset="0"/>
                <a:ea typeface="Arial" charset="0"/>
                <a:cs typeface="Arial" charset="0"/>
              </a:rPr>
              <a:t>-Course evaluation</a:t>
            </a:r>
          </a:p>
          <a:p>
            <a:pPr>
              <a:spcAft>
                <a:spcPts val="1200"/>
              </a:spcAft>
            </a:pPr>
            <a:r>
              <a:rPr lang="en-US" dirty="0">
                <a:latin typeface="Arial" charset="0"/>
                <a:ea typeface="Arial" charset="0"/>
                <a:cs typeface="Arial" charset="0"/>
              </a:rPr>
              <a:t>-Open source data and software</a:t>
            </a:r>
          </a:p>
          <a:p>
            <a:pPr>
              <a:spcAft>
                <a:spcPts val="1200"/>
              </a:spcAft>
            </a:pPr>
            <a:r>
              <a:rPr lang="en-US" dirty="0">
                <a:latin typeface="Arial" charset="0"/>
                <a:ea typeface="Arial" charset="0"/>
                <a:cs typeface="Arial" charset="0"/>
              </a:rPr>
              <a:t>-Accessibility to recordings and presentations</a:t>
            </a:r>
          </a:p>
          <a:p>
            <a:pPr>
              <a:spcAft>
                <a:spcPts val="1200"/>
              </a:spcAft>
            </a:pPr>
            <a:r>
              <a:rPr lang="en-US" dirty="0">
                <a:latin typeface="Arial" charset="0"/>
                <a:ea typeface="Arial" charset="0"/>
                <a:cs typeface="Arial" charset="0"/>
              </a:rPr>
              <a:t>-</a:t>
            </a:r>
            <a:r>
              <a:rPr lang="en-US" dirty="0" err="1">
                <a:latin typeface="Arial" charset="0"/>
                <a:ea typeface="Arial" charset="0"/>
                <a:cs typeface="Arial" charset="0"/>
              </a:rPr>
              <a:t>youtube</a:t>
            </a:r>
            <a:r>
              <a:rPr lang="en-US" dirty="0">
                <a:latin typeface="Arial" charset="0"/>
                <a:ea typeface="Arial" charset="0"/>
                <a:cs typeface="Arial" charset="0"/>
              </a:rPr>
              <a:t> channel</a:t>
            </a:r>
          </a:p>
          <a:p>
            <a:pPr>
              <a:spcAft>
                <a:spcPts val="1200"/>
              </a:spcAft>
            </a:pPr>
            <a:r>
              <a:rPr lang="en-US" dirty="0">
                <a:latin typeface="Arial" charset="0"/>
                <a:ea typeface="Arial" charset="0"/>
                <a:cs typeface="Arial" charset="0"/>
              </a:rPr>
              <a:t>-Spanish and English-greater outreach</a:t>
            </a:r>
          </a:p>
        </p:txBody>
      </p:sp>
      <p:sp>
        <p:nvSpPr>
          <p:cNvPr id="12" name="TextBox 11"/>
          <p:cNvSpPr txBox="1"/>
          <p:nvPr/>
        </p:nvSpPr>
        <p:spPr>
          <a:xfrm>
            <a:off x="5608004" y="853292"/>
            <a:ext cx="6228823" cy="4339650"/>
          </a:xfrm>
          <a:prstGeom prst="rect">
            <a:avLst/>
          </a:prstGeom>
          <a:noFill/>
        </p:spPr>
        <p:txBody>
          <a:bodyPr wrap="square" rtlCol="0">
            <a:spAutoFit/>
          </a:bodyPr>
          <a:lstStyle/>
          <a:p>
            <a:r>
              <a:rPr lang="en-US" b="1" u="sng" dirty="0" smtClean="0">
                <a:latin typeface="Arial" charset="0"/>
                <a:ea typeface="Arial" charset="0"/>
                <a:cs typeface="Arial" charset="0"/>
              </a:rPr>
              <a:t>Lessons Learned:</a:t>
            </a:r>
          </a:p>
          <a:p>
            <a:pPr>
              <a:spcAft>
                <a:spcPts val="1200"/>
              </a:spcAft>
            </a:pPr>
            <a:r>
              <a:rPr lang="en-US" dirty="0" smtClean="0">
                <a:latin typeface="Arial" charset="0"/>
                <a:ea typeface="Arial" charset="0"/>
                <a:cs typeface="Arial" charset="0"/>
              </a:rPr>
              <a:t>-Practical exercises in groups of 2-3</a:t>
            </a:r>
          </a:p>
          <a:p>
            <a:pPr>
              <a:spcAft>
                <a:spcPts val="1200"/>
              </a:spcAft>
            </a:pPr>
            <a:r>
              <a:rPr lang="en-US" dirty="0" smtClean="0">
                <a:latin typeface="Arial" charset="0"/>
                <a:ea typeface="Arial" charset="0"/>
                <a:cs typeface="Arial" charset="0"/>
              </a:rPr>
              <a:t>-Group presentations</a:t>
            </a:r>
          </a:p>
          <a:p>
            <a:pPr>
              <a:spcAft>
                <a:spcPts val="1200"/>
              </a:spcAft>
            </a:pPr>
            <a:r>
              <a:rPr lang="en-US" dirty="0" smtClean="0">
                <a:latin typeface="Arial" charset="0"/>
                <a:ea typeface="Arial" charset="0"/>
                <a:cs typeface="Arial" charset="0"/>
              </a:rPr>
              <a:t>-Subset SAR images</a:t>
            </a:r>
          </a:p>
          <a:p>
            <a:pPr>
              <a:spcAft>
                <a:spcPts val="1200"/>
              </a:spcAft>
            </a:pPr>
            <a:r>
              <a:rPr lang="en-US" dirty="0">
                <a:latin typeface="Arial" charset="0"/>
                <a:ea typeface="Arial" charset="0"/>
                <a:cs typeface="Arial" charset="0"/>
              </a:rPr>
              <a:t>-Save images in pen </a:t>
            </a:r>
            <a:r>
              <a:rPr lang="en-US" dirty="0" smtClean="0">
                <a:latin typeface="Arial" charset="0"/>
                <a:ea typeface="Arial" charset="0"/>
                <a:cs typeface="Arial" charset="0"/>
              </a:rPr>
              <a:t>drives</a:t>
            </a:r>
          </a:p>
          <a:p>
            <a:pPr>
              <a:spcAft>
                <a:spcPts val="1200"/>
              </a:spcAft>
            </a:pPr>
            <a:r>
              <a:rPr lang="en-US" dirty="0" smtClean="0">
                <a:latin typeface="Arial" charset="0"/>
                <a:ea typeface="Arial" charset="0"/>
                <a:cs typeface="Arial" charset="0"/>
              </a:rPr>
              <a:t>-Fast internet speed that can support the needs of the participants</a:t>
            </a:r>
          </a:p>
          <a:p>
            <a:pPr>
              <a:spcAft>
                <a:spcPts val="1200"/>
              </a:spcAft>
            </a:pPr>
            <a:r>
              <a:rPr lang="en-US" dirty="0" smtClean="0">
                <a:latin typeface="Arial" charset="0"/>
                <a:ea typeface="Arial" charset="0"/>
                <a:cs typeface="Arial" charset="0"/>
              </a:rPr>
              <a:t>-Teaching props to explain concepts</a:t>
            </a:r>
          </a:p>
          <a:p>
            <a:pPr>
              <a:spcAft>
                <a:spcPts val="1200"/>
              </a:spcAft>
            </a:pPr>
            <a:r>
              <a:rPr lang="en-US" dirty="0" smtClean="0">
                <a:latin typeface="Arial" charset="0"/>
                <a:ea typeface="Arial" charset="0"/>
                <a:cs typeface="Arial" charset="0"/>
              </a:rPr>
              <a:t>-Session no longer than 1 hour 15 minutes.</a:t>
            </a:r>
          </a:p>
        </p:txBody>
      </p:sp>
    </p:spTree>
    <p:extLst>
      <p:ext uri="{BB962C8B-B14F-4D97-AF65-F5344CB8AC3E}">
        <p14:creationId xmlns:p14="http://schemas.microsoft.com/office/powerpoint/2010/main" val="1019512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B2DCFB-2902-F745-8A36-A3414568CB72}"/>
              </a:ext>
            </a:extLst>
          </p:cNvPr>
          <p:cNvSpPr>
            <a:spLocks noGrp="1"/>
          </p:cNvSpPr>
          <p:nvPr>
            <p:ph type="title"/>
          </p:nvPr>
        </p:nvSpPr>
        <p:spPr/>
        <p:txBody>
          <a:bodyPr/>
          <a:lstStyle/>
          <a:p>
            <a:r>
              <a:rPr lang="en-US" dirty="0" smtClean="0">
                <a:latin typeface="Arial" charset="0"/>
                <a:ea typeface="Arial" charset="0"/>
                <a:cs typeface="Arial" charset="0"/>
              </a:rPr>
              <a:t>Specific Areas of Interest</a:t>
            </a:r>
            <a:endParaRPr lang="en-US" dirty="0">
              <a:latin typeface="Arial" charset="0"/>
              <a:ea typeface="Arial" charset="0"/>
              <a:cs typeface="Arial" charset="0"/>
            </a:endParaRPr>
          </a:p>
        </p:txBody>
      </p:sp>
      <p:sp>
        <p:nvSpPr>
          <p:cNvPr id="12" name="TextBox 11"/>
          <p:cNvSpPr txBox="1"/>
          <p:nvPr/>
        </p:nvSpPr>
        <p:spPr>
          <a:xfrm>
            <a:off x="242315" y="1089267"/>
            <a:ext cx="9167156" cy="3077766"/>
          </a:xfrm>
          <a:prstGeom prst="rect">
            <a:avLst/>
          </a:prstGeom>
          <a:noFill/>
        </p:spPr>
        <p:txBody>
          <a:bodyPr wrap="square" rtlCol="0">
            <a:spAutoFit/>
          </a:bodyPr>
          <a:lstStyle/>
          <a:p>
            <a:pPr>
              <a:spcAft>
                <a:spcPts val="1200"/>
              </a:spcAft>
            </a:pPr>
            <a:r>
              <a:rPr lang="en-US" dirty="0" smtClean="0">
                <a:latin typeface="Arial" charset="0"/>
                <a:ea typeface="Arial" charset="0"/>
                <a:cs typeface="Arial" charset="0"/>
              </a:rPr>
              <a:t>-Large interest in INSAR (landslides, volcanoes, earthquakes)</a:t>
            </a:r>
          </a:p>
          <a:p>
            <a:pPr>
              <a:spcAft>
                <a:spcPts val="1200"/>
              </a:spcAft>
            </a:pPr>
            <a:r>
              <a:rPr lang="en-US" dirty="0" smtClean="0">
                <a:latin typeface="Arial" charset="0"/>
                <a:ea typeface="Arial" charset="0"/>
                <a:cs typeface="Arial" charset="0"/>
              </a:rPr>
              <a:t>-</a:t>
            </a:r>
            <a:r>
              <a:rPr lang="en-US" dirty="0" err="1" smtClean="0">
                <a:latin typeface="Arial" charset="0"/>
                <a:ea typeface="Arial" charset="0"/>
                <a:cs typeface="Arial" charset="0"/>
              </a:rPr>
              <a:t>Landcover</a:t>
            </a:r>
            <a:r>
              <a:rPr lang="en-US" dirty="0" smtClean="0">
                <a:latin typeface="Arial" charset="0"/>
                <a:ea typeface="Arial" charset="0"/>
                <a:cs typeface="Arial" charset="0"/>
              </a:rPr>
              <a:t> mapping</a:t>
            </a:r>
            <a:r>
              <a:rPr lang="en-US" dirty="0">
                <a:latin typeface="Arial" charset="0"/>
                <a:ea typeface="Arial" charset="0"/>
                <a:cs typeface="Arial" charset="0"/>
              </a:rPr>
              <a:t> </a:t>
            </a:r>
            <a:r>
              <a:rPr lang="en-US" dirty="0" smtClean="0">
                <a:latin typeface="Arial" charset="0"/>
                <a:ea typeface="Arial" charset="0"/>
                <a:cs typeface="Arial" charset="0"/>
              </a:rPr>
              <a:t>(deforestation, biomass estimation)</a:t>
            </a:r>
          </a:p>
          <a:p>
            <a:pPr>
              <a:spcAft>
                <a:spcPts val="1200"/>
              </a:spcAft>
            </a:pPr>
            <a:r>
              <a:rPr lang="en-US" dirty="0" smtClean="0">
                <a:latin typeface="Arial" charset="0"/>
                <a:ea typeface="Arial" charset="0"/>
                <a:cs typeface="Arial" charset="0"/>
              </a:rPr>
              <a:t>-Flooding</a:t>
            </a:r>
          </a:p>
          <a:p>
            <a:pPr>
              <a:spcAft>
                <a:spcPts val="1200"/>
              </a:spcAft>
            </a:pPr>
            <a:r>
              <a:rPr lang="en-US" dirty="0" smtClean="0">
                <a:latin typeface="Arial" charset="0"/>
                <a:ea typeface="Arial" charset="0"/>
                <a:cs typeface="Arial" charset="0"/>
              </a:rPr>
              <a:t>-Data fusion (SAR and Optical)</a:t>
            </a:r>
          </a:p>
          <a:p>
            <a:pPr>
              <a:spcAft>
                <a:spcPts val="1200"/>
              </a:spcAft>
            </a:pPr>
            <a:r>
              <a:rPr lang="en-US" dirty="0" smtClean="0">
                <a:latin typeface="Arial" charset="0"/>
                <a:ea typeface="Arial" charset="0"/>
                <a:cs typeface="Arial" charset="0"/>
              </a:rPr>
              <a:t>-SAR derived products available</a:t>
            </a:r>
          </a:p>
          <a:p>
            <a:pPr>
              <a:spcAft>
                <a:spcPts val="1200"/>
              </a:spcAft>
            </a:pPr>
            <a:r>
              <a:rPr lang="en-US" dirty="0" smtClean="0">
                <a:latin typeface="Arial" charset="0"/>
                <a:ea typeface="Arial" charset="0"/>
                <a:cs typeface="Arial" charset="0"/>
              </a:rPr>
              <a:t>-Processing on the cloud</a:t>
            </a:r>
          </a:p>
        </p:txBody>
      </p:sp>
    </p:spTree>
    <p:extLst>
      <p:ext uri="{BB962C8B-B14F-4D97-AF65-F5344CB8AC3E}">
        <p14:creationId xmlns:p14="http://schemas.microsoft.com/office/powerpoint/2010/main" val="1992084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6"/>
          <p:cNvPicPr>
            <a:picLocks noGrp="1" noChangeAspect="1"/>
          </p:cNvPicPr>
          <p:nvPr>
            <p:ph idx="1"/>
          </p:nvPr>
        </p:nvPicPr>
        <p:blipFill rotWithShape="1">
          <a:blip r:embed="rId3" cstate="hqprint">
            <a:extLst>
              <a:ext uri="{28A0092B-C50C-407E-A947-70E740481C1C}">
                <a14:useLocalDpi xmlns:a14="http://schemas.microsoft.com/office/drawing/2010/main"/>
              </a:ext>
            </a:extLst>
          </a:blip>
          <a:stretch/>
        </p:blipFill>
        <p:spPr>
          <a:xfrm>
            <a:off x="242315" y="1368426"/>
            <a:ext cx="3491485" cy="4836000"/>
          </a:xfrm>
          <a:prstGeom prst="rect">
            <a:avLst/>
          </a:prstGeom>
        </p:spPr>
      </p:pic>
      <p:pic>
        <p:nvPicPr>
          <p:cNvPr id="19" name="Content Placeholder 18"/>
          <p:cNvPicPr>
            <a:picLocks noGrp="1" noChangeAspect="1"/>
          </p:cNvPicPr>
          <p:nvPr>
            <p:ph idx="12"/>
          </p:nvPr>
        </p:nvPicPr>
        <p:blipFill rotWithShape="1">
          <a:blip r:embed="rId4" cstate="hqprint">
            <a:extLst>
              <a:ext uri="{28A0092B-C50C-407E-A947-70E740481C1C}">
                <a14:useLocalDpi xmlns:a14="http://schemas.microsoft.com/office/drawing/2010/main"/>
              </a:ext>
            </a:extLst>
          </a:blip>
          <a:stretch/>
        </p:blipFill>
        <p:spPr>
          <a:xfrm>
            <a:off x="8325438" y="1368425"/>
            <a:ext cx="3624246" cy="4836001"/>
          </a:xfrm>
          <a:prstGeom prst="rect">
            <a:avLst/>
          </a:prstGeom>
        </p:spPr>
      </p:pic>
      <p:sp>
        <p:nvSpPr>
          <p:cNvPr id="11" name="Title 10"/>
          <p:cNvSpPr>
            <a:spLocks noGrp="1"/>
          </p:cNvSpPr>
          <p:nvPr>
            <p:ph type="title"/>
          </p:nvPr>
        </p:nvSpPr>
        <p:spPr/>
        <p:txBody>
          <a:bodyPr/>
          <a:lstStyle/>
          <a:p>
            <a:r>
              <a:rPr lang="en-US" dirty="0"/>
              <a:t>Sign up for the ARSET Listserv</a:t>
            </a:r>
          </a:p>
        </p:txBody>
      </p:sp>
      <p:sp>
        <p:nvSpPr>
          <p:cNvPr id="16" name="Text Placeholder 15"/>
          <p:cNvSpPr>
            <a:spLocks noGrp="1"/>
          </p:cNvSpPr>
          <p:nvPr>
            <p:ph type="body" sz="quarter" idx="15"/>
          </p:nvPr>
        </p:nvSpPr>
        <p:spPr/>
        <p:txBody>
          <a:bodyPr>
            <a:normAutofit lnSpcReduction="10000"/>
          </a:bodyPr>
          <a:lstStyle/>
          <a:p>
            <a:r>
              <a:rPr lang="en-US" dirty="0">
                <a:hlinkClick r:id="rId5"/>
              </a:rPr>
              <a:t>https://lists.nasa.gov/mailman/listinfo/arset</a:t>
            </a:r>
            <a:endParaRPr lang="en-US" dirty="0"/>
          </a:p>
        </p:txBody>
      </p:sp>
      <p:pic>
        <p:nvPicPr>
          <p:cNvPr id="10" name="Content Placeholder 12"/>
          <p:cNvPicPr>
            <a:picLocks noGrp="1" noChangeAspect="1"/>
          </p:cNvPicPr>
          <p:nvPr>
            <p:ph idx="13"/>
          </p:nvPr>
        </p:nvPicPr>
        <p:blipFill rotWithShape="1">
          <a:blip r:embed="rId6">
            <a:extLst>
              <a:ext uri="{28A0092B-C50C-407E-A947-70E740481C1C}">
                <a14:useLocalDpi xmlns:a14="http://schemas.microsoft.com/office/drawing/2010/main"/>
              </a:ext>
            </a:extLst>
          </a:blip>
          <a:stretch/>
        </p:blipFill>
        <p:spPr>
          <a:xfrm>
            <a:off x="4399022" y="1368425"/>
            <a:ext cx="3393956" cy="4836001"/>
          </a:xfrm>
          <a:prstGeom prst="rect">
            <a:avLst/>
          </a:prstGeom>
        </p:spPr>
      </p:pic>
    </p:spTree>
    <p:extLst>
      <p:ext uri="{BB962C8B-B14F-4D97-AF65-F5344CB8AC3E}">
        <p14:creationId xmlns:p14="http://schemas.microsoft.com/office/powerpoint/2010/main" val="1097024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http://arset.gsfc.nasa.gov/</a:t>
            </a:r>
            <a:r>
              <a:rPr lang="en-US" dirty="0"/>
              <a:t> </a:t>
            </a:r>
          </a:p>
        </p:txBody>
      </p:sp>
    </p:spTree>
    <p:extLst>
      <p:ext uri="{BB962C8B-B14F-4D97-AF65-F5344CB8AC3E}">
        <p14:creationId xmlns:p14="http://schemas.microsoft.com/office/powerpoint/2010/main" val="1537796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15" y="276993"/>
            <a:ext cx="11707369" cy="576299"/>
          </a:xfrm>
        </p:spPr>
        <p:txBody>
          <a:bodyPr/>
          <a:lstStyle/>
          <a:p>
            <a:r>
              <a:rPr lang="en-US" dirty="0">
                <a:latin typeface="Arial" charset="0"/>
                <a:ea typeface="Arial" charset="0"/>
                <a:cs typeface="Arial" charset="0"/>
              </a:rPr>
              <a:t>NASA’s Applied Remote Sensing Training Program (ARSET)</a:t>
            </a:r>
          </a:p>
        </p:txBody>
      </p:sp>
      <p:sp>
        <p:nvSpPr>
          <p:cNvPr id="5" name="Content Placeholder 4"/>
          <p:cNvSpPr>
            <a:spLocks noGrp="1"/>
          </p:cNvSpPr>
          <p:nvPr>
            <p:ph idx="1"/>
          </p:nvPr>
        </p:nvSpPr>
        <p:spPr>
          <a:xfrm>
            <a:off x="242315" y="1368088"/>
            <a:ext cx="5807952" cy="4950057"/>
          </a:xfrm>
        </p:spPr>
        <p:txBody>
          <a:bodyPr>
            <a:normAutofit/>
          </a:bodyPr>
          <a:lstStyle/>
          <a:p>
            <a:r>
              <a:rPr lang="en-US" dirty="0">
                <a:latin typeface="Arial" charset="0"/>
                <a:ea typeface="Arial" charset="0"/>
                <a:cs typeface="Arial" charset="0"/>
              </a:rPr>
              <a:t>Empowering the global community through remote sensing training</a:t>
            </a:r>
          </a:p>
          <a:p>
            <a:r>
              <a:rPr lang="en-US" dirty="0">
                <a:latin typeface="Arial" charset="0"/>
                <a:ea typeface="Arial" charset="0"/>
                <a:cs typeface="Arial" charset="0"/>
              </a:rPr>
              <a:t>Part of NASA’s Applied Sciences Capacity Building Program</a:t>
            </a:r>
          </a:p>
          <a:p>
            <a:r>
              <a:rPr lang="en-US" dirty="0">
                <a:latin typeface="Arial" charset="0"/>
                <a:ea typeface="Arial" charset="0"/>
                <a:cs typeface="Arial" charset="0"/>
              </a:rPr>
              <a:t>Seeks to increase the use of Earth science in decision-making through training for: </a:t>
            </a:r>
          </a:p>
          <a:p>
            <a:pPr lvl="1"/>
            <a:r>
              <a:rPr lang="en-US" dirty="0">
                <a:latin typeface="Arial" charset="0"/>
                <a:ea typeface="Arial" charset="0"/>
                <a:cs typeface="Arial" charset="0"/>
              </a:rPr>
              <a:t>policy makers</a:t>
            </a:r>
          </a:p>
          <a:p>
            <a:pPr lvl="1"/>
            <a:r>
              <a:rPr lang="en-US" dirty="0">
                <a:latin typeface="Arial" charset="0"/>
                <a:ea typeface="Arial" charset="0"/>
                <a:cs typeface="Arial" charset="0"/>
              </a:rPr>
              <a:t>environmental managers</a:t>
            </a:r>
          </a:p>
          <a:p>
            <a:pPr lvl="1"/>
            <a:r>
              <a:rPr lang="en-US" dirty="0">
                <a:latin typeface="Arial" charset="0"/>
                <a:ea typeface="Arial" charset="0"/>
                <a:cs typeface="Arial" charset="0"/>
              </a:rPr>
              <a:t>other professionals in the public and private sector</a:t>
            </a:r>
          </a:p>
        </p:txBody>
      </p:sp>
      <p:sp>
        <p:nvSpPr>
          <p:cNvPr id="6" name="Content Placeholder 5"/>
          <p:cNvSpPr>
            <a:spLocks noGrp="1"/>
          </p:cNvSpPr>
          <p:nvPr>
            <p:ph sz="quarter" idx="11"/>
          </p:nvPr>
        </p:nvSpPr>
        <p:spPr>
          <a:xfrm>
            <a:off x="242315" y="6003287"/>
            <a:ext cx="11707369" cy="314859"/>
          </a:xfrm>
        </p:spPr>
        <p:txBody>
          <a:bodyPr/>
          <a:lstStyle/>
          <a:p>
            <a:endParaRPr lang="en-US"/>
          </a:p>
        </p:txBody>
      </p:sp>
      <p:sp>
        <p:nvSpPr>
          <p:cNvPr id="7" name="Text Placeholder 6"/>
          <p:cNvSpPr>
            <a:spLocks noGrp="1"/>
          </p:cNvSpPr>
          <p:nvPr>
            <p:ph type="body" sz="quarter" idx="13"/>
          </p:nvPr>
        </p:nvSpPr>
        <p:spPr/>
        <p:txBody>
          <a:bodyPr>
            <a:normAutofit lnSpcReduction="10000"/>
          </a:bodyPr>
          <a:lstStyle/>
          <a:p>
            <a:r>
              <a:rPr lang="en-US" dirty="0">
                <a:latin typeface="Arial" charset="0"/>
                <a:ea typeface="Arial" charset="0"/>
                <a:cs typeface="Arial" charset="0"/>
                <a:hlinkClick r:id="rId3"/>
              </a:rPr>
              <a:t>http://arset.gsfc.nasa.gov/</a:t>
            </a:r>
            <a:r>
              <a:rPr lang="en-US" dirty="0">
                <a:latin typeface="Arial" charset="0"/>
                <a:ea typeface="Arial" charset="0"/>
                <a:cs typeface="Arial" charset="0"/>
              </a:rPr>
              <a:t> </a:t>
            </a:r>
          </a:p>
        </p:txBody>
      </p:sp>
      <p:sp>
        <p:nvSpPr>
          <p:cNvPr id="12" name="Rectangle 11"/>
          <p:cNvSpPr/>
          <p:nvPr/>
        </p:nvSpPr>
        <p:spPr>
          <a:xfrm>
            <a:off x="9372600" y="2687048"/>
            <a:ext cx="45720" cy="112365"/>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ontent Placeholder 29"/>
          <p:cNvSpPr>
            <a:spLocks noGrp="1"/>
          </p:cNvSpPr>
          <p:nvPr>
            <p:ph idx="12"/>
          </p:nvPr>
        </p:nvSpPr>
        <p:spPr/>
        <p:txBody>
          <a:bodyPr/>
          <a:lstStyle/>
          <a:p>
            <a:pPr marL="146322" indent="0" algn="ctr">
              <a:buNone/>
            </a:pPr>
            <a:r>
              <a:rPr lang="en-US" dirty="0">
                <a:latin typeface="Arial" charset="0"/>
                <a:ea typeface="Arial" charset="0"/>
                <a:cs typeface="Arial" charset="0"/>
              </a:rPr>
              <a:t>Topics for Trainings Include:</a:t>
            </a:r>
          </a:p>
        </p:txBody>
      </p:sp>
      <p:pic>
        <p:nvPicPr>
          <p:cNvPr id="31"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079" y="1742971"/>
            <a:ext cx="5220992" cy="4568825"/>
          </a:xfrm>
          <a:prstGeom prst="rect">
            <a:avLst/>
          </a:prstGeom>
        </p:spPr>
      </p:pic>
      <p:grpSp>
        <p:nvGrpSpPr>
          <p:cNvPr id="14" name="Group 13"/>
          <p:cNvGrpSpPr/>
          <p:nvPr/>
        </p:nvGrpSpPr>
        <p:grpSpPr>
          <a:xfrm>
            <a:off x="5932745" y="2369270"/>
            <a:ext cx="2350746" cy="369332"/>
            <a:chOff x="6202675" y="1708089"/>
            <a:chExt cx="2350746" cy="369332"/>
          </a:xfrm>
        </p:grpSpPr>
        <p:sp>
          <p:nvSpPr>
            <p:cNvPr id="25" name="TextBox 24"/>
            <p:cNvSpPr txBox="1"/>
            <p:nvPr/>
          </p:nvSpPr>
          <p:spPr>
            <a:xfrm>
              <a:off x="6248400" y="1708089"/>
              <a:ext cx="2093347" cy="369332"/>
            </a:xfrm>
            <a:prstGeom prst="rect">
              <a:avLst/>
            </a:prstGeom>
            <a:solidFill>
              <a:schemeClr val="tx1"/>
            </a:solidFill>
            <a:effectLst/>
          </p:spPr>
          <p:txBody>
            <a:bodyPr wrap="square" rtlCol="0">
              <a:spAutoFit/>
            </a:bodyPr>
            <a:lstStyle/>
            <a:p>
              <a:pPr algn="r"/>
              <a:r>
                <a:rPr lang="en-US" sz="1800" dirty="0">
                  <a:solidFill>
                    <a:schemeClr val="bg1"/>
                  </a:solidFill>
                  <a:latin typeface="Arial" charset="0"/>
                  <a:ea typeface="Arial" charset="0"/>
                  <a:cs typeface="Arial" charset="0"/>
                </a:rPr>
                <a:t>Water Resources</a:t>
              </a:r>
            </a:p>
          </p:txBody>
        </p:sp>
        <p:sp>
          <p:nvSpPr>
            <p:cNvPr id="9" name="Triangle 8"/>
            <p:cNvSpPr/>
            <p:nvPr/>
          </p:nvSpPr>
          <p:spPr>
            <a:xfrm rot="5400000">
              <a:off x="8262918" y="1786918"/>
              <a:ext cx="369331" cy="21167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202675" y="1708089"/>
              <a:ext cx="1" cy="369332"/>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5978470" y="4914280"/>
            <a:ext cx="1649843" cy="369332"/>
            <a:chOff x="5669277" y="3687834"/>
            <a:chExt cx="1649843" cy="369332"/>
          </a:xfrm>
        </p:grpSpPr>
        <p:sp>
          <p:nvSpPr>
            <p:cNvPr id="23" name="TextBox 22"/>
            <p:cNvSpPr txBox="1"/>
            <p:nvPr/>
          </p:nvSpPr>
          <p:spPr>
            <a:xfrm>
              <a:off x="5714999" y="3687834"/>
              <a:ext cx="1392447" cy="369332"/>
            </a:xfrm>
            <a:prstGeom prst="rect">
              <a:avLst/>
            </a:prstGeom>
            <a:solidFill>
              <a:schemeClr val="tx1"/>
            </a:solidFill>
            <a:effectLst/>
          </p:spPr>
          <p:txBody>
            <a:bodyPr wrap="square" rtlCol="0">
              <a:spAutoFit/>
            </a:bodyPr>
            <a:lstStyle/>
            <a:p>
              <a:pPr algn="r"/>
              <a:r>
                <a:rPr lang="en-US" sz="1800" dirty="0">
                  <a:solidFill>
                    <a:schemeClr val="bg1"/>
                  </a:solidFill>
                  <a:latin typeface="Arial" charset="0"/>
                  <a:ea typeface="Arial" charset="0"/>
                  <a:cs typeface="Arial" charset="0"/>
                </a:rPr>
                <a:t>Air Quality</a:t>
              </a:r>
            </a:p>
          </p:txBody>
        </p:sp>
        <p:sp>
          <p:nvSpPr>
            <p:cNvPr id="15" name="Triangle 14"/>
            <p:cNvSpPr/>
            <p:nvPr/>
          </p:nvSpPr>
          <p:spPr>
            <a:xfrm rot="5400000">
              <a:off x="7028617" y="3766663"/>
              <a:ext cx="369331" cy="21167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5669277" y="3687834"/>
              <a:ext cx="1" cy="369332"/>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10552179" y="5098946"/>
            <a:ext cx="1397505" cy="369332"/>
            <a:chOff x="10383016" y="4660895"/>
            <a:chExt cx="1397505" cy="369332"/>
          </a:xfrm>
        </p:grpSpPr>
        <p:sp>
          <p:nvSpPr>
            <p:cNvPr id="21" name="TextBox 20"/>
            <p:cNvSpPr txBox="1"/>
            <p:nvPr/>
          </p:nvSpPr>
          <p:spPr>
            <a:xfrm>
              <a:off x="10591800" y="4660895"/>
              <a:ext cx="1143000" cy="369332"/>
            </a:xfrm>
            <a:prstGeom prst="rect">
              <a:avLst/>
            </a:prstGeom>
            <a:solidFill>
              <a:schemeClr val="tx1"/>
            </a:solidFill>
            <a:effectLst/>
          </p:spPr>
          <p:txBody>
            <a:bodyPr wrap="square" rtlCol="0">
              <a:spAutoFit/>
            </a:bodyPr>
            <a:lstStyle/>
            <a:p>
              <a:r>
                <a:rPr lang="en-US" sz="1800" dirty="0">
                  <a:solidFill>
                    <a:schemeClr val="bg1"/>
                  </a:solidFill>
                  <a:latin typeface="Arial" charset="0"/>
                  <a:ea typeface="Arial" charset="0"/>
                  <a:cs typeface="Arial" charset="0"/>
                </a:rPr>
                <a:t>Disasters</a:t>
              </a:r>
            </a:p>
          </p:txBody>
        </p:sp>
        <p:sp>
          <p:nvSpPr>
            <p:cNvPr id="26" name="Triangle 25"/>
            <p:cNvSpPr/>
            <p:nvPr/>
          </p:nvSpPr>
          <p:spPr>
            <a:xfrm rot="16200000" flipH="1">
              <a:off x="10304187" y="4739724"/>
              <a:ext cx="369331" cy="21167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1780520" y="4660895"/>
              <a:ext cx="1" cy="369332"/>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xmlns="" id="{E309CBFE-120B-D04E-BC42-88D6F6085439}"/>
              </a:ext>
            </a:extLst>
          </p:cNvPr>
          <p:cNvGrpSpPr/>
          <p:nvPr/>
        </p:nvGrpSpPr>
        <p:grpSpPr>
          <a:xfrm>
            <a:off x="10092390" y="5721405"/>
            <a:ext cx="919576" cy="369332"/>
            <a:chOff x="10860945" y="4654545"/>
            <a:chExt cx="919576" cy="369332"/>
          </a:xfrm>
        </p:grpSpPr>
        <p:sp>
          <p:nvSpPr>
            <p:cNvPr id="34" name="TextBox 33">
              <a:extLst>
                <a:ext uri="{FF2B5EF4-FFF2-40B4-BE49-F238E27FC236}">
                  <a16:creationId xmlns:a16="http://schemas.microsoft.com/office/drawing/2014/main" xmlns="" id="{A860ABEA-4820-4941-8E46-6048084D2CA5}"/>
                </a:ext>
              </a:extLst>
            </p:cNvPr>
            <p:cNvSpPr txBox="1"/>
            <p:nvPr/>
          </p:nvSpPr>
          <p:spPr>
            <a:xfrm>
              <a:off x="11072618" y="4654545"/>
              <a:ext cx="662181" cy="369332"/>
            </a:xfrm>
            <a:prstGeom prst="rect">
              <a:avLst/>
            </a:prstGeom>
            <a:solidFill>
              <a:schemeClr val="tx1"/>
            </a:solidFill>
            <a:effectLst/>
          </p:spPr>
          <p:txBody>
            <a:bodyPr wrap="square" rtlCol="0">
              <a:spAutoFit/>
            </a:bodyPr>
            <a:lstStyle/>
            <a:p>
              <a:r>
                <a:rPr lang="en-US" sz="1800" dirty="0">
                  <a:solidFill>
                    <a:schemeClr val="bg1"/>
                  </a:solidFill>
                  <a:latin typeface="Arial" charset="0"/>
                  <a:ea typeface="Arial" charset="0"/>
                  <a:cs typeface="Arial" charset="0"/>
                </a:rPr>
                <a:t>Eco</a:t>
              </a:r>
            </a:p>
          </p:txBody>
        </p:sp>
        <p:sp>
          <p:nvSpPr>
            <p:cNvPr id="35" name="Triangle 34">
              <a:extLst>
                <a:ext uri="{FF2B5EF4-FFF2-40B4-BE49-F238E27FC236}">
                  <a16:creationId xmlns:a16="http://schemas.microsoft.com/office/drawing/2014/main" xmlns="" id="{79A62B5D-3BC5-0E47-83A4-06752EF96C76}"/>
                </a:ext>
              </a:extLst>
            </p:cNvPr>
            <p:cNvSpPr/>
            <p:nvPr/>
          </p:nvSpPr>
          <p:spPr>
            <a:xfrm rot="16200000" flipH="1">
              <a:off x="10782116" y="4733374"/>
              <a:ext cx="369331" cy="21167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xmlns="" id="{4AD23F56-B487-4944-A645-B48197B5919B}"/>
                </a:ext>
              </a:extLst>
            </p:cNvPr>
            <p:cNvCxnSpPr/>
            <p:nvPr/>
          </p:nvCxnSpPr>
          <p:spPr>
            <a:xfrm>
              <a:off x="11780520" y="4654545"/>
              <a:ext cx="1" cy="369332"/>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19811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ARSET Team Members</a:t>
            </a:r>
          </a:p>
        </p:txBody>
      </p:sp>
      <p:sp>
        <p:nvSpPr>
          <p:cNvPr id="3" name="Content Placeholder 2"/>
          <p:cNvSpPr>
            <a:spLocks noGrp="1"/>
          </p:cNvSpPr>
          <p:nvPr>
            <p:ph idx="1"/>
          </p:nvPr>
        </p:nvSpPr>
        <p:spPr/>
        <p:txBody>
          <a:bodyPr>
            <a:normAutofit/>
          </a:bodyPr>
          <a:lstStyle/>
          <a:p>
            <a:pPr marL="146322" indent="0">
              <a:buNone/>
            </a:pPr>
            <a:r>
              <a:rPr lang="en-US" sz="2000" b="1" u="sng" dirty="0">
                <a:latin typeface="Arial" charset="0"/>
                <a:ea typeface="Arial" charset="0"/>
                <a:cs typeface="Arial" charset="0"/>
              </a:rPr>
              <a:t>Program Support</a:t>
            </a:r>
          </a:p>
          <a:p>
            <a:r>
              <a:rPr lang="en-US" sz="2000" dirty="0">
                <a:latin typeface="Arial" charset="0"/>
                <a:ea typeface="Arial" charset="0"/>
                <a:cs typeface="Arial" charset="0"/>
              </a:rPr>
              <a:t>Ana Prados, Program Manager (GSFC)</a:t>
            </a:r>
          </a:p>
          <a:p>
            <a:r>
              <a:rPr lang="en-US" sz="2000" dirty="0">
                <a:latin typeface="Arial" charset="0"/>
                <a:ea typeface="Arial" charset="0"/>
                <a:cs typeface="Arial" charset="0"/>
              </a:rPr>
              <a:t>David </a:t>
            </a:r>
            <a:r>
              <a:rPr lang="en-US" sz="2000" dirty="0" err="1">
                <a:latin typeface="Arial" charset="0"/>
                <a:ea typeface="Arial" charset="0"/>
                <a:cs typeface="Arial" charset="0"/>
              </a:rPr>
              <a:t>Barbado</a:t>
            </a:r>
            <a:r>
              <a:rPr lang="en-US" sz="2000" dirty="0">
                <a:latin typeface="Arial" charset="0"/>
                <a:ea typeface="Arial" charset="0"/>
                <a:cs typeface="Arial" charset="0"/>
              </a:rPr>
              <a:t>, Spanish Translator (GSFC)</a:t>
            </a:r>
          </a:p>
          <a:p>
            <a:r>
              <a:rPr lang="en-US" sz="2000" dirty="0">
                <a:latin typeface="Arial" charset="0"/>
                <a:ea typeface="Arial" charset="0"/>
                <a:cs typeface="Arial" charset="0"/>
              </a:rPr>
              <a:t>Brock Blevins, Training Coordinator (GSFC)</a:t>
            </a:r>
          </a:p>
          <a:p>
            <a:r>
              <a:rPr lang="en-US" sz="2000" dirty="0">
                <a:latin typeface="Arial" charset="0"/>
                <a:ea typeface="Arial" charset="0"/>
                <a:cs typeface="Arial" charset="0"/>
              </a:rPr>
              <a:t>Annelise Carleton-Hug, Program Evaluator (Consultant)</a:t>
            </a:r>
          </a:p>
          <a:p>
            <a:r>
              <a:rPr lang="en-US" sz="2000" dirty="0">
                <a:latin typeface="Arial" charset="0"/>
                <a:ea typeface="Arial" charset="0"/>
                <a:cs typeface="Arial" charset="0"/>
              </a:rPr>
              <a:t>Elizabeth Hook, Technical Writer/Editor (GSFC)</a:t>
            </a:r>
          </a:p>
          <a:p>
            <a:r>
              <a:rPr lang="en-US" sz="2000" dirty="0">
                <a:latin typeface="Arial" charset="0"/>
                <a:ea typeface="Arial" charset="0"/>
                <a:cs typeface="Arial" charset="0"/>
              </a:rPr>
              <a:t>Selwyn Hudson-</a:t>
            </a:r>
            <a:r>
              <a:rPr lang="en-US" sz="2000" dirty="0" err="1">
                <a:latin typeface="Arial" charset="0"/>
                <a:ea typeface="Arial" charset="0"/>
                <a:cs typeface="Arial" charset="0"/>
              </a:rPr>
              <a:t>Odoi</a:t>
            </a:r>
            <a:r>
              <a:rPr lang="en-US" sz="2000" dirty="0">
                <a:latin typeface="Arial" charset="0"/>
                <a:ea typeface="Arial" charset="0"/>
                <a:cs typeface="Arial" charset="0"/>
              </a:rPr>
              <a:t>, Training Coordinator (GSFC)</a:t>
            </a:r>
          </a:p>
          <a:p>
            <a:r>
              <a:rPr lang="en-US" sz="2000" dirty="0">
                <a:latin typeface="Arial" charset="0"/>
                <a:ea typeface="Arial" charset="0"/>
                <a:cs typeface="Arial" charset="0"/>
              </a:rPr>
              <a:t>Marines Martins, Project Support (GSFC)</a:t>
            </a:r>
          </a:p>
          <a:p>
            <a:r>
              <a:rPr lang="en-US" sz="2000" dirty="0">
                <a:latin typeface="Arial" charset="0"/>
                <a:ea typeface="Arial" charset="0"/>
                <a:cs typeface="Arial" charset="0"/>
              </a:rPr>
              <a:t>Stephanie </a:t>
            </a:r>
            <a:r>
              <a:rPr lang="en-US" sz="2000" dirty="0" err="1">
                <a:latin typeface="Arial" charset="0"/>
                <a:ea typeface="Arial" charset="0"/>
                <a:cs typeface="Arial" charset="0"/>
              </a:rPr>
              <a:t>Uz</a:t>
            </a:r>
            <a:r>
              <a:rPr lang="en-US" sz="2000" dirty="0">
                <a:latin typeface="Arial" charset="0"/>
                <a:ea typeface="Arial" charset="0"/>
                <a:cs typeface="Arial" charset="0"/>
              </a:rPr>
              <a:t>, Program Support (GSFC)</a:t>
            </a:r>
          </a:p>
        </p:txBody>
      </p:sp>
      <p:sp>
        <p:nvSpPr>
          <p:cNvPr id="4" name="Content Placeholder 3"/>
          <p:cNvSpPr>
            <a:spLocks noGrp="1"/>
          </p:cNvSpPr>
          <p:nvPr>
            <p:ph idx="12"/>
          </p:nvPr>
        </p:nvSpPr>
        <p:spPr>
          <a:xfrm>
            <a:off x="6095999" y="1171055"/>
            <a:ext cx="5807952" cy="4807125"/>
          </a:xfrm>
        </p:spPr>
        <p:txBody>
          <a:bodyPr>
            <a:normAutofit/>
          </a:bodyPr>
          <a:lstStyle/>
          <a:p>
            <a:pPr marL="146322" indent="0">
              <a:buNone/>
            </a:pPr>
            <a:r>
              <a:rPr lang="en-US" sz="2000" b="1" u="sng" dirty="0">
                <a:latin typeface="Arial" charset="0"/>
                <a:ea typeface="Arial" charset="0"/>
                <a:cs typeface="Arial" charset="0"/>
              </a:rPr>
              <a:t>Disasters &amp; Water Resources</a:t>
            </a:r>
          </a:p>
          <a:p>
            <a:r>
              <a:rPr lang="en-US" sz="2000" dirty="0">
                <a:latin typeface="Arial" charset="0"/>
                <a:ea typeface="Arial" charset="0"/>
                <a:cs typeface="Arial" charset="0"/>
              </a:rPr>
              <a:t>Sean McCartney, Lead (GSFC)</a:t>
            </a:r>
          </a:p>
          <a:p>
            <a:r>
              <a:rPr lang="en-US" sz="2000" dirty="0">
                <a:latin typeface="Arial" charset="0"/>
                <a:ea typeface="Arial" charset="0"/>
                <a:cs typeface="Arial" charset="0"/>
              </a:rPr>
              <a:t>Amita Mehta, Instructor (GSFC)</a:t>
            </a:r>
          </a:p>
          <a:p>
            <a:r>
              <a:rPr lang="en-US" sz="2000" dirty="0">
                <a:latin typeface="Arial" charset="0"/>
                <a:ea typeface="Arial" charset="0"/>
                <a:cs typeface="Arial" charset="0"/>
              </a:rPr>
              <a:t>Sherry Palacios, Instructor (ARC)</a:t>
            </a:r>
          </a:p>
          <a:p>
            <a:r>
              <a:rPr lang="en-US" sz="2000" b="1" i="1" dirty="0">
                <a:latin typeface="Arial" charset="0"/>
                <a:ea typeface="Arial" charset="0"/>
                <a:cs typeface="Arial" charset="0"/>
              </a:rPr>
              <a:t>Erika Podest, Instructor (JPL)</a:t>
            </a:r>
          </a:p>
          <a:p>
            <a:pPr marL="146322" indent="0">
              <a:buNone/>
            </a:pPr>
            <a:r>
              <a:rPr lang="en-US" sz="2000" b="1" u="sng" dirty="0">
                <a:latin typeface="Arial" charset="0"/>
                <a:ea typeface="Arial" charset="0"/>
                <a:cs typeface="Arial" charset="0"/>
              </a:rPr>
              <a:t>Land &amp; Wildfires</a:t>
            </a:r>
          </a:p>
          <a:p>
            <a:r>
              <a:rPr lang="en-US" sz="2000" dirty="0">
                <a:latin typeface="Arial" charset="0"/>
                <a:ea typeface="Arial" charset="0"/>
                <a:cs typeface="Arial" charset="0"/>
              </a:rPr>
              <a:t>Cynthia Schmidt, Lead (ARC)</a:t>
            </a:r>
          </a:p>
          <a:p>
            <a:r>
              <a:rPr lang="en-US" sz="2000" dirty="0">
                <a:latin typeface="Arial" charset="0"/>
                <a:ea typeface="Arial" charset="0"/>
                <a:cs typeface="Arial" charset="0"/>
              </a:rPr>
              <a:t>Amber Jean McCullum, Instructor (ARC)</a:t>
            </a:r>
          </a:p>
          <a:p>
            <a:pPr marL="146322" indent="0">
              <a:buNone/>
            </a:pPr>
            <a:r>
              <a:rPr lang="en-US" sz="2000" b="1" u="sng" dirty="0">
                <a:latin typeface="Arial" charset="0"/>
                <a:ea typeface="Arial" charset="0"/>
                <a:cs typeface="Arial" charset="0"/>
              </a:rPr>
              <a:t>Health &amp; Air Quality</a:t>
            </a:r>
          </a:p>
          <a:p>
            <a:r>
              <a:rPr lang="en-US" sz="2000" dirty="0">
                <a:latin typeface="Arial" charset="0"/>
                <a:ea typeface="Arial" charset="0"/>
                <a:cs typeface="Arial" charset="0"/>
              </a:rPr>
              <a:t>Pawan Gupta, Lead (GSFC)</a:t>
            </a:r>
          </a:p>
          <a:p>
            <a:r>
              <a:rPr lang="en-US" sz="2000" dirty="0">
                <a:latin typeface="Arial" charset="0"/>
                <a:ea typeface="Arial" charset="0"/>
                <a:cs typeface="Arial" charset="0"/>
              </a:rPr>
              <a:t>Melanie Cook, Instructor (GSFC)</a:t>
            </a:r>
          </a:p>
        </p:txBody>
      </p:sp>
      <p:sp>
        <p:nvSpPr>
          <p:cNvPr id="5" name="Content Placeholder 4"/>
          <p:cNvSpPr>
            <a:spLocks noGrp="1"/>
          </p:cNvSpPr>
          <p:nvPr>
            <p:ph sz="quarter" idx="11"/>
          </p:nvPr>
        </p:nvSpPr>
        <p:spPr/>
        <p:txBody>
          <a:bodyPr/>
          <a:lstStyle/>
          <a:p>
            <a:endParaRPr lang="es-ES_tradnl"/>
          </a:p>
        </p:txBody>
      </p:sp>
    </p:spTree>
    <p:extLst>
      <p:ext uri="{BB962C8B-B14F-4D97-AF65-F5344CB8AC3E}">
        <p14:creationId xmlns:p14="http://schemas.microsoft.com/office/powerpoint/2010/main" val="1954193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F1E6D-5C53-904D-B243-C871DF596187}"/>
              </a:ext>
            </a:extLst>
          </p:cNvPr>
          <p:cNvSpPr>
            <a:spLocks noGrp="1"/>
          </p:cNvSpPr>
          <p:nvPr>
            <p:ph type="title"/>
          </p:nvPr>
        </p:nvSpPr>
        <p:spPr/>
        <p:txBody>
          <a:bodyPr/>
          <a:lstStyle/>
          <a:p>
            <a:r>
              <a:rPr lang="en-US" dirty="0" smtClean="0">
                <a:latin typeface="Arial" charset="0"/>
                <a:ea typeface="Arial" charset="0"/>
                <a:cs typeface="Arial" charset="0"/>
              </a:rPr>
              <a:t>ARSET Program Assessment</a:t>
            </a:r>
            <a:endParaRPr lang="en-US" dirty="0">
              <a:latin typeface="Arial" charset="0"/>
              <a:ea typeface="Arial" charset="0"/>
              <a:cs typeface="Arial" charset="0"/>
            </a:endParaRPr>
          </a:p>
        </p:txBody>
      </p:sp>
      <p:sp>
        <p:nvSpPr>
          <p:cNvPr id="17" name="Content Placeholder 16">
            <a:extLst>
              <a:ext uri="{FF2B5EF4-FFF2-40B4-BE49-F238E27FC236}">
                <a16:creationId xmlns:a16="http://schemas.microsoft.com/office/drawing/2014/main" xmlns="" id="{960BB78A-2C31-BA4A-AA22-924E68BBA4B8}"/>
              </a:ext>
            </a:extLst>
          </p:cNvPr>
          <p:cNvSpPr>
            <a:spLocks noGrp="1"/>
          </p:cNvSpPr>
          <p:nvPr>
            <p:ph idx="12"/>
          </p:nvPr>
        </p:nvSpPr>
        <p:spPr>
          <a:xfrm>
            <a:off x="2327835" y="1484245"/>
            <a:ext cx="6108241" cy="5113044"/>
          </a:xfrm>
        </p:spPr>
        <p:txBody>
          <a:bodyPr>
            <a:noAutofit/>
          </a:bodyPr>
          <a:lstStyle/>
          <a:p>
            <a:r>
              <a:rPr lang="en-US" sz="2400" smtClean="0">
                <a:latin typeface="Arial" charset="0"/>
                <a:ea typeface="Arial" charset="0"/>
                <a:cs typeface="Arial" charset="0"/>
              </a:rPr>
              <a:t>training </a:t>
            </a:r>
            <a:r>
              <a:rPr lang="en-US" sz="2400" dirty="0">
                <a:latin typeface="Arial" charset="0"/>
                <a:ea typeface="Arial" charset="0"/>
                <a:cs typeface="Arial" charset="0"/>
              </a:rPr>
              <a:t>registration forms</a:t>
            </a:r>
          </a:p>
          <a:p>
            <a:r>
              <a:rPr lang="en-US" sz="2400" dirty="0">
                <a:latin typeface="Arial" charset="0"/>
                <a:ea typeface="Arial" charset="0"/>
                <a:cs typeface="Arial" charset="0"/>
              </a:rPr>
              <a:t>informal conversations with training participants</a:t>
            </a:r>
          </a:p>
          <a:p>
            <a:r>
              <a:rPr lang="en-US" sz="2400" dirty="0">
                <a:latin typeface="Arial" charset="0"/>
                <a:ea typeface="Arial" charset="0"/>
                <a:cs typeface="Arial" charset="0"/>
              </a:rPr>
              <a:t>two formal surveys</a:t>
            </a:r>
          </a:p>
          <a:p>
            <a:pPr lvl="1"/>
            <a:r>
              <a:rPr lang="en-US" sz="2400" dirty="0">
                <a:latin typeface="Arial" charset="0"/>
                <a:ea typeface="Arial" charset="0"/>
                <a:cs typeface="Arial" charset="0"/>
              </a:rPr>
              <a:t>Survey 1: given immediately after training</a:t>
            </a:r>
          </a:p>
          <a:p>
            <a:pPr lvl="1"/>
            <a:r>
              <a:rPr lang="en-US" sz="2400" dirty="0">
                <a:latin typeface="Arial" charset="0"/>
                <a:ea typeface="Arial" charset="0"/>
                <a:cs typeface="Arial" charset="0"/>
              </a:rPr>
              <a:t>Survey 2: .5-1 </a:t>
            </a:r>
            <a:r>
              <a:rPr lang="en-US" sz="2400" dirty="0" err="1">
                <a:latin typeface="Arial" charset="0"/>
                <a:ea typeface="Arial" charset="0"/>
                <a:cs typeface="Arial" charset="0"/>
              </a:rPr>
              <a:t>yr</a:t>
            </a:r>
            <a:r>
              <a:rPr lang="en-US" sz="2400" dirty="0">
                <a:latin typeface="Arial" charset="0"/>
                <a:ea typeface="Arial" charset="0"/>
                <a:cs typeface="Arial" charset="0"/>
              </a:rPr>
              <a:t> after training</a:t>
            </a:r>
          </a:p>
          <a:p>
            <a:r>
              <a:rPr lang="en-US" sz="2400" dirty="0">
                <a:latin typeface="Arial" charset="0"/>
                <a:ea typeface="Arial" charset="0"/>
                <a:cs typeface="Arial" charset="0"/>
              </a:rPr>
              <a:t>ad hoc interviews with past participants</a:t>
            </a:r>
          </a:p>
        </p:txBody>
      </p:sp>
    </p:spTree>
    <p:extLst>
      <p:ext uri="{BB962C8B-B14F-4D97-AF65-F5344CB8AC3E}">
        <p14:creationId xmlns:p14="http://schemas.microsoft.com/office/powerpoint/2010/main" val="726561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30A32769-E512-674A-9B40-B7B9149F32F1}"/>
              </a:ext>
            </a:extLst>
          </p:cNvPr>
          <p:cNvGrpSpPr/>
          <p:nvPr/>
        </p:nvGrpSpPr>
        <p:grpSpPr>
          <a:xfrm>
            <a:off x="8550547" y="2677362"/>
            <a:ext cx="2957794" cy="1712966"/>
            <a:chOff x="7878100" y="2373329"/>
            <a:chExt cx="2957794" cy="1712966"/>
          </a:xfrm>
        </p:grpSpPr>
        <p:pic>
          <p:nvPicPr>
            <p:cNvPr id="15" name="Picture 14">
              <a:extLst>
                <a:ext uri="{FF2B5EF4-FFF2-40B4-BE49-F238E27FC236}">
                  <a16:creationId xmlns:a16="http://schemas.microsoft.com/office/drawing/2014/main" xmlns="" id="{B9C95E7A-8DE1-7F48-95A4-225525B54705}"/>
                </a:ext>
              </a:extLst>
            </p:cNvPr>
            <p:cNvPicPr>
              <a:picLocks noChangeAspect="1"/>
            </p:cNvPicPr>
            <p:nvPr/>
          </p:nvPicPr>
          <p:blipFill>
            <a:blip r:embed="rId3">
              <a:alphaModFix amt="10000"/>
            </a:blip>
            <a:stretch>
              <a:fillRect/>
            </a:stretch>
          </p:blipFill>
          <p:spPr>
            <a:xfrm>
              <a:off x="9222994" y="2981395"/>
              <a:ext cx="1612900" cy="1104900"/>
            </a:xfrm>
            <a:prstGeom prst="rect">
              <a:avLst/>
            </a:prstGeom>
          </p:spPr>
        </p:pic>
        <p:pic>
          <p:nvPicPr>
            <p:cNvPr id="18" name="Picture 17">
              <a:extLst>
                <a:ext uri="{FF2B5EF4-FFF2-40B4-BE49-F238E27FC236}">
                  <a16:creationId xmlns:a16="http://schemas.microsoft.com/office/drawing/2014/main" xmlns="" id="{B87F72BE-5AED-9E46-8C25-720AADA3E6E4}"/>
                </a:ext>
              </a:extLst>
            </p:cNvPr>
            <p:cNvPicPr>
              <a:picLocks noChangeAspect="1"/>
            </p:cNvPicPr>
            <p:nvPr/>
          </p:nvPicPr>
          <p:blipFill>
            <a:blip r:embed="rId3">
              <a:alphaModFix amt="10000"/>
            </a:blip>
            <a:stretch>
              <a:fillRect/>
            </a:stretch>
          </p:blipFill>
          <p:spPr>
            <a:xfrm flipV="1">
              <a:off x="7878100" y="2373329"/>
              <a:ext cx="1612900" cy="1104900"/>
            </a:xfrm>
            <a:prstGeom prst="rect">
              <a:avLst/>
            </a:prstGeom>
          </p:spPr>
        </p:pic>
      </p:grpSp>
      <p:pic>
        <p:nvPicPr>
          <p:cNvPr id="13" name="Picture 12">
            <a:extLst>
              <a:ext uri="{FF2B5EF4-FFF2-40B4-BE49-F238E27FC236}">
                <a16:creationId xmlns:a16="http://schemas.microsoft.com/office/drawing/2014/main" xmlns="" id="{E0C83807-D1F5-1C4F-B211-F03B191C8E04}"/>
              </a:ext>
            </a:extLst>
          </p:cNvPr>
          <p:cNvPicPr>
            <a:picLocks noChangeAspect="1"/>
          </p:cNvPicPr>
          <p:nvPr/>
        </p:nvPicPr>
        <p:blipFill>
          <a:blip r:embed="rId4">
            <a:alphaModFix amt="20000"/>
          </a:blip>
          <a:stretch>
            <a:fillRect/>
          </a:stretch>
        </p:blipFill>
        <p:spPr>
          <a:xfrm>
            <a:off x="5238749" y="2790895"/>
            <a:ext cx="1714500" cy="1485900"/>
          </a:xfrm>
          <a:prstGeom prst="rect">
            <a:avLst/>
          </a:prstGeom>
        </p:spPr>
      </p:pic>
      <p:pic>
        <p:nvPicPr>
          <p:cNvPr id="12" name="Picture 11">
            <a:extLst>
              <a:ext uri="{FF2B5EF4-FFF2-40B4-BE49-F238E27FC236}">
                <a16:creationId xmlns:a16="http://schemas.microsoft.com/office/drawing/2014/main" xmlns="" id="{765752C7-81DB-C548-B8EC-5544434C217A}"/>
              </a:ext>
            </a:extLst>
          </p:cNvPr>
          <p:cNvPicPr>
            <a:picLocks noChangeAspect="1"/>
          </p:cNvPicPr>
          <p:nvPr/>
        </p:nvPicPr>
        <p:blipFill>
          <a:blip r:embed="rId5">
            <a:alphaModFix amt="20000"/>
          </a:blip>
          <a:stretch>
            <a:fillRect/>
          </a:stretch>
        </p:blipFill>
        <p:spPr>
          <a:xfrm>
            <a:off x="1318005" y="2790895"/>
            <a:ext cx="1689100" cy="1485900"/>
          </a:xfrm>
          <a:prstGeom prst="rect">
            <a:avLst/>
          </a:prstGeom>
        </p:spPr>
      </p:pic>
      <p:sp>
        <p:nvSpPr>
          <p:cNvPr id="2" name="Title 1">
            <a:extLst>
              <a:ext uri="{FF2B5EF4-FFF2-40B4-BE49-F238E27FC236}">
                <a16:creationId xmlns:a16="http://schemas.microsoft.com/office/drawing/2014/main" xmlns="" id="{8BC45C06-9BA8-6B4A-BA76-F1E1CF286D56}"/>
              </a:ext>
            </a:extLst>
          </p:cNvPr>
          <p:cNvSpPr>
            <a:spLocks noGrp="1"/>
          </p:cNvSpPr>
          <p:nvPr>
            <p:ph type="title"/>
          </p:nvPr>
        </p:nvSpPr>
        <p:spPr/>
        <p:txBody>
          <a:bodyPr/>
          <a:lstStyle/>
          <a:p>
            <a:r>
              <a:rPr lang="en-US" dirty="0">
                <a:latin typeface="Arial" charset="0"/>
                <a:ea typeface="Arial" charset="0"/>
                <a:cs typeface="Arial" charset="0"/>
              </a:rPr>
              <a:t>ARSET Training Formats</a:t>
            </a:r>
          </a:p>
        </p:txBody>
      </p:sp>
      <p:sp>
        <p:nvSpPr>
          <p:cNvPr id="8" name="Content Placeholder 7">
            <a:extLst>
              <a:ext uri="{FF2B5EF4-FFF2-40B4-BE49-F238E27FC236}">
                <a16:creationId xmlns:a16="http://schemas.microsoft.com/office/drawing/2014/main" xmlns="" id="{589BE70C-6018-3A4E-80C0-32F0D9200555}"/>
              </a:ext>
            </a:extLst>
          </p:cNvPr>
          <p:cNvSpPr>
            <a:spLocks noGrp="1"/>
          </p:cNvSpPr>
          <p:nvPr>
            <p:ph idx="1"/>
          </p:nvPr>
        </p:nvSpPr>
        <p:spPr>
          <a:xfrm>
            <a:off x="242315" y="1130283"/>
            <a:ext cx="3840480" cy="4807125"/>
          </a:xfrm>
        </p:spPr>
        <p:txBody>
          <a:bodyPr>
            <a:normAutofit/>
          </a:bodyPr>
          <a:lstStyle/>
          <a:p>
            <a:pPr marL="146322" indent="0" algn="ctr">
              <a:buNone/>
            </a:pPr>
            <a:r>
              <a:rPr lang="en-US" b="1" dirty="0">
                <a:latin typeface="Arial" charset="0"/>
                <a:ea typeface="Arial" charset="0"/>
                <a:cs typeface="Arial" charset="0"/>
              </a:rPr>
              <a:t>Online</a:t>
            </a:r>
          </a:p>
          <a:p>
            <a:pPr marL="146322" indent="0">
              <a:buNone/>
            </a:pPr>
            <a:r>
              <a:rPr lang="en-US" dirty="0" smtClean="0">
                <a:latin typeface="Arial" charset="0"/>
                <a:ea typeface="Arial" charset="0"/>
                <a:cs typeface="Arial" charset="0"/>
              </a:rPr>
              <a:t>-Offered </a:t>
            </a:r>
            <a:r>
              <a:rPr lang="en-US" dirty="0">
                <a:latin typeface="Arial" charset="0"/>
                <a:ea typeface="Arial" charset="0"/>
                <a:cs typeface="Arial" charset="0"/>
              </a:rPr>
              <a:t>through the internet</a:t>
            </a:r>
          </a:p>
          <a:p>
            <a:pPr marL="146322" indent="0">
              <a:buNone/>
            </a:pPr>
            <a:r>
              <a:rPr lang="en-US" dirty="0" smtClean="0">
                <a:latin typeface="Arial" charset="0"/>
                <a:ea typeface="Arial" charset="0"/>
                <a:cs typeface="Arial" charset="0"/>
              </a:rPr>
              <a:t>-2-5 </a:t>
            </a:r>
            <a:r>
              <a:rPr lang="en-US" dirty="0">
                <a:latin typeface="Arial" charset="0"/>
                <a:ea typeface="Arial" charset="0"/>
                <a:cs typeface="Arial" charset="0"/>
              </a:rPr>
              <a:t>weeks long</a:t>
            </a:r>
          </a:p>
          <a:p>
            <a:pPr marL="146322" indent="0">
              <a:buNone/>
            </a:pPr>
            <a:r>
              <a:rPr lang="en-US" dirty="0" smtClean="0">
                <a:latin typeface="Arial" charset="0"/>
                <a:ea typeface="Arial" charset="0"/>
                <a:cs typeface="Arial" charset="0"/>
              </a:rPr>
              <a:t>-1-2 </a:t>
            </a:r>
            <a:r>
              <a:rPr lang="en-US" dirty="0">
                <a:latin typeface="Arial" charset="0"/>
                <a:ea typeface="Arial" charset="0"/>
                <a:cs typeface="Arial" charset="0"/>
              </a:rPr>
              <a:t>hours a week</a:t>
            </a:r>
          </a:p>
          <a:p>
            <a:pPr marL="146322" indent="0">
              <a:buNone/>
            </a:pPr>
            <a:r>
              <a:rPr lang="en-US" dirty="0" smtClean="0">
                <a:latin typeface="Arial" charset="0"/>
                <a:ea typeface="Arial" charset="0"/>
                <a:cs typeface="Arial" charset="0"/>
              </a:rPr>
              <a:t>-Available </a:t>
            </a:r>
            <a:r>
              <a:rPr lang="en-US" dirty="0">
                <a:latin typeface="Arial" charset="0"/>
                <a:ea typeface="Arial" charset="0"/>
                <a:cs typeface="Arial" charset="0"/>
              </a:rPr>
              <a:t>at all levels</a:t>
            </a:r>
          </a:p>
          <a:p>
            <a:pPr marL="146322" indent="0">
              <a:buNone/>
            </a:pPr>
            <a:r>
              <a:rPr lang="en-US" dirty="0" smtClean="0">
                <a:latin typeface="Arial" charset="0"/>
                <a:ea typeface="Arial" charset="0"/>
                <a:cs typeface="Arial" charset="0"/>
              </a:rPr>
              <a:t>-Live </a:t>
            </a:r>
            <a:r>
              <a:rPr lang="en-US" dirty="0">
                <a:latin typeface="Arial" charset="0"/>
                <a:ea typeface="Arial" charset="0"/>
                <a:cs typeface="Arial" charset="0"/>
              </a:rPr>
              <a:t>&amp; recorded</a:t>
            </a:r>
          </a:p>
          <a:p>
            <a:pPr marL="146322" indent="0">
              <a:buNone/>
            </a:pPr>
            <a:r>
              <a:rPr lang="en-US" dirty="0" smtClean="0">
                <a:latin typeface="Arial" charset="0"/>
                <a:ea typeface="Arial" charset="0"/>
                <a:cs typeface="Arial" charset="0"/>
              </a:rPr>
              <a:t>-Free</a:t>
            </a:r>
            <a:endParaRPr lang="en-US" dirty="0">
              <a:latin typeface="Arial" charset="0"/>
              <a:ea typeface="Arial" charset="0"/>
              <a:cs typeface="Arial" charset="0"/>
            </a:endParaRPr>
          </a:p>
          <a:p>
            <a:pPr marL="146322" indent="0">
              <a:buNone/>
            </a:pPr>
            <a:r>
              <a:rPr lang="en-US" dirty="0" smtClean="0">
                <a:latin typeface="Arial" charset="0"/>
                <a:ea typeface="Arial" charset="0"/>
                <a:cs typeface="Arial" charset="0"/>
              </a:rPr>
              <a:t>-Materials </a:t>
            </a:r>
            <a:r>
              <a:rPr lang="en-US" dirty="0">
                <a:latin typeface="Arial" charset="0"/>
                <a:ea typeface="Arial" charset="0"/>
                <a:cs typeface="Arial" charset="0"/>
              </a:rPr>
              <a:t>available in English &amp; Spanish</a:t>
            </a:r>
          </a:p>
        </p:txBody>
      </p:sp>
      <p:sp>
        <p:nvSpPr>
          <p:cNvPr id="10" name="Content Placeholder 9">
            <a:extLst>
              <a:ext uri="{FF2B5EF4-FFF2-40B4-BE49-F238E27FC236}">
                <a16:creationId xmlns:a16="http://schemas.microsoft.com/office/drawing/2014/main" xmlns="" id="{FF2D4D39-FC5A-6140-BBAF-5EE714F77C44}"/>
              </a:ext>
            </a:extLst>
          </p:cNvPr>
          <p:cNvSpPr>
            <a:spLocks noGrp="1"/>
          </p:cNvSpPr>
          <p:nvPr>
            <p:ph idx="12"/>
          </p:nvPr>
        </p:nvSpPr>
        <p:spPr>
          <a:xfrm>
            <a:off x="8109204" y="1130283"/>
            <a:ext cx="3840480" cy="4807125"/>
          </a:xfrm>
        </p:spPr>
        <p:txBody>
          <a:bodyPr/>
          <a:lstStyle/>
          <a:p>
            <a:pPr marL="146322" indent="0" algn="ctr">
              <a:buNone/>
            </a:pPr>
            <a:r>
              <a:rPr lang="en-US" b="1" dirty="0">
                <a:latin typeface="Arial" charset="0"/>
                <a:ea typeface="Arial" charset="0"/>
                <a:cs typeface="Arial" charset="0"/>
              </a:rPr>
              <a:t>Train the Trainer</a:t>
            </a:r>
          </a:p>
          <a:p>
            <a:pPr marL="146322" indent="0">
              <a:buNone/>
            </a:pPr>
            <a:r>
              <a:rPr lang="en-US" dirty="0" smtClean="0">
                <a:latin typeface="Arial" charset="0"/>
                <a:ea typeface="Arial" charset="0"/>
                <a:cs typeface="Arial" charset="0"/>
              </a:rPr>
              <a:t>-Online </a:t>
            </a:r>
            <a:r>
              <a:rPr lang="en-US" dirty="0">
                <a:latin typeface="Arial" charset="0"/>
                <a:ea typeface="Arial" charset="0"/>
                <a:cs typeface="Arial" charset="0"/>
              </a:rPr>
              <a:t>or in-person</a:t>
            </a:r>
          </a:p>
          <a:p>
            <a:pPr marL="146322" indent="0">
              <a:buNone/>
            </a:pPr>
            <a:r>
              <a:rPr lang="en-US" dirty="0" smtClean="0">
                <a:latin typeface="Arial" charset="0"/>
                <a:ea typeface="Arial" charset="0"/>
                <a:cs typeface="Arial" charset="0"/>
              </a:rPr>
              <a:t>-Designed </a:t>
            </a:r>
            <a:r>
              <a:rPr lang="en-US" dirty="0">
                <a:latin typeface="Arial" charset="0"/>
                <a:ea typeface="Arial" charset="0"/>
                <a:cs typeface="Arial" charset="0"/>
              </a:rPr>
              <a:t>for individuals and organizations looking to develop their own applied remote sensing trainings</a:t>
            </a:r>
          </a:p>
        </p:txBody>
      </p:sp>
      <p:sp>
        <p:nvSpPr>
          <p:cNvPr id="11" name="Content Placeholder 10">
            <a:extLst>
              <a:ext uri="{FF2B5EF4-FFF2-40B4-BE49-F238E27FC236}">
                <a16:creationId xmlns:a16="http://schemas.microsoft.com/office/drawing/2014/main" xmlns="" id="{49BD72C5-58DE-674A-9725-362647764E3B}"/>
              </a:ext>
            </a:extLst>
          </p:cNvPr>
          <p:cNvSpPr>
            <a:spLocks noGrp="1"/>
          </p:cNvSpPr>
          <p:nvPr>
            <p:ph idx="13"/>
          </p:nvPr>
        </p:nvSpPr>
        <p:spPr>
          <a:xfrm>
            <a:off x="4175759" y="1130283"/>
            <a:ext cx="3840480" cy="4807125"/>
          </a:xfrm>
        </p:spPr>
        <p:txBody>
          <a:bodyPr/>
          <a:lstStyle/>
          <a:p>
            <a:pPr marL="146322" indent="0" algn="ctr">
              <a:buNone/>
            </a:pPr>
            <a:r>
              <a:rPr lang="en-US" b="1" dirty="0">
                <a:latin typeface="Arial" charset="0"/>
                <a:ea typeface="Arial" charset="0"/>
                <a:cs typeface="Arial" charset="0"/>
              </a:rPr>
              <a:t>In-Person</a:t>
            </a:r>
          </a:p>
          <a:p>
            <a:pPr marL="146322" indent="0">
              <a:buNone/>
            </a:pPr>
            <a:r>
              <a:rPr lang="en-US" dirty="0" smtClean="0">
                <a:latin typeface="Arial" charset="0"/>
                <a:ea typeface="Arial" charset="0"/>
                <a:cs typeface="Arial" charset="0"/>
              </a:rPr>
              <a:t>-Hosted </a:t>
            </a:r>
            <a:r>
              <a:rPr lang="en-US" dirty="0">
                <a:latin typeface="Arial" charset="0"/>
                <a:ea typeface="Arial" charset="0"/>
                <a:cs typeface="Arial" charset="0"/>
              </a:rPr>
              <a:t>with a partner</a:t>
            </a:r>
          </a:p>
          <a:p>
            <a:pPr marL="146322" indent="0">
              <a:buNone/>
            </a:pPr>
            <a:r>
              <a:rPr lang="en-US" dirty="0" smtClean="0">
                <a:latin typeface="Arial" charset="0"/>
                <a:ea typeface="Arial" charset="0"/>
                <a:cs typeface="Arial" charset="0"/>
              </a:rPr>
              <a:t>-Typically </a:t>
            </a:r>
            <a:r>
              <a:rPr lang="en-US" dirty="0">
                <a:latin typeface="Arial" charset="0"/>
                <a:ea typeface="Arial" charset="0"/>
                <a:cs typeface="Arial" charset="0"/>
              </a:rPr>
              <a:t>in a computer lab</a:t>
            </a:r>
          </a:p>
          <a:p>
            <a:pPr marL="146322" indent="0">
              <a:buNone/>
            </a:pPr>
            <a:r>
              <a:rPr lang="en-US" dirty="0" smtClean="0">
                <a:latin typeface="Arial" charset="0"/>
                <a:ea typeface="Arial" charset="0"/>
                <a:cs typeface="Arial" charset="0"/>
              </a:rPr>
              <a:t>-2-7 </a:t>
            </a:r>
            <a:r>
              <a:rPr lang="en-US" dirty="0">
                <a:latin typeface="Arial" charset="0"/>
                <a:ea typeface="Arial" charset="0"/>
                <a:cs typeface="Arial" charset="0"/>
              </a:rPr>
              <a:t>days long</a:t>
            </a:r>
          </a:p>
          <a:p>
            <a:pPr marL="146322" indent="0">
              <a:buNone/>
            </a:pPr>
            <a:r>
              <a:rPr lang="en-US" dirty="0" smtClean="0">
                <a:latin typeface="Arial" charset="0"/>
                <a:ea typeface="Arial" charset="0"/>
                <a:cs typeface="Arial" charset="0"/>
              </a:rPr>
              <a:t>-Focus </a:t>
            </a:r>
            <a:r>
              <a:rPr lang="en-US" dirty="0">
                <a:latin typeface="Arial" charset="0"/>
                <a:ea typeface="Arial" charset="0"/>
                <a:cs typeface="Arial" charset="0"/>
              </a:rPr>
              <a:t>on locally-relevant case studies</a:t>
            </a:r>
          </a:p>
          <a:p>
            <a:pPr marL="146322" indent="0">
              <a:buNone/>
            </a:pPr>
            <a:r>
              <a:rPr lang="en-US" dirty="0" smtClean="0">
                <a:latin typeface="Arial" charset="0"/>
                <a:ea typeface="Arial" charset="0"/>
                <a:cs typeface="Arial" charset="0"/>
              </a:rPr>
              <a:t>-Certain </a:t>
            </a:r>
            <a:r>
              <a:rPr lang="en-US" dirty="0">
                <a:latin typeface="Arial" charset="0"/>
                <a:ea typeface="Arial" charset="0"/>
                <a:cs typeface="Arial" charset="0"/>
              </a:rPr>
              <a:t>topics can be presented in Spanish</a:t>
            </a:r>
          </a:p>
        </p:txBody>
      </p:sp>
    </p:spTree>
    <p:extLst>
      <p:ext uri="{BB962C8B-B14F-4D97-AF65-F5344CB8AC3E}">
        <p14:creationId xmlns:p14="http://schemas.microsoft.com/office/powerpoint/2010/main" val="1551203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c 27">
            <a:extLst>
              <a:ext uri="{FF2B5EF4-FFF2-40B4-BE49-F238E27FC236}">
                <a16:creationId xmlns:a16="http://schemas.microsoft.com/office/drawing/2014/main" xmlns="" id="{6119FF0D-0783-B245-BB5B-DA996E9D4B8D}"/>
              </a:ext>
            </a:extLst>
          </p:cNvPr>
          <p:cNvSpPr/>
          <p:nvPr/>
        </p:nvSpPr>
        <p:spPr>
          <a:xfrm rot="16200000">
            <a:off x="7065791" y="1257300"/>
            <a:ext cx="10252418" cy="11201400"/>
          </a:xfrm>
          <a:prstGeom prst="arc">
            <a:avLst/>
          </a:prstGeom>
          <a:ln w="63500">
            <a:solidFill>
              <a:srgbClr val="54534B"/>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4" name="Picture 23">
            <a:extLst>
              <a:ext uri="{FF2B5EF4-FFF2-40B4-BE49-F238E27FC236}">
                <a16:creationId xmlns:a16="http://schemas.microsoft.com/office/drawing/2014/main" xmlns="" id="{6F623886-9917-2446-9202-77089FCF7F37}"/>
              </a:ext>
            </a:extLst>
          </p:cNvPr>
          <p:cNvPicPr>
            <a:picLocks noChangeAspect="1"/>
          </p:cNvPicPr>
          <p:nvPr/>
        </p:nvPicPr>
        <p:blipFill>
          <a:blip r:embed="rId3"/>
          <a:stretch>
            <a:fillRect/>
          </a:stretch>
        </p:blipFill>
        <p:spPr>
          <a:xfrm>
            <a:off x="8197742" y="3654092"/>
            <a:ext cx="4800600" cy="4800600"/>
          </a:xfrm>
          <a:prstGeom prst="rect">
            <a:avLst/>
          </a:prstGeom>
        </p:spPr>
      </p:pic>
      <p:sp>
        <p:nvSpPr>
          <p:cNvPr id="2" name="Title 1"/>
          <p:cNvSpPr>
            <a:spLocks noGrp="1"/>
          </p:cNvSpPr>
          <p:nvPr>
            <p:ph type="title"/>
          </p:nvPr>
        </p:nvSpPr>
        <p:spPr>
          <a:xfrm>
            <a:off x="242314" y="276993"/>
            <a:ext cx="11707369" cy="576299"/>
          </a:xfrm>
        </p:spPr>
        <p:txBody>
          <a:bodyPr/>
          <a:lstStyle/>
          <a:p>
            <a:r>
              <a:rPr lang="en-US" dirty="0">
                <a:latin typeface="Arial" charset="0"/>
                <a:ea typeface="Arial" charset="0"/>
                <a:cs typeface="Arial" charset="0"/>
              </a:rPr>
              <a:t>ARSET Training Levels</a:t>
            </a:r>
          </a:p>
        </p:txBody>
      </p:sp>
      <p:sp>
        <p:nvSpPr>
          <p:cNvPr id="90" name="TextBox 89"/>
          <p:cNvSpPr txBox="1"/>
          <p:nvPr/>
        </p:nvSpPr>
        <p:spPr>
          <a:xfrm>
            <a:off x="242315" y="4775334"/>
            <a:ext cx="6146454" cy="1107996"/>
          </a:xfrm>
          <a:prstGeom prst="rect">
            <a:avLst/>
          </a:prstGeom>
          <a:noFill/>
        </p:spPr>
        <p:txBody>
          <a:bodyPr wrap="square" rtlCol="0">
            <a:spAutoFit/>
          </a:bodyPr>
          <a:lstStyle/>
          <a:p>
            <a:pPr algn="r"/>
            <a:r>
              <a:rPr lang="en-US" sz="2200" b="1" dirty="0">
                <a:latin typeface="Arial" charset="0"/>
                <a:ea typeface="Arial" charset="0"/>
                <a:cs typeface="Arial" charset="0"/>
              </a:rPr>
              <a:t>Fundamentals (Level 0)</a:t>
            </a:r>
          </a:p>
          <a:p>
            <a:pPr algn="r"/>
            <a:r>
              <a:rPr lang="en-US" sz="2200" dirty="0">
                <a:latin typeface="Arial" charset="0"/>
                <a:ea typeface="Arial" charset="0"/>
                <a:cs typeface="Arial" charset="0"/>
              </a:rPr>
              <a:t>Assumes no prior knowledge of remote sensing</a:t>
            </a:r>
          </a:p>
          <a:p>
            <a:pPr algn="r"/>
            <a:r>
              <a:rPr lang="en-US" sz="2200" i="1" dirty="0">
                <a:latin typeface="Arial" charset="0"/>
                <a:ea typeface="Arial" charset="0"/>
                <a:cs typeface="Arial" charset="0"/>
              </a:rPr>
              <a:t>Fundamentals of Remote Sensing</a:t>
            </a:r>
          </a:p>
        </p:txBody>
      </p:sp>
      <p:sp>
        <p:nvSpPr>
          <p:cNvPr id="105" name="TextBox 104"/>
          <p:cNvSpPr txBox="1"/>
          <p:nvPr/>
        </p:nvSpPr>
        <p:spPr>
          <a:xfrm>
            <a:off x="242314" y="2992373"/>
            <a:ext cx="6844286" cy="1446550"/>
          </a:xfrm>
          <a:prstGeom prst="rect">
            <a:avLst/>
          </a:prstGeom>
          <a:noFill/>
        </p:spPr>
        <p:txBody>
          <a:bodyPr wrap="square" rtlCol="0">
            <a:spAutoFit/>
          </a:bodyPr>
          <a:lstStyle/>
          <a:p>
            <a:pPr algn="r"/>
            <a:r>
              <a:rPr lang="en-US" sz="2200" b="1" dirty="0">
                <a:latin typeface="Arial" charset="0"/>
                <a:ea typeface="Arial" charset="0"/>
                <a:cs typeface="Arial" charset="0"/>
              </a:rPr>
              <a:t>Basic (Level 1)</a:t>
            </a:r>
          </a:p>
          <a:p>
            <a:pPr algn="r"/>
            <a:r>
              <a:rPr lang="en-US" sz="2200" dirty="0">
                <a:latin typeface="Arial" charset="0"/>
                <a:ea typeface="Arial" charset="0"/>
                <a:cs typeface="Arial" charset="0"/>
              </a:rPr>
              <a:t>Requires level 0 training or equivalent knowledge</a:t>
            </a:r>
          </a:p>
          <a:p>
            <a:pPr algn="r"/>
            <a:r>
              <a:rPr lang="en-US" sz="2200" dirty="0">
                <a:latin typeface="Arial" charset="0"/>
                <a:ea typeface="Arial" charset="0"/>
                <a:cs typeface="Arial" charset="0"/>
              </a:rPr>
              <a:t>Covers specific applications</a:t>
            </a:r>
          </a:p>
          <a:p>
            <a:pPr algn="r"/>
            <a:r>
              <a:rPr lang="en-US" sz="2200" i="1" dirty="0">
                <a:latin typeface="Arial" charset="0"/>
                <a:ea typeface="Arial" charset="0"/>
                <a:cs typeface="Arial" charset="0"/>
              </a:rPr>
              <a:t>Introduction to Synthetic Aperture Radar</a:t>
            </a:r>
          </a:p>
        </p:txBody>
      </p:sp>
      <p:sp>
        <p:nvSpPr>
          <p:cNvPr id="106" name="TextBox 105"/>
          <p:cNvSpPr txBox="1"/>
          <p:nvPr/>
        </p:nvSpPr>
        <p:spPr>
          <a:xfrm>
            <a:off x="242314" y="1209412"/>
            <a:ext cx="8624960" cy="1446550"/>
          </a:xfrm>
          <a:prstGeom prst="rect">
            <a:avLst/>
          </a:prstGeom>
          <a:noFill/>
        </p:spPr>
        <p:txBody>
          <a:bodyPr wrap="square" rtlCol="0">
            <a:spAutoFit/>
          </a:bodyPr>
          <a:lstStyle/>
          <a:p>
            <a:pPr algn="r"/>
            <a:r>
              <a:rPr lang="en-US" sz="2200" b="1" dirty="0">
                <a:latin typeface="Arial" charset="0"/>
                <a:ea typeface="Arial" charset="0"/>
                <a:cs typeface="Arial" charset="0"/>
              </a:rPr>
              <a:t>Advanced (Level 2)</a:t>
            </a:r>
          </a:p>
          <a:p>
            <a:pPr algn="r"/>
            <a:r>
              <a:rPr lang="en-US" sz="2200" dirty="0">
                <a:latin typeface="Arial" charset="0"/>
                <a:ea typeface="Arial" charset="0"/>
                <a:cs typeface="Arial" charset="0"/>
              </a:rPr>
              <a:t>Requires level 1 training or equivalent knowledge</a:t>
            </a:r>
          </a:p>
          <a:p>
            <a:pPr algn="r"/>
            <a:r>
              <a:rPr lang="en-US" sz="2200" dirty="0">
                <a:latin typeface="Arial" charset="0"/>
                <a:ea typeface="Arial" charset="0"/>
                <a:cs typeface="Arial" charset="0"/>
              </a:rPr>
              <a:t>In-depth and highly focused topics</a:t>
            </a:r>
          </a:p>
          <a:p>
            <a:pPr algn="r"/>
            <a:r>
              <a:rPr lang="en-US" sz="2200" i="1" dirty="0">
                <a:latin typeface="Arial" charset="0"/>
                <a:ea typeface="Arial" charset="0"/>
                <a:cs typeface="Arial" charset="0"/>
              </a:rPr>
              <a:t>Advanced Webinar: SAR Image and Data Processing</a:t>
            </a:r>
          </a:p>
        </p:txBody>
      </p:sp>
      <p:pic>
        <p:nvPicPr>
          <p:cNvPr id="9" name="Picture 8">
            <a:extLst>
              <a:ext uri="{FF2B5EF4-FFF2-40B4-BE49-F238E27FC236}">
                <a16:creationId xmlns:a16="http://schemas.microsoft.com/office/drawing/2014/main" xmlns="" id="{E0022171-CD7C-E244-8B70-FA466EFF19C9}"/>
              </a:ext>
            </a:extLst>
          </p:cNvPr>
          <p:cNvPicPr>
            <a:picLocks noChangeAspect="1"/>
          </p:cNvPicPr>
          <p:nvPr/>
        </p:nvPicPr>
        <p:blipFill>
          <a:blip r:embed="rId4"/>
          <a:stretch>
            <a:fillRect/>
          </a:stretch>
        </p:blipFill>
        <p:spPr>
          <a:xfrm>
            <a:off x="10192922" y="1209412"/>
            <a:ext cx="1756761" cy="1288291"/>
          </a:xfrm>
          <a:prstGeom prst="rect">
            <a:avLst/>
          </a:prstGeom>
        </p:spPr>
      </p:pic>
    </p:spTree>
    <p:extLst>
      <p:ext uri="{BB962C8B-B14F-4D97-AF65-F5344CB8AC3E}">
        <p14:creationId xmlns:p14="http://schemas.microsoft.com/office/powerpoint/2010/main" val="3532625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ARSET Trainings</a:t>
            </a:r>
          </a:p>
        </p:txBody>
      </p:sp>
      <p:pic>
        <p:nvPicPr>
          <p:cNvPr id="41" name="Content Placeholder 2"/>
          <p:cNvPicPr>
            <a:picLocks noChangeAspect="1"/>
          </p:cNvPicPr>
          <p:nvPr/>
        </p:nvPicPr>
        <p:blipFill>
          <a:blip r:embed="rId3"/>
          <a:stretch>
            <a:fillRect/>
          </a:stretch>
        </p:blipFill>
        <p:spPr>
          <a:xfrm>
            <a:off x="242315" y="1737506"/>
            <a:ext cx="11705210" cy="4186085"/>
          </a:xfrm>
          <a:prstGeom prst="rect">
            <a:avLst/>
          </a:prstGeom>
        </p:spPr>
      </p:pic>
      <p:grpSp>
        <p:nvGrpSpPr>
          <p:cNvPr id="35" name="Group 34"/>
          <p:cNvGrpSpPr/>
          <p:nvPr/>
        </p:nvGrpSpPr>
        <p:grpSpPr>
          <a:xfrm>
            <a:off x="243840" y="1066800"/>
            <a:ext cx="2350486" cy="457200"/>
            <a:chOff x="7545522" y="1237188"/>
            <a:chExt cx="2350486" cy="457200"/>
          </a:xfrm>
        </p:grpSpPr>
        <p:pic>
          <p:nvPicPr>
            <p:cNvPr id="6" name="Picture 5" descr="flip-char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5522" y="1237188"/>
              <a:ext cx="457200" cy="457200"/>
            </a:xfrm>
            <a:prstGeom prst="rect">
              <a:avLst/>
            </a:prstGeom>
          </p:spPr>
        </p:pic>
        <p:sp>
          <p:nvSpPr>
            <p:cNvPr id="7" name="TextBox 6"/>
            <p:cNvSpPr txBox="1"/>
            <p:nvPr/>
          </p:nvSpPr>
          <p:spPr>
            <a:xfrm>
              <a:off x="8002722" y="1273482"/>
              <a:ext cx="1893286" cy="400110"/>
            </a:xfrm>
            <a:prstGeom prst="rect">
              <a:avLst/>
            </a:prstGeom>
            <a:noFill/>
          </p:spPr>
          <p:txBody>
            <a:bodyPr wrap="square" rtlCol="0">
              <a:spAutoFit/>
            </a:bodyPr>
            <a:lstStyle/>
            <a:p>
              <a:r>
                <a:rPr lang="en-US" sz="2000" dirty="0">
                  <a:latin typeface="Arial" charset="0"/>
                  <a:ea typeface="Arial" charset="0"/>
                  <a:cs typeface="Arial" charset="0"/>
                </a:rPr>
                <a:t>110+ trainings</a:t>
              </a:r>
            </a:p>
          </p:txBody>
        </p:sp>
      </p:grpSp>
      <p:grpSp>
        <p:nvGrpSpPr>
          <p:cNvPr id="37" name="Group 36"/>
          <p:cNvGrpSpPr/>
          <p:nvPr/>
        </p:nvGrpSpPr>
        <p:grpSpPr>
          <a:xfrm>
            <a:off x="2594326" y="1066800"/>
            <a:ext cx="3132041" cy="457200"/>
            <a:chOff x="7545522" y="2632976"/>
            <a:chExt cx="3132041" cy="457200"/>
          </a:xfrm>
        </p:grpSpPr>
        <p:pic>
          <p:nvPicPr>
            <p:cNvPr id="33" name="Picture 3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45522" y="2632976"/>
              <a:ext cx="457200" cy="457200"/>
            </a:xfrm>
            <a:prstGeom prst="rect">
              <a:avLst/>
            </a:prstGeom>
          </p:spPr>
        </p:pic>
        <p:sp>
          <p:nvSpPr>
            <p:cNvPr id="34" name="TextBox 33"/>
            <p:cNvSpPr txBox="1"/>
            <p:nvPr/>
          </p:nvSpPr>
          <p:spPr>
            <a:xfrm>
              <a:off x="8002722" y="2661521"/>
              <a:ext cx="2674841" cy="400110"/>
            </a:xfrm>
            <a:prstGeom prst="rect">
              <a:avLst/>
            </a:prstGeom>
            <a:noFill/>
          </p:spPr>
          <p:txBody>
            <a:bodyPr wrap="square" rtlCol="0">
              <a:spAutoFit/>
            </a:bodyPr>
            <a:lstStyle/>
            <a:p>
              <a:r>
                <a:rPr lang="en-US" sz="2000" dirty="0">
                  <a:latin typeface="Arial" charset="0"/>
                  <a:ea typeface="Arial" charset="0"/>
                  <a:cs typeface="Arial" charset="0"/>
                </a:rPr>
                <a:t>18,000+ participants</a:t>
              </a:r>
            </a:p>
          </p:txBody>
        </p:sp>
      </p:grpSp>
      <p:grpSp>
        <p:nvGrpSpPr>
          <p:cNvPr id="38" name="Group 37"/>
          <p:cNvGrpSpPr/>
          <p:nvPr/>
        </p:nvGrpSpPr>
        <p:grpSpPr>
          <a:xfrm>
            <a:off x="6049239" y="1066800"/>
            <a:ext cx="2443230" cy="457200"/>
            <a:chOff x="7545522" y="3330870"/>
            <a:chExt cx="2443230" cy="457200"/>
          </a:xfrm>
        </p:grpSpPr>
        <p:pic>
          <p:nvPicPr>
            <p:cNvPr id="31" name="Picture 30" descr="globe.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45522" y="3330870"/>
              <a:ext cx="457200" cy="457200"/>
            </a:xfrm>
            <a:prstGeom prst="rect">
              <a:avLst/>
            </a:prstGeom>
          </p:spPr>
        </p:pic>
        <p:sp>
          <p:nvSpPr>
            <p:cNvPr id="32" name="TextBox 31"/>
            <p:cNvSpPr txBox="1"/>
            <p:nvPr/>
          </p:nvSpPr>
          <p:spPr>
            <a:xfrm>
              <a:off x="8002722" y="3359414"/>
              <a:ext cx="1986030" cy="400110"/>
            </a:xfrm>
            <a:prstGeom prst="rect">
              <a:avLst/>
            </a:prstGeom>
            <a:noFill/>
          </p:spPr>
          <p:txBody>
            <a:bodyPr wrap="square" rtlCol="0">
              <a:spAutoFit/>
            </a:bodyPr>
            <a:lstStyle/>
            <a:p>
              <a:r>
                <a:rPr lang="en-US" sz="2000" dirty="0">
                  <a:latin typeface="Arial" charset="0"/>
                  <a:ea typeface="Arial" charset="0"/>
                  <a:cs typeface="Arial" charset="0"/>
                </a:rPr>
                <a:t>160 countries</a:t>
              </a:r>
            </a:p>
          </p:txBody>
        </p:sp>
      </p:grpSp>
      <p:grpSp>
        <p:nvGrpSpPr>
          <p:cNvPr id="39" name="Group 38"/>
          <p:cNvGrpSpPr/>
          <p:nvPr/>
        </p:nvGrpSpPr>
        <p:grpSpPr>
          <a:xfrm>
            <a:off x="8815341" y="1066800"/>
            <a:ext cx="3132184" cy="457200"/>
            <a:chOff x="7545522" y="4028762"/>
            <a:chExt cx="3132184" cy="457200"/>
          </a:xfrm>
        </p:grpSpPr>
        <p:pic>
          <p:nvPicPr>
            <p:cNvPr id="29" name="Picture 2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45522" y="4028762"/>
              <a:ext cx="457200" cy="457200"/>
            </a:xfrm>
            <a:prstGeom prst="rect">
              <a:avLst/>
            </a:prstGeom>
          </p:spPr>
        </p:pic>
        <p:sp>
          <p:nvSpPr>
            <p:cNvPr id="30" name="TextBox 29"/>
            <p:cNvSpPr txBox="1"/>
            <p:nvPr/>
          </p:nvSpPr>
          <p:spPr>
            <a:xfrm>
              <a:off x="8002722" y="4057307"/>
              <a:ext cx="2674984" cy="400110"/>
            </a:xfrm>
            <a:prstGeom prst="rect">
              <a:avLst/>
            </a:prstGeom>
            <a:noFill/>
          </p:spPr>
          <p:txBody>
            <a:bodyPr wrap="square" rtlCol="0">
              <a:spAutoFit/>
            </a:bodyPr>
            <a:lstStyle/>
            <a:p>
              <a:r>
                <a:rPr lang="en-US" sz="2000" dirty="0">
                  <a:latin typeface="Arial" charset="0"/>
                  <a:ea typeface="Arial" charset="0"/>
                  <a:cs typeface="Arial" charset="0"/>
                </a:rPr>
                <a:t>4,000+ organizations</a:t>
              </a:r>
            </a:p>
          </p:txBody>
        </p:sp>
      </p:grpSp>
      <p:sp>
        <p:nvSpPr>
          <p:cNvPr id="5" name="TextBox 4"/>
          <p:cNvSpPr txBox="1"/>
          <p:nvPr/>
        </p:nvSpPr>
        <p:spPr>
          <a:xfrm>
            <a:off x="3797224" y="6137097"/>
            <a:ext cx="5246717" cy="338554"/>
          </a:xfrm>
          <a:prstGeom prst="rect">
            <a:avLst/>
          </a:prstGeom>
          <a:noFill/>
        </p:spPr>
        <p:txBody>
          <a:bodyPr wrap="square" rtlCol="0">
            <a:spAutoFit/>
          </a:bodyPr>
          <a:lstStyle/>
          <a:p>
            <a:pPr algn="ctr"/>
            <a:r>
              <a:rPr lang="en-US" sz="1600" dirty="0">
                <a:latin typeface="Arial" charset="0"/>
                <a:ea typeface="Arial" charset="0"/>
                <a:cs typeface="Arial" charset="0"/>
              </a:rPr>
              <a:t>* size of bubble corresponds to number of attendees</a:t>
            </a:r>
          </a:p>
        </p:txBody>
      </p:sp>
      <p:cxnSp>
        <p:nvCxnSpPr>
          <p:cNvPr id="4" name="Straight Connector 3"/>
          <p:cNvCxnSpPr/>
          <p:nvPr/>
        </p:nvCxnSpPr>
        <p:spPr>
          <a:xfrm flipV="1">
            <a:off x="10430934" y="2053786"/>
            <a:ext cx="1063096" cy="1996897"/>
          </a:xfrm>
          <a:prstGeom prst="line">
            <a:avLst/>
          </a:prstGeom>
          <a:ln w="60325">
            <a:head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1345333" y="1952188"/>
            <a:ext cx="148697" cy="2030762"/>
          </a:xfrm>
          <a:prstGeom prst="line">
            <a:avLst/>
          </a:prstGeom>
          <a:ln w="60325">
            <a:head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0004275" y="1575188"/>
            <a:ext cx="2286908" cy="461665"/>
          </a:xfrm>
          <a:prstGeom prst="rect">
            <a:avLst/>
          </a:prstGeom>
          <a:noFill/>
        </p:spPr>
        <p:txBody>
          <a:bodyPr wrap="none" rtlCol="0">
            <a:spAutoFit/>
          </a:bodyPr>
          <a:lstStyle/>
          <a:p>
            <a:r>
              <a:rPr lang="es-ES_tradnl" b="1" dirty="0" smtClean="0">
                <a:solidFill>
                  <a:schemeClr val="bg2">
                    <a:lumMod val="50000"/>
                  </a:schemeClr>
                </a:solidFill>
                <a:latin typeface="Arial" charset="0"/>
                <a:ea typeface="Arial" charset="0"/>
                <a:cs typeface="Arial" charset="0"/>
              </a:rPr>
              <a:t>SAR Trainings</a:t>
            </a:r>
            <a:endParaRPr lang="es-ES_tradnl" b="1" dirty="0">
              <a:solidFill>
                <a:schemeClr val="bg2">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797425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ARSET Trainings</a:t>
            </a:r>
          </a:p>
        </p:txBody>
      </p:sp>
      <p:grpSp>
        <p:nvGrpSpPr>
          <p:cNvPr id="11" name="Group 10"/>
          <p:cNvGrpSpPr/>
          <p:nvPr/>
        </p:nvGrpSpPr>
        <p:grpSpPr>
          <a:xfrm>
            <a:off x="8229600" y="2053517"/>
            <a:ext cx="3432516" cy="2606156"/>
            <a:chOff x="8229600" y="2209800"/>
            <a:chExt cx="3432516" cy="2606156"/>
          </a:xfrm>
        </p:grpSpPr>
        <p:grpSp>
          <p:nvGrpSpPr>
            <p:cNvPr id="35" name="Group 34"/>
            <p:cNvGrpSpPr/>
            <p:nvPr/>
          </p:nvGrpSpPr>
          <p:grpSpPr>
            <a:xfrm>
              <a:off x="8229600" y="2209800"/>
              <a:ext cx="3132040" cy="467181"/>
              <a:chOff x="7545522" y="1237188"/>
              <a:chExt cx="3132040" cy="467181"/>
            </a:xfrm>
          </p:grpSpPr>
          <p:pic>
            <p:nvPicPr>
              <p:cNvPr id="6" name="Picture 5" descr="flip-ch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5522" y="1237188"/>
                <a:ext cx="457200" cy="457200"/>
              </a:xfrm>
              <a:prstGeom prst="rect">
                <a:avLst/>
              </a:prstGeom>
            </p:spPr>
          </p:pic>
          <p:sp>
            <p:nvSpPr>
              <p:cNvPr id="7" name="TextBox 6"/>
              <p:cNvSpPr txBox="1"/>
              <p:nvPr/>
            </p:nvSpPr>
            <p:spPr>
              <a:xfrm>
                <a:off x="8002721" y="1273482"/>
                <a:ext cx="2674841" cy="430887"/>
              </a:xfrm>
              <a:prstGeom prst="rect">
                <a:avLst/>
              </a:prstGeom>
              <a:noFill/>
            </p:spPr>
            <p:txBody>
              <a:bodyPr wrap="square" rtlCol="0">
                <a:spAutoFit/>
              </a:bodyPr>
              <a:lstStyle/>
              <a:p>
                <a:r>
                  <a:rPr lang="en-US" sz="2200" dirty="0">
                    <a:latin typeface="Arial" charset="0"/>
                    <a:ea typeface="Arial" charset="0"/>
                    <a:cs typeface="Arial" charset="0"/>
                  </a:rPr>
                  <a:t>110+ trainings</a:t>
                </a:r>
              </a:p>
            </p:txBody>
          </p:sp>
        </p:grpSp>
        <p:grpSp>
          <p:nvGrpSpPr>
            <p:cNvPr id="37" name="Group 36"/>
            <p:cNvGrpSpPr/>
            <p:nvPr/>
          </p:nvGrpSpPr>
          <p:grpSpPr>
            <a:xfrm>
              <a:off x="8229600" y="2925375"/>
              <a:ext cx="3291840" cy="459432"/>
              <a:chOff x="7545522" y="2632976"/>
              <a:chExt cx="3291840" cy="459432"/>
            </a:xfrm>
          </p:grpSpPr>
          <p:pic>
            <p:nvPicPr>
              <p:cNvPr id="33" name="Picture 3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45522" y="2632976"/>
                <a:ext cx="457200" cy="457200"/>
              </a:xfrm>
              <a:prstGeom prst="rect">
                <a:avLst/>
              </a:prstGeom>
            </p:spPr>
          </p:pic>
          <p:sp>
            <p:nvSpPr>
              <p:cNvPr id="34" name="TextBox 33"/>
              <p:cNvSpPr txBox="1"/>
              <p:nvPr/>
            </p:nvSpPr>
            <p:spPr>
              <a:xfrm>
                <a:off x="8002722" y="2661521"/>
                <a:ext cx="2834640" cy="430887"/>
              </a:xfrm>
              <a:prstGeom prst="rect">
                <a:avLst/>
              </a:prstGeom>
              <a:noFill/>
            </p:spPr>
            <p:txBody>
              <a:bodyPr wrap="square" rtlCol="0">
                <a:spAutoFit/>
              </a:bodyPr>
              <a:lstStyle/>
              <a:p>
                <a:r>
                  <a:rPr lang="en-US" sz="2200" dirty="0">
                    <a:latin typeface="Arial" charset="0"/>
                    <a:ea typeface="Arial" charset="0"/>
                    <a:cs typeface="Arial" charset="0"/>
                  </a:rPr>
                  <a:t>18,000+ participants</a:t>
                </a:r>
              </a:p>
            </p:txBody>
          </p:sp>
        </p:grpSp>
        <p:grpSp>
          <p:nvGrpSpPr>
            <p:cNvPr id="38" name="Group 37"/>
            <p:cNvGrpSpPr/>
            <p:nvPr/>
          </p:nvGrpSpPr>
          <p:grpSpPr>
            <a:xfrm>
              <a:off x="8229600" y="3640950"/>
              <a:ext cx="2443230" cy="459431"/>
              <a:chOff x="7545522" y="3330870"/>
              <a:chExt cx="2443230" cy="459431"/>
            </a:xfrm>
          </p:grpSpPr>
          <p:pic>
            <p:nvPicPr>
              <p:cNvPr id="31" name="Picture 30" descr="globe.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45522" y="3330870"/>
                <a:ext cx="457200" cy="457200"/>
              </a:xfrm>
              <a:prstGeom prst="rect">
                <a:avLst/>
              </a:prstGeom>
            </p:spPr>
          </p:pic>
          <p:sp>
            <p:nvSpPr>
              <p:cNvPr id="32" name="TextBox 31"/>
              <p:cNvSpPr txBox="1"/>
              <p:nvPr/>
            </p:nvSpPr>
            <p:spPr>
              <a:xfrm>
                <a:off x="8002722" y="3359414"/>
                <a:ext cx="1986030" cy="430887"/>
              </a:xfrm>
              <a:prstGeom prst="rect">
                <a:avLst/>
              </a:prstGeom>
              <a:noFill/>
            </p:spPr>
            <p:txBody>
              <a:bodyPr wrap="square" rtlCol="0">
                <a:spAutoFit/>
              </a:bodyPr>
              <a:lstStyle/>
              <a:p>
                <a:r>
                  <a:rPr lang="en-US" sz="2200" dirty="0">
                    <a:latin typeface="Arial" charset="0"/>
                    <a:ea typeface="Arial" charset="0"/>
                    <a:cs typeface="Arial" charset="0"/>
                  </a:rPr>
                  <a:t>160 countries</a:t>
                </a:r>
              </a:p>
            </p:txBody>
          </p:sp>
        </p:grpSp>
        <p:grpSp>
          <p:nvGrpSpPr>
            <p:cNvPr id="39" name="Group 38"/>
            <p:cNvGrpSpPr/>
            <p:nvPr/>
          </p:nvGrpSpPr>
          <p:grpSpPr>
            <a:xfrm>
              <a:off x="8229600" y="4356524"/>
              <a:ext cx="3432516" cy="459432"/>
              <a:chOff x="7545522" y="4028762"/>
              <a:chExt cx="3432516" cy="459432"/>
            </a:xfrm>
          </p:grpSpPr>
          <p:pic>
            <p:nvPicPr>
              <p:cNvPr id="29" name="Picture 2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45522" y="4028762"/>
                <a:ext cx="457200" cy="457200"/>
              </a:xfrm>
              <a:prstGeom prst="rect">
                <a:avLst/>
              </a:prstGeom>
            </p:spPr>
          </p:pic>
          <p:sp>
            <p:nvSpPr>
              <p:cNvPr id="30" name="TextBox 29"/>
              <p:cNvSpPr txBox="1"/>
              <p:nvPr/>
            </p:nvSpPr>
            <p:spPr>
              <a:xfrm>
                <a:off x="8002721" y="4057307"/>
                <a:ext cx="2975317" cy="430887"/>
              </a:xfrm>
              <a:prstGeom prst="rect">
                <a:avLst/>
              </a:prstGeom>
              <a:noFill/>
            </p:spPr>
            <p:txBody>
              <a:bodyPr wrap="square" rtlCol="0">
                <a:spAutoFit/>
              </a:bodyPr>
              <a:lstStyle/>
              <a:p>
                <a:r>
                  <a:rPr lang="en-US" sz="2200" dirty="0">
                    <a:latin typeface="Arial" charset="0"/>
                    <a:ea typeface="Arial" charset="0"/>
                    <a:cs typeface="Arial" charset="0"/>
                  </a:rPr>
                  <a:t>4,000+ organizations</a:t>
                </a:r>
              </a:p>
            </p:txBody>
          </p:sp>
        </p:grpSp>
      </p:grpSp>
      <p:pic>
        <p:nvPicPr>
          <p:cNvPr id="22" name="Content Placeholder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315" y="1733588"/>
            <a:ext cx="7704946" cy="3243782"/>
          </a:xfrm>
          <a:prstGeom prst="rect">
            <a:avLst/>
          </a:prstGeom>
        </p:spPr>
      </p:pic>
      <p:sp>
        <p:nvSpPr>
          <p:cNvPr id="23" name="TextBox 22"/>
          <p:cNvSpPr txBox="1"/>
          <p:nvPr/>
        </p:nvSpPr>
        <p:spPr>
          <a:xfrm>
            <a:off x="233492" y="1093385"/>
            <a:ext cx="7633654" cy="430887"/>
          </a:xfrm>
          <a:prstGeom prst="rect">
            <a:avLst/>
          </a:prstGeom>
          <a:noFill/>
        </p:spPr>
        <p:txBody>
          <a:bodyPr wrap="square" rtlCol="0">
            <a:spAutoFit/>
          </a:bodyPr>
          <a:lstStyle/>
          <a:p>
            <a:pPr algn="ctr"/>
            <a:r>
              <a:rPr lang="en-US" sz="2200" b="1" dirty="0">
                <a:latin typeface="Arial" charset="0"/>
                <a:ea typeface="Arial" charset="0"/>
                <a:cs typeface="Arial" charset="0"/>
              </a:rPr>
              <a:t>ARSET Global Participants </a:t>
            </a:r>
            <a:r>
              <a:rPr lang="en-US" sz="2200" dirty="0">
                <a:latin typeface="Arial" charset="0"/>
                <a:ea typeface="Arial" charset="0"/>
                <a:cs typeface="Arial" charset="0"/>
              </a:rPr>
              <a:t>(2009, 2012-2017)</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315" y="3536932"/>
            <a:ext cx="1205485" cy="1783817"/>
          </a:xfrm>
          <a:prstGeom prst="rect">
            <a:avLst/>
          </a:prstGeom>
        </p:spPr>
      </p:pic>
    </p:spTree>
    <p:extLst>
      <p:ext uri="{BB962C8B-B14F-4D97-AF65-F5344CB8AC3E}">
        <p14:creationId xmlns:p14="http://schemas.microsoft.com/office/powerpoint/2010/main" val="1997700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Arial" charset="0"/>
                <a:cs typeface="Arial" charset="0"/>
              </a:rPr>
              <a:t>ARSET Participants</a:t>
            </a:r>
          </a:p>
        </p:txBody>
      </p:sp>
      <p:sp>
        <p:nvSpPr>
          <p:cNvPr id="7" name="Content Placeholder 6"/>
          <p:cNvSpPr>
            <a:spLocks noGrp="1"/>
          </p:cNvSpPr>
          <p:nvPr>
            <p:ph sz="quarter" idx="11"/>
          </p:nvPr>
        </p:nvSpPr>
        <p:spPr/>
        <p:txBody>
          <a:bodyPr/>
          <a:lstStyle/>
          <a:p>
            <a:r>
              <a:rPr lang="en-US" sz="1400" dirty="0">
                <a:latin typeface="Arial" charset="0"/>
                <a:ea typeface="Arial" charset="0"/>
                <a:cs typeface="Arial" charset="0"/>
              </a:rPr>
              <a:t>* percent increases are estimates</a:t>
            </a:r>
          </a:p>
        </p:txBody>
      </p:sp>
      <p:sp>
        <p:nvSpPr>
          <p:cNvPr id="10" name="Content Placeholder 9"/>
          <p:cNvSpPr>
            <a:spLocks noGrp="1"/>
          </p:cNvSpPr>
          <p:nvPr>
            <p:ph idx="12"/>
          </p:nvPr>
        </p:nvSpPr>
        <p:spPr/>
        <p:txBody>
          <a:bodyPr>
            <a:normAutofit/>
          </a:bodyPr>
          <a:lstStyle/>
          <a:p>
            <a:pPr marL="146322" indent="0">
              <a:buNone/>
            </a:pPr>
            <a:r>
              <a:rPr lang="en-US" sz="2400" b="1" dirty="0">
                <a:latin typeface="Arial" charset="0"/>
                <a:ea typeface="Arial" charset="0"/>
                <a:cs typeface="Arial" charset="0"/>
              </a:rPr>
              <a:t>Since 2013 ARSET has seen a</a:t>
            </a:r>
            <a:r>
              <a:rPr lang="mr-IN" sz="2400" b="1" dirty="0">
                <a:latin typeface="Arial" charset="0"/>
                <a:ea typeface="Arial" charset="0"/>
                <a:cs typeface="Arial" charset="0"/>
              </a:rPr>
              <a:t>…</a:t>
            </a:r>
            <a:endParaRPr lang="en-US" sz="2400" b="1" dirty="0">
              <a:latin typeface="Arial" charset="0"/>
              <a:ea typeface="Arial" charset="0"/>
              <a:cs typeface="Arial" charset="0"/>
            </a:endParaRPr>
          </a:p>
          <a:p>
            <a:r>
              <a:rPr lang="en-US" sz="2400" b="1" dirty="0">
                <a:latin typeface="Arial" charset="0"/>
                <a:ea typeface="Arial" charset="0"/>
                <a:cs typeface="Arial" charset="0"/>
              </a:rPr>
              <a:t>1,300% </a:t>
            </a:r>
            <a:r>
              <a:rPr lang="en-US" sz="2400" dirty="0">
                <a:latin typeface="Arial" charset="0"/>
                <a:ea typeface="Arial" charset="0"/>
                <a:cs typeface="Arial" charset="0"/>
              </a:rPr>
              <a:t>increase in the number of attendees from private businesses</a:t>
            </a:r>
          </a:p>
          <a:p>
            <a:r>
              <a:rPr lang="en-US" sz="2400" b="1" dirty="0">
                <a:latin typeface="Arial" charset="0"/>
                <a:ea typeface="Arial" charset="0"/>
                <a:cs typeface="Arial" charset="0"/>
              </a:rPr>
              <a:t>800% </a:t>
            </a:r>
            <a:r>
              <a:rPr lang="en-US" sz="2400" dirty="0">
                <a:latin typeface="Arial" charset="0"/>
                <a:ea typeface="Arial" charset="0"/>
                <a:cs typeface="Arial" charset="0"/>
              </a:rPr>
              <a:t>increase in the number of attendees from Non-Profits &amp; NGOs</a:t>
            </a:r>
          </a:p>
          <a:p>
            <a:r>
              <a:rPr lang="en-US" sz="2400" b="1" dirty="0">
                <a:latin typeface="Arial" charset="0"/>
                <a:ea typeface="Arial" charset="0"/>
                <a:cs typeface="Arial" charset="0"/>
              </a:rPr>
              <a:t>600% </a:t>
            </a:r>
            <a:r>
              <a:rPr lang="en-US" sz="2400" dirty="0">
                <a:latin typeface="Arial" charset="0"/>
                <a:ea typeface="Arial" charset="0"/>
                <a:cs typeface="Arial" charset="0"/>
              </a:rPr>
              <a:t>increase in the number of attendees from Federal/Central Governments</a:t>
            </a:r>
          </a:p>
          <a:p>
            <a:r>
              <a:rPr lang="en-US" sz="2400" dirty="0">
                <a:latin typeface="Arial" charset="0"/>
                <a:ea typeface="Arial" charset="0"/>
                <a:cs typeface="Arial" charset="0"/>
              </a:rPr>
              <a:t>increase in share of attendees from academia as online trainings broaden international access</a:t>
            </a:r>
          </a:p>
        </p:txBody>
      </p:sp>
      <p:graphicFrame>
        <p:nvGraphicFramePr>
          <p:cNvPr id="18" name="Chart 17"/>
          <p:cNvGraphicFramePr/>
          <p:nvPr>
            <p:extLst>
              <p:ext uri="{D42A27DB-BD31-4B8C-83A1-F6EECF244321}">
                <p14:modId xmlns:p14="http://schemas.microsoft.com/office/powerpoint/2010/main" val="1747729790"/>
              </p:ext>
            </p:extLst>
          </p:nvPr>
        </p:nvGraphicFramePr>
        <p:xfrm>
          <a:off x="0" y="7313825"/>
          <a:ext cx="11707369" cy="1919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ontent Placeholder 31"/>
          <p:cNvGraphicFramePr>
            <a:graphicFrameLocks noGrp="1"/>
          </p:cNvGraphicFramePr>
          <p:nvPr>
            <p:ph idx="1"/>
            <p:extLst>
              <p:ext uri="{D42A27DB-BD31-4B8C-83A1-F6EECF244321}">
                <p14:modId xmlns:p14="http://schemas.microsoft.com/office/powerpoint/2010/main" val="726561822"/>
              </p:ext>
            </p:extLst>
          </p:nvPr>
        </p:nvGraphicFramePr>
        <p:xfrm>
          <a:off x="242888" y="1130300"/>
          <a:ext cx="5807075" cy="480695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xmlns="" id="{C618E012-FB3E-F847-A0D5-68CDE63288F9}"/>
              </a:ext>
            </a:extLst>
          </p:cNvPr>
          <p:cNvSpPr txBox="1"/>
          <p:nvPr/>
        </p:nvSpPr>
        <p:spPr>
          <a:xfrm>
            <a:off x="1073020" y="1130300"/>
            <a:ext cx="3545633" cy="400110"/>
          </a:xfrm>
          <a:prstGeom prst="rect">
            <a:avLst/>
          </a:prstGeom>
          <a:noFill/>
        </p:spPr>
        <p:txBody>
          <a:bodyPr wrap="square" rtlCol="0">
            <a:spAutoFit/>
          </a:bodyPr>
          <a:lstStyle/>
          <a:p>
            <a:pPr algn="ctr"/>
            <a:r>
              <a:rPr lang="en-US" sz="2000" dirty="0">
                <a:solidFill>
                  <a:srgbClr val="4A4A4A"/>
                </a:solidFill>
                <a:latin typeface="Arial" charset="0"/>
                <a:ea typeface="Arial" charset="0"/>
                <a:cs typeface="Arial" charset="0"/>
              </a:rPr>
              <a:t>Attendee Sectors</a:t>
            </a:r>
          </a:p>
        </p:txBody>
      </p:sp>
    </p:spTree>
    <p:extLst>
      <p:ext uri="{BB962C8B-B14F-4D97-AF65-F5344CB8AC3E}">
        <p14:creationId xmlns:p14="http://schemas.microsoft.com/office/powerpoint/2010/main" val="196914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logo-v2">
  <a:themeElements>
    <a:clrScheme name="ARSET4">
      <a:dk1>
        <a:srgbClr val="000000"/>
      </a:dk1>
      <a:lt1>
        <a:srgbClr val="FFFFFF"/>
      </a:lt1>
      <a:dk2>
        <a:srgbClr val="89A028"/>
      </a:dk2>
      <a:lt2>
        <a:srgbClr val="EAE2C4"/>
      </a:lt2>
      <a:accent1>
        <a:srgbClr val="20584F"/>
      </a:accent1>
      <a:accent2>
        <a:srgbClr val="136C9A"/>
      </a:accent2>
      <a:accent3>
        <a:srgbClr val="5E3A60"/>
      </a:accent3>
      <a:accent4>
        <a:srgbClr val="D5462F"/>
      </a:accent4>
      <a:accent5>
        <a:srgbClr val="D89B21"/>
      </a:accent5>
      <a:accent6>
        <a:srgbClr val="BDAB8B"/>
      </a:accent6>
      <a:hlink>
        <a:srgbClr val="136C9A"/>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ogo-v2" id="{3C5ADE6F-277A-8943-B788-21E46BE3BED1}" vid="{BE690D64-16C1-4541-96AC-3354CFCBF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Template>
  <TotalTime>27754</TotalTime>
  <Words>2099</Words>
  <Application>Microsoft Macintosh PowerPoint</Application>
  <PresentationFormat>Widescreen</PresentationFormat>
  <Paragraphs>257</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Wingdings</vt:lpstr>
      <vt:lpstr>logo-v2</vt:lpstr>
      <vt:lpstr>The Applied Remote Sensing Training (ARSET) Program</vt:lpstr>
      <vt:lpstr>NASA’s Applied Remote Sensing Training Program (ARSET)</vt:lpstr>
      <vt:lpstr>ARSET Team Members</vt:lpstr>
      <vt:lpstr>ARSET Program Assessment</vt:lpstr>
      <vt:lpstr>ARSET Training Formats</vt:lpstr>
      <vt:lpstr>ARSET Training Levels</vt:lpstr>
      <vt:lpstr>ARSET Trainings</vt:lpstr>
      <vt:lpstr>ARSET Trainings</vt:lpstr>
      <vt:lpstr>ARSET Participants</vt:lpstr>
      <vt:lpstr>ARSET Training Impacts: Disasters Management (2013 – 2018)</vt:lpstr>
      <vt:lpstr>Online SAR Training: Introduction to SAR</vt:lpstr>
      <vt:lpstr>Online SAR Training: Advanced SAR</vt:lpstr>
      <vt:lpstr>In Person Trainings</vt:lpstr>
      <vt:lpstr>Lessons Learned from Online Trainings</vt:lpstr>
      <vt:lpstr>Lessons Learned from In-Person Trainings</vt:lpstr>
      <vt:lpstr>Specific Areas of Interest</vt:lpstr>
      <vt:lpstr>Sign up for the ARSET Listserv</vt:lpstr>
      <vt:lpstr>http://arset.gsfc.nasa.gov/ </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ARSET Slides</dc:title>
  <dc:creator>Elizabeth Hook</dc:creator>
  <cp:lastModifiedBy>Erika Podest</cp:lastModifiedBy>
  <cp:revision>635</cp:revision>
  <dcterms:created xsi:type="dcterms:W3CDTF">2016-01-25T16:50:10Z</dcterms:created>
  <dcterms:modified xsi:type="dcterms:W3CDTF">2018-10-24T17:44:39Z</dcterms:modified>
</cp:coreProperties>
</file>