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5" r:id="rId3"/>
    <p:sldMasterId id="2147483699" r:id="rId4"/>
    <p:sldMasterId id="2147483713" r:id="rId5"/>
  </p:sldMasterIdLst>
  <p:notesMasterIdLst>
    <p:notesMasterId r:id="rId43"/>
  </p:notesMasterIdLst>
  <p:sldIdLst>
    <p:sldId id="553" r:id="rId6"/>
    <p:sldId id="554" r:id="rId7"/>
    <p:sldId id="266" r:id="rId8"/>
    <p:sldId id="263" r:id="rId9"/>
    <p:sldId id="269" r:id="rId10"/>
    <p:sldId id="268" r:id="rId11"/>
    <p:sldId id="270" r:id="rId12"/>
    <p:sldId id="296" r:id="rId13"/>
    <p:sldId id="272" r:id="rId14"/>
    <p:sldId id="275" r:id="rId15"/>
    <p:sldId id="286" r:id="rId16"/>
    <p:sldId id="287" r:id="rId17"/>
    <p:sldId id="295" r:id="rId18"/>
    <p:sldId id="289" r:id="rId19"/>
    <p:sldId id="290" r:id="rId20"/>
    <p:sldId id="302" r:id="rId21"/>
    <p:sldId id="303" r:id="rId22"/>
    <p:sldId id="548" r:id="rId23"/>
    <p:sldId id="547" r:id="rId24"/>
    <p:sldId id="544" r:id="rId25"/>
    <p:sldId id="536" r:id="rId26"/>
    <p:sldId id="537" r:id="rId27"/>
    <p:sldId id="538" r:id="rId28"/>
    <p:sldId id="541" r:id="rId29"/>
    <p:sldId id="543" r:id="rId30"/>
    <p:sldId id="560" r:id="rId31"/>
    <p:sldId id="299" r:id="rId32"/>
    <p:sldId id="301" r:id="rId33"/>
    <p:sldId id="549" r:id="rId34"/>
    <p:sldId id="550" r:id="rId35"/>
    <p:sldId id="551" r:id="rId36"/>
    <p:sldId id="555" r:id="rId37"/>
    <p:sldId id="556" r:id="rId38"/>
    <p:sldId id="558" r:id="rId39"/>
    <p:sldId id="552" r:id="rId40"/>
    <p:sldId id="557" r:id="rId41"/>
    <p:sldId id="55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0B3"/>
    <a:srgbClr val="6B6B6B"/>
    <a:srgbClr val="C2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51" autoAdjust="0"/>
  </p:normalViewPr>
  <p:slideViewPr>
    <p:cSldViewPr snapToGrid="0" snapToObjects="1">
      <p:cViewPr>
        <p:scale>
          <a:sx n="54" d="100"/>
          <a:sy n="54" d="100"/>
        </p:scale>
        <p:origin x="789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areth:Dropbox:survey+plots.xlsm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Sheet3!$A$1:$A$5</c:f>
              <c:strCache>
                <c:ptCount val="5"/>
                <c:pt idx="0">
                  <c:v>Definitely</c:v>
                </c:pt>
                <c:pt idx="1">
                  <c:v>Probably</c:v>
                </c:pt>
                <c:pt idx="2">
                  <c:v>Maybe</c:v>
                </c:pt>
                <c:pt idx="3">
                  <c:v>Probably not</c:v>
                </c:pt>
                <c:pt idx="4">
                  <c:v>No way</c:v>
                </c:pt>
              </c:strCache>
            </c:strRef>
          </c:cat>
          <c:val>
            <c:numRef>
              <c:f>Sheet3!$B$1:$B$5</c:f>
              <c:numCache>
                <c:formatCode>0.00%</c:formatCode>
                <c:ptCount val="5"/>
                <c:pt idx="0">
                  <c:v>0.35483999999999999</c:v>
                </c:pt>
                <c:pt idx="1">
                  <c:v>0.3871</c:v>
                </c:pt>
                <c:pt idx="2">
                  <c:v>0.12903000000000001</c:v>
                </c:pt>
                <c:pt idx="3">
                  <c:v>0.12903000000000001</c:v>
                </c:pt>
                <c:pt idx="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4-49F3-ACAD-4FB18B48C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696840"/>
        <c:axId val="764713992"/>
      </c:barChart>
      <c:catAx>
        <c:axId val="9106968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764713992"/>
        <c:crosses val="autoZero"/>
        <c:auto val="1"/>
        <c:lblAlgn val="ctr"/>
        <c:lblOffset val="100"/>
        <c:noMultiLvlLbl val="0"/>
      </c:catAx>
      <c:valAx>
        <c:axId val="764713992"/>
        <c:scaling>
          <c:orientation val="minMax"/>
        </c:scaling>
        <c:delete val="1"/>
        <c:axPos val="t"/>
        <c:numFmt formatCode="0.00%" sourceLinked="1"/>
        <c:majorTickMark val="out"/>
        <c:minorTickMark val="none"/>
        <c:tickLblPos val="nextTo"/>
        <c:crossAx val="910696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7697-537A-1241-A984-A39520910382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3B411-E165-BF48-ABA2-70D378AC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1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NOAA/NGDC, open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1242-C346-D840-A634-00B7288E94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2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2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6393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6393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6393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  <p:pic>
        <p:nvPicPr>
          <p:cNvPr id="10" name="Picture 9" descr="NSF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" y="6109370"/>
            <a:ext cx="708526" cy="70852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1949" y="6112489"/>
            <a:ext cx="461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work is supported by the National Science Foundation’s </a:t>
            </a:r>
            <a:r>
              <a:rPr lang="en-US" sz="1200" i="1" dirty="0"/>
              <a:t>Transforming Undergraduate Education in STEM </a:t>
            </a:r>
            <a:r>
              <a:rPr lang="en-US" sz="1200" dirty="0"/>
              <a:t>program within the Directorate for </a:t>
            </a:r>
            <a:r>
              <a:rPr lang="en-US" sz="1200" i="1" dirty="0"/>
              <a:t>Education and Human Resources </a:t>
            </a:r>
            <a:r>
              <a:rPr lang="en-US" sz="1200" dirty="0"/>
              <a:t>(DUE-1245025).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15840" y="6481821"/>
            <a:ext cx="2970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Questions, contact </a:t>
            </a:r>
            <a:r>
              <a:rPr lang="en-US" sz="1200" u="sng" dirty="0"/>
              <a:t>education-AT-unavco.org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5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B59D8-2A0A-234F-B79C-9B4439DD16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458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3ADF-71BA-9C49-9557-BBDDE337725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534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9E09-B97F-5245-A4E8-001DEE1404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108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38C-AA4D-644C-BA3C-4A7274E3E18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86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CC296-3CFD-8741-A21E-CEF0DED335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335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36F0-651C-D64E-88CE-D137CDA146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906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13A2-AC85-E34E-9866-502B735F51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606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87745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774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87745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2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0569-7515-634C-9B55-E052FA99F4B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4324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0CDB3-AB93-F942-A2DE-D14C9582E8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972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836FD-A8E8-1942-A533-30AC11489AB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795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40710-39DE-C84D-BFA8-59AB7874122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1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3623-F19E-8B46-B520-B0031E06EA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524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678D-3355-5E40-88F9-2517DED90A6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5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B59D8-2A0A-234F-B79C-9B4439DD1636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137117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3ADF-71BA-9C49-9557-BBDDE337725F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995837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9E09-B97F-5245-A4E8-001DEE140442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022088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38C-AA4D-644C-BA3C-4A7274E3E181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40480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CC296-3CFD-8741-A21E-CEF0DED335E5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21034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36F0-651C-D64E-88CE-D137CDA146A5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70673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D13A2-AC85-E34E-9866-502B735F515D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93846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0569-7515-634C-9B55-E052FA99F4BC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94745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0CDB3-AB93-F942-A2DE-D14C9582E877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932821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836FD-A8E8-1942-A533-30AC11489AB1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821741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40710-39DE-C84D-BFA8-59AB7874122F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408447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3623-F19E-8B46-B520-B0031E06EAE7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69299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678D-3355-5E40-88F9-2517DED90A64}" type="slidenum">
              <a:rPr lang="en-GB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645726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4353-F13E-425A-8F35-9693DA19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7094D-CCAF-44C8-8CC8-697CE70D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8A9B3-CEB1-4797-B319-D5C50F97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158F6-61C4-4A5F-8F1D-3452AACC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023F2-CF21-4BE9-82AD-E6094BD4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1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314"/>
            <a:ext cx="4040188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01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314"/>
            <a:ext cx="4041775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4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2219-50EF-42E3-AB7C-E15310F7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5A7BE-8EF4-4BAB-B36F-AC076E9BC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0304C-417E-442E-A205-2422C0EB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854DC-CFCF-4144-A36B-A80D69F4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85BCB-0B35-48A4-A0E9-4D7D38A2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7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B04E-C8E8-4AB0-8CA2-667033CE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DC209-4972-46D4-A08F-4FBC9DA7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52443-42F2-4434-ACE1-DBCE67B4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70793-FE3B-41CF-BF25-6A7CDB39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B445B-12B1-4898-A2E5-B9E64D2B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0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877C-9250-4F52-B43E-9694C833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47AE-DDA8-4348-8844-11C4E87D7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D75D3-C7AB-409B-BAEA-7AAF1CDF4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0EC58-36D5-44F4-B6B3-2F3E8E45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7134A-4D1C-404E-90F0-29FB6216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ADA69-CA1B-4537-B62B-896AD380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67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F4D3-1C0E-42FE-8B37-DBF86D44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E2D8E-E3B3-485F-ABCD-769BD7DD5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0BE26-8ED7-48EC-8007-DCE537EE8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DBB43-2FB6-406B-B5FB-CAF7090B4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D824A-FF80-4650-8D02-24726C9C5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E9399-C62D-4031-B820-16362AE3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6DEF46-3754-4077-8971-D1A7B822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8F5C37-120B-4867-8453-706E443A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8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AD46-1C0E-481A-900C-B832FD9B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83CB8-539C-4F2E-ADD4-E5B5C49D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D1EA7-52BC-437D-83FE-BA480A50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972F2-B0E4-43F2-A8CF-E18F52F9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00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4C124-2B8E-48B8-8500-BD0B4A6F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C9833-B90A-4C0B-9847-76DB7B28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D0A68-4191-48A2-9519-1933F8CB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05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536B-E08F-42D2-A6BD-1E1722D7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BB7AB-0BDB-471A-820E-451422C82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15604-E771-47D0-AC13-BDED55A65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A0DB-E1A5-4329-904A-A25B7DE5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850D-D83A-4045-ABD4-F98D4F08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FCB7D-53C9-485C-B24B-BF08288A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06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7B6E-F8C7-4013-A503-F4EE1B69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7E239-92BE-4F32-8AC1-66B2AC32C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84539-8209-4196-9C52-F6A823628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92443-7E5E-4861-ABCE-2694AE7F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E5AF-CEC1-4ECC-842E-82CB4EF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E804D-E799-4202-9FBD-744DD5A3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44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C28B-D587-424C-84E4-A8DFBC2D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7B2BD-D9F2-4DD6-9D7B-A32E570CE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4465-0923-4153-BABE-1745015D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C246-4B8D-4925-81A8-489FC06E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AA7AB-E6A1-4919-94C1-D8A53A17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70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26563-19BF-4190-804E-DE625BB47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9FA2-A058-4D13-AC25-421E40D0D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EAF8-D3B6-417F-A3D9-22D84B75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61AA0-C240-413C-A146-F80AD30D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9A56B-332D-40A2-9406-152DB8D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1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2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332"/>
            <a:ext cx="8229600" cy="4765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7532-6558-2949-8B64-49F3D63F0157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98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_wide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8"/>
          <a:stretch/>
        </p:blipFill>
        <p:spPr>
          <a:xfrm>
            <a:off x="0" y="6322737"/>
            <a:ext cx="9144000" cy="549374"/>
          </a:xfrm>
          <a:prstGeom prst="rect">
            <a:avLst/>
          </a:prstGeom>
        </p:spPr>
      </p:pic>
      <p:pic>
        <p:nvPicPr>
          <p:cNvPr id="10" name="Picture 9" descr="MtSAC_fullcolor_prin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96" y="6463857"/>
            <a:ext cx="373662" cy="263743"/>
          </a:xfrm>
          <a:prstGeom prst="rect">
            <a:avLst/>
          </a:prstGeom>
        </p:spPr>
      </p:pic>
      <p:pic>
        <p:nvPicPr>
          <p:cNvPr id="12" name="Picture 11" descr="NSF_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30" y="6380811"/>
            <a:ext cx="429834" cy="42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5450" y="6506502"/>
            <a:ext cx="669199" cy="1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0065" y="6448481"/>
            <a:ext cx="233256" cy="29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77346" y="6527245"/>
            <a:ext cx="410898" cy="1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 cap="small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CF8B-C386-3849-8328-C791A97DD469}" type="datetimeFigureOut">
              <a:rPr lang="en-US" smtClean="0"/>
              <a:t>2018-10-21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AAC06-622C-8149-8653-5F27148B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CAD07C3-C199-E343-8AC1-5E25BEB8A86A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2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CAD07C3-C199-E343-8AC1-5E25BEB8A86A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4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E7438-4A17-4FAB-816C-B458DDB5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4047D-46F0-414D-9C65-3C5F16EEE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2C7D-9277-46F4-A489-2223B0EF6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572B-73C7-49B4-B4F2-99012077026A}" type="datetimeFigureOut">
              <a:rPr lang="en-US" smtClean="0"/>
              <a:t>2018-10-22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CCE90-8010-4460-9DD4-FFAF6E7A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0B9AB-0574-4DF6-AE4F-8147AABE0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12FD2-6DBA-4793-BC20-6EECB116B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quakes.aranzge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61639"/>
            <a:ext cx="8407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courses and workshops for new </a:t>
            </a:r>
            <a:r>
              <a:rPr lang="en-US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users and non-specialists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1007615" y="3064688"/>
            <a:ext cx="788337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1) The GETSI project: teaching materials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Module: 'Imaging active tectonics using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InSAR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and LiDAR' (includes lecture and two lab exercises for undergraduate classes)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WInSAR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/UNAVCO 1-day short courses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InSAR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for non-specialists (end-users of processed data, professional level)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64855-BC44-4B43-A562-F48A34A30380}"/>
              </a:ext>
            </a:extLst>
          </p:cNvPr>
          <p:cNvSpPr txBox="1"/>
          <p:nvPr/>
        </p:nvSpPr>
        <p:spPr>
          <a:xfrm>
            <a:off x="253008" y="2192784"/>
            <a:ext cx="862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Gareth Funning, University of California, Riverside </a:t>
            </a:r>
          </a:p>
        </p:txBody>
      </p:sp>
    </p:spTree>
    <p:extLst>
      <p:ext uri="{BB962C8B-B14F-4D97-AF65-F5344CB8AC3E}">
        <p14:creationId xmlns:p14="http://schemas.microsoft.com/office/powerpoint/2010/main" val="2556043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7" y="217799"/>
            <a:ext cx="4931774" cy="6382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13944" y="4540294"/>
            <a:ext cx="463005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lecture slides are fully annotated, and also can be printed as notes…</a:t>
            </a:r>
          </a:p>
        </p:txBody>
      </p:sp>
    </p:spTree>
    <p:extLst>
      <p:ext uri="{BB962C8B-B14F-4D97-AF65-F5344CB8AC3E}">
        <p14:creationId xmlns:p14="http://schemas.microsoft.com/office/powerpoint/2010/main" val="2221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82" t="3418" b="26382"/>
          <a:stretch/>
        </p:blipFill>
        <p:spPr>
          <a:xfrm>
            <a:off x="15647" y="18164"/>
            <a:ext cx="7229223" cy="68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4166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83" t="8888" r="9933" b="8490"/>
          <a:stretch/>
        </p:blipFill>
        <p:spPr>
          <a:xfrm>
            <a:off x="593427" y="139863"/>
            <a:ext cx="8175435" cy="636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88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2" t="3418" b="26382"/>
          <a:stretch/>
        </p:blipFill>
        <p:spPr>
          <a:xfrm rot="2897835">
            <a:off x="785724" y="-922552"/>
            <a:ext cx="7366867" cy="6970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83" t="8889" r="9933" b="40224"/>
          <a:stretch/>
        </p:blipFill>
        <p:spPr>
          <a:xfrm>
            <a:off x="593427" y="2936850"/>
            <a:ext cx="8175435" cy="39211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524500" y="3638550"/>
            <a:ext cx="242888" cy="2871788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767388" y="3638550"/>
            <a:ext cx="0" cy="283845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535831" y="2260600"/>
            <a:ext cx="184111" cy="1835111"/>
            <a:chOff x="1535831" y="2260600"/>
            <a:chExt cx="184111" cy="1835111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1620501" y="2260600"/>
              <a:ext cx="0" cy="17716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" name="Multiplication Sign 3"/>
            <p:cNvSpPr/>
            <p:nvPr/>
          </p:nvSpPr>
          <p:spPr bwMode="auto">
            <a:xfrm>
              <a:off x="1535831" y="391160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70172" y="2281745"/>
            <a:ext cx="184111" cy="1954112"/>
            <a:chOff x="3470172" y="2281745"/>
            <a:chExt cx="184111" cy="1954112"/>
          </a:xfrm>
        </p:grpSpPr>
        <p:sp>
          <p:nvSpPr>
            <p:cNvPr id="6" name="Multiplication Sign 5"/>
            <p:cNvSpPr/>
            <p:nvPr/>
          </p:nvSpPr>
          <p:spPr bwMode="auto">
            <a:xfrm>
              <a:off x="3470172" y="4051746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3567835" y="2281745"/>
              <a:ext cx="0" cy="18105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707183" y="2281743"/>
            <a:ext cx="184111" cy="1857992"/>
            <a:chOff x="2707183" y="2281743"/>
            <a:chExt cx="184111" cy="1857992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2797367" y="2281743"/>
              <a:ext cx="0" cy="17716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" name="Multiplication Sign 4"/>
            <p:cNvSpPr/>
            <p:nvPr/>
          </p:nvSpPr>
          <p:spPr bwMode="auto">
            <a:xfrm>
              <a:off x="2707183" y="395562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6599" y="2281745"/>
            <a:ext cx="184111" cy="2056354"/>
            <a:chOff x="3926599" y="2281745"/>
            <a:chExt cx="184111" cy="2056354"/>
          </a:xfrm>
        </p:grpSpPr>
        <p:cxnSp>
          <p:nvCxnSpPr>
            <p:cNvPr id="27" name="Straight Arrow Connector 26"/>
            <p:cNvCxnSpPr/>
            <p:nvPr/>
          </p:nvCxnSpPr>
          <p:spPr bwMode="auto">
            <a:xfrm flipV="1">
              <a:off x="4016569" y="2281745"/>
              <a:ext cx="0" cy="20116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Multiplication Sign 6"/>
            <p:cNvSpPr/>
            <p:nvPr/>
          </p:nvSpPr>
          <p:spPr bwMode="auto">
            <a:xfrm>
              <a:off x="3926599" y="4153988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31456" y="2281746"/>
            <a:ext cx="184111" cy="2551680"/>
            <a:chOff x="4531456" y="2281746"/>
            <a:chExt cx="184111" cy="2551680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4626168" y="2281746"/>
              <a:ext cx="0" cy="25054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Multiplication Sign 7"/>
            <p:cNvSpPr/>
            <p:nvPr/>
          </p:nvSpPr>
          <p:spPr bwMode="auto">
            <a:xfrm>
              <a:off x="4531456" y="464931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36254" y="2281747"/>
            <a:ext cx="184111" cy="3056504"/>
            <a:chOff x="4836254" y="2281747"/>
            <a:chExt cx="184111" cy="3056504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 flipV="1">
              <a:off x="4922225" y="2281747"/>
              <a:ext cx="0" cy="30175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Multiplication Sign 8"/>
            <p:cNvSpPr/>
            <p:nvPr/>
          </p:nvSpPr>
          <p:spPr bwMode="auto">
            <a:xfrm>
              <a:off x="4836254" y="515414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12469" y="2280114"/>
            <a:ext cx="184111" cy="3553448"/>
            <a:chOff x="5012469" y="2280114"/>
            <a:chExt cx="184111" cy="3553448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 flipV="1">
              <a:off x="5110159" y="2280114"/>
              <a:ext cx="0" cy="3474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Multiplication Sign 9"/>
            <p:cNvSpPr/>
            <p:nvPr/>
          </p:nvSpPr>
          <p:spPr bwMode="auto">
            <a:xfrm>
              <a:off x="5012469" y="5649451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02982" y="2281749"/>
            <a:ext cx="184111" cy="4056617"/>
            <a:chOff x="5302982" y="2281749"/>
            <a:chExt cx="184111" cy="4056617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V="1">
              <a:off x="5400603" y="2281749"/>
              <a:ext cx="0" cy="40233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Multiplication Sign 10"/>
            <p:cNvSpPr/>
            <p:nvPr/>
          </p:nvSpPr>
          <p:spPr bwMode="auto">
            <a:xfrm>
              <a:off x="5302982" y="615425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298577" y="2260600"/>
            <a:ext cx="184111" cy="1828241"/>
            <a:chOff x="8298577" y="2260600"/>
            <a:chExt cx="184111" cy="1828241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8384911" y="2260600"/>
              <a:ext cx="0" cy="17716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Multiplication Sign 14"/>
            <p:cNvSpPr/>
            <p:nvPr/>
          </p:nvSpPr>
          <p:spPr bwMode="auto">
            <a:xfrm>
              <a:off x="8298577" y="390473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775717" y="2260600"/>
            <a:ext cx="184111" cy="1771633"/>
            <a:chOff x="7775717" y="2260600"/>
            <a:chExt cx="184111" cy="1771633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 flipV="1">
              <a:off x="7866528" y="2260600"/>
              <a:ext cx="0" cy="17373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Multiplication Sign 15"/>
            <p:cNvSpPr/>
            <p:nvPr/>
          </p:nvSpPr>
          <p:spPr bwMode="auto">
            <a:xfrm>
              <a:off x="7775717" y="3848122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625163" y="2281749"/>
            <a:ext cx="184111" cy="1651526"/>
            <a:chOff x="6625163" y="2281749"/>
            <a:chExt cx="184111" cy="1651526"/>
          </a:xfrm>
        </p:grpSpPr>
        <p:cxnSp>
          <p:nvCxnSpPr>
            <p:cNvPr id="51" name="Straight Arrow Connector 50"/>
            <p:cNvCxnSpPr/>
            <p:nvPr/>
          </p:nvCxnSpPr>
          <p:spPr bwMode="auto">
            <a:xfrm flipV="1">
              <a:off x="6721838" y="2281749"/>
              <a:ext cx="0" cy="15544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Multiplication Sign 16"/>
            <p:cNvSpPr/>
            <p:nvPr/>
          </p:nvSpPr>
          <p:spPr bwMode="auto">
            <a:xfrm>
              <a:off x="6625163" y="374916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751785" y="2281749"/>
            <a:ext cx="184111" cy="1551509"/>
            <a:chOff x="5751785" y="2281749"/>
            <a:chExt cx="184111" cy="1551509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flipV="1">
              <a:off x="5844811" y="2281749"/>
              <a:ext cx="0" cy="146304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900B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Multiplication Sign 17"/>
            <p:cNvSpPr/>
            <p:nvPr/>
          </p:nvSpPr>
          <p:spPr bwMode="auto">
            <a:xfrm>
              <a:off x="5751785" y="3649147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115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646" y="5611001"/>
            <a:ext cx="86516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You can also view the data in Google Earth to put them in a topographic context</a:t>
            </a:r>
          </a:p>
        </p:txBody>
      </p:sp>
    </p:spTree>
    <p:extLst>
      <p:ext uri="{BB962C8B-B14F-4D97-AF65-F5344CB8AC3E}">
        <p14:creationId xmlns:p14="http://schemas.microsoft.com/office/powerpoint/2010/main" val="383757738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2278" cy="60881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646" y="5611001"/>
            <a:ext cx="865163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You can also view the data in Google Earth to put them in a topographic context</a:t>
            </a:r>
          </a:p>
        </p:txBody>
      </p:sp>
    </p:spTree>
    <p:extLst>
      <p:ext uri="{BB962C8B-B14F-4D97-AF65-F5344CB8AC3E}">
        <p14:creationId xmlns:p14="http://schemas.microsoft.com/office/powerpoint/2010/main" val="26358301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83" t="8888" r="9933" b="8490"/>
          <a:stretch/>
        </p:blipFill>
        <p:spPr>
          <a:xfrm>
            <a:off x="593427" y="139863"/>
            <a:ext cx="8175435" cy="63664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30002" y="846680"/>
            <a:ext cx="6946857" cy="2689219"/>
            <a:chOff x="1535831" y="3649147"/>
            <a:chExt cx="6946857" cy="2689219"/>
          </a:xfrm>
        </p:grpSpPr>
        <p:sp>
          <p:nvSpPr>
            <p:cNvPr id="3" name="Multiplication Sign 3"/>
            <p:cNvSpPr/>
            <p:nvPr/>
          </p:nvSpPr>
          <p:spPr bwMode="auto">
            <a:xfrm>
              <a:off x="1535831" y="391160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Multiplication Sign 4"/>
            <p:cNvSpPr/>
            <p:nvPr/>
          </p:nvSpPr>
          <p:spPr bwMode="auto">
            <a:xfrm>
              <a:off x="2707183" y="395562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Multiplication Sign 5"/>
            <p:cNvSpPr/>
            <p:nvPr/>
          </p:nvSpPr>
          <p:spPr bwMode="auto">
            <a:xfrm>
              <a:off x="3470172" y="4051746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Multiplication Sign 6"/>
            <p:cNvSpPr/>
            <p:nvPr/>
          </p:nvSpPr>
          <p:spPr bwMode="auto">
            <a:xfrm>
              <a:off x="3926599" y="4153988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Multiplication Sign 7"/>
            <p:cNvSpPr/>
            <p:nvPr/>
          </p:nvSpPr>
          <p:spPr bwMode="auto">
            <a:xfrm>
              <a:off x="4531456" y="464931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Multiplication Sign 8"/>
            <p:cNvSpPr/>
            <p:nvPr/>
          </p:nvSpPr>
          <p:spPr bwMode="auto">
            <a:xfrm>
              <a:off x="4836254" y="515414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Multiplication Sign 9"/>
            <p:cNvSpPr/>
            <p:nvPr/>
          </p:nvSpPr>
          <p:spPr bwMode="auto">
            <a:xfrm>
              <a:off x="5012469" y="5649451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Multiplication Sign 10"/>
            <p:cNvSpPr/>
            <p:nvPr/>
          </p:nvSpPr>
          <p:spPr bwMode="auto">
            <a:xfrm>
              <a:off x="5302982" y="615425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Multiplication Sign 14"/>
            <p:cNvSpPr/>
            <p:nvPr/>
          </p:nvSpPr>
          <p:spPr bwMode="auto">
            <a:xfrm>
              <a:off x="8298577" y="390473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Multiplication Sign 15"/>
            <p:cNvSpPr/>
            <p:nvPr/>
          </p:nvSpPr>
          <p:spPr bwMode="auto">
            <a:xfrm>
              <a:off x="7775717" y="3848122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Multiplication Sign 16"/>
            <p:cNvSpPr/>
            <p:nvPr/>
          </p:nvSpPr>
          <p:spPr bwMode="auto">
            <a:xfrm>
              <a:off x="6665028" y="374916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Multiplication Sign 17"/>
            <p:cNvSpPr/>
            <p:nvPr/>
          </p:nvSpPr>
          <p:spPr bwMode="auto">
            <a:xfrm>
              <a:off x="5803040" y="3649147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1634067" y="1202268"/>
            <a:ext cx="3801533" cy="2336800"/>
          </a:xfrm>
          <a:custGeom>
            <a:avLst/>
            <a:gdLst>
              <a:gd name="connsiteX0" fmla="*/ 1744134 w 5545667"/>
              <a:gd name="connsiteY0" fmla="*/ 0 h 2336800"/>
              <a:gd name="connsiteX1" fmla="*/ 2904067 w 5545667"/>
              <a:gd name="connsiteY1" fmla="*/ 59267 h 2336800"/>
              <a:gd name="connsiteX2" fmla="*/ 3657600 w 5545667"/>
              <a:gd name="connsiteY2" fmla="*/ 169333 h 2336800"/>
              <a:gd name="connsiteX3" fmla="*/ 4114800 w 5545667"/>
              <a:gd name="connsiteY3" fmla="*/ 270933 h 2336800"/>
              <a:gd name="connsiteX4" fmla="*/ 4732867 w 5545667"/>
              <a:gd name="connsiteY4" fmla="*/ 762000 h 2336800"/>
              <a:gd name="connsiteX5" fmla="*/ 5037667 w 5545667"/>
              <a:gd name="connsiteY5" fmla="*/ 1253067 h 2336800"/>
              <a:gd name="connsiteX6" fmla="*/ 5198534 w 5545667"/>
              <a:gd name="connsiteY6" fmla="*/ 1761067 h 2336800"/>
              <a:gd name="connsiteX7" fmla="*/ 5545667 w 5545667"/>
              <a:gd name="connsiteY7" fmla="*/ 2336800 h 2336800"/>
              <a:gd name="connsiteX8" fmla="*/ 0 w 5545667"/>
              <a:gd name="connsiteY8" fmla="*/ 1024467 h 2336800"/>
              <a:gd name="connsiteX9" fmla="*/ 4851400 w 5545667"/>
              <a:gd name="connsiteY9" fmla="*/ 1278467 h 2336800"/>
              <a:gd name="connsiteX0" fmla="*/ 1744134 w 5545667"/>
              <a:gd name="connsiteY0" fmla="*/ 0 h 2336800"/>
              <a:gd name="connsiteX1" fmla="*/ 2904067 w 5545667"/>
              <a:gd name="connsiteY1" fmla="*/ 59267 h 2336800"/>
              <a:gd name="connsiteX2" fmla="*/ 3657600 w 5545667"/>
              <a:gd name="connsiteY2" fmla="*/ 169333 h 2336800"/>
              <a:gd name="connsiteX3" fmla="*/ 4114800 w 5545667"/>
              <a:gd name="connsiteY3" fmla="*/ 270933 h 2336800"/>
              <a:gd name="connsiteX4" fmla="*/ 4732867 w 5545667"/>
              <a:gd name="connsiteY4" fmla="*/ 762000 h 2336800"/>
              <a:gd name="connsiteX5" fmla="*/ 5037667 w 5545667"/>
              <a:gd name="connsiteY5" fmla="*/ 1253067 h 2336800"/>
              <a:gd name="connsiteX6" fmla="*/ 5198534 w 5545667"/>
              <a:gd name="connsiteY6" fmla="*/ 1761067 h 2336800"/>
              <a:gd name="connsiteX7" fmla="*/ 5545667 w 5545667"/>
              <a:gd name="connsiteY7" fmla="*/ 2336800 h 2336800"/>
              <a:gd name="connsiteX8" fmla="*/ 0 w 5545667"/>
              <a:gd name="connsiteY8" fmla="*/ 1024467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69333 h 2336800"/>
              <a:gd name="connsiteX3" fmla="*/ 2370666 w 3801533"/>
              <a:gd name="connsiteY3" fmla="*/ 270933 h 2336800"/>
              <a:gd name="connsiteX4" fmla="*/ 2988733 w 3801533"/>
              <a:gd name="connsiteY4" fmla="*/ 762000 h 2336800"/>
              <a:gd name="connsiteX5" fmla="*/ 3293533 w 3801533"/>
              <a:gd name="connsiteY5" fmla="*/ 1253067 h 2336800"/>
              <a:gd name="connsiteX6" fmla="*/ 3454400 w 3801533"/>
              <a:gd name="connsiteY6" fmla="*/ 1761067 h 2336800"/>
              <a:gd name="connsiteX7" fmla="*/ 3801533 w 3801533"/>
              <a:gd name="connsiteY7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69333 h 2336800"/>
              <a:gd name="connsiteX3" fmla="*/ 2370666 w 3801533"/>
              <a:gd name="connsiteY3" fmla="*/ 270933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27000 h 2336800"/>
              <a:gd name="connsiteX3" fmla="*/ 2370666 w 3801533"/>
              <a:gd name="connsiteY3" fmla="*/ 270933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27000 h 2336800"/>
              <a:gd name="connsiteX3" fmla="*/ 2370666 w 3801533"/>
              <a:gd name="connsiteY3" fmla="*/ 228599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1533" h="2336800">
                <a:moveTo>
                  <a:pt x="0" y="0"/>
                </a:moveTo>
                <a:lnTo>
                  <a:pt x="1159933" y="59267"/>
                </a:lnTo>
                <a:lnTo>
                  <a:pt x="1913466" y="127000"/>
                </a:lnTo>
                <a:lnTo>
                  <a:pt x="2370666" y="228599"/>
                </a:lnTo>
                <a:cubicBezTo>
                  <a:pt x="2472266" y="304799"/>
                  <a:pt x="2616200" y="397933"/>
                  <a:pt x="2717800" y="474133"/>
                </a:cubicBezTo>
                <a:lnTo>
                  <a:pt x="2988733" y="762000"/>
                </a:lnTo>
                <a:lnTo>
                  <a:pt x="3293533" y="1253067"/>
                </a:lnTo>
                <a:lnTo>
                  <a:pt x="3454400" y="1761067"/>
                </a:lnTo>
                <a:lnTo>
                  <a:pt x="3801533" y="2336800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909733" y="931333"/>
            <a:ext cx="2480734" cy="254000"/>
          </a:xfrm>
          <a:custGeom>
            <a:avLst/>
            <a:gdLst>
              <a:gd name="connsiteX0" fmla="*/ 2480734 w 2480734"/>
              <a:gd name="connsiteY0" fmla="*/ 254000 h 254000"/>
              <a:gd name="connsiteX1" fmla="*/ 1938867 w 2480734"/>
              <a:gd name="connsiteY1" fmla="*/ 194734 h 254000"/>
              <a:gd name="connsiteX2" fmla="*/ 846667 w 2480734"/>
              <a:gd name="connsiteY2" fmla="*/ 101600 h 254000"/>
              <a:gd name="connsiteX3" fmla="*/ 0 w 2480734"/>
              <a:gd name="connsiteY3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0734" h="254000">
                <a:moveTo>
                  <a:pt x="2480734" y="254000"/>
                </a:moveTo>
                <a:lnTo>
                  <a:pt x="1938867" y="194734"/>
                </a:lnTo>
                <a:lnTo>
                  <a:pt x="846667" y="10160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62956" y="3217326"/>
            <a:ext cx="3119132" cy="1413933"/>
            <a:chOff x="4362956" y="3217326"/>
            <a:chExt cx="3119132" cy="1413933"/>
          </a:xfrm>
        </p:grpSpPr>
        <p:sp>
          <p:nvSpPr>
            <p:cNvPr id="16" name="Up-Down Arrow 15"/>
            <p:cNvSpPr/>
            <p:nvPr/>
          </p:nvSpPr>
          <p:spPr bwMode="auto">
            <a:xfrm>
              <a:off x="4362956" y="3217326"/>
              <a:ext cx="693563" cy="1413933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9818" y="3657600"/>
              <a:ext cx="2562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not very similar!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313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83" t="8888" r="9933" b="8490"/>
          <a:stretch/>
        </p:blipFill>
        <p:spPr>
          <a:xfrm>
            <a:off x="593427" y="139863"/>
            <a:ext cx="8175435" cy="63664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30002" y="846680"/>
            <a:ext cx="6946857" cy="2689219"/>
            <a:chOff x="1535831" y="3649147"/>
            <a:chExt cx="6946857" cy="2689219"/>
          </a:xfrm>
        </p:grpSpPr>
        <p:sp>
          <p:nvSpPr>
            <p:cNvPr id="3" name="Multiplication Sign 3"/>
            <p:cNvSpPr/>
            <p:nvPr/>
          </p:nvSpPr>
          <p:spPr bwMode="auto">
            <a:xfrm>
              <a:off x="1535831" y="391160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Multiplication Sign 4"/>
            <p:cNvSpPr/>
            <p:nvPr/>
          </p:nvSpPr>
          <p:spPr bwMode="auto">
            <a:xfrm>
              <a:off x="2707183" y="395562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Multiplication Sign 5"/>
            <p:cNvSpPr/>
            <p:nvPr/>
          </p:nvSpPr>
          <p:spPr bwMode="auto">
            <a:xfrm>
              <a:off x="3470172" y="4051746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Multiplication Sign 6"/>
            <p:cNvSpPr/>
            <p:nvPr/>
          </p:nvSpPr>
          <p:spPr bwMode="auto">
            <a:xfrm>
              <a:off x="3926599" y="4153988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Multiplication Sign 7"/>
            <p:cNvSpPr/>
            <p:nvPr/>
          </p:nvSpPr>
          <p:spPr bwMode="auto">
            <a:xfrm>
              <a:off x="4531456" y="464931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Multiplication Sign 8"/>
            <p:cNvSpPr/>
            <p:nvPr/>
          </p:nvSpPr>
          <p:spPr bwMode="auto">
            <a:xfrm>
              <a:off x="4836254" y="515414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Multiplication Sign 9"/>
            <p:cNvSpPr/>
            <p:nvPr/>
          </p:nvSpPr>
          <p:spPr bwMode="auto">
            <a:xfrm>
              <a:off x="5012469" y="5649451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Multiplication Sign 10"/>
            <p:cNvSpPr/>
            <p:nvPr/>
          </p:nvSpPr>
          <p:spPr bwMode="auto">
            <a:xfrm>
              <a:off x="5302982" y="6154255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Multiplication Sign 14"/>
            <p:cNvSpPr/>
            <p:nvPr/>
          </p:nvSpPr>
          <p:spPr bwMode="auto">
            <a:xfrm>
              <a:off x="8298577" y="3904730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Multiplication Sign 15"/>
            <p:cNvSpPr/>
            <p:nvPr/>
          </p:nvSpPr>
          <p:spPr bwMode="auto">
            <a:xfrm>
              <a:off x="7775717" y="3848122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Multiplication Sign 16"/>
            <p:cNvSpPr/>
            <p:nvPr/>
          </p:nvSpPr>
          <p:spPr bwMode="auto">
            <a:xfrm>
              <a:off x="6665028" y="3749164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Multiplication Sign 17"/>
            <p:cNvSpPr/>
            <p:nvPr/>
          </p:nvSpPr>
          <p:spPr bwMode="auto">
            <a:xfrm>
              <a:off x="5803040" y="3649147"/>
              <a:ext cx="184111" cy="184111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1634067" y="1202268"/>
            <a:ext cx="3801533" cy="2336800"/>
          </a:xfrm>
          <a:custGeom>
            <a:avLst/>
            <a:gdLst>
              <a:gd name="connsiteX0" fmla="*/ 1744134 w 5545667"/>
              <a:gd name="connsiteY0" fmla="*/ 0 h 2336800"/>
              <a:gd name="connsiteX1" fmla="*/ 2904067 w 5545667"/>
              <a:gd name="connsiteY1" fmla="*/ 59267 h 2336800"/>
              <a:gd name="connsiteX2" fmla="*/ 3657600 w 5545667"/>
              <a:gd name="connsiteY2" fmla="*/ 169333 h 2336800"/>
              <a:gd name="connsiteX3" fmla="*/ 4114800 w 5545667"/>
              <a:gd name="connsiteY3" fmla="*/ 270933 h 2336800"/>
              <a:gd name="connsiteX4" fmla="*/ 4732867 w 5545667"/>
              <a:gd name="connsiteY4" fmla="*/ 762000 h 2336800"/>
              <a:gd name="connsiteX5" fmla="*/ 5037667 w 5545667"/>
              <a:gd name="connsiteY5" fmla="*/ 1253067 h 2336800"/>
              <a:gd name="connsiteX6" fmla="*/ 5198534 w 5545667"/>
              <a:gd name="connsiteY6" fmla="*/ 1761067 h 2336800"/>
              <a:gd name="connsiteX7" fmla="*/ 5545667 w 5545667"/>
              <a:gd name="connsiteY7" fmla="*/ 2336800 h 2336800"/>
              <a:gd name="connsiteX8" fmla="*/ 0 w 5545667"/>
              <a:gd name="connsiteY8" fmla="*/ 1024467 h 2336800"/>
              <a:gd name="connsiteX9" fmla="*/ 4851400 w 5545667"/>
              <a:gd name="connsiteY9" fmla="*/ 1278467 h 2336800"/>
              <a:gd name="connsiteX0" fmla="*/ 1744134 w 5545667"/>
              <a:gd name="connsiteY0" fmla="*/ 0 h 2336800"/>
              <a:gd name="connsiteX1" fmla="*/ 2904067 w 5545667"/>
              <a:gd name="connsiteY1" fmla="*/ 59267 h 2336800"/>
              <a:gd name="connsiteX2" fmla="*/ 3657600 w 5545667"/>
              <a:gd name="connsiteY2" fmla="*/ 169333 h 2336800"/>
              <a:gd name="connsiteX3" fmla="*/ 4114800 w 5545667"/>
              <a:gd name="connsiteY3" fmla="*/ 270933 h 2336800"/>
              <a:gd name="connsiteX4" fmla="*/ 4732867 w 5545667"/>
              <a:gd name="connsiteY4" fmla="*/ 762000 h 2336800"/>
              <a:gd name="connsiteX5" fmla="*/ 5037667 w 5545667"/>
              <a:gd name="connsiteY5" fmla="*/ 1253067 h 2336800"/>
              <a:gd name="connsiteX6" fmla="*/ 5198534 w 5545667"/>
              <a:gd name="connsiteY6" fmla="*/ 1761067 h 2336800"/>
              <a:gd name="connsiteX7" fmla="*/ 5545667 w 5545667"/>
              <a:gd name="connsiteY7" fmla="*/ 2336800 h 2336800"/>
              <a:gd name="connsiteX8" fmla="*/ 0 w 5545667"/>
              <a:gd name="connsiteY8" fmla="*/ 1024467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69333 h 2336800"/>
              <a:gd name="connsiteX3" fmla="*/ 2370666 w 3801533"/>
              <a:gd name="connsiteY3" fmla="*/ 270933 h 2336800"/>
              <a:gd name="connsiteX4" fmla="*/ 2988733 w 3801533"/>
              <a:gd name="connsiteY4" fmla="*/ 762000 h 2336800"/>
              <a:gd name="connsiteX5" fmla="*/ 3293533 w 3801533"/>
              <a:gd name="connsiteY5" fmla="*/ 1253067 h 2336800"/>
              <a:gd name="connsiteX6" fmla="*/ 3454400 w 3801533"/>
              <a:gd name="connsiteY6" fmla="*/ 1761067 h 2336800"/>
              <a:gd name="connsiteX7" fmla="*/ 3801533 w 3801533"/>
              <a:gd name="connsiteY7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69333 h 2336800"/>
              <a:gd name="connsiteX3" fmla="*/ 2370666 w 3801533"/>
              <a:gd name="connsiteY3" fmla="*/ 270933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27000 h 2336800"/>
              <a:gd name="connsiteX3" fmla="*/ 2370666 w 3801533"/>
              <a:gd name="connsiteY3" fmla="*/ 270933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  <a:gd name="connsiteX0" fmla="*/ 0 w 3801533"/>
              <a:gd name="connsiteY0" fmla="*/ 0 h 2336800"/>
              <a:gd name="connsiteX1" fmla="*/ 1159933 w 3801533"/>
              <a:gd name="connsiteY1" fmla="*/ 59267 h 2336800"/>
              <a:gd name="connsiteX2" fmla="*/ 1913466 w 3801533"/>
              <a:gd name="connsiteY2" fmla="*/ 127000 h 2336800"/>
              <a:gd name="connsiteX3" fmla="*/ 2370666 w 3801533"/>
              <a:gd name="connsiteY3" fmla="*/ 228599 h 2336800"/>
              <a:gd name="connsiteX4" fmla="*/ 2717800 w 3801533"/>
              <a:gd name="connsiteY4" fmla="*/ 474133 h 2336800"/>
              <a:gd name="connsiteX5" fmla="*/ 2988733 w 3801533"/>
              <a:gd name="connsiteY5" fmla="*/ 762000 h 2336800"/>
              <a:gd name="connsiteX6" fmla="*/ 3293533 w 3801533"/>
              <a:gd name="connsiteY6" fmla="*/ 1253067 h 2336800"/>
              <a:gd name="connsiteX7" fmla="*/ 3454400 w 3801533"/>
              <a:gd name="connsiteY7" fmla="*/ 1761067 h 2336800"/>
              <a:gd name="connsiteX8" fmla="*/ 3801533 w 3801533"/>
              <a:gd name="connsiteY8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1533" h="2336800">
                <a:moveTo>
                  <a:pt x="0" y="0"/>
                </a:moveTo>
                <a:lnTo>
                  <a:pt x="1159933" y="59267"/>
                </a:lnTo>
                <a:lnTo>
                  <a:pt x="1913466" y="127000"/>
                </a:lnTo>
                <a:lnTo>
                  <a:pt x="2370666" y="228599"/>
                </a:lnTo>
                <a:cubicBezTo>
                  <a:pt x="2472266" y="304799"/>
                  <a:pt x="2616200" y="397933"/>
                  <a:pt x="2717800" y="474133"/>
                </a:cubicBezTo>
                <a:lnTo>
                  <a:pt x="2988733" y="762000"/>
                </a:lnTo>
                <a:lnTo>
                  <a:pt x="3293533" y="1253067"/>
                </a:lnTo>
                <a:lnTo>
                  <a:pt x="3454400" y="1761067"/>
                </a:lnTo>
                <a:lnTo>
                  <a:pt x="3801533" y="2336800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909733" y="931333"/>
            <a:ext cx="2480734" cy="254000"/>
          </a:xfrm>
          <a:custGeom>
            <a:avLst/>
            <a:gdLst>
              <a:gd name="connsiteX0" fmla="*/ 2480734 w 2480734"/>
              <a:gd name="connsiteY0" fmla="*/ 254000 h 254000"/>
              <a:gd name="connsiteX1" fmla="*/ 1938867 w 2480734"/>
              <a:gd name="connsiteY1" fmla="*/ 194734 h 254000"/>
              <a:gd name="connsiteX2" fmla="*/ 846667 w 2480734"/>
              <a:gd name="connsiteY2" fmla="*/ 101600 h 254000"/>
              <a:gd name="connsiteX3" fmla="*/ 0 w 2480734"/>
              <a:gd name="connsiteY3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0734" h="254000">
                <a:moveTo>
                  <a:pt x="2480734" y="254000"/>
                </a:moveTo>
                <a:lnTo>
                  <a:pt x="1938867" y="194734"/>
                </a:lnTo>
                <a:lnTo>
                  <a:pt x="846667" y="10160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" name="Straight Connector 16"/>
          <p:cNvCxnSpPr>
            <a:stCxn id="11" idx="1"/>
            <a:endCxn id="14" idx="0"/>
          </p:cNvCxnSpPr>
          <p:nvPr/>
        </p:nvCxnSpPr>
        <p:spPr bwMode="auto">
          <a:xfrm flipH="1" flipV="1">
            <a:off x="5841430" y="890899"/>
            <a:ext cx="2591210" cy="25558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cxnSpLocks/>
          </p:cNvCxnSpPr>
          <p:nvPr/>
        </p:nvCxnSpPr>
        <p:spPr bwMode="auto">
          <a:xfrm flipH="1" flipV="1">
            <a:off x="1530002" y="2938509"/>
            <a:ext cx="3837866" cy="55317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endCxn id="14" idx="3"/>
          </p:cNvCxnSpPr>
          <p:nvPr/>
        </p:nvCxnSpPr>
        <p:spPr bwMode="auto">
          <a:xfrm flipV="1">
            <a:off x="5435600" y="986572"/>
            <a:ext cx="405830" cy="23652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763343" y="1922020"/>
            <a:ext cx="2787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a whole earthquake cycle would look like this</a:t>
            </a:r>
            <a:r>
              <a:rPr lang="is-IS" sz="2400" b="1" dirty="0">
                <a:solidFill>
                  <a:srgbClr val="FF6600"/>
                </a:solidFill>
              </a:rPr>
              <a:t>…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7791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Unit 4 Elements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91954"/>
            <a:ext cx="8082751" cy="4739923"/>
          </a:xfrm>
        </p:spPr>
        <p:txBody>
          <a:bodyPr>
            <a:normAutofit/>
          </a:bodyPr>
          <a:lstStyle/>
          <a:p>
            <a:r>
              <a:rPr lang="en-US" altLang="en-US" dirty="0"/>
              <a:t>An interactive web tool that allows the manual forward modeling of </a:t>
            </a:r>
            <a:r>
              <a:rPr lang="en-US" altLang="en-US" dirty="0" err="1"/>
              <a:t>InSAR</a:t>
            </a:r>
            <a:r>
              <a:rPr lang="en-US" altLang="en-US" dirty="0"/>
              <a:t> data for a selection of earthquakes (Okada dislocation model projected into line-of-sight)</a:t>
            </a:r>
          </a:p>
          <a:p>
            <a:r>
              <a:rPr lang="en-US" altLang="en-US" dirty="0"/>
              <a:t>A practical exercise whereby students are encouraged to model a few different earthquakes, compile and compare their answers (concepts: fault geometry, uncertainties, </a:t>
            </a:r>
            <a:r>
              <a:rPr lang="en-US" altLang="en-US" dirty="0" err="1"/>
              <a:t>nonuniqueness</a:t>
            </a:r>
            <a:r>
              <a:rPr lang="en-US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10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B348-C5A0-408D-B611-0284CF41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1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E3DA4-AAEB-404A-AA48-113D277E0DC6}"/>
              </a:ext>
            </a:extLst>
          </p:cNvPr>
          <p:cNvSpPr txBox="1"/>
          <p:nvPr/>
        </p:nvSpPr>
        <p:spPr>
          <a:xfrm>
            <a:off x="762000" y="57912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serc.carleton.edu/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NAGTWorkshops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ACABAB-DF23-4DDE-B74E-25BE069EE3BC}"/>
              </a:ext>
            </a:extLst>
          </p:cNvPr>
          <p:cNvGrpSpPr/>
          <p:nvPr/>
        </p:nvGrpSpPr>
        <p:grpSpPr>
          <a:xfrm>
            <a:off x="2895600" y="3352800"/>
            <a:ext cx="3200400" cy="1981200"/>
            <a:chOff x="2895600" y="3352800"/>
            <a:chExt cx="3200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96CC659-5EFA-43F0-B515-4705FC8B89D3}"/>
                </a:ext>
              </a:extLst>
            </p:cNvPr>
            <p:cNvSpPr/>
            <p:nvPr/>
          </p:nvSpPr>
          <p:spPr bwMode="auto">
            <a:xfrm>
              <a:off x="4648200" y="5105400"/>
              <a:ext cx="14478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8258FD-55E3-40BB-89DC-E387578C4EFA}"/>
                </a:ext>
              </a:extLst>
            </p:cNvPr>
            <p:cNvSpPr/>
            <p:nvPr/>
          </p:nvSpPr>
          <p:spPr bwMode="auto">
            <a:xfrm>
              <a:off x="4648200" y="3352800"/>
              <a:ext cx="14478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17B3C7-88A7-490D-A0EB-09E65EA5CDB9}"/>
                </a:ext>
              </a:extLst>
            </p:cNvPr>
            <p:cNvSpPr txBox="1"/>
            <p:nvPr/>
          </p:nvSpPr>
          <p:spPr>
            <a:xfrm>
              <a:off x="2895600" y="3893403"/>
              <a:ext cx="1905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Knoxville, TN,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July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597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310713"/>
            <a:ext cx="8407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GETSI module: 'Imaging Active Tectonics with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InSAR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and LiDAR'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2095124"/>
            <a:ext cx="78833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Developed following 1 day UNAVCO 'Teaching Geodesy' workshop at GSA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Evolved out of teaching materials I used in my own undergrad/grad classes, including some based on UNAVCO's own education materials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Constructed based on thorough set of learning outcomes; evaluated by learning consultants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Publicised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by workshops at UNAVCO Science Workshop and AGU, and an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InTeGrate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webinar</a:t>
            </a:r>
          </a:p>
        </p:txBody>
      </p:sp>
    </p:spTree>
    <p:extLst>
      <p:ext uri="{BB962C8B-B14F-4D97-AF65-F5344CB8AC3E}">
        <p14:creationId xmlns:p14="http://schemas.microsoft.com/office/powerpoint/2010/main" val="419188935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3D6AF-523D-4893-A688-AF19A14C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3" y="0"/>
            <a:ext cx="87413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D8CAE9-512B-4BDA-9BEF-190D17D17F72}"/>
              </a:ext>
            </a:extLst>
          </p:cNvPr>
          <p:cNvGrpSpPr/>
          <p:nvPr/>
        </p:nvGrpSpPr>
        <p:grpSpPr>
          <a:xfrm>
            <a:off x="6162675" y="0"/>
            <a:ext cx="2981325" cy="2981325"/>
            <a:chOff x="6162675" y="0"/>
            <a:chExt cx="2981325" cy="29813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65FAD3-6AE4-4FA6-87F1-C4A89133C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2675" y="0"/>
              <a:ext cx="2981325" cy="29813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1E29B-DBA1-4A6E-98DE-144FBE51A351}"/>
                </a:ext>
              </a:extLst>
            </p:cNvPr>
            <p:cNvSpPr txBox="1"/>
            <p:nvPr/>
          </p:nvSpPr>
          <p:spPr>
            <a:xfrm>
              <a:off x="6248400" y="2438400"/>
              <a:ext cx="2057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Rowan Cockett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571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3600B-5CD1-4146-859D-0D1F60BA3838}"/>
              </a:ext>
            </a:extLst>
          </p:cNvPr>
          <p:cNvSpPr txBox="1"/>
          <p:nvPr/>
        </p:nvSpPr>
        <p:spPr>
          <a:xfrm>
            <a:off x="701336" y="1988599"/>
            <a:ext cx="83450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Visible Earthquakes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webapp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at:</a:t>
            </a:r>
          </a:p>
          <a:p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http://earthquakes.aranzgeo.com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3802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62" y="267358"/>
            <a:ext cx="8678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Trial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641" y="1492746"/>
            <a:ext cx="45789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Students asked to reproduce Dinar earthquake pattern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31 students from an intro geology class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Minimal background information given (some details in a handout)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Models submitted, plus post-activity questionnaire</a:t>
            </a:r>
          </a:p>
        </p:txBody>
      </p:sp>
      <p:pic>
        <p:nvPicPr>
          <p:cNvPr id="4" name="Picture 3" descr="workshe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426">
            <a:off x="5170169" y="1991070"/>
            <a:ext cx="3456107" cy="44753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866957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i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/>
          <a:stretch/>
        </p:blipFill>
        <p:spPr>
          <a:xfrm>
            <a:off x="245102" y="612695"/>
            <a:ext cx="4097732" cy="2895064"/>
          </a:xfrm>
          <a:prstGeom prst="rect">
            <a:avLst/>
          </a:prstGeom>
        </p:spPr>
      </p:pic>
      <p:pic>
        <p:nvPicPr>
          <p:cNvPr id="3" name="Picture 2" descr="di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/>
          <a:stretch/>
        </p:blipFill>
        <p:spPr>
          <a:xfrm>
            <a:off x="4779501" y="612695"/>
            <a:ext cx="4097732" cy="2895064"/>
          </a:xfrm>
          <a:prstGeom prst="rect">
            <a:avLst/>
          </a:prstGeom>
        </p:spPr>
      </p:pic>
      <p:pic>
        <p:nvPicPr>
          <p:cNvPr id="4" name="Picture 3" descr="rak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"/>
          <a:stretch/>
        </p:blipFill>
        <p:spPr>
          <a:xfrm>
            <a:off x="245102" y="3976945"/>
            <a:ext cx="4097732" cy="2883924"/>
          </a:xfrm>
          <a:prstGeom prst="rect">
            <a:avLst/>
          </a:prstGeom>
        </p:spPr>
      </p:pic>
      <p:pic>
        <p:nvPicPr>
          <p:cNvPr id="5" name="Picture 4" descr="sli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"/>
          <a:stretch/>
        </p:blipFill>
        <p:spPr>
          <a:xfrm>
            <a:off x="4779501" y="3976945"/>
            <a:ext cx="4097732" cy="2883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590" y="3502641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5261" y="3503795"/>
            <a:ext cx="53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slip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731" y="166538"/>
            <a:ext cx="7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strike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6402" y="167692"/>
            <a:ext cx="49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dip</a:t>
            </a:r>
          </a:p>
        </p:txBody>
      </p:sp>
    </p:spTree>
    <p:extLst>
      <p:ext uri="{BB962C8B-B14F-4D97-AF65-F5344CB8AC3E}">
        <p14:creationId xmlns:p14="http://schemas.microsoft.com/office/powerpoint/2010/main" val="159128760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534768" y="1604146"/>
          <a:ext cx="8451059" cy="507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1734" y="2027462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35%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1804" y="2970794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39%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9274" y="3928825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13%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5700" y="4872165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13%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7770" y="5833888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[0%]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359" y="117555"/>
            <a:ext cx="8511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If the kinks were worked out of the activity, is it the sort of activity that you would like to try again, as part of a class?</a:t>
            </a:r>
          </a:p>
        </p:txBody>
      </p:sp>
    </p:spTree>
    <p:extLst>
      <p:ext uri="{BB962C8B-B14F-4D97-AF65-F5344CB8AC3E}">
        <p14:creationId xmlns:p14="http://schemas.microsoft.com/office/powerpoint/2010/main" val="13837924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dCloud.pn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5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421" y="5288340"/>
            <a:ext cx="8522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“I overall very much liked this activity and, if provided a link to the website, would happily model other earthquakes on the database...”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485" y="3992553"/>
            <a:ext cx="7756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“I think all the geology students should try this activity because it is fun and educational. 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0741" y="2473878"/>
            <a:ext cx="566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“I liked how it allowed the student to interact more hands on with the material covered during class.”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42161" y="22692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“It was challenging to figure out which variables needed to be manipulated to make an identical earthquake.”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05015" y="508000"/>
            <a:ext cx="3056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“I was impressed with the colors!”</a:t>
            </a:r>
          </a:p>
        </p:txBody>
      </p:sp>
    </p:spTree>
    <p:extLst>
      <p:ext uri="{BB962C8B-B14F-4D97-AF65-F5344CB8AC3E}">
        <p14:creationId xmlns:p14="http://schemas.microsoft.com/office/powerpoint/2010/main" val="27447849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31071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Instructor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443881" y="1571341"/>
            <a:ext cx="537099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Colin Amos, Western Washington University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"…the interactive, online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modeling tool really gave the students a good feel for how models complement geodetic observations... This hands-on component was an extremely valuable exercise for demystifying this process for the students."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modules were fantastic"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1026" name="Picture 2" descr="Colin Amos">
            <a:extLst>
              <a:ext uri="{FF2B5EF4-FFF2-40B4-BE49-F238E27FC236}">
                <a16:creationId xmlns:a16="http://schemas.microsoft.com/office/drawing/2014/main" id="{41535941-7E20-45D1-93B3-5C2C5C89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06" y="1571341"/>
            <a:ext cx="2793628" cy="4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5447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D807D-AA02-4AEC-B3BA-15C4C732B395}"/>
              </a:ext>
            </a:extLst>
          </p:cNvPr>
          <p:cNvSpPr txBox="1"/>
          <p:nvPr/>
        </p:nvSpPr>
        <p:spPr>
          <a:xfrm>
            <a:off x="204186" y="493056"/>
            <a:ext cx="8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WInSAR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are and what we 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7607D-6EC2-41ED-A7F7-9BDEBB095E49}"/>
              </a:ext>
            </a:extLst>
          </p:cNvPr>
          <p:cNvSpPr txBox="1"/>
          <p:nvPr/>
        </p:nvSpPr>
        <p:spPr>
          <a:xfrm>
            <a:off x="360589" y="1697509"/>
            <a:ext cx="84228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WInSAR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is a group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InSAR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users and researchers that coordinate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InSAR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activities in North America. We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advocate for opening access to SAR data 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plan and sponsor training courses for the community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advise on policies and best practices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distribute and maintain software, search tools and data products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maintain an archive of SAR data for North America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 Executive Committee:</a:t>
            </a:r>
          </a:p>
          <a:p>
            <a:pPr marL="685800" lvl="2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Gareth Funning (Chair), Franz Meyer (Vice-Chair), Eric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Hetland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(Secretary), Kristy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Tiampo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, Piyush Agram, Zhong Lu</a:t>
            </a:r>
          </a:p>
          <a:p>
            <a:pPr algn="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winsar.unavco.org</a:t>
            </a:r>
          </a:p>
        </p:txBody>
      </p:sp>
    </p:spTree>
    <p:extLst>
      <p:ext uri="{BB962C8B-B14F-4D97-AF65-F5344CB8AC3E}">
        <p14:creationId xmlns:p14="http://schemas.microsoft.com/office/powerpoint/2010/main" val="543000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D807D-AA02-4AEC-B3BA-15C4C732B395}"/>
              </a:ext>
            </a:extLst>
          </p:cNvPr>
          <p:cNvSpPr txBox="1"/>
          <p:nvPr/>
        </p:nvSpPr>
        <p:spPr>
          <a:xfrm>
            <a:off x="541564" y="368768"/>
            <a:ext cx="84228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courses,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7607D-6EC2-41ED-A7F7-9BDEBB095E49}"/>
              </a:ext>
            </a:extLst>
          </p:cNvPr>
          <p:cNvSpPr txBox="1"/>
          <p:nvPr/>
        </p:nvSpPr>
        <p:spPr>
          <a:xfrm>
            <a:off x="360589" y="1502201"/>
            <a:ext cx="84228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InSAR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data interpretation and analysis for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nonspecialists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1 day short course at UNAVCO Science Workshop (March 26th)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How to use processed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InSAR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data for your research, targeted at 'end users'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GMTSAR processing, August 8-10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Multi-day short course at Scripps</a:t>
            </a:r>
          </a:p>
          <a:p>
            <a:pPr defTabSz="685800"/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InSAR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processing and analysis with ISCE and GIANT, August 13-17</a:t>
            </a:r>
          </a:p>
          <a:p>
            <a:pPr marL="1028700" lvl="2" indent="-342900" defTabSz="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Multi-day short course at UNAVCO</a:t>
            </a:r>
          </a:p>
        </p:txBody>
      </p:sp>
    </p:spTree>
    <p:extLst>
      <p:ext uri="{BB962C8B-B14F-4D97-AF65-F5344CB8AC3E}">
        <p14:creationId xmlns:p14="http://schemas.microsoft.com/office/powerpoint/2010/main" val="537986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4388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WInSAR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/UNAVCO 1-day workshops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78833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Idea emerged from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Executive Committee teleconferences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Designed to take advantage of the volumes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data being routinely processed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 a userbase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nonspecialist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'end-users'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Cover basic theory, missions, time series, data reduction/preparation and interpretation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Trialed at UNAVCO Science Workshop, March 2018, will be repeated at GSA in November </a:t>
            </a:r>
          </a:p>
        </p:txBody>
      </p:sp>
    </p:spTree>
    <p:extLst>
      <p:ext uri="{BB962C8B-B14F-4D97-AF65-F5344CB8AC3E}">
        <p14:creationId xmlns:p14="http://schemas.microsoft.com/office/powerpoint/2010/main" val="17095040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85" y="858658"/>
            <a:ext cx="8875485" cy="1234239"/>
          </a:xfrm>
        </p:spPr>
        <p:txBody>
          <a:bodyPr/>
          <a:lstStyle/>
          <a:p>
            <a:r>
              <a:rPr lang="en-US" dirty="0"/>
              <a:t>Imaging Active Tectonics with LiDAR and </a:t>
            </a:r>
            <a:r>
              <a:rPr lang="en-US" dirty="0" err="1"/>
              <a:t>InSAR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17" t="10573" r="22857" b="28366"/>
          <a:stretch/>
        </p:blipFill>
        <p:spPr>
          <a:xfrm>
            <a:off x="-17334" y="-1"/>
            <a:ext cx="9185921" cy="5929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24" y="3120567"/>
            <a:ext cx="901337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serc.carleton.edu/</a:t>
            </a:r>
            <a:r>
              <a:rPr lang="en-US" sz="2100" dirty="0" err="1"/>
              <a:t>getsi</a:t>
            </a:r>
            <a:r>
              <a:rPr lang="en-US" sz="2100" dirty="0"/>
              <a:t>/</a:t>
            </a:r>
            <a:r>
              <a:rPr lang="en-US" sz="2100" dirty="0" err="1"/>
              <a:t>teaching_materials</a:t>
            </a:r>
            <a:r>
              <a:rPr lang="en-US" sz="2100" dirty="0"/>
              <a:t>/</a:t>
            </a:r>
            <a:r>
              <a:rPr lang="en-US" sz="2100" dirty="0" err="1"/>
              <a:t>imaging_active_tectonics</a:t>
            </a:r>
            <a:r>
              <a:rPr lang="en-US" sz="2100" dirty="0"/>
              <a:t>/index.html</a:t>
            </a:r>
          </a:p>
        </p:txBody>
      </p:sp>
    </p:spTree>
    <p:extLst>
      <p:ext uri="{BB962C8B-B14F-4D97-AF65-F5344CB8AC3E}">
        <p14:creationId xmlns:p14="http://schemas.microsoft.com/office/powerpoint/2010/main" val="87532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76F44-326D-4481-B7D2-69E19F8C5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0" t="20110" r="47476" b="7949"/>
          <a:stretch/>
        </p:blipFill>
        <p:spPr>
          <a:xfrm>
            <a:off x="1979722" y="197527"/>
            <a:ext cx="5051752" cy="65228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766817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4388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Draft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820296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theory and processing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 satellite missions, data repositories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deformation, noise, errors (1 hour)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Interferogram interpretation exercise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 series methods: theory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 series methods: demonstration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Getting data ready for modeling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From LOS phase to displacement exercise (30 mins)</a:t>
            </a:r>
          </a:p>
        </p:txBody>
      </p:sp>
    </p:spTree>
    <p:extLst>
      <p:ext uri="{BB962C8B-B14F-4D97-AF65-F5344CB8AC3E}">
        <p14:creationId xmlns:p14="http://schemas.microsoft.com/office/powerpoint/2010/main" val="136231282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4388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Draft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84071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theory and processing (45 mins)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 satellite missions, data repositories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deformation, noise, errors (1 hour)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Interferogram interpretation exercise (45 mins)</a:t>
            </a: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series methods: theory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series methods: demonstration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Getting data ready for modeling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From LOS phase to displacement exercise (30 mins)</a:t>
            </a:r>
          </a:p>
          <a:p>
            <a:pPr algn="r">
              <a:spcAft>
                <a:spcPts val="1200"/>
              </a:spcAft>
            </a:pPr>
            <a:r>
              <a:rPr lang="en-US" sz="2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*from GETSI unit 3 materials  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session (P. Agram) </a:t>
            </a:r>
          </a:p>
        </p:txBody>
      </p:sp>
    </p:spTree>
    <p:extLst>
      <p:ext uri="{BB962C8B-B14F-4D97-AF65-F5344CB8AC3E}">
        <p14:creationId xmlns:p14="http://schemas.microsoft.com/office/powerpoint/2010/main" val="252691222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D47CF-2F8C-45D2-9B0D-2ECC758F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2" t="24041" r="45631" b="3288"/>
          <a:stretch/>
        </p:blipFill>
        <p:spPr>
          <a:xfrm>
            <a:off x="0" y="55488"/>
            <a:ext cx="5184560" cy="6772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66879-F97A-4110-9044-877C558F46F1}"/>
              </a:ext>
            </a:extLst>
          </p:cNvPr>
          <p:cNvSpPr txBox="1"/>
          <p:nvPr/>
        </p:nvSpPr>
        <p:spPr>
          <a:xfrm>
            <a:off x="5468645" y="1322773"/>
            <a:ext cx="3551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Given LOS velocities, plus information on azimuth and incidence angles, can you solve for the horizontal and vertical movement rates of the landslides?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[Data from Berkeley Hills, CA]</a:t>
            </a:r>
          </a:p>
        </p:txBody>
      </p:sp>
    </p:spTree>
    <p:extLst>
      <p:ext uri="{BB962C8B-B14F-4D97-AF65-F5344CB8AC3E}">
        <p14:creationId xmlns:p14="http://schemas.microsoft.com/office/powerpoint/2010/main" val="334316274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FE287-1B94-4A89-939B-CC68090A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8105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4388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853144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theory and processing (</a:t>
            </a: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SAR satellite missions, data repositories (</a:t>
            </a: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deformation, noise, errors (1 hour)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Interferogram interpretation exercise (45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 series methods: theory (</a:t>
            </a: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 series methods: demonstration (</a:t>
            </a: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Getting data ready for modeling (</a:t>
            </a: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mins)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From LOS phase to displacement exercise (30 mins)</a:t>
            </a:r>
          </a:p>
        </p:txBody>
      </p:sp>
    </p:spTree>
    <p:extLst>
      <p:ext uri="{BB962C8B-B14F-4D97-AF65-F5344CB8AC3E}">
        <p14:creationId xmlns:p14="http://schemas.microsoft.com/office/powerpoint/2010/main" val="6283292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328474" y="443883"/>
            <a:ext cx="840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What participants liked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788337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Responses were overall very positive. In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particular, 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articipants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noted: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The level of background information was pitched at a good level (~graduate class)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Practical exercises were valuable for reinforcing understanding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Lectures and exercises were integrated well</a:t>
            </a:r>
          </a:p>
        </p:txBody>
      </p:sp>
    </p:spTree>
    <p:extLst>
      <p:ext uri="{BB962C8B-B14F-4D97-AF65-F5344CB8AC3E}">
        <p14:creationId xmlns:p14="http://schemas.microsoft.com/office/powerpoint/2010/main" val="374038674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85C1A-E4D1-4170-A528-E477C77957F5}"/>
              </a:ext>
            </a:extLst>
          </p:cNvPr>
          <p:cNvSpPr txBox="1"/>
          <p:nvPr/>
        </p:nvSpPr>
        <p:spPr>
          <a:xfrm>
            <a:off x="0" y="44388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Improvements participants suggested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085B6-B6D9-4BAD-B96A-3B6DED6D9785}"/>
              </a:ext>
            </a:extLst>
          </p:cNvPr>
          <p:cNvSpPr txBox="1"/>
          <p:nvPr/>
        </p:nvSpPr>
        <p:spPr>
          <a:xfrm>
            <a:off x="532660" y="1775534"/>
            <a:ext cx="788337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Make course materials available ahead of time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Simplify the material on time series methods (although some participants liked it as-is)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Make the time series demonstration an activity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Reduce jargon if possible!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We will try to implement these changes for the forthcoming workshop…</a:t>
            </a:r>
          </a:p>
        </p:txBody>
      </p:sp>
    </p:spTree>
    <p:extLst>
      <p:ext uri="{BB962C8B-B14F-4D97-AF65-F5344CB8AC3E}">
        <p14:creationId xmlns:p14="http://schemas.microsoft.com/office/powerpoint/2010/main" val="14527672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Concept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91954"/>
            <a:ext cx="8082751" cy="2111829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dirty="0"/>
              <a:t>Earthquakes can damage the infrastructure lifelines that society depends upon – motivating our use of LiDAR and </a:t>
            </a:r>
            <a:r>
              <a:rPr lang="en-US" altLang="en-US" dirty="0" err="1"/>
              <a:t>InSAR</a:t>
            </a:r>
            <a:r>
              <a:rPr lang="en-US" altLang="en-US" dirty="0"/>
              <a:t> to study faulting and earthquakes</a:t>
            </a:r>
          </a:p>
        </p:txBody>
      </p:sp>
    </p:spTree>
    <p:extLst>
      <p:ext uri="{BB962C8B-B14F-4D97-AF65-F5344CB8AC3E}">
        <p14:creationId xmlns:p14="http://schemas.microsoft.com/office/powerpoint/2010/main" val="213322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1216" y="4564041"/>
            <a:ext cx="8511547" cy="73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dirty="0"/>
              <a:t>Fault-crossing infrastructure!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6" y="136561"/>
            <a:ext cx="8883129" cy="42910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1445" y="136561"/>
            <a:ext cx="4612943" cy="4355407"/>
            <a:chOff x="641445" y="136561"/>
            <a:chExt cx="4612943" cy="435540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72603" y="136561"/>
              <a:ext cx="1398896" cy="326855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21122" y="491319"/>
              <a:ext cx="784747" cy="3936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86989" y="716507"/>
              <a:ext cx="867399" cy="268860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1445" y="1433015"/>
              <a:ext cx="1617259" cy="2994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3663806">
              <a:off x="968991" y="3622339"/>
              <a:ext cx="1369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San Andreas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4077916">
              <a:off x="2141475" y="553861"/>
              <a:ext cx="1035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Hayward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4668295">
              <a:off x="3323879" y="1238525"/>
              <a:ext cx="109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Calaveras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4319832">
              <a:off x="4165373" y="1102048"/>
              <a:ext cx="1155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Greenville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3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1"/>
            <a:ext cx="8902790" cy="3135906"/>
            <a:chOff x="-1" y="1"/>
            <a:chExt cx="8902790" cy="3135906"/>
          </a:xfrm>
        </p:grpSpPr>
        <p:sp>
          <p:nvSpPr>
            <p:cNvPr id="4" name="Rectangle 3"/>
            <p:cNvSpPr txBox="1">
              <a:spLocks noChangeArrowheads="1"/>
            </p:cNvSpPr>
            <p:nvPr/>
          </p:nvSpPr>
          <p:spPr>
            <a:xfrm>
              <a:off x="4895003" y="224054"/>
              <a:ext cx="4007786" cy="25252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altLang="en-US" dirty="0"/>
                <a:t>LiDAR can give you the locations of active faults and their long-term slip behavior…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"/>
              <a:ext cx="4703859" cy="313590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5660" y="3135907"/>
            <a:ext cx="8891516" cy="3166078"/>
            <a:chOff x="245660" y="3135907"/>
            <a:chExt cx="8891516" cy="3166078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245660" y="3616657"/>
              <a:ext cx="4394579" cy="21493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altLang="en-US" dirty="0"/>
                <a:t>…and </a:t>
              </a:r>
              <a:r>
                <a:rPr lang="en-US" altLang="en-US" dirty="0" err="1"/>
                <a:t>InSAR</a:t>
              </a:r>
              <a:r>
                <a:rPr lang="en-US" altLang="en-US" dirty="0"/>
                <a:t> can give you a detailed picture of the short-term slip behavior of faults (earthquakes!)</a:t>
              </a:r>
            </a:p>
          </p:txBody>
        </p:sp>
        <p:pic>
          <p:nvPicPr>
            <p:cNvPr id="10" name="Picture 9" descr="wells_wr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9" t="22872" r="31138" b="23778"/>
            <a:stretch/>
          </p:blipFill>
          <p:spPr>
            <a:xfrm>
              <a:off x="4776717" y="3135907"/>
              <a:ext cx="4360459" cy="3166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9331"/>
            <a:ext cx="8458200" cy="539687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Identifying vulnerable infrastructure in the vicinity of, or crossing, active faults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LiDAR data to estimate fault slip rates and recurrence rates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 introduction to </a:t>
            </a:r>
            <a:r>
              <a:rPr lang="en-US" dirty="0" err="1"/>
              <a:t>InSAR</a:t>
            </a:r>
            <a:r>
              <a:rPr lang="en-US" dirty="0"/>
              <a:t>, and basic </a:t>
            </a:r>
            <a:r>
              <a:rPr lang="en-US" dirty="0" err="1"/>
              <a:t>interferogram</a:t>
            </a:r>
            <a:r>
              <a:rPr lang="en-US" dirty="0"/>
              <a:t> interpretation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Simple modeling of </a:t>
            </a:r>
            <a:r>
              <a:rPr lang="en-US" dirty="0" err="1"/>
              <a:t>interferogram</a:t>
            </a:r>
            <a:r>
              <a:rPr lang="en-US" dirty="0"/>
              <a:t> data of earthquakes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Relating societal impacts from a recent earthquake to insights gained from LiDAR and </a:t>
            </a:r>
            <a:r>
              <a:rPr lang="en-US" dirty="0" err="1"/>
              <a:t>InSAR</a:t>
            </a:r>
            <a:r>
              <a:rPr lang="en-US" dirty="0"/>
              <a:t> data for that fault/event</a:t>
            </a:r>
          </a:p>
        </p:txBody>
      </p:sp>
    </p:spTree>
    <p:extLst>
      <p:ext uri="{BB962C8B-B14F-4D97-AF65-F5344CB8AC3E}">
        <p14:creationId xmlns:p14="http://schemas.microsoft.com/office/powerpoint/2010/main" val="29410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9331"/>
            <a:ext cx="8458200" cy="539687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Identifying vulnerable infrastructure in the vicinity of, or crossing, active faults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LiDAR data to estimate fault slip rates and recurrence rates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An introduction to </a:t>
            </a:r>
            <a:r>
              <a:rPr lang="en-US" dirty="0" err="1">
                <a:solidFill>
                  <a:srgbClr val="FF0000"/>
                </a:solidFill>
              </a:rPr>
              <a:t>InSAR</a:t>
            </a:r>
            <a:r>
              <a:rPr lang="en-US" dirty="0">
                <a:solidFill>
                  <a:srgbClr val="FF0000"/>
                </a:solidFill>
              </a:rPr>
              <a:t>, and basic </a:t>
            </a:r>
            <a:r>
              <a:rPr lang="en-US" dirty="0" err="1">
                <a:solidFill>
                  <a:srgbClr val="FF0000"/>
                </a:solidFill>
              </a:rPr>
              <a:t>interferogram</a:t>
            </a:r>
            <a:r>
              <a:rPr lang="en-US" dirty="0">
                <a:solidFill>
                  <a:srgbClr val="FF0000"/>
                </a:solidFill>
              </a:rPr>
              <a:t> interpretation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Simple modeling of </a:t>
            </a:r>
            <a:r>
              <a:rPr lang="en-US" dirty="0" err="1">
                <a:solidFill>
                  <a:srgbClr val="FF0000"/>
                </a:solidFill>
              </a:rPr>
              <a:t>interferogram</a:t>
            </a:r>
            <a:r>
              <a:rPr lang="en-US" dirty="0">
                <a:solidFill>
                  <a:srgbClr val="FF0000"/>
                </a:solidFill>
              </a:rPr>
              <a:t> data of earthquakes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Relating societal impacts from a recent earthquake to insights gained from LiDAR and </a:t>
            </a:r>
            <a:r>
              <a:rPr lang="en-US" dirty="0" err="1"/>
              <a:t>InSAR</a:t>
            </a:r>
            <a:r>
              <a:rPr lang="en-US" dirty="0"/>
              <a:t> data for that fault/event</a:t>
            </a:r>
          </a:p>
        </p:txBody>
      </p:sp>
    </p:spTree>
    <p:extLst>
      <p:ext uri="{BB962C8B-B14F-4D97-AF65-F5344CB8AC3E}">
        <p14:creationId xmlns:p14="http://schemas.microsoft.com/office/powerpoint/2010/main" val="327787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Unit 3 Elements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91954"/>
            <a:ext cx="8082751" cy="4739923"/>
          </a:xfrm>
        </p:spPr>
        <p:txBody>
          <a:bodyPr>
            <a:normAutofit/>
          </a:bodyPr>
          <a:lstStyle/>
          <a:p>
            <a:r>
              <a:rPr lang="en-US" altLang="en-US" dirty="0"/>
              <a:t>An annotated PowerPoint presentation introducing </a:t>
            </a:r>
            <a:r>
              <a:rPr lang="en-US" altLang="en-US" dirty="0" err="1"/>
              <a:t>InSAR</a:t>
            </a:r>
            <a:r>
              <a:rPr lang="en-US" altLang="en-US" dirty="0"/>
              <a:t>, how it works, how to interpret data and what its capabilities and limitations are</a:t>
            </a:r>
          </a:p>
          <a:p>
            <a:r>
              <a:rPr lang="en-US" altLang="en-US" dirty="0"/>
              <a:t>A practical exercise in interpreting a SAR </a:t>
            </a:r>
            <a:r>
              <a:rPr lang="en-US" altLang="en-US" dirty="0" err="1"/>
              <a:t>interferogram</a:t>
            </a:r>
            <a:r>
              <a:rPr lang="en-US" altLang="en-US" dirty="0"/>
              <a:t> of an earthquake (can be paper- or Google Earth-based)</a:t>
            </a:r>
          </a:p>
        </p:txBody>
      </p:sp>
    </p:spTree>
    <p:extLst>
      <p:ext uri="{BB962C8B-B14F-4D97-AF65-F5344CB8AC3E}">
        <p14:creationId xmlns:p14="http://schemas.microsoft.com/office/powerpoint/2010/main" val="1430954062"/>
      </p:ext>
    </p:extLst>
  </p:cSld>
  <p:clrMapOvr>
    <a:masterClrMapping/>
  </p:clrMapOvr>
</p:sld>
</file>

<file path=ppt/theme/theme1.xml><?xml version="1.0" encoding="utf-8"?>
<a:theme xmlns:a="http://schemas.openxmlformats.org/drawingml/2006/main" name="GETSI pptx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CC"/>
        </a:dk1>
        <a:lt1>
          <a:srgbClr val="FFFF66"/>
        </a:lt1>
        <a:dk2>
          <a:srgbClr val="0000CC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B8"/>
        </a:accent3>
        <a:accent4>
          <a:srgbClr val="0000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CC"/>
        </a:dk1>
        <a:lt1>
          <a:srgbClr val="FFFF66"/>
        </a:lt1>
        <a:dk2>
          <a:srgbClr val="0000CC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B8"/>
        </a:accent3>
        <a:accent4>
          <a:srgbClr val="0000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GETSI pptx template.potx</Template>
  <TotalTime>4449</TotalTime>
  <Words>1368</Words>
  <Application>Microsoft Office PowerPoint</Application>
  <PresentationFormat>On-screen Show (4:3)</PresentationFormat>
  <Paragraphs>149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GETSI pptx template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Imaging Active Tectonics with LiDAR and InSAR</vt:lpstr>
      <vt:lpstr>The Concept</vt:lpstr>
      <vt:lpstr>PowerPoint Presentation</vt:lpstr>
      <vt:lpstr>PowerPoint Presentation</vt:lpstr>
      <vt:lpstr>The Units</vt:lpstr>
      <vt:lpstr>The Units</vt:lpstr>
      <vt:lpstr>Unit 3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4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Pratt-Sitaula</dc:creator>
  <cp:lastModifiedBy>Gareth Funning</cp:lastModifiedBy>
  <cp:revision>100</cp:revision>
  <dcterms:created xsi:type="dcterms:W3CDTF">2014-01-07T13:46:23Z</dcterms:created>
  <dcterms:modified xsi:type="dcterms:W3CDTF">2018-10-22T23:45:34Z</dcterms:modified>
</cp:coreProperties>
</file>