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handoutMasterIdLst>
    <p:handoutMasterId r:id="rId15"/>
  </p:handoutMasterIdLst>
  <p:sldIdLst>
    <p:sldId id="278" r:id="rId2"/>
    <p:sldId id="362" r:id="rId3"/>
    <p:sldId id="284" r:id="rId4"/>
    <p:sldId id="796" r:id="rId5"/>
    <p:sldId id="797" r:id="rId6"/>
    <p:sldId id="540" r:id="rId7"/>
    <p:sldId id="407" r:id="rId8"/>
    <p:sldId id="328" r:id="rId9"/>
    <p:sldId id="329" r:id="rId10"/>
    <p:sldId id="414" r:id="rId11"/>
    <p:sldId id="1164" r:id="rId12"/>
    <p:sldId id="356" r:id="rId13"/>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95"/>
    <p:restoredTop sz="93639"/>
  </p:normalViewPr>
  <p:slideViewPr>
    <p:cSldViewPr snapToGrid="0" snapToObjects="1">
      <p:cViewPr varScale="1">
        <p:scale>
          <a:sx n="95" d="100"/>
          <a:sy n="95" d="100"/>
        </p:scale>
        <p:origin x="151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6394941-C967-4835-80CC-2B19E3DC3ABA}" type="datetimeFigureOut">
              <a:rPr lang="en-US" smtClean="0"/>
              <a:t>10/23/18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4D84A98-572A-4AB4-A411-08CB3D13458E}" type="slidenum">
              <a:rPr lang="en-US" smtClean="0"/>
              <a:t>‹#›</a:t>
            </a:fld>
            <a:endParaRPr lang="en-US"/>
          </a:p>
        </p:txBody>
      </p:sp>
    </p:spTree>
    <p:extLst>
      <p:ext uri="{BB962C8B-B14F-4D97-AF65-F5344CB8AC3E}">
        <p14:creationId xmlns:p14="http://schemas.microsoft.com/office/powerpoint/2010/main" val="3592866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hangingPunct="1">
              <a:defRPr sz="1200"/>
            </a:lvl1pPr>
          </a:lstStyle>
          <a:p>
            <a:pPr>
              <a:defRPr/>
            </a:pPr>
            <a:fld id="{087C32DF-D673-4F51-B540-CD2DBE3B5638}" type="datetimeFigureOut">
              <a:rPr lang="en-US"/>
              <a:pPr>
                <a:defRPr/>
              </a:pPr>
              <a:t>10/23/18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E3146C46-E7C2-4173-82C2-E88CEEA1E7F4}" type="slidenum">
              <a:rPr lang="en-US" altLang="en-US"/>
              <a:pPr>
                <a:defRPr/>
              </a:pPr>
              <a:t>‹#›</a:t>
            </a:fld>
            <a:endParaRPr lang="en-US" altLang="en-US"/>
          </a:p>
        </p:txBody>
      </p:sp>
    </p:spTree>
    <p:extLst>
      <p:ext uri="{BB962C8B-B14F-4D97-AF65-F5344CB8AC3E}">
        <p14:creationId xmlns:p14="http://schemas.microsoft.com/office/powerpoint/2010/main" val="28391701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1433" tIns="45717" rIns="91433" bIns="45717" anchor="b">
            <a:prstTxWarp prst="textNoShape">
              <a:avLst/>
            </a:prstTxWarp>
          </a:bodyPr>
          <a:lstStyle/>
          <a:p>
            <a:pPr algn="r"/>
            <a:fld id="{34F68705-623F-394D-B224-50D3B32DC043}" type="slidenum">
              <a:rPr lang="en-US" sz="1200"/>
              <a:pPr algn="r"/>
              <a:t>2</a:t>
            </a:fld>
            <a:endParaRPr lang="en-US" sz="1200" dirty="0"/>
          </a:p>
        </p:txBody>
      </p:sp>
      <p:sp>
        <p:nvSpPr>
          <p:cNvPr id="22531" name="Rectangle 2"/>
          <p:cNvSpPr>
            <a:spLocks noGrp="1" noRot="1" noChangeAspect="1" noChangeArrowheads="1" noTextEdit="1"/>
          </p:cNvSpPr>
          <p:nvPr>
            <p:ph type="sldImg"/>
          </p:nvPr>
        </p:nvSpPr>
        <p:spPr>
          <a:xfrm>
            <a:off x="1182688" y="696913"/>
            <a:ext cx="4648200" cy="3486150"/>
          </a:xfrm>
          <a:ln/>
        </p:spPr>
      </p:sp>
      <p:sp>
        <p:nvSpPr>
          <p:cNvPr id="22532" name="Rectangle 3"/>
          <p:cNvSpPr>
            <a:spLocks noGrp="1" noChangeArrowheads="1"/>
          </p:cNvSpPr>
          <p:nvPr>
            <p:ph type="body" idx="1"/>
          </p:nvPr>
        </p:nvSpPr>
        <p:spPr>
          <a:noFill/>
          <a:ln/>
        </p:spPr>
        <p:txBody>
          <a:bodyPr/>
          <a:lstStyle/>
          <a:p>
            <a:pPr eaLnBrk="1" hangingPunct="1"/>
            <a:r>
              <a:rPr lang="en-US" dirty="0">
                <a:latin typeface="Arial" pitchFamily="33" charset="0"/>
                <a:ea typeface="ＭＳ Ｐゴシック" pitchFamily="33" charset="-128"/>
                <a:cs typeface="ＭＳ Ｐゴシック" pitchFamily="33" charset="-128"/>
              </a:rPr>
              <a:t>NISAR focuses on three key science objectives and three key applications areas,</a:t>
            </a:r>
            <a:r>
              <a:rPr lang="en-US" baseline="0" dirty="0">
                <a:latin typeface="Arial" pitchFamily="33" charset="0"/>
                <a:ea typeface="ＭＳ Ｐゴシック" pitchFamily="33" charset="-128"/>
                <a:cs typeface="ＭＳ Ｐゴシック" pitchFamily="33" charset="-128"/>
              </a:rPr>
              <a:t> each of which has been identified as keen areas of interest for both the US and Indian science and applications communities.  Reducing uncertainties in the projections of climate change is clearly a high scientific priority, and likely an area of scientific focus for some time to come.  Two of three NISAR science objectives are focused squarely on reducing these uncertainties by providing quantitative measurements of ice sheet dynamics and carbon flux dynamics over the life of the mission that will constrain models to lower uncertainties, and no doubt lead to model improvements as well.  The third science objective, focused on solid earth, aims to improve our understanding of how fault systems interact throughout the seismic cycle, how volcanoes behave throughout the eruptive cycle, and similarly how landslides move throughout their cycle.  These hazard related science investigations will reveal processes occurring in the crust and improve our ability to forecast future events.</a:t>
            </a:r>
          </a:p>
          <a:p>
            <a:pPr eaLnBrk="1" hangingPunct="1"/>
            <a:endParaRPr lang="en-US" baseline="0" dirty="0">
              <a:latin typeface="Arial" pitchFamily="33" charset="0"/>
              <a:ea typeface="ＭＳ Ｐゴシック" pitchFamily="33" charset="-128"/>
              <a:cs typeface="ＭＳ Ｐゴシック" pitchFamily="33" charset="-128"/>
            </a:endParaRPr>
          </a:p>
          <a:p>
            <a:pPr eaLnBrk="1" hangingPunct="1"/>
            <a:r>
              <a:rPr lang="en-US" baseline="0" dirty="0">
                <a:latin typeface="Arial" pitchFamily="33" charset="0"/>
                <a:ea typeface="ＭＳ Ｐゴシック" pitchFamily="33" charset="-128"/>
                <a:cs typeface="ＭＳ Ｐゴシック" pitchFamily="33" charset="-128"/>
              </a:rPr>
              <a:t>Using the same techniques as those used to fulfill the science objectives, a number of important applications can be addressed. In  particular, availability or security of water, energy, and food for ever-growing populations is clearly of interest to governments and industries. NISAR would examine the exploitation of stressed aquifers and on-shore hydrocarbon reserves as well as provide a means for determining quantitative crop yield through biomass estimation. This objective is an operational concern for India, who consider NISAR a pathfinder for future Indian operational missions.   A third key area that many on the SDT are passionate about is the exploitation of NISAR’s all-weather day/night imaging capabilities to explore the potentials for urgent response and hazard mitigation.  </a:t>
            </a:r>
          </a:p>
        </p:txBody>
      </p:sp>
    </p:spTree>
    <p:extLst>
      <p:ext uri="{BB962C8B-B14F-4D97-AF65-F5344CB8AC3E}">
        <p14:creationId xmlns:p14="http://schemas.microsoft.com/office/powerpoint/2010/main" val="317057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146C46-E7C2-4173-82C2-E88CEEA1E7F4}" type="slidenum">
              <a:rPr lang="en-US" altLang="en-US" smtClean="0"/>
              <a:pPr>
                <a:defRPr/>
              </a:pPr>
              <a:t>11</a:t>
            </a:fld>
            <a:endParaRPr lang="en-US" altLang="en-US"/>
          </a:p>
        </p:txBody>
      </p:sp>
    </p:spTree>
    <p:extLst>
      <p:ext uri="{BB962C8B-B14F-4D97-AF65-F5344CB8AC3E}">
        <p14:creationId xmlns:p14="http://schemas.microsoft.com/office/powerpoint/2010/main" val="391913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p:nvPr userDrawn="1"/>
        </p:nvSpPr>
        <p:spPr>
          <a:xfrm>
            <a:off x="914400" y="2614613"/>
            <a:ext cx="7315200" cy="615950"/>
          </a:xfrm>
          <a:prstGeom prst="rect">
            <a:avLst/>
          </a:prstGeom>
          <a:noFill/>
        </p:spPr>
        <p:txBody>
          <a:bodyPr lIns="0" tIns="0" rIns="0" bIns="0">
            <a:spAutoFit/>
          </a:bodyPr>
          <a:lstStyle/>
          <a:p>
            <a:pPr algn="ctr" eaLnBrk="1" fontAlgn="auto" hangingPunct="1">
              <a:spcBef>
                <a:spcPts val="0"/>
              </a:spcBef>
              <a:spcAft>
                <a:spcPts val="0"/>
              </a:spcAft>
              <a:defRPr/>
            </a:pPr>
            <a:r>
              <a:rPr lang="en-US" sz="2000" cap="all" spc="300" dirty="0">
                <a:solidFill>
                  <a:srgbClr val="344068"/>
                </a:solidFill>
                <a:ea typeface="+mn-ea"/>
                <a:cs typeface="Arial" pitchFamily="34" charset="0"/>
              </a:rPr>
              <a:t>Applications Workshop</a:t>
            </a:r>
          </a:p>
          <a:p>
            <a:pPr algn="ctr" eaLnBrk="1" fontAlgn="auto" hangingPunct="1">
              <a:spcBef>
                <a:spcPts val="0"/>
              </a:spcBef>
              <a:spcAft>
                <a:spcPts val="0"/>
              </a:spcAft>
              <a:defRPr/>
            </a:pPr>
            <a:r>
              <a:rPr lang="en-US" sz="2000" cap="all" spc="300" dirty="0">
                <a:solidFill>
                  <a:srgbClr val="344068"/>
                </a:solidFill>
                <a:ea typeface="+mn-ea"/>
                <a:cs typeface="Arial" pitchFamily="34" charset="0"/>
              </a:rPr>
              <a:t>Reston, VA</a:t>
            </a:r>
          </a:p>
        </p:txBody>
      </p:sp>
      <p:sp>
        <p:nvSpPr>
          <p:cNvPr id="5" name="TextBox 4"/>
          <p:cNvSpPr txBox="1">
            <a:spLocks noChangeArrowheads="1"/>
          </p:cNvSpPr>
          <p:nvPr userDrawn="1"/>
        </p:nvSpPr>
        <p:spPr bwMode="auto">
          <a:xfrm>
            <a:off x="914400" y="6275388"/>
            <a:ext cx="1528763" cy="182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400">
                <a:solidFill>
                  <a:srgbClr val="344068"/>
                </a:solidFill>
              </a:rPr>
              <a:t>December 2, 2014</a:t>
            </a:r>
            <a:endParaRPr lang="en-US" sz="1200">
              <a:solidFill>
                <a:srgbClr val="344068"/>
              </a:solidFill>
            </a:endParaRPr>
          </a:p>
        </p:txBody>
      </p:sp>
      <p:sp>
        <p:nvSpPr>
          <p:cNvPr id="6" name="TextBox 5"/>
          <p:cNvSpPr txBox="1">
            <a:spLocks noChangeArrowheads="1"/>
          </p:cNvSpPr>
          <p:nvPr userDrawn="1"/>
        </p:nvSpPr>
        <p:spPr bwMode="auto">
          <a:xfrm>
            <a:off x="7194550" y="6275388"/>
            <a:ext cx="1038225" cy="182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5000"/>
              </a:lnSpc>
              <a:defRPr/>
            </a:pPr>
            <a:r>
              <a:rPr lang="en-US" sz="1400">
                <a:solidFill>
                  <a:srgbClr val="344068"/>
                </a:solidFill>
              </a:rPr>
              <a:t>JPL D-#####</a:t>
            </a:r>
            <a:endParaRPr lang="en-US" sz="1200">
              <a:solidFill>
                <a:srgbClr val="344068"/>
              </a:solidFill>
            </a:endParaRPr>
          </a:p>
        </p:txBody>
      </p:sp>
      <p:pic>
        <p:nvPicPr>
          <p:cNvPr id="7"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400" y="762000"/>
            <a:ext cx="15430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ISAR_logo_v2.1.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24200" y="712788"/>
            <a:ext cx="29083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74490" y="3790950"/>
            <a:ext cx="6858000" cy="949012"/>
          </a:xfrm>
        </p:spPr>
        <p:txBody>
          <a:bodyPr anchor="t" anchorCtr="0"/>
          <a:lstStyle>
            <a:lvl1pPr algn="r">
              <a:lnSpc>
                <a:spcPct val="80000"/>
              </a:lnSpc>
              <a:defRPr sz="2400" spc="-50" baseline="0">
                <a:solidFill>
                  <a:srgbClr val="663300"/>
                </a:solidFill>
                <a:latin typeface="Franklin Gothic Heavy" panose="020B0903020102020204" pitchFamily="34" charset="0"/>
                <a:ea typeface="Kozuka Gothic Pr6N H" panose="020B0800000000000000" pitchFamily="34" charset="-128"/>
              </a:defRPr>
            </a:lvl1pPr>
          </a:lstStyle>
          <a:p>
            <a:r>
              <a:rPr lang="en-US"/>
              <a:t>Click to edit Master title style</a:t>
            </a:r>
            <a:endParaRPr lang="en-US" dirty="0"/>
          </a:p>
        </p:txBody>
      </p:sp>
      <p:sp>
        <p:nvSpPr>
          <p:cNvPr id="3" name="Subtitle 2"/>
          <p:cNvSpPr>
            <a:spLocks noGrp="1"/>
          </p:cNvSpPr>
          <p:nvPr>
            <p:ph type="subTitle" idx="1"/>
          </p:nvPr>
        </p:nvSpPr>
        <p:spPr>
          <a:xfrm>
            <a:off x="914399" y="4983162"/>
            <a:ext cx="7315200" cy="954651"/>
          </a:xfrm>
        </p:spPr>
        <p:txBody>
          <a:bodyPr tIns="0" bIns="0">
            <a:spAutoFit/>
          </a:bodyPr>
          <a:lstStyle>
            <a:lvl1pPr marL="0" indent="0" algn="r">
              <a:spcBef>
                <a:spcPts val="300"/>
              </a:spcBef>
              <a:spcAft>
                <a:spcPts val="300"/>
              </a:spcAft>
              <a:buNone/>
              <a:defRPr sz="1600" cap="none" spc="0" baseline="0">
                <a:solidFill>
                  <a:srgbClr val="663300"/>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Tree>
    <p:extLst>
      <p:ext uri="{BB962C8B-B14F-4D97-AF65-F5344CB8AC3E}">
        <p14:creationId xmlns:p14="http://schemas.microsoft.com/office/powerpoint/2010/main" val="3665165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4"/>
          <p:cNvSpPr>
            <a:spLocks noGrp="1"/>
          </p:cNvSpPr>
          <p:nvPr>
            <p:ph type="body" sz="quarter" idx="17" hasCustomPrompt="1"/>
          </p:nvPr>
        </p:nvSpPr>
        <p:spPr>
          <a:xfrm>
            <a:off x="457200" y="149733"/>
            <a:ext cx="8229601" cy="261959"/>
          </a:xfrm>
          <a:prstGeom prst="rect">
            <a:avLst/>
          </a:prstGeom>
        </p:spPr>
        <p:txBody>
          <a:bodyPr anchor="t">
            <a:noAutofit/>
          </a:bodyPr>
          <a:lstStyle>
            <a:lvl1pPr marL="0" indent="0" algn="l">
              <a:buNone/>
              <a:tabLst/>
              <a:defRPr sz="10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11" name="Text Placeholder 13"/>
          <p:cNvSpPr>
            <a:spLocks noGrp="1"/>
          </p:cNvSpPr>
          <p:nvPr>
            <p:ph type="body" sz="quarter" idx="16" hasCustomPrompt="1"/>
          </p:nvPr>
        </p:nvSpPr>
        <p:spPr>
          <a:xfrm>
            <a:off x="457199" y="890176"/>
            <a:ext cx="8229601" cy="426006"/>
          </a:xfrm>
          <a:prstGeom prst="rect">
            <a:avLst/>
          </a:prstGeom>
        </p:spPr>
        <p:txBody>
          <a:bodyPr vert="horz">
            <a:noAutofit/>
          </a:bodyPr>
          <a:lstStyle>
            <a:lvl1pPr marL="0" indent="0">
              <a:buFontTx/>
              <a:buNone/>
              <a:defRPr sz="2200" baseline="0">
                <a:solidFill>
                  <a:srgbClr val="000000"/>
                </a:solidFill>
                <a:latin typeface="+mj-lt"/>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add subtitle</a:t>
            </a:r>
          </a:p>
        </p:txBody>
      </p:sp>
      <p:sp>
        <p:nvSpPr>
          <p:cNvPr id="8" name="Content Placeholder 7"/>
          <p:cNvSpPr>
            <a:spLocks noGrp="1"/>
          </p:cNvSpPr>
          <p:nvPr>
            <p:ph sz="quarter" idx="19"/>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10" name="Slide Number Placeholder 9"/>
          <p:cNvSpPr>
            <a:spLocks noGrp="1"/>
          </p:cNvSpPr>
          <p:nvPr>
            <p:ph type="sldNum" sz="quarter" idx="22"/>
          </p:nvPr>
        </p:nvSpPr>
        <p:spPr/>
        <p:txBody>
          <a:bodyPr/>
          <a:lstStyle/>
          <a:p>
            <a:endParaRPr lang="en-US" dirty="0"/>
          </a:p>
        </p:txBody>
      </p:sp>
    </p:spTree>
    <p:extLst>
      <p:ext uri="{BB962C8B-B14F-4D97-AF65-F5344CB8AC3E}">
        <p14:creationId xmlns:p14="http://schemas.microsoft.com/office/powerpoint/2010/main" val="366550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TextBox 3"/>
          <p:cNvSpPr txBox="1"/>
          <p:nvPr userDrawn="1"/>
        </p:nvSpPr>
        <p:spPr>
          <a:xfrm>
            <a:off x="1498600" y="2614613"/>
            <a:ext cx="6146800" cy="277812"/>
          </a:xfrm>
          <a:prstGeom prst="rect">
            <a:avLst/>
          </a:prstGeom>
          <a:noFill/>
        </p:spPr>
        <p:txBody>
          <a:bodyPr lIns="0" tIns="0" rIns="0" bIns="0">
            <a:spAutoFit/>
          </a:bodyPr>
          <a:lstStyle/>
          <a:p>
            <a:pPr algn="ctr" eaLnBrk="1" fontAlgn="auto" hangingPunct="1">
              <a:spcBef>
                <a:spcPts val="0"/>
              </a:spcBef>
              <a:spcAft>
                <a:spcPts val="0"/>
              </a:spcAft>
              <a:defRPr/>
            </a:pPr>
            <a:r>
              <a:rPr lang="en-US" cap="all" spc="300" baseline="0" dirty="0">
                <a:solidFill>
                  <a:srgbClr val="344068"/>
                </a:solidFill>
                <a:ea typeface="+mn-ea"/>
                <a:cs typeface="Arial" pitchFamily="34" charset="0"/>
              </a:rPr>
              <a:t>SAR Training Workshop</a:t>
            </a:r>
            <a:endParaRPr lang="en-US" cap="all" spc="300" dirty="0">
              <a:solidFill>
                <a:srgbClr val="344068"/>
              </a:solidFill>
              <a:ea typeface="+mn-ea"/>
              <a:cs typeface="Arial" pitchFamily="34" charset="0"/>
            </a:endParaRPr>
          </a:p>
        </p:txBody>
      </p:sp>
      <p:sp>
        <p:nvSpPr>
          <p:cNvPr id="5" name="TextBox 4"/>
          <p:cNvSpPr txBox="1">
            <a:spLocks noChangeArrowheads="1"/>
          </p:cNvSpPr>
          <p:nvPr userDrawn="1"/>
        </p:nvSpPr>
        <p:spPr bwMode="auto">
          <a:xfrm>
            <a:off x="561975" y="3260725"/>
            <a:ext cx="1407437" cy="1569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200" baseline="0" dirty="0">
                <a:solidFill>
                  <a:srgbClr val="344068"/>
                </a:solidFill>
              </a:rPr>
              <a:t>October 22-24, 2018</a:t>
            </a:r>
            <a:endParaRPr lang="en-US" sz="1100" dirty="0">
              <a:solidFill>
                <a:srgbClr val="344068"/>
              </a:solidFill>
            </a:endParaRPr>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4550" y="914400"/>
            <a:ext cx="13096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expertjobs.org/wp-content/uploads/2012/09/isro.jpg"/>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0563" y="1003300"/>
            <a:ext cx="98583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71600" y="3790950"/>
            <a:ext cx="6858000" cy="949012"/>
          </a:xfrm>
        </p:spPr>
        <p:txBody>
          <a:bodyPr anchor="t" anchorCtr="0"/>
          <a:lstStyle>
            <a:lvl1pPr algn="r">
              <a:lnSpc>
                <a:spcPct val="90000"/>
              </a:lnSpc>
              <a:defRPr sz="2400" spc="-50" baseline="0">
                <a:solidFill>
                  <a:srgbClr val="663300"/>
                </a:solidFill>
                <a:latin typeface="Franklin Gothic Heavy" panose="020B0903020102020204" pitchFamily="34" charset="0"/>
                <a:ea typeface="Kozuka Gothic Pr6N H" panose="020B0800000000000000" pitchFamily="34" charset="-128"/>
              </a:defRPr>
            </a:lvl1pPr>
          </a:lstStyle>
          <a:p>
            <a:r>
              <a:rPr lang="en-US" dirty="0"/>
              <a:t>Click to edit Master title style</a:t>
            </a:r>
          </a:p>
        </p:txBody>
      </p:sp>
      <p:sp>
        <p:nvSpPr>
          <p:cNvPr id="3" name="Subtitle 2"/>
          <p:cNvSpPr>
            <a:spLocks noGrp="1"/>
          </p:cNvSpPr>
          <p:nvPr>
            <p:ph type="subTitle" idx="1"/>
          </p:nvPr>
        </p:nvSpPr>
        <p:spPr>
          <a:xfrm>
            <a:off x="914400" y="4983163"/>
            <a:ext cx="7315200" cy="962766"/>
          </a:xfrm>
        </p:spPr>
        <p:txBody>
          <a:bodyPr tIns="0" bIns="0">
            <a:spAutoFit/>
          </a:bodyPr>
          <a:lstStyle>
            <a:lvl1pPr marL="0" indent="0" algn="l">
              <a:spcBef>
                <a:spcPts val="300"/>
              </a:spcBef>
              <a:spcAft>
                <a:spcPts val="300"/>
              </a:spcAft>
              <a:buNone/>
              <a:defRPr sz="1600" cap="none" spc="0" baseline="0">
                <a:solidFill>
                  <a:schemeClr val="tx1"/>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Tree>
    <p:extLst>
      <p:ext uri="{BB962C8B-B14F-4D97-AF65-F5344CB8AC3E}">
        <p14:creationId xmlns:p14="http://schemas.microsoft.com/office/powerpoint/2010/main" val="3205542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457200" marR="0" indent="-225425" algn="l" defTabSz="914400" rtl="0" eaLnBrk="1" fontAlgn="auto" latinLnBrk="0" hangingPunct="1">
              <a:lnSpc>
                <a:spcPct val="90000"/>
              </a:lnSpc>
              <a:spcBef>
                <a:spcPts val="800"/>
              </a:spcBef>
              <a:spcAft>
                <a:spcPts val="300"/>
              </a:spcAft>
              <a:buClr>
                <a:schemeClr val="accent1"/>
              </a:buClr>
              <a:buSzTx/>
              <a:buFont typeface="Arial" panose="020B0604020202020204" pitchFamily="34" charset="0"/>
              <a:buChar char="•"/>
              <a:tabLs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p:txBody>
          <a:bodyPr/>
          <a:lstStyle>
            <a:lvl1pPr>
              <a:defRPr smtClean="0"/>
            </a:lvl1pPr>
          </a:lstStyle>
          <a:p>
            <a:pPr>
              <a:defRPr/>
            </a:pPr>
            <a:fld id="{EF07B2F1-0408-4E3D-AD08-5B68FA08CD94}" type="slidenum">
              <a:rPr lang="en-US" altLang="en-US"/>
              <a:pPr>
                <a:defRPr/>
              </a:pPr>
              <a:t>‹#›</a:t>
            </a:fld>
            <a:endParaRPr lang="en-US" alt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8125" y="157992"/>
            <a:ext cx="806904" cy="67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87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Backup">
    <p:spTree>
      <p:nvGrpSpPr>
        <p:cNvPr id="1" name=""/>
        <p:cNvGrpSpPr/>
        <p:nvPr/>
      </p:nvGrpSpPr>
      <p:grpSpPr>
        <a:xfrm>
          <a:off x="0" y="0"/>
          <a:ext cx="0" cy="0"/>
          <a:chOff x="0" y="0"/>
          <a:chExt cx="0" cy="0"/>
        </a:xfrm>
      </p:grpSpPr>
      <p:sp>
        <p:nvSpPr>
          <p:cNvPr id="4" name="Rectangle 3"/>
          <p:cNvSpPr/>
          <p:nvPr userDrawn="1"/>
        </p:nvSpPr>
        <p:spPr>
          <a:xfrm>
            <a:off x="0" y="6629400"/>
            <a:ext cx="9144000" cy="228600"/>
          </a:xfrm>
          <a:prstGeom prst="rect">
            <a:avLst/>
          </a:prstGeom>
          <a:solidFill>
            <a:srgbClr val="0066B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userDrawn="1"/>
        </p:nvSpPr>
        <p:spPr>
          <a:xfrm>
            <a:off x="0" y="6553200"/>
            <a:ext cx="9144000" cy="76200"/>
          </a:xfrm>
          <a:prstGeom prst="rect">
            <a:avLst/>
          </a:prstGeom>
          <a:solidFill>
            <a:srgbClr val="56B8F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userDrawn="1"/>
        </p:nvCxnSpPr>
        <p:spPr>
          <a:xfrm>
            <a:off x="225425" y="3430588"/>
            <a:ext cx="868680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05743" y="2986268"/>
            <a:ext cx="7313801" cy="296170"/>
          </a:xfrm>
        </p:spPr>
        <p:txBody>
          <a:bodyPr anchorCtr="0"/>
          <a:lstStyle>
            <a:lvl1pPr>
              <a:lnSpc>
                <a:spcPct val="90000"/>
              </a:lnSpc>
              <a:defRPr sz="2400" b="0" baseline="0">
                <a:solidFill>
                  <a:srgbClr val="6633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05743" y="3622872"/>
            <a:ext cx="7313802" cy="2042700"/>
          </a:xfrm>
        </p:spPr>
        <p:txBody>
          <a:bodyPr tIns="0" bIns="0">
            <a:normAutofit/>
          </a:bodyPr>
          <a:lstStyle>
            <a:lvl1pPr marL="231775" indent="-231775">
              <a:buFont typeface="Arial" panose="020B0604020202020204" pitchFamily="34" charset="0"/>
              <a:buChar char="•"/>
              <a:defRPr sz="2000" cap="none" spc="0" baseline="0">
                <a:solidFill>
                  <a:schemeClr val="tx2"/>
                </a:solidFill>
                <a:latin typeface="Arial" panose="020B0604020202020204" pitchFamily="34" charset="0"/>
                <a:cs typeface="Arial" panose="020B0604020202020204" pitchFamily="34" charset="0"/>
              </a:defRPr>
            </a:lvl1pPr>
            <a:lvl2pPr marL="457200" marR="0" indent="-225425" algn="l" defTabSz="914400" rtl="0" eaLnBrk="1" fontAlgn="auto" latinLnBrk="0" hangingPunct="1">
              <a:lnSpc>
                <a:spcPct val="90000"/>
              </a:lnSpc>
              <a:spcBef>
                <a:spcPts val="800"/>
              </a:spcBef>
              <a:spcAft>
                <a:spcPts val="300"/>
              </a:spcAft>
              <a:buClr>
                <a:schemeClr val="accent1"/>
              </a:buClr>
              <a:buSzTx/>
              <a:buFont typeface="Arial" panose="020B0604020202020204" pitchFamily="34" charset="0"/>
              <a:buChar char="•"/>
              <a:tabLst/>
              <a:defRPr sz="1800" spc="0" baseline="0">
                <a:solidFill>
                  <a:schemeClr val="tx2"/>
                </a:solidFill>
                <a:latin typeface="Arial" panose="020B0604020202020204" pitchFamily="34" charset="0"/>
                <a:cs typeface="Arial" panose="020B0604020202020204" pitchFamily="34" charset="0"/>
              </a:defRPr>
            </a:lvl2pPr>
            <a:lvl3pPr marL="1200150" indent="-285750">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3pPr>
            <a:lvl4pPr marL="1657350" indent="-285750">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marL="1828800" indent="0">
              <a:buNone/>
              <a:defRPr sz="1400">
                <a:solidFill>
                  <a:schemeClr val="tx2"/>
                </a:solidFill>
                <a:latin typeface="Arial" panose="020B0604020202020204" pitchFamily="34" charset="0"/>
                <a:cs typeface="Arial" panose="020B0604020202020204" pitchFamily="34" charset="0"/>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7" name="Slide Number Placeholder 5"/>
          <p:cNvSpPr>
            <a:spLocks noGrp="1"/>
          </p:cNvSpPr>
          <p:nvPr>
            <p:ph type="sldNum" sz="quarter" idx="10"/>
          </p:nvPr>
        </p:nvSpPr>
        <p:spPr/>
        <p:txBody>
          <a:bodyPr/>
          <a:lstStyle>
            <a:lvl1pPr>
              <a:defRPr smtClean="0"/>
            </a:lvl1pPr>
          </a:lstStyle>
          <a:p>
            <a:pPr>
              <a:defRPr/>
            </a:pPr>
            <a:fld id="{FE53DFBE-DDB6-45A4-A7B8-FB7E6658D496}" type="slidenum">
              <a:rPr lang="en-US" altLang="en-US"/>
              <a:pPr>
                <a:defRPr/>
              </a:pPr>
              <a:t>‹#›</a:t>
            </a:fld>
            <a:endParaRPr lang="en-US" altLang="en-US"/>
          </a:p>
        </p:txBody>
      </p:sp>
    </p:spTree>
    <p:extLst>
      <p:ext uri="{BB962C8B-B14F-4D97-AF65-F5344CB8AC3E}">
        <p14:creationId xmlns:p14="http://schemas.microsoft.com/office/powerpoint/2010/main" val="372811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8450" y="1104901"/>
            <a:ext cx="4252527" cy="5372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104900"/>
            <a:ext cx="4249404" cy="53720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228600" y="228600"/>
            <a:ext cx="8686800" cy="571500"/>
          </a:xfrm>
        </p:spPr>
        <p:txBody>
          <a:bodyPr/>
          <a:lstStyle>
            <a:lvl1pPr>
              <a:lnSpc>
                <a:spcPct val="90000"/>
              </a:lnSpc>
              <a:defRPr baseline="0"/>
            </a:lvl1pPr>
          </a:lstStyle>
          <a:p>
            <a:r>
              <a:rPr lang="en-US"/>
              <a:t>Click to edit Master title style</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3F7CA7E6-02ED-48B5-9BA5-63E4957AB3F2}" type="slidenum">
              <a:rPr lang="en-US" altLang="en-US"/>
              <a:pPr>
                <a:defRPr/>
              </a:pPr>
              <a:t>‹#›</a:t>
            </a:fld>
            <a:endParaRPr lang="en-US" altLang="en-US"/>
          </a:p>
        </p:txBody>
      </p:sp>
    </p:spTree>
    <p:extLst>
      <p:ext uri="{BB962C8B-B14F-4D97-AF65-F5344CB8AC3E}">
        <p14:creationId xmlns:p14="http://schemas.microsoft.com/office/powerpoint/2010/main" val="2504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28600" y="228600"/>
            <a:ext cx="8686800" cy="571500"/>
          </a:xfrm>
          <a:prstGeom prst="rect">
            <a:avLst/>
          </a:prstGeom>
        </p:spPr>
        <p:txBody>
          <a:bodyPr/>
          <a:lstStyle>
            <a:lvl1pPr>
              <a:defRPr baseline="0"/>
            </a:lvl1p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9E7AE0C4-4C3E-4EA2-A217-F3948EC20B5F}" type="slidenum">
              <a:rPr lang="en-US" altLang="en-US"/>
              <a:pPr>
                <a:defRPr/>
              </a:pPr>
              <a:t>‹#›</a:t>
            </a:fld>
            <a:endParaRPr lang="en-US" altLang="en-US"/>
          </a:p>
        </p:txBody>
      </p:sp>
    </p:spTree>
    <p:extLst>
      <p:ext uri="{BB962C8B-B14F-4D97-AF65-F5344CB8AC3E}">
        <p14:creationId xmlns:p14="http://schemas.microsoft.com/office/powerpoint/2010/main" val="29868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userDrawn="1"/>
        </p:nvSpPr>
        <p:spPr>
          <a:xfrm>
            <a:off x="0" y="6629400"/>
            <a:ext cx="9144000" cy="228600"/>
          </a:xfrm>
          <a:prstGeom prst="rect">
            <a:avLst/>
          </a:prstGeom>
          <a:solidFill>
            <a:srgbClr val="0066B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userDrawn="1"/>
        </p:nvSpPr>
        <p:spPr>
          <a:xfrm>
            <a:off x="0" y="6553200"/>
            <a:ext cx="9144000" cy="76200"/>
          </a:xfrm>
          <a:prstGeom prst="rect">
            <a:avLst/>
          </a:prstGeom>
          <a:solidFill>
            <a:srgbClr val="56B8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5"/>
          <p:cNvSpPr>
            <a:spLocks noGrp="1"/>
          </p:cNvSpPr>
          <p:nvPr>
            <p:ph type="sldNum" sz="quarter" idx="10"/>
          </p:nvPr>
        </p:nvSpPr>
        <p:spPr/>
        <p:txBody>
          <a:bodyPr/>
          <a:lstStyle>
            <a:lvl1pPr>
              <a:defRPr smtClean="0"/>
            </a:lvl1pPr>
          </a:lstStyle>
          <a:p>
            <a:pPr>
              <a:defRPr/>
            </a:pPr>
            <a:fld id="{F821698E-BD98-47AD-BF14-AAFB8642013C}" type="slidenum">
              <a:rPr lang="en-US" altLang="en-US"/>
              <a:pPr>
                <a:defRPr/>
              </a:pPr>
              <a:t>‹#›</a:t>
            </a:fld>
            <a:endParaRPr lang="en-US" altLang="en-US"/>
          </a:p>
        </p:txBody>
      </p:sp>
    </p:spTree>
    <p:extLst>
      <p:ext uri="{BB962C8B-B14F-4D97-AF65-F5344CB8AC3E}">
        <p14:creationId xmlns:p14="http://schemas.microsoft.com/office/powerpoint/2010/main" val="2781206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751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6" name="Text Placeholder 4"/>
          <p:cNvSpPr>
            <a:spLocks noGrp="1"/>
          </p:cNvSpPr>
          <p:nvPr>
            <p:ph type="body" sz="quarter" idx="17" hasCustomPrompt="1"/>
          </p:nvPr>
        </p:nvSpPr>
        <p:spPr>
          <a:xfrm>
            <a:off x="457199" y="149733"/>
            <a:ext cx="8229601" cy="261959"/>
          </a:xfrm>
          <a:prstGeom prst="rect">
            <a:avLst/>
          </a:prstGeom>
        </p:spPr>
        <p:txBody>
          <a:bodyPr anchor="t">
            <a:noAutofit/>
          </a:bodyPr>
          <a:lstStyle>
            <a:lvl1pPr marL="0" indent="0" algn="l">
              <a:buNone/>
              <a:tabLst/>
              <a:defRPr sz="10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8" name="Date Placeholder 7"/>
          <p:cNvSpPr>
            <a:spLocks noGrp="1"/>
          </p:cNvSpPr>
          <p:nvPr>
            <p:ph type="dt" sz="half" idx="18"/>
          </p:nvPr>
        </p:nvSpPr>
        <p:spPr/>
        <p:txBody>
          <a:bodyPr/>
          <a:lstStyle/>
          <a:p>
            <a:endParaRPr lang="en-US" dirty="0"/>
          </a:p>
        </p:txBody>
      </p:sp>
      <p:sp>
        <p:nvSpPr>
          <p:cNvPr id="9" name="Footer Placeholder 8"/>
          <p:cNvSpPr>
            <a:spLocks noGrp="1"/>
          </p:cNvSpPr>
          <p:nvPr>
            <p:ph type="ftr" sz="quarter" idx="19"/>
          </p:nvPr>
        </p:nvSpPr>
        <p:spPr/>
        <p:txBody>
          <a:bodyPr/>
          <a:lstStyle/>
          <a:p>
            <a:endParaRPr lang="en-US" dirty="0"/>
          </a:p>
        </p:txBody>
      </p:sp>
      <p:sp>
        <p:nvSpPr>
          <p:cNvPr id="10" name="Slide Number Placeholder 9"/>
          <p:cNvSpPr>
            <a:spLocks noGrp="1"/>
          </p:cNvSpPr>
          <p:nvPr>
            <p:ph type="sldNum" sz="quarter" idx="20"/>
          </p:nvPr>
        </p:nvSpPr>
        <p:spPr/>
        <p:txBody>
          <a:bodyPr/>
          <a:lstStyle/>
          <a:p>
            <a:endParaRPr lang="en-US" dirty="0"/>
          </a:p>
        </p:txBody>
      </p:sp>
    </p:spTree>
    <p:extLst>
      <p:ext uri="{BB962C8B-B14F-4D97-AF65-F5344CB8AC3E}">
        <p14:creationId xmlns:p14="http://schemas.microsoft.com/office/powerpoint/2010/main" val="143205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629400"/>
            <a:ext cx="9144000" cy="228600"/>
          </a:xfrm>
          <a:prstGeom prst="rect">
            <a:avLst/>
          </a:prstGeom>
          <a:solidFill>
            <a:srgbClr val="0066B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553200"/>
            <a:ext cx="9144000" cy="76200"/>
          </a:xfrm>
          <a:prstGeom prst="rect">
            <a:avLst/>
          </a:prstGeom>
          <a:solidFill>
            <a:srgbClr val="56B8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28600" y="228600"/>
            <a:ext cx="8686800" cy="571500"/>
          </a:xfrm>
          <a:prstGeom prst="rect">
            <a:avLst/>
          </a:prstGeom>
        </p:spPr>
        <p:txBody>
          <a:bodyPr vert="horz" lIns="0" tIns="0" rIns="0" bIns="0" rtlCol="0" anchor="b">
            <a:noAutofit/>
          </a:bodyPr>
          <a:lstStyle/>
          <a:p>
            <a:r>
              <a:rPr lang="en-US" dirty="0"/>
              <a:t>Slide Title on One Line</a:t>
            </a:r>
            <a:br>
              <a:rPr lang="en-US" dirty="0"/>
            </a:br>
            <a:r>
              <a:rPr lang="en-US" dirty="0"/>
              <a:t>or Two Lines if You Need Them</a:t>
            </a:r>
          </a:p>
        </p:txBody>
      </p:sp>
      <p:sp>
        <p:nvSpPr>
          <p:cNvPr id="1029" name="Text Placeholder 2"/>
          <p:cNvSpPr>
            <a:spLocks noGrp="1"/>
          </p:cNvSpPr>
          <p:nvPr>
            <p:ph type="body" idx="1"/>
          </p:nvPr>
        </p:nvSpPr>
        <p:spPr bwMode="auto">
          <a:xfrm>
            <a:off x="238125" y="1104900"/>
            <a:ext cx="86868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First-level bullet point</a:t>
            </a:r>
          </a:p>
          <a:p>
            <a:pPr lvl="1"/>
            <a:r>
              <a:rPr lang="en-US" altLang="en-US"/>
              <a:t>Second-level bullet point</a:t>
            </a:r>
          </a:p>
          <a:p>
            <a:pPr lvl="2"/>
            <a:r>
              <a:rPr lang="en-US" altLang="en-US"/>
              <a:t>Third-level bullet point</a:t>
            </a:r>
          </a:p>
          <a:p>
            <a:pPr lvl="3"/>
            <a:r>
              <a:rPr lang="en-US" altLang="en-US"/>
              <a:t>Fourth-level bullet-point</a:t>
            </a:r>
          </a:p>
          <a:p>
            <a:pPr lvl="4"/>
            <a:r>
              <a:rPr lang="en-US" altLang="en-US"/>
              <a:t>Fifth-level bullet point</a:t>
            </a:r>
          </a:p>
        </p:txBody>
      </p:sp>
      <p:sp>
        <p:nvSpPr>
          <p:cNvPr id="6" name="Slide Number Placeholder 5"/>
          <p:cNvSpPr>
            <a:spLocks noGrp="1"/>
          </p:cNvSpPr>
          <p:nvPr>
            <p:ph type="sldNum" sz="quarter" idx="4"/>
          </p:nvPr>
        </p:nvSpPr>
        <p:spPr>
          <a:xfrm>
            <a:off x="8783638" y="6669088"/>
            <a:ext cx="128587" cy="153987"/>
          </a:xfrm>
          <a:prstGeom prst="rect">
            <a:avLst/>
          </a:prstGeom>
        </p:spPr>
        <p:txBody>
          <a:bodyPr vert="horz" wrap="none" lIns="0" tIns="0" rIns="0" bIns="0" numCol="1" anchor="ctr" anchorCtr="0" compatLnSpc="1">
            <a:prstTxWarp prst="textNoShape">
              <a:avLst/>
            </a:prstTxWarp>
            <a:spAutoFit/>
          </a:bodyPr>
          <a:lstStyle>
            <a:lvl1pPr algn="r" eaLnBrk="1" hangingPunct="1">
              <a:defRPr sz="1000" smtClean="0">
                <a:solidFill>
                  <a:srgbClr val="FFFFFF"/>
                </a:solidFill>
                <a:latin typeface="Arial Narrow" panose="020B0606020202030204" pitchFamily="34" charset="0"/>
                <a:cs typeface="Arial" panose="020B0604020202020204" pitchFamily="34" charset="0"/>
              </a:defRPr>
            </a:lvl1pPr>
          </a:lstStyle>
          <a:p>
            <a:pPr>
              <a:defRPr/>
            </a:pPr>
            <a:fld id="{2DBC4AC8-EBD2-4E3B-8D78-43D73BE58310}" type="slidenum">
              <a:rPr lang="en-US" altLang="en-US"/>
              <a:pPr>
                <a:defRPr/>
              </a:pPr>
              <a:t>‹#›</a:t>
            </a:fld>
            <a:endParaRPr lang="en-US" altLang="en-US"/>
          </a:p>
        </p:txBody>
      </p:sp>
      <p:cxnSp>
        <p:nvCxnSpPr>
          <p:cNvPr id="10" name="Straight Connector 9"/>
          <p:cNvCxnSpPr/>
          <p:nvPr/>
        </p:nvCxnSpPr>
        <p:spPr>
          <a:xfrm>
            <a:off x="238125" y="952500"/>
            <a:ext cx="868680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20" r:id="rId1"/>
    <p:sldLayoutId id="2147483821" r:id="rId2"/>
    <p:sldLayoutId id="2147483823" r:id="rId3"/>
    <p:sldLayoutId id="2147483824" r:id="rId4"/>
    <p:sldLayoutId id="2147483818" r:id="rId5"/>
    <p:sldLayoutId id="2147483819" r:id="rId6"/>
    <p:sldLayoutId id="2147483825" r:id="rId7"/>
    <p:sldLayoutId id="2147483826" r:id="rId8"/>
    <p:sldLayoutId id="2147483827" r:id="rId9"/>
    <p:sldLayoutId id="2147483828" r:id="rId10"/>
  </p:sldLayoutIdLst>
  <p:hf hdr="0" ftr="0"/>
  <p:txStyles>
    <p:titleStyle>
      <a:lvl1pPr algn="r" rtl="0" eaLnBrk="0" fontAlgn="base" hangingPunct="0">
        <a:lnSpc>
          <a:spcPct val="90000"/>
        </a:lnSpc>
        <a:spcBef>
          <a:spcPct val="0"/>
        </a:spcBef>
        <a:spcAft>
          <a:spcPct val="0"/>
        </a:spcAft>
        <a:defRPr sz="2400" kern="1200" spc="-50">
          <a:solidFill>
            <a:srgbClr val="663300"/>
          </a:solidFill>
          <a:latin typeface="Franklin Gothic Heavy" panose="020B0903020102020204" pitchFamily="34" charset="0"/>
          <a:ea typeface="ＭＳ Ｐゴシック" charset="0"/>
          <a:cs typeface="ＭＳ Ｐゴシック" charset="0"/>
        </a:defRPr>
      </a:lvl1pPr>
      <a:lvl2pPr algn="r" rtl="0" eaLnBrk="0" fontAlgn="base" hangingPunct="0">
        <a:lnSpc>
          <a:spcPct val="90000"/>
        </a:lnSpc>
        <a:spcBef>
          <a:spcPct val="0"/>
        </a:spcBef>
        <a:spcAft>
          <a:spcPct val="0"/>
        </a:spcAft>
        <a:defRPr sz="2400">
          <a:solidFill>
            <a:srgbClr val="663300"/>
          </a:solidFill>
          <a:latin typeface="Franklin Gothic Heavy" pitchFamily="34" charset="0"/>
          <a:ea typeface="ＭＳ Ｐゴシック" charset="0"/>
          <a:cs typeface="ＭＳ Ｐゴシック" charset="0"/>
        </a:defRPr>
      </a:lvl2pPr>
      <a:lvl3pPr algn="r" rtl="0" eaLnBrk="0" fontAlgn="base" hangingPunct="0">
        <a:lnSpc>
          <a:spcPct val="90000"/>
        </a:lnSpc>
        <a:spcBef>
          <a:spcPct val="0"/>
        </a:spcBef>
        <a:spcAft>
          <a:spcPct val="0"/>
        </a:spcAft>
        <a:defRPr sz="2400">
          <a:solidFill>
            <a:srgbClr val="663300"/>
          </a:solidFill>
          <a:latin typeface="Franklin Gothic Heavy" pitchFamily="34" charset="0"/>
          <a:ea typeface="ＭＳ Ｐゴシック" charset="0"/>
          <a:cs typeface="ＭＳ Ｐゴシック" charset="0"/>
        </a:defRPr>
      </a:lvl3pPr>
      <a:lvl4pPr algn="r" rtl="0" eaLnBrk="0" fontAlgn="base" hangingPunct="0">
        <a:lnSpc>
          <a:spcPct val="90000"/>
        </a:lnSpc>
        <a:spcBef>
          <a:spcPct val="0"/>
        </a:spcBef>
        <a:spcAft>
          <a:spcPct val="0"/>
        </a:spcAft>
        <a:defRPr sz="2400">
          <a:solidFill>
            <a:srgbClr val="663300"/>
          </a:solidFill>
          <a:latin typeface="Franklin Gothic Heavy" pitchFamily="34" charset="0"/>
          <a:ea typeface="ＭＳ Ｐゴシック" charset="0"/>
          <a:cs typeface="ＭＳ Ｐゴシック" charset="0"/>
        </a:defRPr>
      </a:lvl4pPr>
      <a:lvl5pPr algn="r" rtl="0" eaLnBrk="0" fontAlgn="base" hangingPunct="0">
        <a:lnSpc>
          <a:spcPct val="90000"/>
        </a:lnSpc>
        <a:spcBef>
          <a:spcPct val="0"/>
        </a:spcBef>
        <a:spcAft>
          <a:spcPct val="0"/>
        </a:spcAft>
        <a:defRPr sz="2400">
          <a:solidFill>
            <a:srgbClr val="663300"/>
          </a:solidFill>
          <a:latin typeface="Franklin Gothic Heavy" pitchFamily="34" charset="0"/>
          <a:ea typeface="ＭＳ Ｐゴシック" charset="0"/>
          <a:cs typeface="ＭＳ Ｐゴシック" charset="0"/>
        </a:defRPr>
      </a:lvl5pPr>
      <a:lvl6pPr marL="457200" algn="r" rtl="0" fontAlgn="base">
        <a:lnSpc>
          <a:spcPct val="90000"/>
        </a:lnSpc>
        <a:spcBef>
          <a:spcPct val="0"/>
        </a:spcBef>
        <a:spcAft>
          <a:spcPct val="0"/>
        </a:spcAft>
        <a:defRPr sz="2400">
          <a:solidFill>
            <a:srgbClr val="663300"/>
          </a:solidFill>
          <a:latin typeface="Franklin Gothic Heavy" pitchFamily="34" charset="0"/>
        </a:defRPr>
      </a:lvl6pPr>
      <a:lvl7pPr marL="914400" algn="r" rtl="0" fontAlgn="base">
        <a:lnSpc>
          <a:spcPct val="90000"/>
        </a:lnSpc>
        <a:spcBef>
          <a:spcPct val="0"/>
        </a:spcBef>
        <a:spcAft>
          <a:spcPct val="0"/>
        </a:spcAft>
        <a:defRPr sz="2400">
          <a:solidFill>
            <a:srgbClr val="663300"/>
          </a:solidFill>
          <a:latin typeface="Franklin Gothic Heavy" pitchFamily="34" charset="0"/>
        </a:defRPr>
      </a:lvl7pPr>
      <a:lvl8pPr marL="1371600" algn="r" rtl="0" fontAlgn="base">
        <a:lnSpc>
          <a:spcPct val="90000"/>
        </a:lnSpc>
        <a:spcBef>
          <a:spcPct val="0"/>
        </a:spcBef>
        <a:spcAft>
          <a:spcPct val="0"/>
        </a:spcAft>
        <a:defRPr sz="2400">
          <a:solidFill>
            <a:srgbClr val="663300"/>
          </a:solidFill>
          <a:latin typeface="Franklin Gothic Heavy" pitchFamily="34" charset="0"/>
        </a:defRPr>
      </a:lvl8pPr>
      <a:lvl9pPr marL="1828800" algn="r" rtl="0" fontAlgn="base">
        <a:lnSpc>
          <a:spcPct val="90000"/>
        </a:lnSpc>
        <a:spcBef>
          <a:spcPct val="0"/>
        </a:spcBef>
        <a:spcAft>
          <a:spcPct val="0"/>
        </a:spcAft>
        <a:defRPr sz="2400">
          <a:solidFill>
            <a:srgbClr val="663300"/>
          </a:solidFill>
          <a:latin typeface="Franklin Gothic Heavy" pitchFamily="34" charset="0"/>
        </a:defRPr>
      </a:lvl9pPr>
    </p:titleStyle>
    <p:bodyStyle>
      <a:lvl1pPr marL="231775" indent="-231775" algn="l" rtl="0" eaLnBrk="0" fontAlgn="base" hangingPunct="0">
        <a:lnSpc>
          <a:spcPct val="90000"/>
        </a:lnSpc>
        <a:spcBef>
          <a:spcPts val="1200"/>
        </a:spcBef>
        <a:spcAft>
          <a:spcPts val="300"/>
        </a:spcAft>
        <a:buClr>
          <a:schemeClr val="accent1"/>
        </a:buClr>
        <a:buSzPct val="100000"/>
        <a:buFont typeface="Arial" pitchFamily="34" charset="0"/>
        <a:buChar char="•"/>
        <a:defRPr sz="2000" kern="1200">
          <a:solidFill>
            <a:srgbClr val="404040"/>
          </a:solidFill>
          <a:latin typeface="Arial" panose="020B0604020202020204" pitchFamily="34" charset="0"/>
          <a:ea typeface="ＭＳ Ｐゴシック" charset="0"/>
          <a:cs typeface="Arial" panose="020B0604020202020204" pitchFamily="34" charset="0"/>
        </a:defRPr>
      </a:lvl1pPr>
      <a:lvl2pPr marL="457200" indent="-225425" algn="l" rtl="0" eaLnBrk="0" fontAlgn="base" hangingPunct="0">
        <a:lnSpc>
          <a:spcPct val="90000"/>
        </a:lnSpc>
        <a:spcBef>
          <a:spcPts val="800"/>
        </a:spcBef>
        <a:spcAft>
          <a:spcPts val="300"/>
        </a:spcAft>
        <a:buClr>
          <a:schemeClr val="accent1"/>
        </a:buClr>
        <a:buFont typeface="Arial" panose="020B0604020202020204" pitchFamily="34" charset="0"/>
        <a:buChar char="•"/>
        <a:defRPr sz="2800" kern="1200">
          <a:solidFill>
            <a:srgbClr val="404040"/>
          </a:solidFill>
          <a:latin typeface="Arial" panose="020B0604020202020204" pitchFamily="34" charset="0"/>
          <a:ea typeface="Arial" charset="0"/>
          <a:cs typeface="Arial" panose="020B0604020202020204" pitchFamily="34" charset="0"/>
        </a:defRPr>
      </a:lvl2pPr>
      <a:lvl3pPr marL="630238" indent="-173038" algn="l" rtl="0" eaLnBrk="0" fontAlgn="base" hangingPunct="0">
        <a:lnSpc>
          <a:spcPct val="90000"/>
        </a:lnSpc>
        <a:spcBef>
          <a:spcPts val="600"/>
        </a:spcBef>
        <a:spcAft>
          <a:spcPts val="300"/>
        </a:spcAft>
        <a:buClr>
          <a:schemeClr val="accent1"/>
        </a:buClr>
        <a:buFont typeface="Arial" panose="020B0604020202020204" pitchFamily="34" charset="0"/>
        <a:buChar char="•"/>
        <a:defRPr sz="1600" kern="1200">
          <a:solidFill>
            <a:srgbClr val="404040"/>
          </a:solidFill>
          <a:latin typeface="Arial" panose="020B0604020202020204" pitchFamily="34" charset="0"/>
          <a:ea typeface="Arial" charset="0"/>
          <a:cs typeface="Arial" panose="020B0604020202020204" pitchFamily="34" charset="0"/>
        </a:defRPr>
      </a:lvl3pPr>
      <a:lvl4pPr marL="798513" indent="-168275" algn="l" rtl="0" eaLnBrk="0" fontAlgn="base" hangingPunct="0">
        <a:lnSpc>
          <a:spcPct val="90000"/>
        </a:lnSpc>
        <a:spcBef>
          <a:spcPts val="400"/>
        </a:spcBef>
        <a:spcAft>
          <a:spcPts val="200"/>
        </a:spcAft>
        <a:buClr>
          <a:schemeClr val="accent1"/>
        </a:buClr>
        <a:buFont typeface="Arial" panose="020B0604020202020204" pitchFamily="34" charset="0"/>
        <a:buChar char="•"/>
        <a:defRPr sz="1500" kern="1200">
          <a:solidFill>
            <a:srgbClr val="404040"/>
          </a:solidFill>
          <a:latin typeface="Arial" panose="020B0604020202020204" pitchFamily="34" charset="0"/>
          <a:ea typeface="Arial" charset="0"/>
          <a:cs typeface="Arial" panose="020B0604020202020204" pitchFamily="34" charset="0"/>
        </a:defRPr>
      </a:lvl4pPr>
      <a:lvl5pPr marL="971550" indent="-173038" algn="l" rtl="0" eaLnBrk="0" fontAlgn="base" hangingPunct="0">
        <a:lnSpc>
          <a:spcPct val="90000"/>
        </a:lnSpc>
        <a:spcBef>
          <a:spcPts val="300"/>
        </a:spcBef>
        <a:spcAft>
          <a:spcPts val="150"/>
        </a:spcAft>
        <a:buClr>
          <a:schemeClr val="accent1"/>
        </a:buClr>
        <a:buFont typeface="Arial" panose="020B0604020202020204" pitchFamily="34" charset="0"/>
        <a:buChar char="•"/>
        <a:defRPr sz="1400" kern="1200">
          <a:solidFill>
            <a:srgbClr val="404040"/>
          </a:solidFill>
          <a:latin typeface="Arial" panose="020B0604020202020204" pitchFamily="34" charset="0"/>
          <a:ea typeface="Arial" charset="0"/>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790950"/>
            <a:ext cx="6858000" cy="949325"/>
          </a:xfrm>
        </p:spPr>
        <p:txBody>
          <a:bodyPr/>
          <a:lstStyle/>
          <a:p>
            <a:pPr eaLnBrk="1" fontAlgn="auto" hangingPunct="1">
              <a:spcAft>
                <a:spcPts val="0"/>
              </a:spcAft>
              <a:defRPr/>
            </a:pPr>
            <a:r>
              <a:rPr lang="en-US" dirty="0">
                <a:cs typeface="+mj-cs"/>
              </a:rPr>
              <a:t>NISAR Project Status</a:t>
            </a:r>
            <a:br>
              <a:rPr lang="en-US" dirty="0">
                <a:cs typeface="+mj-cs"/>
              </a:rPr>
            </a:br>
            <a:r>
              <a:rPr lang="en-US" dirty="0">
                <a:cs typeface="+mj-cs"/>
              </a:rPr>
              <a:t>October 2018</a:t>
            </a:r>
            <a:br>
              <a:rPr lang="en-US" dirty="0">
                <a:cs typeface="+mj-cs"/>
              </a:rPr>
            </a:br>
            <a:endParaRPr lang="en-US" dirty="0">
              <a:cs typeface="+mj-cs"/>
            </a:endParaRPr>
          </a:p>
        </p:txBody>
      </p:sp>
      <p:sp>
        <p:nvSpPr>
          <p:cNvPr id="9219" name="Subtitle 2"/>
          <p:cNvSpPr>
            <a:spLocks noGrp="1"/>
          </p:cNvSpPr>
          <p:nvPr>
            <p:ph type="subTitle" idx="1"/>
          </p:nvPr>
        </p:nvSpPr>
        <p:spPr>
          <a:xfrm>
            <a:off x="914400" y="4983163"/>
            <a:ext cx="7315200" cy="1415772"/>
          </a:xfrm>
        </p:spPr>
        <p:txBody>
          <a:bodyPr/>
          <a:lstStyle/>
          <a:p>
            <a:pPr algn="r" eaLnBrk="1" hangingPunct="1"/>
            <a:r>
              <a:rPr lang="en-US" altLang="en-US" dirty="0">
                <a:ea typeface="ＭＳ Ｐゴシック" panose="020B0600070205080204" pitchFamily="34" charset="-128"/>
              </a:rPr>
              <a:t>Paul A. Rosen</a:t>
            </a:r>
          </a:p>
          <a:p>
            <a:pPr algn="r" eaLnBrk="1" hangingPunct="1"/>
            <a:r>
              <a:rPr lang="en-US" altLang="en-US" dirty="0">
                <a:ea typeface="ＭＳ Ｐゴシック" panose="020B0600070205080204" pitchFamily="34" charset="-128"/>
              </a:rPr>
              <a:t>NISAR Project Scientist</a:t>
            </a:r>
          </a:p>
          <a:p>
            <a:pPr algn="r" eaLnBrk="1" hangingPunct="1"/>
            <a:r>
              <a:rPr lang="en-US" altLang="en-US" dirty="0">
                <a:ea typeface="ＭＳ Ｐゴシック" panose="020B0600070205080204" pitchFamily="34" charset="-128"/>
              </a:rPr>
              <a:t>Jet Propulsion Laboratory</a:t>
            </a:r>
          </a:p>
          <a:p>
            <a:pPr algn="r" eaLnBrk="1" hangingPunct="1"/>
            <a:r>
              <a:rPr lang="en-US" altLang="en-US" dirty="0">
                <a:ea typeface="ＭＳ Ｐゴシック" panose="020B0600070205080204" pitchFamily="34" charset="-128"/>
              </a:rPr>
              <a:t>California Institute of Technology</a:t>
            </a:r>
          </a:p>
          <a:p>
            <a:pPr eaLnBrk="1" hangingPunct="1"/>
            <a:endParaRPr lang="en-US" altLang="en-US"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3177D9-3A28-6F4D-BAA0-9BC4AE59C7BF}"/>
              </a:ext>
            </a:extLst>
          </p:cNvPr>
          <p:cNvSpPr>
            <a:spLocks noGrp="1"/>
          </p:cNvSpPr>
          <p:nvPr>
            <p:ph type="title"/>
          </p:nvPr>
        </p:nvSpPr>
        <p:spPr/>
        <p:txBody>
          <a:bodyPr/>
          <a:lstStyle/>
          <a:p>
            <a:r>
              <a:rPr lang="en-US" dirty="0"/>
              <a:t>NISAR Current Status - Summary </a:t>
            </a:r>
          </a:p>
        </p:txBody>
      </p:sp>
      <p:sp>
        <p:nvSpPr>
          <p:cNvPr id="8" name="Content Placeholder 7">
            <a:extLst>
              <a:ext uri="{FF2B5EF4-FFF2-40B4-BE49-F238E27FC236}">
                <a16:creationId xmlns:a16="http://schemas.microsoft.com/office/drawing/2014/main" id="{2599EEB8-73DA-CD4F-9303-D2A26655F05B}"/>
              </a:ext>
            </a:extLst>
          </p:cNvPr>
          <p:cNvSpPr>
            <a:spLocks noGrp="1"/>
          </p:cNvSpPr>
          <p:nvPr>
            <p:ph idx="1"/>
          </p:nvPr>
        </p:nvSpPr>
        <p:spPr>
          <a:xfrm>
            <a:off x="457200" y="1341968"/>
            <a:ext cx="8686800" cy="4720166"/>
          </a:xfrm>
        </p:spPr>
        <p:txBody>
          <a:bodyPr/>
          <a:lstStyle/>
          <a:p>
            <a:r>
              <a:rPr lang="en-US" sz="2400" dirty="0"/>
              <a:t>Critical Design Review in October 2018 successful</a:t>
            </a:r>
          </a:p>
          <a:p>
            <a:r>
              <a:rPr lang="en-US" sz="2400" dirty="0"/>
              <a:t>All Engineering Models, some Flight Models built</a:t>
            </a:r>
          </a:p>
          <a:p>
            <a:r>
              <a:rPr lang="en-US" sz="2400" dirty="0"/>
              <a:t>Launch Readiness Date remains steady: December 2021</a:t>
            </a:r>
          </a:p>
          <a:p>
            <a:r>
              <a:rPr lang="en-US" sz="2400" dirty="0"/>
              <a:t>Science Team and Project will adopt a left-only observation plan</a:t>
            </a:r>
          </a:p>
          <a:p>
            <a:pPr lvl="1"/>
            <a:r>
              <a:rPr lang="en-US" sz="2000" dirty="0"/>
              <a:t>Forgoes Arctic coverage above 77.5 </a:t>
            </a:r>
            <a:r>
              <a:rPr lang="en-US" sz="2000" dirty="0" err="1"/>
              <a:t>deg</a:t>
            </a:r>
            <a:r>
              <a:rPr lang="en-US" sz="2000" dirty="0"/>
              <a:t> N in favor of continuous time series, greater Antarctic coverage</a:t>
            </a:r>
          </a:p>
          <a:p>
            <a:pPr lvl="1"/>
            <a:r>
              <a:rPr lang="en-US" sz="2000" dirty="0"/>
              <a:t>Relies on Sentinel-1 Program of Record to complete coverage</a:t>
            </a:r>
          </a:p>
          <a:p>
            <a:pPr lvl="1"/>
            <a:r>
              <a:rPr lang="en-US" sz="2000" dirty="0"/>
              <a:t>Example of optimizing the international SAR constellation for science</a:t>
            </a:r>
          </a:p>
          <a:p>
            <a:pPr lvl="1"/>
            <a:r>
              <a:rPr lang="en-US" sz="2000" dirty="0"/>
              <a:t>Requires 1-month launch hold to late Jan 2022 to wait out eclipse season</a:t>
            </a:r>
          </a:p>
        </p:txBody>
      </p:sp>
      <p:sp>
        <p:nvSpPr>
          <p:cNvPr id="4" name="Slide Number Placeholder 3">
            <a:extLst>
              <a:ext uri="{FF2B5EF4-FFF2-40B4-BE49-F238E27FC236}">
                <a16:creationId xmlns:a16="http://schemas.microsoft.com/office/drawing/2014/main" id="{164FDEB4-9BE1-3643-A40A-2F16DAACCC89}"/>
              </a:ext>
            </a:extLst>
          </p:cNvPr>
          <p:cNvSpPr>
            <a:spLocks noGrp="1"/>
          </p:cNvSpPr>
          <p:nvPr>
            <p:ph type="sldNum" sz="quarter" idx="10"/>
          </p:nvPr>
        </p:nvSpPr>
        <p:spPr/>
        <p:txBody>
          <a:bodyPr/>
          <a:lstStyle/>
          <a:p>
            <a:pPr>
              <a:defRPr/>
            </a:pPr>
            <a:r>
              <a:rPr lang="en-US"/>
              <a:t>Slide </a:t>
            </a:r>
            <a:fld id="{46108350-BAEE-4A35-B323-676EFE596F35}" type="slidenum">
              <a:rPr lang="en-US" smtClean="0"/>
              <a:pPr>
                <a:defRPr/>
              </a:pPr>
              <a:t>10</a:t>
            </a:fld>
            <a:endParaRPr lang="en-US"/>
          </a:p>
        </p:txBody>
      </p:sp>
    </p:spTree>
    <p:extLst>
      <p:ext uri="{BB962C8B-B14F-4D97-AF65-F5344CB8AC3E}">
        <p14:creationId xmlns:p14="http://schemas.microsoft.com/office/powerpoint/2010/main" val="1505734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NISAR Status With Respect to Training</a:t>
            </a:r>
          </a:p>
        </p:txBody>
      </p:sp>
      <p:sp>
        <p:nvSpPr>
          <p:cNvPr id="3" name="Content Placeholder 2"/>
          <p:cNvSpPr>
            <a:spLocks noGrp="1"/>
          </p:cNvSpPr>
          <p:nvPr>
            <p:ph idx="1"/>
          </p:nvPr>
        </p:nvSpPr>
        <p:spPr/>
        <p:txBody>
          <a:bodyPr/>
          <a:lstStyle/>
          <a:p>
            <a:r>
              <a:rPr lang="en-US" sz="2400" dirty="0"/>
              <a:t>Mission Systems will hold its CDR in October 2019</a:t>
            </a:r>
          </a:p>
          <a:p>
            <a:r>
              <a:rPr lang="en-US" sz="2400" dirty="0"/>
              <a:t>By then:</a:t>
            </a:r>
          </a:p>
          <a:p>
            <a:pPr lvl="1"/>
            <a:r>
              <a:rPr lang="en-US" sz="2400" dirty="0"/>
              <a:t>Simulated NISAR products L0-L2</a:t>
            </a:r>
          </a:p>
          <a:p>
            <a:pPr lvl="1"/>
            <a:r>
              <a:rPr lang="en-US" sz="2400" dirty="0"/>
              <a:t>Project-distributed L0-L2 workflow for these products based on ISCE</a:t>
            </a:r>
          </a:p>
          <a:p>
            <a:pPr lvl="1"/>
            <a:r>
              <a:rPr lang="en-US" sz="2400" dirty="0"/>
              <a:t>Updated UNAVCO ISCE/</a:t>
            </a:r>
            <a:r>
              <a:rPr lang="en-US" sz="2400" dirty="0" err="1"/>
              <a:t>GIAnT</a:t>
            </a:r>
            <a:r>
              <a:rPr lang="en-US" sz="2400" dirty="0"/>
              <a:t> Short Course materials </a:t>
            </a:r>
          </a:p>
          <a:p>
            <a:pPr lvl="1"/>
            <a:r>
              <a:rPr lang="en-US" sz="2400" dirty="0"/>
              <a:t>Many L3 ATBD’s in </a:t>
            </a:r>
            <a:r>
              <a:rPr lang="en-US" sz="2400" dirty="0" err="1"/>
              <a:t>Jupyter</a:t>
            </a:r>
            <a:r>
              <a:rPr lang="en-US" sz="2400" dirty="0"/>
              <a:t> Notebooks</a:t>
            </a:r>
          </a:p>
          <a:p>
            <a:pPr lvl="1"/>
            <a:r>
              <a:rPr lang="en-US" sz="2400" dirty="0"/>
              <a:t>Many Validation Workflows in </a:t>
            </a:r>
            <a:r>
              <a:rPr lang="en-US" sz="2400" dirty="0" err="1"/>
              <a:t>Jupyter</a:t>
            </a:r>
            <a:r>
              <a:rPr lang="en-US" sz="2400" dirty="0"/>
              <a:t> Notebooks</a:t>
            </a:r>
          </a:p>
          <a:p>
            <a:r>
              <a:rPr lang="en-US" sz="2400" dirty="0"/>
              <a:t>Planning a Science Workshop in similar timeframe to socialize products and software</a:t>
            </a:r>
            <a:endParaRPr lang="en-US" sz="3600" dirty="0"/>
          </a:p>
          <a:p>
            <a:r>
              <a:rPr lang="en-US" sz="2400" dirty="0"/>
              <a:t>Project is eager to harmonize with other training activities</a:t>
            </a:r>
          </a:p>
        </p:txBody>
      </p:sp>
      <p:sp>
        <p:nvSpPr>
          <p:cNvPr id="4" name="Slide Number Placeholder 3"/>
          <p:cNvSpPr>
            <a:spLocks noGrp="1"/>
          </p:cNvSpPr>
          <p:nvPr>
            <p:ph type="sldNum" sz="quarter" idx="10"/>
          </p:nvPr>
        </p:nvSpPr>
        <p:spPr/>
        <p:txBody>
          <a:bodyPr/>
          <a:lstStyle/>
          <a:p>
            <a:pPr>
              <a:defRPr/>
            </a:pPr>
            <a:fld id="{EF07B2F1-0408-4E3D-AD08-5B68FA08CD94}" type="slidenum">
              <a:rPr lang="en-US" altLang="en-US" smtClean="0"/>
              <a:pPr>
                <a:defRPr/>
              </a:pPr>
              <a:t>11</a:t>
            </a:fld>
            <a:endParaRPr lang="en-US" altLang="en-US"/>
          </a:p>
        </p:txBody>
      </p:sp>
      <p:sp>
        <p:nvSpPr>
          <p:cNvPr id="6" name="TextBox 5"/>
          <p:cNvSpPr txBox="1"/>
          <p:nvPr/>
        </p:nvSpPr>
        <p:spPr>
          <a:xfrm>
            <a:off x="1302328" y="6587875"/>
            <a:ext cx="6502399" cy="246221"/>
          </a:xfrm>
          <a:prstGeom prst="rect">
            <a:avLst/>
          </a:prstGeom>
          <a:noFill/>
        </p:spPr>
        <p:txBody>
          <a:bodyPr wrap="square" rtlCol="0">
            <a:spAutoFit/>
          </a:bodyPr>
          <a:lstStyle/>
          <a:p>
            <a:pPr marL="0" lvl="2" algn="ctr">
              <a:buNone/>
            </a:pPr>
            <a:r>
              <a:rPr lang="en-US" sz="1000" dirty="0">
                <a:solidFill>
                  <a:schemeClr val="bg1"/>
                </a:solidFill>
                <a:latin typeface="Arial" panose="020B0604020202020204" pitchFamily="34" charset="0"/>
                <a:cs typeface="Arial" panose="020B0604020202020204" pitchFamily="34" charset="0"/>
              </a:rPr>
              <a:t>This document has been reviewed (LRR036044) and determined not to contain export controlled technical data.</a:t>
            </a:r>
          </a:p>
        </p:txBody>
      </p:sp>
    </p:spTree>
    <p:extLst>
      <p:ext uri="{BB962C8B-B14F-4D97-AF65-F5344CB8AC3E}">
        <p14:creationId xmlns:p14="http://schemas.microsoft.com/office/powerpoint/2010/main" val="25241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1617-2E33-E84C-902C-BE323A4BC47A}"/>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44423D82-10FE-6C4F-8ED3-80F948E0E523}"/>
              </a:ext>
            </a:extLst>
          </p:cNvPr>
          <p:cNvSpPr>
            <a:spLocks noGrp="1"/>
          </p:cNvSpPr>
          <p:nvPr>
            <p:ph type="sldNum" sz="quarter" idx="10"/>
          </p:nvPr>
        </p:nvSpPr>
        <p:spPr/>
        <p:txBody>
          <a:bodyPr/>
          <a:lstStyle/>
          <a:p>
            <a:pPr>
              <a:defRPr/>
            </a:pPr>
            <a:fld id="{EF07B2F1-0408-4E3D-AD08-5B68FA08CD94}" type="slidenum">
              <a:rPr lang="en-US" altLang="en-US" smtClean="0"/>
              <a:pPr>
                <a:defRPr/>
              </a:pPr>
              <a:t>12</a:t>
            </a:fld>
            <a:endParaRPr lang="en-US" altLang="en-US"/>
          </a:p>
        </p:txBody>
      </p:sp>
      <p:pic>
        <p:nvPicPr>
          <p:cNvPr id="12" name="Content Placeholder 11">
            <a:extLst>
              <a:ext uri="{FF2B5EF4-FFF2-40B4-BE49-F238E27FC236}">
                <a16:creationId xmlns:a16="http://schemas.microsoft.com/office/drawing/2014/main" id="{96D9B9E7-2979-CE4A-9B7A-A4A9ACB71DFF}"/>
              </a:ext>
            </a:extLst>
          </p:cNvPr>
          <p:cNvPicPr>
            <a:picLocks noGrp="1" noChangeAspect="1"/>
          </p:cNvPicPr>
          <p:nvPr>
            <p:ph idx="1"/>
          </p:nvPr>
        </p:nvPicPr>
        <p:blipFill>
          <a:blip r:embed="rId2">
            <a:extLst>
              <a:ext uri="{BEBA8EAE-BF5A-486C-A8C5-ECC9F3942E4B}">
                <a14:imgProps xmlns:a14="http://schemas.microsoft.com/office/drawing/2010/main">
                  <a14:imgLayer>
                    <a14:imgEffect>
                      <a14:brightnessContrast bright="32000"/>
                    </a14:imgEffect>
                  </a14:imgLayer>
                </a14:imgProps>
              </a:ext>
            </a:extLst>
          </a:blip>
          <a:stretch>
            <a:fillRect/>
          </a:stretch>
        </p:blipFill>
        <p:spPr>
          <a:xfrm>
            <a:off x="238125" y="1335881"/>
            <a:ext cx="8686800" cy="4886325"/>
          </a:xfrm>
        </p:spPr>
      </p:pic>
      <p:sp>
        <p:nvSpPr>
          <p:cNvPr id="3" name="TextBox 2">
            <a:extLst>
              <a:ext uri="{FF2B5EF4-FFF2-40B4-BE49-F238E27FC236}">
                <a16:creationId xmlns:a16="http://schemas.microsoft.com/office/drawing/2014/main" id="{E24C1AF7-438A-FD4B-A9AB-AFE4907260EC}"/>
              </a:ext>
            </a:extLst>
          </p:cNvPr>
          <p:cNvSpPr txBox="1"/>
          <p:nvPr/>
        </p:nvSpPr>
        <p:spPr>
          <a:xfrm>
            <a:off x="6197600" y="5554133"/>
            <a:ext cx="2946400" cy="369332"/>
          </a:xfrm>
          <a:prstGeom prst="rect">
            <a:avLst/>
          </a:prstGeom>
          <a:noFill/>
        </p:spPr>
        <p:txBody>
          <a:bodyPr wrap="square" rtlCol="0">
            <a:spAutoFit/>
          </a:bodyPr>
          <a:lstStyle/>
          <a:p>
            <a:r>
              <a:rPr lang="en-US" b="1" dirty="0">
                <a:solidFill>
                  <a:schemeClr val="bg1"/>
                </a:solidFill>
              </a:rPr>
              <a:t>NISAR over Amazon</a:t>
            </a:r>
          </a:p>
        </p:txBody>
      </p:sp>
    </p:spTree>
    <p:extLst>
      <p:ext uri="{BB962C8B-B14F-4D97-AF65-F5344CB8AC3E}">
        <p14:creationId xmlns:p14="http://schemas.microsoft.com/office/powerpoint/2010/main" val="325178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988984" y="248829"/>
            <a:ext cx="5926416" cy="609600"/>
          </a:xfrm>
        </p:spPr>
        <p:txBody>
          <a:bodyPr>
            <a:normAutofit fontScale="90000"/>
          </a:bodyPr>
          <a:lstStyle/>
          <a:p>
            <a:pPr>
              <a:defRPr/>
            </a:pPr>
            <a:r>
              <a:rPr lang="en-US" dirty="0"/>
              <a:t>NISAR Mission Objectives Responsive to US National Academy</a:t>
            </a:r>
            <a:endParaRPr lang="en-US" sz="2800" dirty="0">
              <a:ea typeface="ＭＳ Ｐゴシック" pitchFamily="-105" charset="-128"/>
              <a:cs typeface="ＭＳ Ｐゴシック" pitchFamily="-105" charset="-128"/>
            </a:endParaRPr>
          </a:p>
        </p:txBody>
      </p:sp>
      <p:sp>
        <p:nvSpPr>
          <p:cNvPr id="29" name="TextBox 97"/>
          <p:cNvSpPr txBox="1">
            <a:spLocks noChangeArrowheads="1"/>
          </p:cNvSpPr>
          <p:nvPr/>
        </p:nvSpPr>
        <p:spPr bwMode="auto">
          <a:xfrm>
            <a:off x="382360" y="1397000"/>
            <a:ext cx="8545740" cy="3477875"/>
          </a:xfrm>
          <a:prstGeom prst="rect">
            <a:avLst/>
          </a:prstGeom>
          <a:solidFill>
            <a:schemeClr val="tx2">
              <a:lumMod val="20000"/>
              <a:lumOff val="80000"/>
            </a:schemeClr>
          </a:solidFill>
          <a:ln w="9525">
            <a:noFill/>
            <a:miter lim="800000"/>
            <a:headEnd/>
            <a:tailEnd/>
          </a:ln>
        </p:spPr>
        <p:txBody>
          <a:bodyPr wrap="square">
            <a:prstTxWarp prst="textNoShape">
              <a:avLst/>
            </a:prstTxWarp>
            <a:spAutoFit/>
          </a:bodyPr>
          <a:lstStyle/>
          <a:p>
            <a:pPr>
              <a:spcAft>
                <a:spcPts val="600"/>
              </a:spcAft>
              <a:defRPr/>
            </a:pPr>
            <a:r>
              <a:rPr lang="en-US" sz="1800" b="1" u="sng" dirty="0">
                <a:solidFill>
                  <a:srgbClr val="000000"/>
                </a:solidFill>
                <a:latin typeface="+mn-lt"/>
                <a:ea typeface="ＭＳ Ｐゴシック" charset="-128"/>
                <a:cs typeface="ＭＳ Ｐゴシック" charset="-128"/>
              </a:rPr>
              <a:t>Key Research Objectives</a:t>
            </a:r>
            <a:r>
              <a:rPr lang="en-US" sz="1800" dirty="0">
                <a:solidFill>
                  <a:srgbClr val="000000"/>
                </a:solidFill>
                <a:latin typeface="+mn-lt"/>
                <a:ea typeface="ＭＳ Ｐゴシック" charset="-128"/>
                <a:cs typeface="ＭＳ Ｐゴシック" charset="-128"/>
              </a:rPr>
              <a:t>: </a:t>
            </a:r>
            <a:endParaRPr lang="en-US" sz="1600" dirty="0">
              <a:latin typeface="+mn-lt"/>
            </a:endParaRPr>
          </a:p>
          <a:p>
            <a:pPr marL="285750" indent="-285750">
              <a:spcAft>
                <a:spcPts val="600"/>
              </a:spcAft>
              <a:buFont typeface="Arial"/>
              <a:buChar char="•"/>
              <a:defRPr/>
            </a:pPr>
            <a:r>
              <a:rPr lang="en-US" sz="1600" dirty="0">
                <a:latin typeface="+mn-lt"/>
              </a:rPr>
              <a:t>Understand the response of ice sheets to climate change and the interaction of sea ice and climate</a:t>
            </a:r>
          </a:p>
          <a:p>
            <a:pPr marL="285750" indent="-285750">
              <a:spcAft>
                <a:spcPts val="600"/>
              </a:spcAft>
              <a:buFont typeface="Arial"/>
              <a:buChar char="•"/>
              <a:defRPr/>
            </a:pPr>
            <a:r>
              <a:rPr lang="en-US" sz="1600" dirty="0">
                <a:solidFill>
                  <a:srgbClr val="000000"/>
                </a:solidFill>
                <a:latin typeface="+mn-lt"/>
                <a:ea typeface="ＭＳ Ｐゴシック" charset="-128"/>
                <a:cs typeface="ＭＳ Ｐゴシック" charset="-128"/>
              </a:rPr>
              <a:t>Understand the dynamics of carbon storage and uptake in wooded, agricultural, wetland, and permafrost systems</a:t>
            </a:r>
            <a:endParaRPr lang="en-US" sz="1600" dirty="0">
              <a:latin typeface="+mn-lt"/>
            </a:endParaRPr>
          </a:p>
          <a:p>
            <a:pPr marL="285750" indent="-285750">
              <a:spcAft>
                <a:spcPts val="1200"/>
              </a:spcAft>
              <a:buFont typeface="Arial"/>
              <a:buChar char="•"/>
              <a:defRPr/>
            </a:pPr>
            <a:r>
              <a:rPr lang="en-US" sz="1600" dirty="0">
                <a:latin typeface="+mn-lt"/>
              </a:rPr>
              <a:t>Determine the likelihood of earthquakes, volcanic eruptions, and landslides</a:t>
            </a:r>
          </a:p>
          <a:p>
            <a:pPr>
              <a:spcAft>
                <a:spcPts val="600"/>
              </a:spcAft>
              <a:defRPr/>
            </a:pPr>
            <a:r>
              <a:rPr lang="en-US" sz="1800" b="1" u="sng" dirty="0">
                <a:solidFill>
                  <a:srgbClr val="000000"/>
                </a:solidFill>
                <a:latin typeface="+mn-lt"/>
                <a:ea typeface="ＭＳ Ｐゴシック" charset="-128"/>
                <a:cs typeface="ＭＳ Ｐゴシック" charset="-128"/>
              </a:rPr>
              <a:t>Key Applications Objectives:</a:t>
            </a:r>
          </a:p>
          <a:p>
            <a:pPr marL="285750" indent="-285750">
              <a:spcAft>
                <a:spcPts val="600"/>
              </a:spcAft>
              <a:buFont typeface="Arial"/>
              <a:buChar char="•"/>
              <a:defRPr/>
            </a:pPr>
            <a:r>
              <a:rPr lang="en-US" sz="1600" dirty="0">
                <a:latin typeface="+mn-lt"/>
              </a:rPr>
              <a:t>Understand societal impacts of dynamics of groundwater, hydrocarbon, and sequestered CO</a:t>
            </a:r>
            <a:r>
              <a:rPr lang="en-US" sz="1600" baseline="-25000" dirty="0">
                <a:latin typeface="+mn-lt"/>
              </a:rPr>
              <a:t>2</a:t>
            </a:r>
            <a:r>
              <a:rPr lang="en-US" sz="1600" dirty="0">
                <a:latin typeface="+mn-lt"/>
              </a:rPr>
              <a:t> reservoirs</a:t>
            </a:r>
          </a:p>
          <a:p>
            <a:pPr marL="285750" indent="-285750">
              <a:spcAft>
                <a:spcPts val="600"/>
              </a:spcAft>
              <a:buFont typeface="Arial"/>
              <a:buChar char="•"/>
              <a:defRPr/>
            </a:pPr>
            <a:r>
              <a:rPr lang="en-US" sz="1600" dirty="0">
                <a:latin typeface="+mn-lt"/>
              </a:rPr>
              <a:t>Provide agricultural monitoring capability in support of food security objectives</a:t>
            </a:r>
          </a:p>
          <a:p>
            <a:pPr marL="285750" indent="-285750">
              <a:spcAft>
                <a:spcPts val="600"/>
              </a:spcAft>
              <a:buFont typeface="Arial"/>
              <a:buChar char="•"/>
              <a:defRPr/>
            </a:pPr>
            <a:r>
              <a:rPr lang="en-US" sz="1600" dirty="0">
                <a:latin typeface="+mn-lt"/>
              </a:rPr>
              <a:t>Apply NISAR’s unique data set to explore the potentials for urgent response and hazard mitigation</a:t>
            </a:r>
          </a:p>
        </p:txBody>
      </p:sp>
      <p:sp>
        <p:nvSpPr>
          <p:cNvPr id="2" name="TextBox 1"/>
          <p:cNvSpPr txBox="1"/>
          <p:nvPr/>
        </p:nvSpPr>
        <p:spPr>
          <a:xfrm>
            <a:off x="393702" y="5264550"/>
            <a:ext cx="8521698" cy="1200329"/>
          </a:xfrm>
          <a:prstGeom prst="rect">
            <a:avLst/>
          </a:prstGeom>
          <a:solidFill>
            <a:srgbClr val="D8DDFB"/>
          </a:solidFill>
        </p:spPr>
        <p:txBody>
          <a:bodyPr wrap="square" rtlCol="0">
            <a:spAutoFit/>
          </a:bodyPr>
          <a:lstStyle/>
          <a:p>
            <a:pPr marL="285750" indent="-285750">
              <a:buFont typeface="Arial" panose="020B0604020202020204" pitchFamily="34" charset="0"/>
              <a:buChar char="•"/>
            </a:pPr>
            <a:r>
              <a:rPr lang="en-US" sz="1800" dirty="0">
                <a:latin typeface="+mn-lt"/>
              </a:rPr>
              <a:t>Partnership with the Indian Space Research </a:t>
            </a:r>
            <a:r>
              <a:rPr lang="en-US" sz="1800" dirty="0" err="1">
                <a:latin typeface="+mn-lt"/>
              </a:rPr>
              <a:t>Organisation</a:t>
            </a:r>
            <a:r>
              <a:rPr lang="en-US" sz="1800" dirty="0">
                <a:latin typeface="+mn-lt"/>
              </a:rPr>
              <a:t> (ISRO) </a:t>
            </a:r>
          </a:p>
          <a:p>
            <a:pPr marL="285750" indent="-285750">
              <a:buFont typeface="Arial" panose="020B0604020202020204" pitchFamily="34" charset="0"/>
              <a:buChar char="•"/>
            </a:pPr>
            <a:r>
              <a:rPr lang="en-US" dirty="0">
                <a:latin typeface="+mn-lt"/>
              </a:rPr>
              <a:t>Joint NASA-ISRO research objectives </a:t>
            </a:r>
          </a:p>
          <a:p>
            <a:pPr marL="285750" indent="-285750">
              <a:buFont typeface="Arial" panose="020B0604020202020204" pitchFamily="34" charset="0"/>
              <a:buChar char="•"/>
            </a:pPr>
            <a:r>
              <a:rPr lang="en-US" dirty="0">
                <a:latin typeface="+mn-lt"/>
              </a:rPr>
              <a:t>J</a:t>
            </a:r>
            <a:r>
              <a:rPr lang="en-US" sz="1800" dirty="0">
                <a:latin typeface="+mn-lt"/>
              </a:rPr>
              <a:t>oint development and </a:t>
            </a:r>
            <a:r>
              <a:rPr lang="en-US" dirty="0">
                <a:latin typeface="+mn-lt"/>
              </a:rPr>
              <a:t>operation of space-borne observatory </a:t>
            </a:r>
          </a:p>
          <a:p>
            <a:pPr marL="285750" indent="-285750">
              <a:buFont typeface="Arial" panose="020B0604020202020204" pitchFamily="34" charset="0"/>
              <a:buChar char="•"/>
            </a:pPr>
            <a:r>
              <a:rPr lang="en-US" dirty="0">
                <a:latin typeface="+mn-lt"/>
              </a:rPr>
              <a:t>D</a:t>
            </a:r>
            <a:r>
              <a:rPr lang="en-US" sz="1800" dirty="0">
                <a:latin typeface="+mn-lt"/>
              </a:rPr>
              <a:t>ual-frequency, polarimetric, </a:t>
            </a:r>
            <a:r>
              <a:rPr lang="en-US" dirty="0">
                <a:latin typeface="+mn-lt"/>
              </a:rPr>
              <a:t>repeat-pass interferometry </a:t>
            </a:r>
            <a:r>
              <a:rPr lang="en-US" sz="1800" dirty="0">
                <a:latin typeface="+mn-lt"/>
              </a:rPr>
              <a:t>SAR</a:t>
            </a:r>
          </a:p>
        </p:txBody>
      </p:sp>
    </p:spTree>
    <p:extLst>
      <p:ext uri="{BB962C8B-B14F-4D97-AF65-F5344CB8AC3E}">
        <p14:creationId xmlns:p14="http://schemas.microsoft.com/office/powerpoint/2010/main" val="296354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85737" y="1278731"/>
            <a:ext cx="1271588" cy="1018798"/>
          </a:xfrm>
          <a:prstGeom prst="round2Diag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6" name="Flowchart: Process 5"/>
          <p:cNvSpPr/>
          <p:nvPr/>
        </p:nvSpPr>
        <p:spPr>
          <a:xfrm>
            <a:off x="1457326" y="1440821"/>
            <a:ext cx="6005273" cy="662661"/>
          </a:xfrm>
          <a:prstGeom prst="flowChartProcess">
            <a:avLst/>
          </a:prstGeom>
          <a:solidFill>
            <a:srgbClr val="008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8" name="Flowchart: Process 7"/>
          <p:cNvSpPr/>
          <p:nvPr/>
        </p:nvSpPr>
        <p:spPr>
          <a:xfrm>
            <a:off x="1664494" y="2172877"/>
            <a:ext cx="6005273" cy="625793"/>
          </a:xfrm>
          <a:prstGeom prst="flowChartProces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9" name="Round Diagonal Corner Rectangle 8"/>
          <p:cNvSpPr/>
          <p:nvPr/>
        </p:nvSpPr>
        <p:spPr>
          <a:xfrm>
            <a:off x="7669767" y="1978518"/>
            <a:ext cx="1271588" cy="962117"/>
          </a:xfrm>
          <a:prstGeom prst="round2Diag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15" name="Round Diagonal Corner Rectangle 14"/>
          <p:cNvSpPr/>
          <p:nvPr/>
        </p:nvSpPr>
        <p:spPr>
          <a:xfrm>
            <a:off x="185737" y="2712381"/>
            <a:ext cx="1271588" cy="1018799"/>
          </a:xfrm>
          <a:prstGeom prst="round2Diag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16" name="Flowchart: Process 15"/>
          <p:cNvSpPr/>
          <p:nvPr/>
        </p:nvSpPr>
        <p:spPr>
          <a:xfrm>
            <a:off x="1457326" y="2874470"/>
            <a:ext cx="6005273" cy="662662"/>
          </a:xfrm>
          <a:prstGeom prst="flowChart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17" name="Flowchart: Process 16"/>
          <p:cNvSpPr/>
          <p:nvPr/>
        </p:nvSpPr>
        <p:spPr>
          <a:xfrm>
            <a:off x="1664494" y="3623191"/>
            <a:ext cx="6005273" cy="651887"/>
          </a:xfrm>
          <a:prstGeom prst="flowChartProcess">
            <a:avLst/>
          </a:prstGeom>
          <a:solidFill>
            <a:srgbClr val="3F3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18" name="Round Diagonal Corner Rectangle 17"/>
          <p:cNvSpPr/>
          <p:nvPr/>
        </p:nvSpPr>
        <p:spPr>
          <a:xfrm>
            <a:off x="7669767" y="3428832"/>
            <a:ext cx="1271588" cy="1002233"/>
          </a:xfrm>
          <a:prstGeom prst="round2Diag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20" name="Round Diagonal Corner Rectangle 19"/>
          <p:cNvSpPr/>
          <p:nvPr/>
        </p:nvSpPr>
        <p:spPr>
          <a:xfrm>
            <a:off x="185737" y="4163054"/>
            <a:ext cx="1271588" cy="968205"/>
          </a:xfrm>
          <a:prstGeom prst="round2DiagRect">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21" name="Flowchart: Process 20"/>
          <p:cNvSpPr/>
          <p:nvPr/>
        </p:nvSpPr>
        <p:spPr>
          <a:xfrm>
            <a:off x="1457326" y="4346576"/>
            <a:ext cx="6005273" cy="559883"/>
          </a:xfrm>
          <a:prstGeom prst="flowChartProcess">
            <a:avLst/>
          </a:prstGeom>
          <a:solidFill>
            <a:srgbClr val="F15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22" name="Flowchart: Process 21"/>
          <p:cNvSpPr/>
          <p:nvPr/>
        </p:nvSpPr>
        <p:spPr>
          <a:xfrm>
            <a:off x="1664494" y="5012440"/>
            <a:ext cx="6016218" cy="612444"/>
          </a:xfrm>
          <a:prstGeom prst="flowChartProcess">
            <a:avLst/>
          </a:prstGeom>
          <a:solidFill>
            <a:srgbClr val="8A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2" name="TextBox 1"/>
          <p:cNvSpPr txBox="1">
            <a:spLocks noChangeArrowheads="1"/>
          </p:cNvSpPr>
          <p:nvPr/>
        </p:nvSpPr>
        <p:spPr bwMode="auto">
          <a:xfrm>
            <a:off x="1675439" y="4998153"/>
            <a:ext cx="6012417" cy="691600"/>
          </a:xfrm>
          <a:prstGeom prst="rect">
            <a:avLst/>
          </a:prstGeom>
          <a:noFill/>
          <a:ln w="9525">
            <a:noFill/>
            <a:miter lim="800000"/>
            <a:headEnd/>
            <a:tailEnd/>
          </a:ln>
        </p:spPr>
        <p:txBody>
          <a:bodyPr wrap="square">
            <a:spAutoFit/>
          </a:bodyPr>
          <a:lstStyle/>
          <a:p>
            <a:pPr algn="r" defTabSz="685800">
              <a:lnSpc>
                <a:spcPts val="1575"/>
              </a:lnSpc>
              <a:spcBef>
                <a:spcPts val="1350"/>
              </a:spcBef>
            </a:pPr>
            <a:r>
              <a:rPr lang="en-US" sz="1500" b="1" dirty="0">
                <a:solidFill>
                  <a:srgbClr val="FFFF00"/>
                </a:solidFill>
                <a:effectLst>
                  <a:outerShdw blurRad="38100" dist="38100" dir="2700000" algn="tl">
                    <a:srgbClr val="000000">
                      <a:alpha val="43137"/>
                    </a:srgbClr>
                  </a:outerShdw>
                </a:effectLst>
                <a:latin typeface="Arial" pitchFamily="34" charset="0"/>
                <a:cs typeface="Arial" pitchFamily="34" charset="0"/>
              </a:rPr>
              <a:t>Geological Applications</a:t>
            </a:r>
            <a:r>
              <a:rPr lang="en-US" sz="1500" b="1" dirty="0">
                <a:solidFill>
                  <a:prstClr val="white"/>
                </a:solidFill>
                <a:latin typeface="Arial" pitchFamily="34" charset="0"/>
                <a:cs typeface="Arial" pitchFamily="34" charset="0"/>
              </a:rPr>
              <a:t>:</a:t>
            </a:r>
            <a:r>
              <a:rPr lang="en-US" sz="1350" b="1" dirty="0">
                <a:solidFill>
                  <a:srgbClr val="0000FF"/>
                </a:solidFill>
                <a:latin typeface="Arial" pitchFamily="34" charset="0"/>
                <a:cs typeface="Arial" pitchFamily="34" charset="0"/>
              </a:rPr>
              <a:t> </a:t>
            </a:r>
            <a:r>
              <a:rPr lang="en-US" sz="1200" dirty="0">
                <a:solidFill>
                  <a:srgbClr val="FFFF00"/>
                </a:solidFill>
                <a:latin typeface="Arial" pitchFamily="34" charset="0"/>
                <a:cs typeface="Arial" pitchFamily="34" charset="0"/>
              </a:rPr>
              <a:t>6.1</a:t>
            </a:r>
            <a:r>
              <a:rPr lang="en-US" sz="1200" dirty="0">
                <a:solidFill>
                  <a:prstClr val="white"/>
                </a:solidFill>
                <a:latin typeface="Arial" pitchFamily="34" charset="0"/>
                <a:cs typeface="Arial" pitchFamily="34" charset="0"/>
              </a:rPr>
              <a:t> Structural &amp; Lithological mapping; </a:t>
            </a:r>
            <a:r>
              <a:rPr lang="en-US" sz="1200" dirty="0">
                <a:solidFill>
                  <a:srgbClr val="FFFF00"/>
                </a:solidFill>
                <a:latin typeface="Arial" pitchFamily="34" charset="0"/>
                <a:cs typeface="Arial" pitchFamily="34" charset="0"/>
              </a:rPr>
              <a:t>6.2</a:t>
            </a:r>
            <a:r>
              <a:rPr lang="en-US" sz="1200" dirty="0">
                <a:solidFill>
                  <a:prstClr val="white"/>
                </a:solidFill>
                <a:latin typeface="Arial" pitchFamily="34" charset="0"/>
                <a:cs typeface="Arial" pitchFamily="34" charset="0"/>
              </a:rPr>
              <a:t> Lineament mapping; </a:t>
            </a:r>
            <a:r>
              <a:rPr lang="en-US" sz="1200" dirty="0">
                <a:solidFill>
                  <a:srgbClr val="FFFF00"/>
                </a:solidFill>
                <a:latin typeface="Arial" pitchFamily="34" charset="0"/>
                <a:cs typeface="Arial" pitchFamily="34" charset="0"/>
              </a:rPr>
              <a:t>6.3</a:t>
            </a:r>
            <a:r>
              <a:rPr lang="en-US" sz="1200" dirty="0">
                <a:solidFill>
                  <a:prstClr val="white"/>
                </a:solidFill>
                <a:latin typeface="Arial" pitchFamily="34" charset="0"/>
                <a:cs typeface="Arial" pitchFamily="34" charset="0"/>
              </a:rPr>
              <a:t> Paleo-Channel study; </a:t>
            </a:r>
            <a:r>
              <a:rPr lang="en-US" sz="1200" dirty="0">
                <a:solidFill>
                  <a:srgbClr val="FFFF00"/>
                </a:solidFill>
                <a:latin typeface="Arial" pitchFamily="34" charset="0"/>
                <a:cs typeface="Arial" pitchFamily="34" charset="0"/>
              </a:rPr>
              <a:t>6.4</a:t>
            </a:r>
            <a:r>
              <a:rPr lang="en-US" sz="1200" dirty="0">
                <a:solidFill>
                  <a:prstClr val="white"/>
                </a:solidFill>
                <a:latin typeface="Arial" pitchFamily="34" charset="0"/>
                <a:cs typeface="Arial" pitchFamily="34" charset="0"/>
              </a:rPr>
              <a:t> Geomorphology; </a:t>
            </a:r>
            <a:r>
              <a:rPr lang="en-US" sz="1200" dirty="0">
                <a:solidFill>
                  <a:srgbClr val="FFFF00"/>
                </a:solidFill>
                <a:latin typeface="Arial" pitchFamily="34" charset="0"/>
                <a:cs typeface="Arial" pitchFamily="34" charset="0"/>
              </a:rPr>
              <a:t>6.5</a:t>
            </a:r>
            <a:r>
              <a:rPr lang="en-US" sz="1200" dirty="0">
                <a:solidFill>
                  <a:prstClr val="white"/>
                </a:solidFill>
                <a:latin typeface="Arial" pitchFamily="34" charset="0"/>
                <a:cs typeface="Arial" pitchFamily="34" charset="0"/>
              </a:rPr>
              <a:t> Land degradation mapping; </a:t>
            </a:r>
            <a:r>
              <a:rPr lang="en-US" sz="1200" dirty="0">
                <a:solidFill>
                  <a:srgbClr val="FFFF00"/>
                </a:solidFill>
                <a:latin typeface="Arial" pitchFamily="34" charset="0"/>
                <a:cs typeface="Arial" pitchFamily="34" charset="0"/>
              </a:rPr>
              <a:t>6.6</a:t>
            </a:r>
            <a:r>
              <a:rPr lang="en-US" sz="1200" dirty="0">
                <a:solidFill>
                  <a:prstClr val="white"/>
                </a:solidFill>
                <a:latin typeface="Arial" pitchFamily="34" charset="0"/>
                <a:cs typeface="Arial" pitchFamily="34" charset="0"/>
              </a:rPr>
              <a:t> Geo-archaeology; </a:t>
            </a:r>
            <a:r>
              <a:rPr lang="en-US" sz="1200" dirty="0">
                <a:solidFill>
                  <a:srgbClr val="FFFF00"/>
                </a:solidFill>
                <a:latin typeface="Arial" pitchFamily="34" charset="0"/>
                <a:cs typeface="Arial" pitchFamily="34" charset="0"/>
              </a:rPr>
              <a:t>6.7</a:t>
            </a:r>
            <a:r>
              <a:rPr lang="en-US" sz="1200" dirty="0">
                <a:solidFill>
                  <a:prstClr val="white"/>
                </a:solidFill>
                <a:latin typeface="Arial" pitchFamily="34" charset="0"/>
                <a:cs typeface="Arial" pitchFamily="34" charset="0"/>
              </a:rPr>
              <a:t> Mineral explorations</a:t>
            </a:r>
          </a:p>
        </p:txBody>
      </p:sp>
      <p:sp>
        <p:nvSpPr>
          <p:cNvPr id="24" name="TextBox 23"/>
          <p:cNvSpPr txBox="1"/>
          <p:nvPr/>
        </p:nvSpPr>
        <p:spPr>
          <a:xfrm>
            <a:off x="1457326" y="1440820"/>
            <a:ext cx="6005273" cy="669414"/>
          </a:xfrm>
          <a:prstGeom prst="rect">
            <a:avLst/>
          </a:prstGeom>
          <a:noFill/>
        </p:spPr>
        <p:txBody>
          <a:bodyPr wrap="square" rtlCol="0">
            <a:spAutoFit/>
          </a:bodyPr>
          <a:lstStyle/>
          <a:p>
            <a:pPr defTabSz="685800"/>
            <a:r>
              <a:rPr lang="en-US" sz="1500" b="1" dirty="0">
                <a:solidFill>
                  <a:srgbClr val="FFFF00"/>
                </a:solidFill>
                <a:effectLst>
                  <a:outerShdw blurRad="38100" dist="38100" dir="2700000" algn="tl">
                    <a:srgbClr val="000000">
                      <a:alpha val="43137"/>
                    </a:srgbClr>
                  </a:outerShdw>
                </a:effectLst>
                <a:latin typeface="Arial" pitchFamily="34" charset="0"/>
                <a:cs typeface="Arial" pitchFamily="34" charset="0"/>
              </a:rPr>
              <a:t>Ecosystem Structure</a:t>
            </a:r>
            <a:r>
              <a:rPr lang="en-US" sz="1500" b="1" dirty="0">
                <a:solidFill>
                  <a:prstClr val="white"/>
                </a:solidFill>
                <a:latin typeface="Arial" pitchFamily="34" charset="0"/>
                <a:cs typeface="Arial" pitchFamily="34" charset="0"/>
              </a:rPr>
              <a:t>:</a:t>
            </a:r>
            <a:r>
              <a:rPr lang="en-US" sz="1200" b="1" dirty="0">
                <a:solidFill>
                  <a:prstClr val="white"/>
                </a:solidFill>
                <a:latin typeface="Arial" pitchFamily="34" charset="0"/>
                <a:cs typeface="Arial" pitchFamily="34" charset="0"/>
              </a:rPr>
              <a:t> </a:t>
            </a:r>
            <a:r>
              <a:rPr lang="en-US" sz="1125" dirty="0">
                <a:solidFill>
                  <a:srgbClr val="FFFF00"/>
                </a:solidFill>
                <a:latin typeface="Arial" pitchFamily="34" charset="0"/>
                <a:cs typeface="Arial" pitchFamily="34" charset="0"/>
              </a:rPr>
              <a:t>1.1</a:t>
            </a:r>
            <a:r>
              <a:rPr lang="en-US" sz="1125" dirty="0">
                <a:solidFill>
                  <a:prstClr val="white"/>
                </a:solidFill>
                <a:latin typeface="Arial" pitchFamily="34" charset="0"/>
                <a:cs typeface="Arial" pitchFamily="34" charset="0"/>
              </a:rPr>
              <a:t> Agriculture biomass &amp; Crop monitoring; </a:t>
            </a:r>
            <a:r>
              <a:rPr lang="en-US" sz="1125" dirty="0">
                <a:solidFill>
                  <a:srgbClr val="FFFF00"/>
                </a:solidFill>
                <a:latin typeface="Arial" pitchFamily="34" charset="0"/>
                <a:cs typeface="Arial" pitchFamily="34" charset="0"/>
              </a:rPr>
              <a:t>1.2</a:t>
            </a:r>
            <a:r>
              <a:rPr lang="en-US" sz="1125" dirty="0">
                <a:solidFill>
                  <a:prstClr val="white"/>
                </a:solidFill>
                <a:latin typeface="Arial" pitchFamily="34" charset="0"/>
                <a:cs typeface="Arial" pitchFamily="34" charset="0"/>
              </a:rPr>
              <a:t> Forest biomass; </a:t>
            </a:r>
            <a:r>
              <a:rPr lang="en-US" sz="1125" dirty="0">
                <a:solidFill>
                  <a:srgbClr val="FFFF00"/>
                </a:solidFill>
                <a:latin typeface="Arial" pitchFamily="34" charset="0"/>
                <a:cs typeface="Arial" pitchFamily="34" charset="0"/>
              </a:rPr>
              <a:t>1.3</a:t>
            </a:r>
            <a:r>
              <a:rPr lang="en-US" sz="1125" dirty="0">
                <a:solidFill>
                  <a:prstClr val="white"/>
                </a:solidFill>
                <a:latin typeface="Arial" pitchFamily="34" charset="0"/>
                <a:cs typeface="Arial" pitchFamily="34" charset="0"/>
              </a:rPr>
              <a:t> Forest disturbance; </a:t>
            </a:r>
            <a:r>
              <a:rPr lang="en-US" sz="1125" dirty="0">
                <a:solidFill>
                  <a:srgbClr val="FFFF00"/>
                </a:solidFill>
                <a:latin typeface="Arial" pitchFamily="34" charset="0"/>
                <a:cs typeface="Arial" pitchFamily="34" charset="0"/>
              </a:rPr>
              <a:t>1.4</a:t>
            </a:r>
            <a:r>
              <a:rPr lang="en-US" sz="1125" dirty="0">
                <a:solidFill>
                  <a:prstClr val="white"/>
                </a:solidFill>
                <a:latin typeface="Arial" pitchFamily="34" charset="0"/>
                <a:cs typeface="Arial" pitchFamily="34" charset="0"/>
              </a:rPr>
              <a:t> Mangroves / Wetlands; </a:t>
            </a:r>
            <a:r>
              <a:rPr lang="en-US" sz="1125" dirty="0">
                <a:solidFill>
                  <a:srgbClr val="FFFF00"/>
                </a:solidFill>
                <a:latin typeface="Arial" pitchFamily="34" charset="0"/>
                <a:cs typeface="Arial" pitchFamily="34" charset="0"/>
              </a:rPr>
              <a:t>1.5</a:t>
            </a:r>
            <a:r>
              <a:rPr lang="en-US" sz="1125" dirty="0">
                <a:solidFill>
                  <a:prstClr val="white"/>
                </a:solidFill>
                <a:latin typeface="Arial" pitchFamily="34" charset="0"/>
                <a:cs typeface="Arial" pitchFamily="34" charset="0"/>
              </a:rPr>
              <a:t> Alpine vegetation; </a:t>
            </a:r>
            <a:r>
              <a:rPr lang="en-US" sz="1125" dirty="0">
                <a:solidFill>
                  <a:srgbClr val="FFFF00"/>
                </a:solidFill>
                <a:latin typeface="Arial" pitchFamily="34" charset="0"/>
                <a:cs typeface="Arial" pitchFamily="34" charset="0"/>
              </a:rPr>
              <a:t>1.6</a:t>
            </a:r>
            <a:r>
              <a:rPr lang="en-US" sz="1125" dirty="0">
                <a:solidFill>
                  <a:prstClr val="white"/>
                </a:solidFill>
                <a:latin typeface="Arial" pitchFamily="34" charset="0"/>
                <a:cs typeface="Arial" pitchFamily="34" charset="0"/>
              </a:rPr>
              <a:t> Vegetation phenology; </a:t>
            </a:r>
            <a:r>
              <a:rPr lang="en-US" sz="1125" dirty="0">
                <a:solidFill>
                  <a:srgbClr val="FFFF00"/>
                </a:solidFill>
                <a:latin typeface="Arial" pitchFamily="34" charset="0"/>
                <a:cs typeface="Arial" pitchFamily="34" charset="0"/>
              </a:rPr>
              <a:t>1.7</a:t>
            </a:r>
            <a:r>
              <a:rPr lang="en-US" sz="1125" dirty="0">
                <a:solidFill>
                  <a:prstClr val="white"/>
                </a:solidFill>
                <a:latin typeface="Arial" pitchFamily="34" charset="0"/>
                <a:cs typeface="Arial" pitchFamily="34" charset="0"/>
              </a:rPr>
              <a:t> Soil moisture; </a:t>
            </a:r>
            <a:r>
              <a:rPr lang="en-US" sz="1125" dirty="0">
                <a:solidFill>
                  <a:srgbClr val="FFFF00"/>
                </a:solidFill>
                <a:latin typeface="Arial" pitchFamily="34" charset="0"/>
                <a:cs typeface="Arial" pitchFamily="34" charset="0"/>
              </a:rPr>
              <a:t>1.8</a:t>
            </a:r>
            <a:r>
              <a:rPr lang="en-US" sz="1125" dirty="0">
                <a:solidFill>
                  <a:prstClr val="white"/>
                </a:solidFill>
                <a:latin typeface="Arial" pitchFamily="34" charset="0"/>
                <a:cs typeface="Arial" pitchFamily="34" charset="0"/>
              </a:rPr>
              <a:t> Ecosystem stress assessment</a:t>
            </a:r>
            <a:endParaRPr lang="en-IN" sz="1350" dirty="0">
              <a:solidFill>
                <a:prstClr val="black"/>
              </a:solidFill>
              <a:latin typeface="Calibri" panose="020F0502020204030204"/>
            </a:endParaRPr>
          </a:p>
        </p:txBody>
      </p:sp>
      <p:sp>
        <p:nvSpPr>
          <p:cNvPr id="26" name="TextBox 25"/>
          <p:cNvSpPr txBox="1"/>
          <p:nvPr/>
        </p:nvSpPr>
        <p:spPr>
          <a:xfrm>
            <a:off x="1533893" y="2230027"/>
            <a:ext cx="6135874" cy="507831"/>
          </a:xfrm>
          <a:prstGeom prst="rect">
            <a:avLst/>
          </a:prstGeom>
          <a:noFill/>
        </p:spPr>
        <p:txBody>
          <a:bodyPr wrap="square" rtlCol="0">
            <a:spAutoFit/>
          </a:bodyPr>
          <a:lstStyle/>
          <a:p>
            <a:pPr algn="r" defTabSz="685800"/>
            <a:r>
              <a:rPr lang="en-US" sz="1500" b="1" dirty="0">
                <a:solidFill>
                  <a:srgbClr val="FFFF00"/>
                </a:solidFill>
                <a:effectLst>
                  <a:outerShdw blurRad="38100" dist="38100" dir="2700000" algn="tl">
                    <a:srgbClr val="000000">
                      <a:alpha val="43137"/>
                    </a:srgbClr>
                  </a:outerShdw>
                </a:effectLst>
                <a:latin typeface="Arial" pitchFamily="34" charset="0"/>
                <a:cs typeface="Arial" pitchFamily="34" charset="0"/>
              </a:rPr>
              <a:t>Land Deformation</a:t>
            </a:r>
            <a:r>
              <a:rPr lang="en-US" sz="1500" b="1" dirty="0">
                <a:solidFill>
                  <a:prstClr val="white"/>
                </a:solidFill>
                <a:latin typeface="Arial" pitchFamily="34" charset="0"/>
                <a:cs typeface="Arial" pitchFamily="34" charset="0"/>
              </a:rPr>
              <a:t>:</a:t>
            </a:r>
            <a:r>
              <a:rPr lang="en-US" sz="1200" b="1" dirty="0">
                <a:solidFill>
                  <a:prstClr val="white"/>
                </a:solidFill>
                <a:latin typeface="Arial" pitchFamily="34" charset="0"/>
                <a:cs typeface="Arial" pitchFamily="34" charset="0"/>
              </a:rPr>
              <a:t> </a:t>
            </a:r>
            <a:r>
              <a:rPr lang="en-US" sz="1200" dirty="0">
                <a:solidFill>
                  <a:srgbClr val="FFFF00"/>
                </a:solidFill>
                <a:latin typeface="Arial" pitchFamily="34" charset="0"/>
                <a:cs typeface="Arial" pitchFamily="34" charset="0"/>
              </a:rPr>
              <a:t>2.1</a:t>
            </a:r>
            <a:r>
              <a:rPr lang="en-US" sz="1200" dirty="0">
                <a:solidFill>
                  <a:prstClr val="white"/>
                </a:solidFill>
                <a:latin typeface="Arial" pitchFamily="34" charset="0"/>
                <a:cs typeface="Arial" pitchFamily="34" charset="0"/>
              </a:rPr>
              <a:t> Inter-seismic / Co-seismic deformations; </a:t>
            </a:r>
            <a:r>
              <a:rPr lang="en-US" sz="1200" dirty="0">
                <a:solidFill>
                  <a:srgbClr val="FFFF00"/>
                </a:solidFill>
                <a:latin typeface="Arial" pitchFamily="34" charset="0"/>
                <a:cs typeface="Arial" pitchFamily="34" charset="0"/>
              </a:rPr>
              <a:t>2.2</a:t>
            </a:r>
            <a:r>
              <a:rPr lang="en-US" sz="1200" dirty="0">
                <a:solidFill>
                  <a:prstClr val="white"/>
                </a:solidFill>
                <a:latin typeface="Arial" pitchFamily="34" charset="0"/>
                <a:cs typeface="Arial" pitchFamily="34" charset="0"/>
              </a:rPr>
              <a:t> Landslides; </a:t>
            </a:r>
            <a:r>
              <a:rPr lang="en-US" sz="1200" dirty="0">
                <a:solidFill>
                  <a:srgbClr val="FFFF00"/>
                </a:solidFill>
                <a:latin typeface="Arial" pitchFamily="34" charset="0"/>
                <a:cs typeface="Arial" pitchFamily="34" charset="0"/>
              </a:rPr>
              <a:t>2.3</a:t>
            </a:r>
            <a:r>
              <a:rPr lang="en-US" sz="1200" dirty="0">
                <a:solidFill>
                  <a:prstClr val="white"/>
                </a:solidFill>
                <a:latin typeface="Arial" pitchFamily="34" charset="0"/>
                <a:cs typeface="Arial" pitchFamily="34" charset="0"/>
              </a:rPr>
              <a:t> Land subsidence; </a:t>
            </a:r>
            <a:r>
              <a:rPr lang="en-US" sz="1200" dirty="0">
                <a:solidFill>
                  <a:srgbClr val="FFFF00"/>
                </a:solidFill>
                <a:latin typeface="Arial" pitchFamily="34" charset="0"/>
                <a:cs typeface="Arial" pitchFamily="34" charset="0"/>
              </a:rPr>
              <a:t>2.4</a:t>
            </a:r>
            <a:r>
              <a:rPr lang="en-US" sz="1200" dirty="0">
                <a:solidFill>
                  <a:prstClr val="white"/>
                </a:solidFill>
                <a:latin typeface="Arial" pitchFamily="34" charset="0"/>
                <a:cs typeface="Arial" pitchFamily="34" charset="0"/>
              </a:rPr>
              <a:t> Volcanic deformations</a:t>
            </a:r>
          </a:p>
        </p:txBody>
      </p:sp>
      <p:sp>
        <p:nvSpPr>
          <p:cNvPr id="27" name="TextBox 26"/>
          <p:cNvSpPr txBox="1"/>
          <p:nvPr/>
        </p:nvSpPr>
        <p:spPr>
          <a:xfrm>
            <a:off x="1457325" y="2874469"/>
            <a:ext cx="6135874" cy="669414"/>
          </a:xfrm>
          <a:prstGeom prst="rect">
            <a:avLst/>
          </a:prstGeom>
          <a:noFill/>
        </p:spPr>
        <p:txBody>
          <a:bodyPr wrap="square" rtlCol="0">
            <a:spAutoFit/>
          </a:bodyPr>
          <a:lstStyle/>
          <a:p>
            <a:pPr defTabSz="685800"/>
            <a:r>
              <a:rPr lang="en-US" sz="1500" b="1" dirty="0">
                <a:solidFill>
                  <a:srgbClr val="FFFF00"/>
                </a:solidFill>
                <a:effectLst>
                  <a:outerShdw blurRad="38100" dist="38100" dir="2700000" algn="tl">
                    <a:srgbClr val="000000">
                      <a:alpha val="43137"/>
                    </a:srgbClr>
                  </a:outerShdw>
                </a:effectLst>
                <a:latin typeface="Arial" pitchFamily="34" charset="0"/>
                <a:cs typeface="Arial" pitchFamily="34" charset="0"/>
              </a:rPr>
              <a:t>Cryosphere</a:t>
            </a:r>
            <a:r>
              <a:rPr lang="en-US" sz="1500" b="1" dirty="0">
                <a:solidFill>
                  <a:prstClr val="white"/>
                </a:solidFill>
                <a:latin typeface="Arial" pitchFamily="34" charset="0"/>
                <a:cs typeface="Arial" pitchFamily="34" charset="0"/>
              </a:rPr>
              <a:t>:</a:t>
            </a:r>
            <a:r>
              <a:rPr lang="en-US" sz="1200" b="1" dirty="0">
                <a:solidFill>
                  <a:prstClr val="white"/>
                </a:solidFill>
                <a:latin typeface="Arial" pitchFamily="34" charset="0"/>
                <a:cs typeface="Arial" pitchFamily="34" charset="0"/>
              </a:rPr>
              <a:t> </a:t>
            </a:r>
            <a:r>
              <a:rPr lang="en-US" sz="1125" dirty="0">
                <a:solidFill>
                  <a:srgbClr val="FFFF00"/>
                </a:solidFill>
                <a:latin typeface="Arial" pitchFamily="34" charset="0"/>
                <a:cs typeface="Arial" pitchFamily="34" charset="0"/>
              </a:rPr>
              <a:t>3.1</a:t>
            </a:r>
            <a:r>
              <a:rPr lang="en-US" sz="1125" dirty="0">
                <a:solidFill>
                  <a:prstClr val="white"/>
                </a:solidFill>
                <a:latin typeface="Arial" pitchFamily="34" charset="0"/>
                <a:cs typeface="Arial" pitchFamily="34" charset="0"/>
              </a:rPr>
              <a:t> Polar Ice Shelf / Ice sheet; </a:t>
            </a:r>
            <a:r>
              <a:rPr lang="en-US" sz="1125" dirty="0">
                <a:solidFill>
                  <a:srgbClr val="FFFF00"/>
                </a:solidFill>
                <a:latin typeface="Arial" pitchFamily="34" charset="0"/>
                <a:cs typeface="Arial" pitchFamily="34" charset="0"/>
              </a:rPr>
              <a:t>3.2</a:t>
            </a:r>
            <a:r>
              <a:rPr lang="en-US" sz="1125" dirty="0">
                <a:solidFill>
                  <a:prstClr val="white"/>
                </a:solidFill>
                <a:latin typeface="Arial" pitchFamily="34" charset="0"/>
                <a:cs typeface="Arial" pitchFamily="34" charset="0"/>
              </a:rPr>
              <a:t> Sea Ice Dynamics; </a:t>
            </a:r>
            <a:r>
              <a:rPr lang="en-US" sz="1125" dirty="0">
                <a:solidFill>
                  <a:srgbClr val="FFFF00"/>
                </a:solidFill>
                <a:latin typeface="Arial" pitchFamily="34" charset="0"/>
                <a:cs typeface="Arial" pitchFamily="34" charset="0"/>
              </a:rPr>
              <a:t>3.3</a:t>
            </a:r>
            <a:r>
              <a:rPr lang="en-US" sz="1125" dirty="0">
                <a:solidFill>
                  <a:prstClr val="white"/>
                </a:solidFill>
                <a:latin typeface="Arial" pitchFamily="34" charset="0"/>
                <a:cs typeface="Arial" pitchFamily="34" charset="0"/>
              </a:rPr>
              <a:t> Mountain snow/ glacier </a:t>
            </a:r>
            <a:r>
              <a:rPr lang="en-US" sz="1125" dirty="0">
                <a:solidFill>
                  <a:srgbClr val="FFFF00"/>
                </a:solidFill>
                <a:latin typeface="Arial" pitchFamily="34" charset="0"/>
                <a:cs typeface="Arial" pitchFamily="34" charset="0"/>
              </a:rPr>
              <a:t>3.4</a:t>
            </a:r>
            <a:r>
              <a:rPr lang="en-US" sz="1125" dirty="0">
                <a:solidFill>
                  <a:prstClr val="white"/>
                </a:solidFill>
                <a:latin typeface="Arial" pitchFamily="34" charset="0"/>
                <a:cs typeface="Arial" pitchFamily="34" charset="0"/>
              </a:rPr>
              <a:t> Glacier dynamics/ hazard (Himalayan Region); </a:t>
            </a:r>
            <a:r>
              <a:rPr lang="en-US" sz="1125" dirty="0">
                <a:solidFill>
                  <a:srgbClr val="FFFF00"/>
                </a:solidFill>
                <a:latin typeface="Arial" pitchFamily="34" charset="0"/>
                <a:cs typeface="Arial" pitchFamily="34" charset="0"/>
              </a:rPr>
              <a:t>3.5</a:t>
            </a:r>
            <a:r>
              <a:rPr lang="en-US" sz="1125" dirty="0">
                <a:solidFill>
                  <a:prstClr val="white"/>
                </a:solidFill>
                <a:latin typeface="Arial" pitchFamily="34" charset="0"/>
                <a:cs typeface="Arial" pitchFamily="34" charset="0"/>
              </a:rPr>
              <a:t> Climate response to glaciers; </a:t>
            </a:r>
            <a:r>
              <a:rPr lang="en-US" sz="1125" dirty="0">
                <a:solidFill>
                  <a:srgbClr val="FFFF00"/>
                </a:solidFill>
                <a:latin typeface="Arial" pitchFamily="34" charset="0"/>
                <a:cs typeface="Arial" pitchFamily="34" charset="0"/>
              </a:rPr>
              <a:t>3.6</a:t>
            </a:r>
            <a:r>
              <a:rPr lang="en-US" sz="1125" dirty="0">
                <a:solidFill>
                  <a:prstClr val="white"/>
                </a:solidFill>
                <a:latin typeface="Arial" pitchFamily="34" charset="0"/>
                <a:cs typeface="Arial" pitchFamily="34" charset="0"/>
              </a:rPr>
              <a:t> Sea–Ice advisory on safer marine navigation in Antarctica region</a:t>
            </a:r>
            <a:endParaRPr lang="en-IN" sz="1350" dirty="0">
              <a:solidFill>
                <a:prstClr val="black"/>
              </a:solidFill>
              <a:latin typeface="Calibri" panose="020F0502020204030204"/>
            </a:endParaRPr>
          </a:p>
        </p:txBody>
      </p:sp>
      <p:sp>
        <p:nvSpPr>
          <p:cNvPr id="28" name="Rectangle 27"/>
          <p:cNvSpPr/>
          <p:nvPr/>
        </p:nvSpPr>
        <p:spPr>
          <a:xfrm>
            <a:off x="1533892" y="3595069"/>
            <a:ext cx="6146819" cy="689420"/>
          </a:xfrm>
          <a:prstGeom prst="rect">
            <a:avLst/>
          </a:prstGeom>
        </p:spPr>
        <p:txBody>
          <a:bodyPr wrap="square">
            <a:spAutoFit/>
          </a:bodyPr>
          <a:lstStyle/>
          <a:p>
            <a:pPr algn="r" defTabSz="685800">
              <a:lnSpc>
                <a:spcPts val="1575"/>
              </a:lnSpc>
              <a:spcBef>
                <a:spcPts val="1350"/>
              </a:spcBef>
            </a:pPr>
            <a:r>
              <a:rPr lang="en-US" sz="1500" b="1" dirty="0">
                <a:solidFill>
                  <a:srgbClr val="FFFF00"/>
                </a:solidFill>
                <a:effectLst>
                  <a:outerShdw blurRad="38100" dist="38100" dir="2700000" algn="tl">
                    <a:srgbClr val="000000">
                      <a:alpha val="43137"/>
                    </a:srgbClr>
                  </a:outerShdw>
                </a:effectLst>
                <a:latin typeface="Arial" pitchFamily="34" charset="0"/>
                <a:cs typeface="Arial" pitchFamily="34" charset="0"/>
              </a:rPr>
              <a:t>Coasts &amp; Ocean</a:t>
            </a:r>
            <a:r>
              <a:rPr lang="en-US" sz="1500" b="1" dirty="0">
                <a:solidFill>
                  <a:prstClr val="white"/>
                </a:solidFill>
                <a:latin typeface="Arial" pitchFamily="34" charset="0"/>
                <a:cs typeface="Arial" pitchFamily="34" charset="0"/>
              </a:rPr>
              <a:t>:</a:t>
            </a:r>
            <a:r>
              <a:rPr lang="en-US" sz="1125" b="1" dirty="0">
                <a:solidFill>
                  <a:prstClr val="white"/>
                </a:solidFill>
                <a:latin typeface="Arial" pitchFamily="34" charset="0"/>
                <a:cs typeface="Arial" pitchFamily="34" charset="0"/>
              </a:rPr>
              <a:t> </a:t>
            </a:r>
            <a:r>
              <a:rPr lang="en-US" sz="1125" dirty="0">
                <a:solidFill>
                  <a:srgbClr val="FFFF00"/>
                </a:solidFill>
                <a:latin typeface="Arial" pitchFamily="34" charset="0"/>
                <a:cs typeface="Arial" pitchFamily="34" charset="0"/>
              </a:rPr>
              <a:t>4.1</a:t>
            </a:r>
            <a:r>
              <a:rPr lang="en-US" sz="1125" dirty="0">
                <a:solidFill>
                  <a:prstClr val="white"/>
                </a:solidFill>
                <a:latin typeface="Arial" pitchFamily="34" charset="0"/>
                <a:cs typeface="Arial" pitchFamily="34" charset="0"/>
              </a:rPr>
              <a:t> Coastal erosion / shoreline change; </a:t>
            </a:r>
            <a:r>
              <a:rPr lang="en-US" sz="1125" dirty="0">
                <a:solidFill>
                  <a:srgbClr val="FFFF00"/>
                </a:solidFill>
                <a:latin typeface="Arial" pitchFamily="34" charset="0"/>
                <a:cs typeface="Arial" pitchFamily="34" charset="0"/>
              </a:rPr>
              <a:t>4.2</a:t>
            </a:r>
            <a:r>
              <a:rPr lang="en-US" sz="1125" dirty="0">
                <a:solidFill>
                  <a:prstClr val="white"/>
                </a:solidFill>
                <a:latin typeface="Arial" pitchFamily="34" charset="0"/>
                <a:cs typeface="Arial" pitchFamily="34" charset="0"/>
              </a:rPr>
              <a:t> Coastal subsidence and vulnerability to sea-level rise; </a:t>
            </a:r>
            <a:r>
              <a:rPr lang="en-US" sz="1125" dirty="0">
                <a:solidFill>
                  <a:srgbClr val="FFFF00"/>
                </a:solidFill>
                <a:latin typeface="Arial" pitchFamily="34" charset="0"/>
                <a:cs typeface="Arial" pitchFamily="34" charset="0"/>
              </a:rPr>
              <a:t>4.3</a:t>
            </a:r>
            <a:r>
              <a:rPr lang="en-US" sz="1125" dirty="0">
                <a:solidFill>
                  <a:prstClr val="white"/>
                </a:solidFill>
                <a:latin typeface="Arial" pitchFamily="34" charset="0"/>
                <a:cs typeface="Arial" pitchFamily="34" charset="0"/>
              </a:rPr>
              <a:t> Coastal bathymetry; </a:t>
            </a:r>
            <a:r>
              <a:rPr lang="en-US" sz="1125" dirty="0">
                <a:solidFill>
                  <a:srgbClr val="FFFF00"/>
                </a:solidFill>
                <a:latin typeface="Arial" pitchFamily="34" charset="0"/>
                <a:cs typeface="Arial" pitchFamily="34" charset="0"/>
              </a:rPr>
              <a:t>4.4</a:t>
            </a:r>
            <a:r>
              <a:rPr lang="en-US" sz="1125" dirty="0">
                <a:solidFill>
                  <a:prstClr val="white"/>
                </a:solidFill>
                <a:latin typeface="Arial" pitchFamily="34" charset="0"/>
                <a:cs typeface="Arial" pitchFamily="34" charset="0"/>
              </a:rPr>
              <a:t> Ocean surface wind; </a:t>
            </a:r>
            <a:r>
              <a:rPr lang="en-US" sz="1125" dirty="0">
                <a:solidFill>
                  <a:srgbClr val="FFFF00"/>
                </a:solidFill>
                <a:latin typeface="Arial" pitchFamily="34" charset="0"/>
                <a:cs typeface="Arial" pitchFamily="34" charset="0"/>
              </a:rPr>
              <a:t>4.5</a:t>
            </a:r>
            <a:r>
              <a:rPr lang="en-US" sz="1125" dirty="0">
                <a:solidFill>
                  <a:prstClr val="white"/>
                </a:solidFill>
                <a:latin typeface="Arial" pitchFamily="34" charset="0"/>
                <a:cs typeface="Arial" pitchFamily="34" charset="0"/>
              </a:rPr>
              <a:t> Ocean wave spectra; </a:t>
            </a:r>
            <a:r>
              <a:rPr lang="en-US" sz="1125" dirty="0">
                <a:solidFill>
                  <a:srgbClr val="FFFF00"/>
                </a:solidFill>
                <a:latin typeface="Arial" pitchFamily="34" charset="0"/>
                <a:cs typeface="Arial" pitchFamily="34" charset="0"/>
              </a:rPr>
              <a:t>4.6</a:t>
            </a:r>
            <a:r>
              <a:rPr lang="en-US" sz="1125" dirty="0">
                <a:solidFill>
                  <a:prstClr val="white"/>
                </a:solidFill>
                <a:latin typeface="Arial" pitchFamily="34" charset="0"/>
                <a:cs typeface="Arial" pitchFamily="34" charset="0"/>
              </a:rPr>
              <a:t> Ship detection; </a:t>
            </a:r>
            <a:r>
              <a:rPr lang="en-US" sz="1125" dirty="0">
                <a:solidFill>
                  <a:srgbClr val="FFFF00"/>
                </a:solidFill>
                <a:latin typeface="Arial" pitchFamily="34" charset="0"/>
                <a:cs typeface="Arial" pitchFamily="34" charset="0"/>
              </a:rPr>
              <a:t>4.7</a:t>
            </a:r>
            <a:r>
              <a:rPr lang="en-US" sz="1125" dirty="0">
                <a:solidFill>
                  <a:prstClr val="white"/>
                </a:solidFill>
                <a:latin typeface="Arial" pitchFamily="34" charset="0"/>
                <a:cs typeface="Arial" pitchFamily="34" charset="0"/>
              </a:rPr>
              <a:t> Coastal watch services; </a:t>
            </a:r>
            <a:r>
              <a:rPr lang="en-US" sz="1125" dirty="0">
                <a:solidFill>
                  <a:srgbClr val="FFFF00"/>
                </a:solidFill>
                <a:latin typeface="Arial" pitchFamily="34" charset="0"/>
                <a:cs typeface="Arial" pitchFamily="34" charset="0"/>
              </a:rPr>
              <a:t>4.8 </a:t>
            </a:r>
            <a:r>
              <a:rPr lang="en-US" sz="1125" dirty="0">
                <a:solidFill>
                  <a:prstClr val="white"/>
                </a:solidFill>
                <a:latin typeface="Arial" pitchFamily="34" charset="0"/>
                <a:cs typeface="Arial" pitchFamily="34" charset="0"/>
              </a:rPr>
              <a:t>tropical cyclone</a:t>
            </a:r>
          </a:p>
        </p:txBody>
      </p:sp>
      <p:sp>
        <p:nvSpPr>
          <p:cNvPr id="29" name="Rectangle 28"/>
          <p:cNvSpPr/>
          <p:nvPr/>
        </p:nvSpPr>
        <p:spPr>
          <a:xfrm>
            <a:off x="1457325" y="4394734"/>
            <a:ext cx="6005273" cy="486415"/>
          </a:xfrm>
          <a:prstGeom prst="rect">
            <a:avLst/>
          </a:prstGeom>
        </p:spPr>
        <p:txBody>
          <a:bodyPr wrap="square">
            <a:spAutoFit/>
          </a:bodyPr>
          <a:lstStyle/>
          <a:p>
            <a:pPr algn="just" defTabSz="685800">
              <a:lnSpc>
                <a:spcPts val="1575"/>
              </a:lnSpc>
              <a:spcBef>
                <a:spcPts val="1350"/>
              </a:spcBef>
            </a:pPr>
            <a:r>
              <a:rPr lang="en-US" sz="1500" b="1" dirty="0">
                <a:solidFill>
                  <a:srgbClr val="FFFF00"/>
                </a:solidFill>
                <a:effectLst>
                  <a:outerShdw blurRad="38100" dist="38100" dir="2700000" algn="tl">
                    <a:srgbClr val="000000">
                      <a:alpha val="43137"/>
                    </a:srgbClr>
                  </a:outerShdw>
                </a:effectLst>
                <a:latin typeface="Arial" pitchFamily="34" charset="0"/>
                <a:cs typeface="Arial" pitchFamily="34" charset="0"/>
              </a:rPr>
              <a:t>Disaster Response</a:t>
            </a:r>
            <a:r>
              <a:rPr lang="en-US" sz="1500" b="1" dirty="0">
                <a:solidFill>
                  <a:prstClr val="white"/>
                </a:solidFill>
                <a:latin typeface="Arial" pitchFamily="34" charset="0"/>
                <a:cs typeface="Arial" pitchFamily="34" charset="0"/>
              </a:rPr>
              <a:t>:</a:t>
            </a:r>
            <a:r>
              <a:rPr lang="en-US" sz="1200" dirty="0">
                <a:solidFill>
                  <a:prstClr val="white"/>
                </a:solidFill>
                <a:latin typeface="Arial" pitchFamily="34" charset="0"/>
                <a:cs typeface="Arial" pitchFamily="34" charset="0"/>
              </a:rPr>
              <a:t> </a:t>
            </a:r>
            <a:r>
              <a:rPr lang="en-US" sz="1200" dirty="0">
                <a:solidFill>
                  <a:srgbClr val="FFFF00"/>
                </a:solidFill>
                <a:latin typeface="Arial" pitchFamily="34" charset="0"/>
                <a:cs typeface="Arial" pitchFamily="34" charset="0"/>
              </a:rPr>
              <a:t>5.1</a:t>
            </a:r>
            <a:r>
              <a:rPr lang="en-US" sz="1200" dirty="0">
                <a:solidFill>
                  <a:prstClr val="white"/>
                </a:solidFill>
                <a:latin typeface="Arial" pitchFamily="34" charset="0"/>
                <a:cs typeface="Arial" pitchFamily="34" charset="0"/>
              </a:rPr>
              <a:t> Floods; </a:t>
            </a:r>
            <a:r>
              <a:rPr lang="en-US" sz="1200" dirty="0">
                <a:solidFill>
                  <a:srgbClr val="FFFF00"/>
                </a:solidFill>
                <a:latin typeface="Arial" pitchFamily="34" charset="0"/>
                <a:cs typeface="Arial" pitchFamily="34" charset="0"/>
              </a:rPr>
              <a:t>5.2</a:t>
            </a:r>
            <a:r>
              <a:rPr lang="en-US" sz="1200" dirty="0">
                <a:solidFill>
                  <a:prstClr val="white"/>
                </a:solidFill>
                <a:latin typeface="Arial" pitchFamily="34" charset="0"/>
                <a:cs typeface="Arial" pitchFamily="34" charset="0"/>
              </a:rPr>
              <a:t> Forest fire damage assessment; </a:t>
            </a:r>
            <a:r>
              <a:rPr lang="en-US" sz="1200" dirty="0">
                <a:solidFill>
                  <a:srgbClr val="FFFF00"/>
                </a:solidFill>
                <a:latin typeface="Arial" pitchFamily="34" charset="0"/>
                <a:cs typeface="Arial" pitchFamily="34" charset="0"/>
              </a:rPr>
              <a:t>5.3</a:t>
            </a:r>
            <a:r>
              <a:rPr lang="en-US" sz="1200" dirty="0">
                <a:solidFill>
                  <a:prstClr val="white"/>
                </a:solidFill>
                <a:latin typeface="Arial" pitchFamily="34" charset="0"/>
                <a:cs typeface="Arial" pitchFamily="34" charset="0"/>
              </a:rPr>
              <a:t> Coastal oil spill; </a:t>
            </a:r>
            <a:r>
              <a:rPr lang="en-US" sz="1200" dirty="0">
                <a:solidFill>
                  <a:srgbClr val="FFFF00"/>
                </a:solidFill>
                <a:latin typeface="Arial" pitchFamily="34" charset="0"/>
                <a:cs typeface="Arial" pitchFamily="34" charset="0"/>
              </a:rPr>
              <a:t>5.4</a:t>
            </a:r>
            <a:r>
              <a:rPr lang="en-US" sz="1200" dirty="0">
                <a:solidFill>
                  <a:prstClr val="white"/>
                </a:solidFill>
                <a:latin typeface="Arial" pitchFamily="34" charset="0"/>
                <a:cs typeface="Arial" pitchFamily="34" charset="0"/>
              </a:rPr>
              <a:t> Earthquakes / Others</a:t>
            </a:r>
          </a:p>
        </p:txBody>
      </p:sp>
      <p:sp>
        <p:nvSpPr>
          <p:cNvPr id="23" name="Round Diagonal Corner Rectangle 22"/>
          <p:cNvSpPr/>
          <p:nvPr/>
        </p:nvSpPr>
        <p:spPr>
          <a:xfrm>
            <a:off x="7680712" y="4818082"/>
            <a:ext cx="1271588" cy="941591"/>
          </a:xfrm>
          <a:prstGeom prst="round2Diag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prstClr val="white"/>
              </a:solidFill>
              <a:latin typeface="Calibri" panose="020F0502020204030204"/>
            </a:endParaRPr>
          </a:p>
        </p:txBody>
      </p:sp>
      <p:sp>
        <p:nvSpPr>
          <p:cNvPr id="30" name="Title 1"/>
          <p:cNvSpPr txBox="1">
            <a:spLocks/>
          </p:cNvSpPr>
          <p:nvPr/>
        </p:nvSpPr>
        <p:spPr>
          <a:xfrm>
            <a:off x="0" y="565067"/>
            <a:ext cx="9144000" cy="376238"/>
          </a:xfrm>
          <a:prstGeom prst="rect">
            <a:avLst/>
          </a:prstGeom>
        </p:spPr>
        <p:txBody>
          <a:bodyPr/>
          <a:lstStyle/>
          <a:p>
            <a:pPr algn="ctr" defTabSz="685800">
              <a:defRPr/>
            </a:pPr>
            <a:r>
              <a:rPr lang="en-IN" sz="1500" b="1" dirty="0">
                <a:solidFill>
                  <a:prstClr val="black"/>
                </a:solidFill>
                <a:latin typeface="Arial" pitchFamily="34" charset="0"/>
                <a:cs typeface="Arial" pitchFamily="34" charset="0"/>
              </a:rPr>
              <a:t>NISAR: Indian Space Research Organisation Proposed Applications</a:t>
            </a:r>
          </a:p>
        </p:txBody>
      </p:sp>
      <p:pic>
        <p:nvPicPr>
          <p:cNvPr id="25" name="Picture 12" descr="http://expertjobs.org/wp-content/uploads/2012/09/isro.jpg">
            <a:extLst>
              <a:ext uri="{FF2B5EF4-FFF2-40B4-BE49-F238E27FC236}">
                <a16:creationId xmlns:a16="http://schemas.microsoft.com/office/drawing/2014/main" id="{CCE36042-245C-1649-8BF2-3B951C3FD6D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85837" cy="928688"/>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417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440" y="380800"/>
            <a:ext cx="8177387" cy="471714"/>
          </a:xfrm>
        </p:spPr>
        <p:txBody>
          <a:bodyPr vert="horz" lIns="0" tIns="0" rIns="0" bIns="0" rtlCol="0" anchor="b" anchorCtr="0">
            <a:normAutofit/>
          </a:bodyPr>
          <a:lstStyle/>
          <a:p>
            <a:r>
              <a:rPr lang="en-US" dirty="0"/>
              <a:t>NISAR Science Observation Overview</a:t>
            </a:r>
          </a:p>
        </p:txBody>
      </p:sp>
      <p:pic>
        <p:nvPicPr>
          <p:cNvPr id="12" name="Picture 11" descr="melting-glacier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55465" y="1461727"/>
            <a:ext cx="1447800" cy="1063442"/>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8858" y="1461216"/>
            <a:ext cx="1405693" cy="1063953"/>
          </a:xfrm>
          <a:prstGeom prst="rect">
            <a:avLst/>
          </a:prstGeom>
        </p:spPr>
      </p:pic>
      <p:pic>
        <p:nvPicPr>
          <p:cNvPr id="14" name="Picture 13" descr="Agricultural-Insuranc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8858" y="2698987"/>
            <a:ext cx="1410807" cy="963846"/>
          </a:xfrm>
          <a:prstGeom prst="rect">
            <a:avLst/>
          </a:prstGeom>
        </p:spPr>
      </p:pic>
      <p:pic>
        <p:nvPicPr>
          <p:cNvPr id="15" name="Picture 14" descr="fir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55465" y="2698987"/>
            <a:ext cx="1447801" cy="963846"/>
          </a:xfrm>
          <a:prstGeom prst="rect">
            <a:avLst/>
          </a:prstGeom>
        </p:spPr>
      </p:pic>
      <p:sp>
        <p:nvSpPr>
          <p:cNvPr id="17" name="Rectangle 5"/>
          <p:cNvSpPr txBox="1">
            <a:spLocks noChangeArrowheads="1"/>
          </p:cNvSpPr>
          <p:nvPr/>
        </p:nvSpPr>
        <p:spPr>
          <a:xfrm>
            <a:off x="134801" y="1910002"/>
            <a:ext cx="4191000" cy="241299"/>
          </a:xfrm>
          <a:prstGeom prst="rect">
            <a:avLst/>
          </a:prstGeom>
        </p:spPr>
        <p:txBody>
          <a:bodyPr vert="horz" lIns="91440" tIns="45720" rIns="91440" bIns="45720" rtlCol="0" anchor="b">
            <a:noAutofit/>
          </a:bodyPr>
          <a:lstStyle>
            <a:lvl1pPr algn="ctr" defTabSz="914400" eaLnBrk="1" latinLnBrk="0" hangingPunct="1">
              <a:buNone/>
              <a:defRPr sz="2400" b="1">
                <a:solidFill>
                  <a:schemeClr val="accent1">
                    <a:lumMod val="75000"/>
                  </a:schemeClr>
                </a:solidFill>
                <a:latin typeface="+mj-lt"/>
                <a:ea typeface="+mj-ea"/>
                <a:cs typeface="+mj-cs"/>
              </a:defRPr>
            </a:lvl1pPr>
          </a:lstStyle>
          <a:p>
            <a:r>
              <a:rPr lang="en-US" sz="1400" dirty="0">
                <a:latin typeface="Arial" panose="020B0604020202020204" pitchFamily="34" charset="0"/>
                <a:cs typeface="Arial" panose="020B0604020202020204" pitchFamily="34" charset="0"/>
              </a:rPr>
              <a:t>NISAR Uniquely Captures the Earth in Motion</a:t>
            </a:r>
          </a:p>
        </p:txBody>
      </p:sp>
      <p:graphicFrame>
        <p:nvGraphicFramePr>
          <p:cNvPr id="4" name="Table 3"/>
          <p:cNvGraphicFramePr>
            <a:graphicFrameLocks noGrp="1"/>
          </p:cNvGraphicFramePr>
          <p:nvPr>
            <p:extLst>
              <p:ext uri="{D42A27DB-BD31-4B8C-83A1-F6EECF244321}">
                <p14:modId xmlns:p14="http://schemas.microsoft.com/office/powerpoint/2010/main" val="4022609503"/>
              </p:ext>
            </p:extLst>
          </p:nvPr>
        </p:nvGraphicFramePr>
        <p:xfrm>
          <a:off x="218339" y="1043697"/>
          <a:ext cx="4670564" cy="5459502"/>
        </p:xfrm>
        <a:graphic>
          <a:graphicData uri="http://schemas.openxmlformats.org/drawingml/2006/table">
            <a:tbl>
              <a:tblPr firstRow="1" bandRow="1">
                <a:tableStyleId>{9DCAF9ED-07DC-4A11-8D7F-57B35C25682E}</a:tableStyleId>
              </a:tblPr>
              <a:tblGrid>
                <a:gridCol w="2253553">
                  <a:extLst>
                    <a:ext uri="{9D8B030D-6E8A-4147-A177-3AD203B41FA5}">
                      <a16:colId xmlns:a16="http://schemas.microsoft.com/office/drawing/2014/main" val="20000"/>
                    </a:ext>
                  </a:extLst>
                </a:gridCol>
                <a:gridCol w="2417011">
                  <a:extLst>
                    <a:ext uri="{9D8B030D-6E8A-4147-A177-3AD203B41FA5}">
                      <a16:colId xmlns:a16="http://schemas.microsoft.com/office/drawing/2014/main" val="20001"/>
                    </a:ext>
                  </a:extLst>
                </a:gridCol>
              </a:tblGrid>
              <a:tr h="352311">
                <a:tc>
                  <a:txBody>
                    <a:bodyPr/>
                    <a:lstStyle/>
                    <a:p>
                      <a:r>
                        <a:rPr lang="en-US" sz="1400" kern="1200" dirty="0"/>
                        <a:t>NISAR</a:t>
                      </a:r>
                      <a:r>
                        <a:rPr lang="en-US" sz="1400" dirty="0"/>
                        <a:t> </a:t>
                      </a:r>
                      <a:r>
                        <a:rPr lang="en-US" sz="1400" kern="1200" dirty="0"/>
                        <a:t>Characteristic</a:t>
                      </a:r>
                      <a:r>
                        <a:rPr lang="en-US" sz="1400" dirty="0"/>
                        <a:t>:</a:t>
                      </a:r>
                    </a:p>
                  </a:txBody>
                  <a:tcPr/>
                </a:tc>
                <a:tc>
                  <a:txBody>
                    <a:bodyPr/>
                    <a:lstStyle/>
                    <a:p>
                      <a:r>
                        <a:rPr lang="en-US" sz="1400" dirty="0"/>
                        <a:t>Enables:</a:t>
                      </a:r>
                    </a:p>
                  </a:txBody>
                  <a:tcPr/>
                </a:tc>
                <a:extLst>
                  <a:ext uri="{0D108BD9-81ED-4DB2-BD59-A6C34878D82A}">
                    <a16:rowId xmlns:a16="http://schemas.microsoft.com/office/drawing/2014/main" val="10000"/>
                  </a:ext>
                </a:extLst>
              </a:tr>
              <a:tr h="492270">
                <a:tc>
                  <a:txBody>
                    <a:bodyPr/>
                    <a:lstStyle/>
                    <a:p>
                      <a:r>
                        <a:rPr lang="en-US" sz="1400" kern="0" dirty="0"/>
                        <a:t>L-band (23</a:t>
                      </a:r>
                      <a:r>
                        <a:rPr lang="en-US" sz="1400" kern="0" baseline="0" dirty="0"/>
                        <a:t> cm wavelength)</a:t>
                      </a:r>
                      <a:endParaRPr lang="en-US" sz="1400" i="1" kern="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Low temporal decorrelation and foliage penetration</a:t>
                      </a:r>
                      <a:endParaRPr lang="en-US" sz="1400" i="1" kern="0" dirty="0"/>
                    </a:p>
                  </a:txBody>
                  <a:tcPr/>
                </a:tc>
                <a:extLst>
                  <a:ext uri="{0D108BD9-81ED-4DB2-BD59-A6C34878D82A}">
                    <a16:rowId xmlns:a16="http://schemas.microsoft.com/office/drawing/2014/main" val="10001"/>
                  </a:ext>
                </a:extLst>
              </a:tr>
              <a:tr h="3523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S-band (9 cm</a:t>
                      </a:r>
                      <a:r>
                        <a:rPr lang="en-US" sz="1400" kern="0" baseline="0" dirty="0"/>
                        <a:t> wavelength)</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Sensitivity to light vegetation</a:t>
                      </a:r>
                      <a:endParaRPr lang="en-US" sz="1400" i="1" kern="0" dirty="0"/>
                    </a:p>
                  </a:txBody>
                  <a:tcPr/>
                </a:tc>
                <a:extLst>
                  <a:ext uri="{0D108BD9-81ED-4DB2-BD59-A6C34878D82A}">
                    <a16:rowId xmlns:a16="http://schemas.microsoft.com/office/drawing/2014/main" val="10002"/>
                  </a:ext>
                </a:extLst>
              </a:tr>
              <a:tr h="492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SweepSAR technique with</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Imaging Swath &gt; 240 km</a:t>
                      </a:r>
                      <a:endParaRPr lang="en-US" sz="1400" i="1" kern="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Global data collection</a:t>
                      </a:r>
                    </a:p>
                    <a:p>
                      <a:endParaRPr lang="en-US" sz="1400" dirty="0"/>
                    </a:p>
                  </a:txBody>
                  <a:tcPr/>
                </a:tc>
                <a:extLst>
                  <a:ext uri="{0D108BD9-81ED-4DB2-BD59-A6C34878D82A}">
                    <a16:rowId xmlns:a16="http://schemas.microsoft.com/office/drawing/2014/main" val="10003"/>
                  </a:ext>
                </a:extLst>
              </a:tr>
              <a:tr h="492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Polarimetry</a:t>
                      </a:r>
                      <a:r>
                        <a:rPr lang="en-US" sz="1400" kern="0" baseline="0" dirty="0"/>
                        <a:t> (Single/Dual/Quad)</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Surface characterization and biomass estimation</a:t>
                      </a:r>
                      <a:endParaRPr lang="en-US" sz="1400" i="1" kern="0" dirty="0"/>
                    </a:p>
                  </a:txBody>
                  <a:tcPr/>
                </a:tc>
                <a:extLst>
                  <a:ext uri="{0D108BD9-81ED-4DB2-BD59-A6C34878D82A}">
                    <a16:rowId xmlns:a16="http://schemas.microsoft.com/office/drawing/2014/main" val="10004"/>
                  </a:ext>
                </a:extLst>
              </a:tr>
              <a:tr h="293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12-day exact repeat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Rapid Sampling</a:t>
                      </a:r>
                      <a:endParaRPr lang="en-US" sz="1400" i="1" kern="0" dirty="0"/>
                    </a:p>
                  </a:txBody>
                  <a:tcPr/>
                </a:tc>
                <a:extLst>
                  <a:ext uri="{0D108BD9-81ED-4DB2-BD59-A6C34878D82A}">
                    <a16:rowId xmlns:a16="http://schemas.microsoft.com/office/drawing/2014/main" val="10005"/>
                  </a:ext>
                </a:extLst>
              </a:tr>
              <a:tr h="492270">
                <a:tc>
                  <a:txBody>
                    <a:bodyPr/>
                    <a:lstStyle/>
                    <a:p>
                      <a:r>
                        <a:rPr lang="en-US" sz="1400" kern="0" dirty="0"/>
                        <a:t>3 – 10 meters mode-dependent SAR resolution</a:t>
                      </a:r>
                      <a:endParaRPr lang="en-US" sz="1400" dirty="0"/>
                    </a:p>
                  </a:txBody>
                  <a:tcPr/>
                </a:tc>
                <a:tc>
                  <a:txBody>
                    <a:bodyPr/>
                    <a:lstStyle/>
                    <a:p>
                      <a:r>
                        <a:rPr lang="en-US" sz="1400" dirty="0"/>
                        <a:t>Small-scale</a:t>
                      </a:r>
                      <a:r>
                        <a:rPr lang="en-US" sz="1400" baseline="0" dirty="0"/>
                        <a:t> </a:t>
                      </a:r>
                      <a:r>
                        <a:rPr lang="en-US" sz="1400" kern="0" dirty="0"/>
                        <a:t>observations</a:t>
                      </a:r>
                      <a:endParaRPr lang="en-US" sz="1400" i="1" kern="0" dirty="0">
                        <a:solidFill>
                          <a:schemeClr val="dk1"/>
                        </a:solidFill>
                        <a:latin typeface="+mn-lt"/>
                        <a:ea typeface="+mn-ea"/>
                        <a:cs typeface="+mn-cs"/>
                      </a:endParaRPr>
                    </a:p>
                  </a:txBody>
                  <a:tcPr/>
                </a:tc>
                <a:extLst>
                  <a:ext uri="{0D108BD9-81ED-4DB2-BD59-A6C34878D82A}">
                    <a16:rowId xmlns:a16="http://schemas.microsoft.com/office/drawing/2014/main" val="10006"/>
                  </a:ext>
                </a:extLst>
              </a:tr>
              <a:tr h="492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3 </a:t>
                      </a:r>
                      <a:r>
                        <a:rPr lang="en-US" sz="1400" kern="0" dirty="0" err="1"/>
                        <a:t>yrs</a:t>
                      </a:r>
                      <a:r>
                        <a:rPr lang="en-US" sz="1400" kern="0" dirty="0"/>
                        <a:t> (NASA) / 5 </a:t>
                      </a:r>
                      <a:r>
                        <a:rPr lang="en-US" sz="1400" kern="0" dirty="0" err="1"/>
                        <a:t>yrs</a:t>
                      </a:r>
                      <a:r>
                        <a:rPr lang="en-US" sz="1400" kern="0" dirty="0"/>
                        <a:t> (ISRO) science operations </a:t>
                      </a:r>
                      <a:endParaRPr lang="en-US" sz="1400" i="1" kern="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Time-series analysis</a:t>
                      </a:r>
                      <a:endParaRPr lang="en-US" sz="1400" kern="0" dirty="0"/>
                    </a:p>
                    <a:p>
                      <a:endParaRPr lang="en-US" sz="1400" dirty="0"/>
                    </a:p>
                  </a:txBody>
                  <a:tcPr/>
                </a:tc>
                <a:extLst>
                  <a:ext uri="{0D108BD9-81ED-4DB2-BD59-A6C34878D82A}">
                    <a16:rowId xmlns:a16="http://schemas.microsoft.com/office/drawing/2014/main" val="10007"/>
                  </a:ext>
                </a:extLst>
              </a:tr>
              <a:tr h="492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Pointing control &lt; 273</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err="1"/>
                        <a:t>arcseconds</a:t>
                      </a:r>
                      <a:r>
                        <a:rPr lang="en-US" sz="1400" kern="0" dirty="0"/>
                        <a:t>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Deformation interferometry</a:t>
                      </a:r>
                    </a:p>
                    <a:p>
                      <a:endParaRPr lang="en-US" sz="1400" dirty="0"/>
                    </a:p>
                  </a:txBody>
                  <a:tcPr/>
                </a:tc>
                <a:extLst>
                  <a:ext uri="{0D108BD9-81ED-4DB2-BD59-A6C34878D82A}">
                    <a16:rowId xmlns:a16="http://schemas.microsoft.com/office/drawing/2014/main" val="10008"/>
                  </a:ext>
                </a:extLst>
              </a:tr>
              <a:tr h="2895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Orbit control &lt; 500 meters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Deformation interferometry</a:t>
                      </a:r>
                      <a:endParaRPr lang="en-US" sz="1400" i="1" kern="0" dirty="0"/>
                    </a:p>
                  </a:txBody>
                  <a:tcPr/>
                </a:tc>
                <a:extLst>
                  <a:ext uri="{0D108BD9-81ED-4DB2-BD59-A6C34878D82A}">
                    <a16:rowId xmlns:a16="http://schemas.microsoft.com/office/drawing/2014/main" val="10009"/>
                  </a:ext>
                </a:extLst>
              </a:tr>
              <a:tr h="289571">
                <a:tc>
                  <a:txBody>
                    <a:bodyPr/>
                    <a:lstStyle/>
                    <a:p>
                      <a:r>
                        <a:rPr lang="en-US" sz="1400" kern="0" dirty="0"/>
                        <a:t>&gt; 10% (S) / 50% (L) observation duty cycle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Complete land/ice coverage</a:t>
                      </a:r>
                      <a:endParaRPr lang="en-US" sz="1400" i="1" kern="0" dirty="0"/>
                    </a:p>
                  </a:txBody>
                  <a:tcPr/>
                </a:tc>
                <a:extLst>
                  <a:ext uri="{0D108BD9-81ED-4DB2-BD59-A6C34878D82A}">
                    <a16:rowId xmlns:a16="http://schemas.microsoft.com/office/drawing/2014/main" val="10010"/>
                  </a:ext>
                </a:extLst>
              </a:tr>
              <a:tr h="492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Left-only pointing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(Left/Right capability)</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Uninterrupted time-series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0" dirty="0"/>
                        <a:t>Rely on Sentinel-1 for Arctic</a:t>
                      </a:r>
                    </a:p>
                  </a:txBody>
                  <a:tcPr/>
                </a:tc>
                <a:extLst>
                  <a:ext uri="{0D108BD9-81ED-4DB2-BD59-A6C34878D82A}">
                    <a16:rowId xmlns:a16="http://schemas.microsoft.com/office/drawing/2014/main" val="10011"/>
                  </a:ext>
                </a:extLst>
              </a:tr>
            </a:tbl>
          </a:graphicData>
        </a:graphic>
      </p:graphicFrame>
      <p:sp>
        <p:nvSpPr>
          <p:cNvPr id="20" name="Rectangle 5"/>
          <p:cNvSpPr txBox="1">
            <a:spLocks noChangeArrowheads="1"/>
          </p:cNvSpPr>
          <p:nvPr/>
        </p:nvSpPr>
        <p:spPr>
          <a:xfrm>
            <a:off x="4879370" y="1075275"/>
            <a:ext cx="4191000" cy="241299"/>
          </a:xfrm>
          <a:prstGeom prst="rect">
            <a:avLst/>
          </a:prstGeom>
        </p:spPr>
        <p:txBody>
          <a:bodyPr vert="horz" lIns="91440" tIns="45720" rIns="91440" bIns="45720" rtlCol="0" anchor="b">
            <a:noAutofit/>
          </a:bodyPr>
          <a:lstStyle>
            <a:lvl1pPr algn="ctr" defTabSz="914400" eaLnBrk="1" latinLnBrk="0" hangingPunct="1">
              <a:buNone/>
              <a:defRPr sz="2400" b="1">
                <a:solidFill>
                  <a:schemeClr val="accent1">
                    <a:lumMod val="75000"/>
                  </a:schemeClr>
                </a:solidFill>
                <a:latin typeface="+mj-lt"/>
                <a:ea typeface="+mj-ea"/>
                <a:cs typeface="+mj-cs"/>
              </a:defRPr>
            </a:lvl1pPr>
          </a:lstStyle>
          <a:p>
            <a:r>
              <a:rPr lang="en-US" sz="1200" dirty="0">
                <a:latin typeface="Arial" panose="020B0604020202020204" pitchFamily="34" charset="0"/>
                <a:cs typeface="Arial" panose="020B0604020202020204" pitchFamily="34" charset="0"/>
              </a:rPr>
              <a:t>NISAR Will Uniquely Capture the Earth in Motion</a:t>
            </a:r>
          </a:p>
        </p:txBody>
      </p:sp>
      <p:grpSp>
        <p:nvGrpSpPr>
          <p:cNvPr id="21" name="Group 20"/>
          <p:cNvGrpSpPr/>
          <p:nvPr/>
        </p:nvGrpSpPr>
        <p:grpSpPr>
          <a:xfrm>
            <a:off x="4530789" y="3834190"/>
            <a:ext cx="4044735" cy="3344970"/>
            <a:chOff x="-900608" y="2763045"/>
            <a:chExt cx="5398466" cy="4464496"/>
          </a:xfrm>
        </p:grpSpPr>
        <p:grpSp>
          <p:nvGrpSpPr>
            <p:cNvPr id="22" name="Group 21"/>
            <p:cNvGrpSpPr/>
            <p:nvPr/>
          </p:nvGrpSpPr>
          <p:grpSpPr>
            <a:xfrm>
              <a:off x="-900608" y="2763045"/>
              <a:ext cx="5398466" cy="4464496"/>
              <a:chOff x="610514" y="598659"/>
              <a:chExt cx="5736599" cy="4763397"/>
            </a:xfrm>
          </p:grpSpPr>
          <p:sp>
            <p:nvSpPr>
              <p:cNvPr id="28" name="TextBox 27"/>
              <p:cNvSpPr txBox="1"/>
              <p:nvPr/>
            </p:nvSpPr>
            <p:spPr>
              <a:xfrm rot="16200000">
                <a:off x="1826428" y="2499092"/>
                <a:ext cx="963739" cy="307777"/>
              </a:xfrm>
              <a:prstGeom prst="rect">
                <a:avLst/>
              </a:prstGeom>
              <a:noFill/>
            </p:spPr>
            <p:txBody>
              <a:bodyPr wrap="square" rtlCol="0">
                <a:spAutoFit/>
              </a:bodyPr>
              <a:lstStyle/>
              <a:p>
                <a:pPr algn="ctr"/>
                <a:r>
                  <a:rPr lang="en-US" sz="1400" dirty="0"/>
                  <a:t>747 km</a:t>
                </a:r>
              </a:p>
            </p:txBody>
          </p:sp>
          <p:sp>
            <p:nvSpPr>
              <p:cNvPr id="29" name="Arc 28"/>
              <p:cNvSpPr/>
              <p:nvPr/>
            </p:nvSpPr>
            <p:spPr bwMode="auto">
              <a:xfrm>
                <a:off x="624486" y="3832688"/>
                <a:ext cx="4806676" cy="1529368"/>
              </a:xfrm>
              <a:prstGeom prst="arc">
                <a:avLst>
                  <a:gd name="adj1" fmla="val 18993286"/>
                  <a:gd name="adj2" fmla="val 20705894"/>
                </a:avLst>
              </a:prstGeom>
              <a:ln>
                <a:solidFill>
                  <a:srgbClr val="660066"/>
                </a:solidFill>
                <a:headEnd type="oval" w="med" len="med"/>
                <a:tailEnd type="oval"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000" dirty="0">
                  <a:solidFill>
                    <a:schemeClr val="tx2">
                      <a:lumMod val="75000"/>
                    </a:schemeClr>
                  </a:solidFill>
                </a:endParaRPr>
              </a:p>
            </p:txBody>
          </p:sp>
          <p:sp>
            <p:nvSpPr>
              <p:cNvPr id="30" name="TextBox 29"/>
              <p:cNvSpPr txBox="1">
                <a:spLocks noChangeArrowheads="1"/>
              </p:cNvSpPr>
              <p:nvPr/>
            </p:nvSpPr>
            <p:spPr bwMode="auto">
              <a:xfrm>
                <a:off x="2401506" y="3732201"/>
                <a:ext cx="1211511" cy="307777"/>
              </a:xfrm>
              <a:prstGeom prst="rect">
                <a:avLst/>
              </a:prstGeom>
              <a:noFill/>
              <a:ln w="9525">
                <a:noFill/>
                <a:miter lim="800000"/>
                <a:headEnd/>
                <a:tailEnd/>
              </a:ln>
            </p:spPr>
            <p:txBody>
              <a:bodyPr wrap="square">
                <a:spAutoFit/>
              </a:bodyPr>
              <a:lstStyle/>
              <a:p>
                <a:r>
                  <a:rPr lang="en-US" sz="1400" b="1" dirty="0">
                    <a:solidFill>
                      <a:srgbClr val="00B050"/>
                    </a:solidFill>
                    <a:latin typeface="Calibri"/>
                    <a:cs typeface="Calibri"/>
                  </a:rPr>
                  <a:t>Earth surface</a:t>
                </a:r>
              </a:p>
            </p:txBody>
          </p:sp>
          <p:sp>
            <p:nvSpPr>
              <p:cNvPr id="31" name="Title 4"/>
              <p:cNvSpPr txBox="1">
                <a:spLocks/>
              </p:cNvSpPr>
              <p:nvPr/>
            </p:nvSpPr>
            <p:spPr bwMode="auto">
              <a:xfrm>
                <a:off x="3205157" y="598659"/>
                <a:ext cx="3141956" cy="462166"/>
              </a:xfrm>
              <a:prstGeom prst="rect">
                <a:avLst/>
              </a:prstGeom>
              <a:noFill/>
              <a:ln w="9525">
                <a:noFill/>
                <a:miter lim="800000"/>
                <a:headEnd/>
                <a:tailEnd/>
              </a:ln>
            </p:spPr>
            <p:txBody>
              <a:bodyPr anchor="ctr"/>
              <a:lstStyle/>
              <a:p>
                <a:pPr algn="ctr">
                  <a:defRPr/>
                </a:pPr>
                <a:r>
                  <a:rPr lang="en-US" sz="1600" b="1" i="1" u="sng" kern="0" dirty="0">
                    <a:solidFill>
                      <a:schemeClr val="accent6">
                        <a:lumMod val="75000"/>
                      </a:schemeClr>
                    </a:solidFill>
                    <a:latin typeface="Calibri"/>
                    <a:ea typeface="+mj-ea"/>
                    <a:cs typeface="Calibri"/>
                  </a:rPr>
                  <a:t>Observation Geometry</a:t>
                </a:r>
              </a:p>
            </p:txBody>
          </p:sp>
          <p:sp>
            <p:nvSpPr>
              <p:cNvPr id="32" name="TextBox 26"/>
              <p:cNvSpPr txBox="1">
                <a:spLocks noChangeArrowheads="1"/>
              </p:cNvSpPr>
              <p:nvPr/>
            </p:nvSpPr>
            <p:spPr bwMode="auto">
              <a:xfrm rot="706314">
                <a:off x="3992487" y="3937875"/>
                <a:ext cx="1034887" cy="295544"/>
              </a:xfrm>
              <a:prstGeom prst="rect">
                <a:avLst/>
              </a:prstGeom>
              <a:noFill/>
              <a:ln w="9525">
                <a:noFill/>
                <a:miter lim="800000"/>
                <a:headEnd/>
                <a:tailEnd/>
              </a:ln>
            </p:spPr>
            <p:txBody>
              <a:bodyPr wrap="square">
                <a:spAutoFit/>
              </a:bodyPr>
              <a:lstStyle/>
              <a:p>
                <a:r>
                  <a:rPr lang="en-US" sz="1200" b="1" dirty="0">
                    <a:solidFill>
                      <a:srgbClr val="660066"/>
                    </a:solidFill>
                    <a:latin typeface="Calibri"/>
                    <a:cs typeface="Calibri"/>
                  </a:rPr>
                  <a:t>&gt;240 km</a:t>
                </a:r>
              </a:p>
            </p:txBody>
          </p:sp>
          <p:cxnSp>
            <p:nvCxnSpPr>
              <p:cNvPr id="34" name="Straight Arrow Connector 33"/>
              <p:cNvCxnSpPr/>
              <p:nvPr/>
            </p:nvCxnSpPr>
            <p:spPr>
              <a:xfrm>
                <a:off x="2561169" y="1211140"/>
                <a:ext cx="2368068" cy="2824423"/>
              </a:xfrm>
              <a:prstGeom prst="straightConnector1">
                <a:avLst/>
              </a:prstGeom>
              <a:ln w="12700" cmpd="sng">
                <a:solidFill>
                  <a:srgbClr val="660066"/>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561169" y="1211140"/>
                <a:ext cx="1166497" cy="2553021"/>
              </a:xfrm>
              <a:prstGeom prst="straightConnector1">
                <a:avLst/>
              </a:prstGeom>
              <a:ln w="12700" cmpd="sng">
                <a:solidFill>
                  <a:srgbClr val="660066"/>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530041" y="1357141"/>
                <a:ext cx="8766" cy="2341874"/>
              </a:xfrm>
              <a:prstGeom prst="straightConnector1">
                <a:avLst/>
              </a:prstGeom>
              <a:ln w="12700" cmpd="sng">
                <a:solidFill>
                  <a:schemeClr val="tx1"/>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37" name="Arc 36"/>
              <p:cNvSpPr/>
              <p:nvPr/>
            </p:nvSpPr>
            <p:spPr bwMode="auto">
              <a:xfrm>
                <a:off x="610514" y="3733852"/>
                <a:ext cx="4806676" cy="1529368"/>
              </a:xfrm>
              <a:prstGeom prst="arc">
                <a:avLst>
                  <a:gd name="adj1" fmla="val 13987306"/>
                  <a:gd name="adj2" fmla="val 21203764"/>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000" dirty="0"/>
              </a:p>
            </p:txBody>
          </p:sp>
        </p:grpSp>
        <p:cxnSp>
          <p:nvCxnSpPr>
            <p:cNvPr id="23" name="Straight Arrow Connector 22"/>
            <p:cNvCxnSpPr/>
            <p:nvPr/>
          </p:nvCxnSpPr>
          <p:spPr>
            <a:xfrm flipV="1">
              <a:off x="139700" y="4076700"/>
              <a:ext cx="279400" cy="4191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739900" y="5029200"/>
              <a:ext cx="499806" cy="369332"/>
            </a:xfrm>
            <a:prstGeom prst="rect">
              <a:avLst/>
            </a:prstGeom>
            <a:noFill/>
          </p:spPr>
          <p:txBody>
            <a:bodyPr wrap="none" rtlCol="0">
              <a:spAutoFit/>
            </a:bodyPr>
            <a:lstStyle/>
            <a:p>
              <a:r>
                <a:rPr lang="en-US" dirty="0"/>
                <a:t>33</a:t>
              </a:r>
              <a:r>
                <a:rPr lang="en-US" baseline="30000" dirty="0"/>
                <a:t>o</a:t>
              </a:r>
            </a:p>
          </p:txBody>
        </p:sp>
        <p:sp>
          <p:nvSpPr>
            <p:cNvPr id="25" name="TextBox 24"/>
            <p:cNvSpPr txBox="1"/>
            <p:nvPr/>
          </p:nvSpPr>
          <p:spPr>
            <a:xfrm>
              <a:off x="2882900" y="5334000"/>
              <a:ext cx="499806" cy="369332"/>
            </a:xfrm>
            <a:prstGeom prst="rect">
              <a:avLst/>
            </a:prstGeom>
            <a:noFill/>
          </p:spPr>
          <p:txBody>
            <a:bodyPr wrap="none" rtlCol="0">
              <a:spAutoFit/>
            </a:bodyPr>
            <a:lstStyle/>
            <a:p>
              <a:r>
                <a:rPr lang="en-US" dirty="0"/>
                <a:t>47</a:t>
              </a:r>
              <a:r>
                <a:rPr lang="en-US" baseline="30000" dirty="0"/>
                <a:t>o</a:t>
              </a:r>
            </a:p>
          </p:txBody>
        </p:sp>
        <p:cxnSp>
          <p:nvCxnSpPr>
            <p:cNvPr id="26" name="Straight Connector 25"/>
            <p:cNvCxnSpPr/>
            <p:nvPr/>
          </p:nvCxnSpPr>
          <p:spPr>
            <a:xfrm flipV="1">
              <a:off x="2032000" y="5364884"/>
              <a:ext cx="25400" cy="35329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155950" y="5661025"/>
              <a:ext cx="127000" cy="311151"/>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38" name="Picture 3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41811" y="4265953"/>
            <a:ext cx="1392988" cy="1276906"/>
          </a:xfrm>
          <a:prstGeom prst="rect">
            <a:avLst/>
          </a:prstGeom>
          <a:noFill/>
          <a:ln w="9525">
            <a:noFill/>
            <a:miter lim="800000"/>
            <a:headEnd/>
            <a:tailEnd/>
          </a:ln>
          <a:effectLst/>
        </p:spPr>
      </p:pic>
      <p:sp>
        <p:nvSpPr>
          <p:cNvPr id="5" name="Rectangle 4"/>
          <p:cNvSpPr/>
          <p:nvPr/>
        </p:nvSpPr>
        <p:spPr>
          <a:xfrm>
            <a:off x="7599797" y="5469859"/>
            <a:ext cx="1233030" cy="338554"/>
          </a:xfrm>
          <a:prstGeom prst="rect">
            <a:avLst/>
          </a:prstGeom>
        </p:spPr>
        <p:txBody>
          <a:bodyPr wrap="none">
            <a:spAutoFit/>
          </a:bodyPr>
          <a:lstStyle/>
          <a:p>
            <a:r>
              <a:rPr lang="en-US" sz="1600" dirty="0"/>
              <a:t>6 AM / 6 PM</a:t>
            </a:r>
          </a:p>
        </p:txBody>
      </p:sp>
      <p:sp>
        <p:nvSpPr>
          <p:cNvPr id="39" name="Date Placeholder 3"/>
          <p:cNvSpPr>
            <a:spLocks noGrp="1"/>
          </p:cNvSpPr>
          <p:nvPr>
            <p:ph type="dt" sz="half" idx="2"/>
          </p:nvPr>
        </p:nvSpPr>
        <p:spPr>
          <a:xfrm>
            <a:off x="70968" y="6679739"/>
            <a:ext cx="436017" cy="138499"/>
          </a:xfrm>
          <a:prstGeom prst="rect">
            <a:avLst/>
          </a:prstGeom>
        </p:spPr>
        <p:txBody>
          <a:bodyPr vert="horz" wrap="none" lIns="0" tIns="0" rIns="0" bIns="0" rtlCol="0" anchor="b" anchorCtr="0">
            <a:spAutoFit/>
          </a:bodyPr>
          <a:lstStyle>
            <a:lvl1pPr algn="l">
              <a:defRPr sz="900" b="1">
                <a:solidFill>
                  <a:schemeClr val="bg1"/>
                </a:solidFill>
                <a:latin typeface="Arial Narrow" panose="020B0606020202030204" pitchFamily="34" charset="0"/>
              </a:defRPr>
            </a:lvl1pPr>
          </a:lstStyle>
          <a:p>
            <a:r>
              <a:rPr lang="en-US" dirty="0">
                <a:solidFill>
                  <a:srgbClr val="FFFFFF"/>
                </a:solidFill>
              </a:rPr>
              <a:t>1 Science</a:t>
            </a:r>
          </a:p>
        </p:txBody>
      </p:sp>
      <p:pic>
        <p:nvPicPr>
          <p:cNvPr id="10" name="Picture 9">
            <a:extLst>
              <a:ext uri="{FF2B5EF4-FFF2-40B4-BE49-F238E27FC236}">
                <a16:creationId xmlns:a16="http://schemas.microsoft.com/office/drawing/2014/main" id="{D5BC849F-9900-2D4E-BADC-86CC14B2DE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7859" y="3308944"/>
            <a:ext cx="1240183" cy="1378968"/>
          </a:xfrm>
          <a:prstGeom prst="rect">
            <a:avLst/>
          </a:prstGeom>
        </p:spPr>
      </p:pic>
    </p:spTree>
    <p:extLst>
      <p:ext uri="{BB962C8B-B14F-4D97-AF65-F5344CB8AC3E}">
        <p14:creationId xmlns:p14="http://schemas.microsoft.com/office/powerpoint/2010/main" val="254358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30729" y="1101228"/>
            <a:ext cx="7727182" cy="3898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788377" y="1210076"/>
            <a:ext cx="7727182" cy="3898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635977" y="1339020"/>
            <a:ext cx="7727182" cy="3898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483577" y="1488060"/>
            <a:ext cx="7727182" cy="3898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p:cNvSpPr/>
          <p:nvPr/>
        </p:nvSpPr>
        <p:spPr>
          <a:xfrm>
            <a:off x="331177" y="1606956"/>
            <a:ext cx="7727182" cy="3898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p:cNvSpPr>
            <a:spLocks noGrp="1"/>
          </p:cNvSpPr>
          <p:nvPr>
            <p:ph type="title"/>
          </p:nvPr>
        </p:nvSpPr>
        <p:spPr>
          <a:xfrm>
            <a:off x="238450" y="228600"/>
            <a:ext cx="8618471" cy="609600"/>
          </a:xfrm>
        </p:spPr>
        <p:txBody>
          <a:bodyPr vert="horz" lIns="0" tIns="0" rIns="0" bIns="0" rtlCol="0" anchor="b" anchorCtr="0">
            <a:normAutofit/>
          </a:bodyPr>
          <a:lstStyle/>
          <a:p>
            <a:r>
              <a:rPr lang="en-US" dirty="0"/>
              <a:t>NISAR Systematic Observations</a:t>
            </a:r>
          </a:p>
        </p:txBody>
      </p:sp>
      <p:cxnSp>
        <p:nvCxnSpPr>
          <p:cNvPr id="12" name="Straight Arrow Connector 11"/>
          <p:cNvCxnSpPr/>
          <p:nvPr/>
        </p:nvCxnSpPr>
        <p:spPr>
          <a:xfrm flipV="1">
            <a:off x="7636607" y="1488060"/>
            <a:ext cx="894304" cy="75194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30729" y="5575016"/>
            <a:ext cx="6997352" cy="923330"/>
          </a:xfrm>
          <a:prstGeom prst="rect">
            <a:avLst/>
          </a:prstGeom>
          <a:noFill/>
        </p:spPr>
        <p:txBody>
          <a:bodyPr wrap="square" rtlCol="0">
            <a:spAutoFit/>
          </a:bodyPr>
          <a:lstStyle/>
          <a:p>
            <a:pPr algn="ctr">
              <a:buNone/>
            </a:pPr>
            <a:r>
              <a:rPr lang="en-US" sz="1800" dirty="0">
                <a:latin typeface="Arial" panose="020B0604020202020204" pitchFamily="34" charset="0"/>
                <a:cs typeface="Arial" panose="020B0604020202020204" pitchFamily="34" charset="0"/>
              </a:rPr>
              <a:t>P</a:t>
            </a:r>
            <a:r>
              <a:rPr lang="en-US" sz="1800" dirty="0">
                <a:solidFill>
                  <a:schemeClr val="tx1"/>
                </a:solidFill>
                <a:latin typeface="Arial" panose="020B0604020202020204" pitchFamily="34" charset="0"/>
                <a:cs typeface="Arial" panose="020B0604020202020204" pitchFamily="34" charset="0"/>
              </a:rPr>
              <a:t>ersistent updated measurements of Earth</a:t>
            </a:r>
          </a:p>
          <a:p>
            <a:pPr algn="ctr">
              <a:buNone/>
            </a:pPr>
            <a:r>
              <a:rPr lang="en-US" dirty="0">
                <a:cs typeface="Arial" panose="020B0604020202020204" pitchFamily="34" charset="0"/>
              </a:rPr>
              <a:t>41</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Tbits</a:t>
            </a:r>
            <a:r>
              <a:rPr lang="en-US" sz="1800" dirty="0">
                <a:solidFill>
                  <a:schemeClr val="tx1"/>
                </a:solidFill>
                <a:latin typeface="Arial" panose="020B0604020202020204" pitchFamily="34" charset="0"/>
                <a:cs typeface="Arial" panose="020B0604020202020204" pitchFamily="34" charset="0"/>
              </a:rPr>
              <a:t> / day total L+S band science data downlink</a:t>
            </a:r>
          </a:p>
          <a:p>
            <a:pPr algn="ctr">
              <a:buNone/>
            </a:pPr>
            <a:r>
              <a:rPr lang="en-US" sz="1800" dirty="0">
                <a:solidFill>
                  <a:schemeClr val="tx1"/>
                </a:solidFill>
                <a:latin typeface="Arial" panose="020B0604020202020204" pitchFamily="34" charset="0"/>
                <a:cs typeface="Arial" panose="020B0604020202020204" pitchFamily="34" charset="0"/>
              </a:rPr>
              <a:t>120 </a:t>
            </a:r>
            <a:r>
              <a:rPr lang="en-US" sz="1800" dirty="0" err="1">
                <a:solidFill>
                  <a:schemeClr val="tx1"/>
                </a:solidFill>
                <a:latin typeface="Arial" panose="020B0604020202020204" pitchFamily="34" charset="0"/>
                <a:cs typeface="Arial" panose="020B0604020202020204" pitchFamily="34" charset="0"/>
              </a:rPr>
              <a:t>Tbytes</a:t>
            </a:r>
            <a:r>
              <a:rPr lang="en-US" sz="1800" dirty="0">
                <a:solidFill>
                  <a:schemeClr val="tx1"/>
                </a:solidFill>
                <a:latin typeface="Arial" panose="020B0604020202020204" pitchFamily="34" charset="0"/>
                <a:cs typeface="Arial" panose="020B0604020202020204" pitchFamily="34" charset="0"/>
              </a:rPr>
              <a:t> / day total L+S band L0-L2 data products</a:t>
            </a:r>
          </a:p>
        </p:txBody>
      </p:sp>
      <p:pic>
        <p:nvPicPr>
          <p:cNvPr id="15" name="Picture 14">
            <a:extLst>
              <a:ext uri="{FF2B5EF4-FFF2-40B4-BE49-F238E27FC236}">
                <a16:creationId xmlns:a16="http://schemas.microsoft.com/office/drawing/2014/main" id="{B7980098-A001-6F40-B4B2-835ED96B3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11" y="1606956"/>
            <a:ext cx="7706248" cy="3871902"/>
          </a:xfrm>
          <a:prstGeom prst="rect">
            <a:avLst/>
          </a:prstGeom>
        </p:spPr>
      </p:pic>
      <p:sp>
        <p:nvSpPr>
          <p:cNvPr id="13" name="TextBox 12"/>
          <p:cNvSpPr txBox="1"/>
          <p:nvPr/>
        </p:nvSpPr>
        <p:spPr>
          <a:xfrm>
            <a:off x="7385106" y="2292924"/>
            <a:ext cx="1771593" cy="1200329"/>
          </a:xfrm>
          <a:prstGeom prst="rect">
            <a:avLst/>
          </a:prstGeom>
          <a:solidFill>
            <a:schemeClr val="bg1"/>
          </a:solidFill>
          <a:ln>
            <a:solidFill>
              <a:schemeClr val="tx1"/>
            </a:solidFill>
          </a:ln>
        </p:spPr>
        <p:txBody>
          <a:bodyPr wrap="square" rtlCol="0">
            <a:spAutoFit/>
          </a:bodyPr>
          <a:lstStyle/>
          <a:p>
            <a:pPr>
              <a:buNone/>
            </a:pPr>
            <a:r>
              <a:rPr lang="en-US" sz="1800" dirty="0">
                <a:solidFill>
                  <a:schemeClr val="tx1"/>
                </a:solidFill>
                <a:latin typeface="Arial"/>
                <a:cs typeface="Arial"/>
              </a:rPr>
              <a:t>Repeated every 12 day cycle for the life of the mission</a:t>
            </a:r>
          </a:p>
        </p:txBody>
      </p:sp>
      <p:sp>
        <p:nvSpPr>
          <p:cNvPr id="14" name="TextBox 13"/>
          <p:cNvSpPr txBox="1"/>
          <p:nvPr/>
        </p:nvSpPr>
        <p:spPr>
          <a:xfrm>
            <a:off x="7922344" y="5450264"/>
            <a:ext cx="1096390" cy="461665"/>
          </a:xfrm>
          <a:prstGeom prst="rect">
            <a:avLst/>
          </a:prstGeom>
          <a:noFill/>
        </p:spPr>
        <p:txBody>
          <a:bodyPr wrap="none" rtlCol="0">
            <a:spAutoFit/>
          </a:bodyPr>
          <a:lstStyle/>
          <a:p>
            <a:pPr>
              <a:buNone/>
            </a:pPr>
            <a:r>
              <a:rPr lang="en-US" sz="1200" dirty="0">
                <a:solidFill>
                  <a:schemeClr val="tx1"/>
                </a:solidFill>
              </a:rPr>
              <a:t>J. Doubleday</a:t>
            </a:r>
          </a:p>
          <a:p>
            <a:pPr>
              <a:buNone/>
            </a:pPr>
            <a:r>
              <a:rPr lang="en-US" sz="1200" dirty="0"/>
              <a:t>P. Sharma</a:t>
            </a:r>
            <a:r>
              <a:rPr lang="en-US" sz="1200" dirty="0">
                <a:solidFill>
                  <a:schemeClr val="tx1"/>
                </a:solidFill>
              </a:rPr>
              <a:t>, JPL</a:t>
            </a:r>
          </a:p>
        </p:txBody>
      </p:sp>
      <p:sp>
        <p:nvSpPr>
          <p:cNvPr id="3" name="TextBox 2"/>
          <p:cNvSpPr txBox="1"/>
          <p:nvPr/>
        </p:nvSpPr>
        <p:spPr>
          <a:xfrm>
            <a:off x="300407" y="3645018"/>
            <a:ext cx="2188793" cy="1200329"/>
          </a:xfrm>
          <a:prstGeom prst="rect">
            <a:avLst/>
          </a:prstGeom>
          <a:noFill/>
        </p:spPr>
        <p:txBody>
          <a:bodyPr wrap="square" rtlCol="0">
            <a:spAutoFit/>
          </a:bodyPr>
          <a:lstStyle/>
          <a:p>
            <a:pPr>
              <a:buNone/>
            </a:pPr>
            <a:r>
              <a:rPr lang="en-US" sz="1800" dirty="0">
                <a:solidFill>
                  <a:schemeClr val="bg1"/>
                </a:solidFill>
                <a:latin typeface="Arial"/>
                <a:cs typeface="Arial"/>
              </a:rPr>
              <a:t>No target conflicts: overlapping targets uses union of all modes specified </a:t>
            </a:r>
          </a:p>
        </p:txBody>
      </p:sp>
      <p:sp>
        <p:nvSpPr>
          <p:cNvPr id="18" name="TextBox 17"/>
          <p:cNvSpPr txBox="1"/>
          <p:nvPr/>
        </p:nvSpPr>
        <p:spPr>
          <a:xfrm>
            <a:off x="5016501" y="4229576"/>
            <a:ext cx="1993899" cy="584775"/>
          </a:xfrm>
          <a:prstGeom prst="rect">
            <a:avLst/>
          </a:prstGeom>
          <a:noFill/>
        </p:spPr>
        <p:txBody>
          <a:bodyPr wrap="square" rtlCol="0">
            <a:spAutoFit/>
          </a:bodyPr>
          <a:lstStyle/>
          <a:p>
            <a:pPr>
              <a:buNone/>
            </a:pPr>
            <a:r>
              <a:rPr lang="en-US" sz="1600" dirty="0">
                <a:solidFill>
                  <a:schemeClr val="bg1"/>
                </a:solidFill>
                <a:latin typeface="+mn-lt"/>
              </a:rPr>
              <a:t>Colors indicate different radar modes</a:t>
            </a:r>
          </a:p>
        </p:txBody>
      </p:sp>
    </p:spTree>
    <p:extLst>
      <p:ext uri="{BB962C8B-B14F-4D97-AF65-F5344CB8AC3E}">
        <p14:creationId xmlns:p14="http://schemas.microsoft.com/office/powerpoint/2010/main" val="434823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NISAR Global Product Suite</a:t>
            </a:r>
          </a:p>
        </p:txBody>
      </p:sp>
      <p:grpSp>
        <p:nvGrpSpPr>
          <p:cNvPr id="6" name="Group 5"/>
          <p:cNvGrpSpPr/>
          <p:nvPr/>
        </p:nvGrpSpPr>
        <p:grpSpPr>
          <a:xfrm>
            <a:off x="914399" y="3078865"/>
            <a:ext cx="7315200" cy="2952975"/>
            <a:chOff x="1724815" y="2171700"/>
            <a:chExt cx="5943601" cy="2068842"/>
          </a:xfrm>
        </p:grpSpPr>
        <p:sp>
          <p:nvSpPr>
            <p:cNvPr id="7" name="Rectangle 6"/>
            <p:cNvSpPr/>
            <p:nvPr/>
          </p:nvSpPr>
          <p:spPr>
            <a:xfrm>
              <a:off x="5650855" y="2171700"/>
              <a:ext cx="978545" cy="2057400"/>
            </a:xfrm>
            <a:prstGeom prst="rect">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ectangle 7"/>
            <p:cNvSpPr/>
            <p:nvPr/>
          </p:nvSpPr>
          <p:spPr>
            <a:xfrm>
              <a:off x="3639542" y="2177421"/>
              <a:ext cx="2011680" cy="205740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8"/>
            <p:cNvSpPr/>
            <p:nvPr/>
          </p:nvSpPr>
          <p:spPr>
            <a:xfrm>
              <a:off x="1724816" y="2171700"/>
              <a:ext cx="5943600" cy="20574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TextBox 9"/>
            <p:cNvSpPr txBox="1"/>
            <p:nvPr/>
          </p:nvSpPr>
          <p:spPr>
            <a:xfrm>
              <a:off x="2857501" y="3200400"/>
              <a:ext cx="571500" cy="198246"/>
            </a:xfrm>
            <a:prstGeom prst="rect">
              <a:avLst/>
            </a:prstGeom>
            <a:solidFill>
              <a:srgbClr val="2CC1DE"/>
            </a:solidFill>
          </p:spPr>
          <p:txBody>
            <a:bodyPr wrap="square" rtlCol="0">
              <a:spAutoFit/>
            </a:bodyPr>
            <a:lstStyle/>
            <a:p>
              <a:pPr algn="ctr"/>
              <a:r>
                <a:rPr lang="en-US" sz="1400" dirty="0">
                  <a:latin typeface="Arial Narrow" panose="020B0606020202030204" pitchFamily="34" charset="0"/>
                </a:rPr>
                <a:t>RSD</a:t>
              </a:r>
            </a:p>
          </p:txBody>
        </p:sp>
        <p:sp>
          <p:nvSpPr>
            <p:cNvPr id="11" name="TextBox 10"/>
            <p:cNvSpPr txBox="1"/>
            <p:nvPr/>
          </p:nvSpPr>
          <p:spPr>
            <a:xfrm>
              <a:off x="1827163" y="3194221"/>
              <a:ext cx="571500" cy="198246"/>
            </a:xfrm>
            <a:prstGeom prst="rect">
              <a:avLst/>
            </a:prstGeom>
            <a:solidFill>
              <a:srgbClr val="2CC1DE"/>
            </a:solidFill>
          </p:spPr>
          <p:txBody>
            <a:bodyPr wrap="square" rtlCol="0">
              <a:spAutoFit/>
            </a:bodyPr>
            <a:lstStyle/>
            <a:p>
              <a:pPr algn="ctr"/>
              <a:r>
                <a:rPr lang="en-US" sz="1400" dirty="0">
                  <a:latin typeface="Arial Narrow" panose="020B0606020202030204" pitchFamily="34" charset="0"/>
                </a:rPr>
                <a:t>RAW</a:t>
              </a:r>
            </a:p>
          </p:txBody>
        </p:sp>
        <p:sp>
          <p:nvSpPr>
            <p:cNvPr id="12" name="TextBox 11"/>
            <p:cNvSpPr txBox="1"/>
            <p:nvPr/>
          </p:nvSpPr>
          <p:spPr>
            <a:xfrm>
              <a:off x="1724815" y="2183142"/>
              <a:ext cx="1925046" cy="257720"/>
            </a:xfrm>
            <a:prstGeom prst="rect">
              <a:avLst/>
            </a:prstGeom>
            <a:noFill/>
          </p:spPr>
          <p:txBody>
            <a:bodyPr wrap="square" rtlCol="0">
              <a:spAutoFit/>
            </a:bodyPr>
            <a:lstStyle/>
            <a:p>
              <a:pPr algn="ctr"/>
              <a:r>
                <a:rPr lang="en-US" sz="2000" b="1" dirty="0">
                  <a:latin typeface="Arial Narrow" panose="020B0606020202030204" pitchFamily="34" charset="0"/>
                </a:rPr>
                <a:t>L0</a:t>
              </a:r>
            </a:p>
          </p:txBody>
        </p:sp>
        <p:cxnSp>
          <p:nvCxnSpPr>
            <p:cNvPr id="13" name="Straight Arrow Connector 12"/>
            <p:cNvCxnSpPr>
              <a:stCxn id="10" idx="3"/>
              <a:endCxn id="14" idx="1"/>
            </p:cNvCxnSpPr>
            <p:nvPr/>
          </p:nvCxnSpPr>
          <p:spPr>
            <a:xfrm>
              <a:off x="3429001" y="3299523"/>
              <a:ext cx="457200" cy="0"/>
            </a:xfrm>
            <a:prstGeom prst="straightConnector1">
              <a:avLst/>
            </a:prstGeom>
            <a:ln w="254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86201" y="3200400"/>
              <a:ext cx="571500" cy="198246"/>
            </a:xfrm>
            <a:prstGeom prst="rect">
              <a:avLst/>
            </a:prstGeom>
            <a:solidFill>
              <a:srgbClr val="2CC1DE"/>
            </a:solidFill>
          </p:spPr>
          <p:txBody>
            <a:bodyPr wrap="square" rtlCol="0">
              <a:spAutoFit/>
            </a:bodyPr>
            <a:lstStyle/>
            <a:p>
              <a:pPr algn="ctr"/>
              <a:r>
                <a:rPr lang="en-US" sz="1400" dirty="0">
                  <a:latin typeface="Arial Narrow" panose="020B0606020202030204" pitchFamily="34" charset="0"/>
                </a:rPr>
                <a:t>SLC</a:t>
              </a:r>
            </a:p>
          </p:txBody>
        </p:sp>
        <p:cxnSp>
          <p:nvCxnSpPr>
            <p:cNvPr id="15" name="Straight Arrow Connector 14"/>
            <p:cNvCxnSpPr>
              <a:stCxn id="14" idx="3"/>
              <a:endCxn id="18" idx="1"/>
            </p:cNvCxnSpPr>
            <p:nvPr/>
          </p:nvCxnSpPr>
          <p:spPr>
            <a:xfrm flipV="1">
              <a:off x="4457701" y="2917505"/>
              <a:ext cx="457200" cy="382019"/>
            </a:xfrm>
            <a:prstGeom prst="straightConnector1">
              <a:avLst/>
            </a:prstGeom>
            <a:ln w="254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914901" y="3564784"/>
              <a:ext cx="571500" cy="198246"/>
            </a:xfrm>
            <a:prstGeom prst="rect">
              <a:avLst/>
            </a:prstGeom>
            <a:solidFill>
              <a:srgbClr val="2CC1DE"/>
            </a:solidFill>
          </p:spPr>
          <p:txBody>
            <a:bodyPr wrap="square" rtlCol="0">
              <a:spAutoFit/>
            </a:bodyPr>
            <a:lstStyle/>
            <a:p>
              <a:pPr algn="ctr"/>
              <a:r>
                <a:rPr lang="en-US" sz="1400" dirty="0">
                  <a:latin typeface="Arial Narrow" panose="020B0606020202030204" pitchFamily="34" charset="0"/>
                </a:rPr>
                <a:t>IFG</a:t>
              </a:r>
            </a:p>
          </p:txBody>
        </p:sp>
        <p:sp>
          <p:nvSpPr>
            <p:cNvPr id="17" name="TextBox 16"/>
            <p:cNvSpPr txBox="1"/>
            <p:nvPr/>
          </p:nvSpPr>
          <p:spPr>
            <a:xfrm>
              <a:off x="4916539" y="3936045"/>
              <a:ext cx="571500" cy="198246"/>
            </a:xfrm>
            <a:prstGeom prst="rect">
              <a:avLst/>
            </a:prstGeom>
            <a:solidFill>
              <a:srgbClr val="2CC1DE"/>
            </a:solidFill>
          </p:spPr>
          <p:txBody>
            <a:bodyPr wrap="square" rtlCol="0">
              <a:spAutoFit/>
            </a:bodyPr>
            <a:lstStyle/>
            <a:p>
              <a:pPr algn="ctr"/>
              <a:r>
                <a:rPr lang="en-US" sz="1400" dirty="0">
                  <a:latin typeface="Arial Narrow" panose="020B0606020202030204" pitchFamily="34" charset="0"/>
                </a:rPr>
                <a:t>UNW</a:t>
              </a:r>
            </a:p>
          </p:txBody>
        </p:sp>
        <p:sp>
          <p:nvSpPr>
            <p:cNvPr id="18" name="TextBox 17"/>
            <p:cNvSpPr txBox="1"/>
            <p:nvPr/>
          </p:nvSpPr>
          <p:spPr>
            <a:xfrm>
              <a:off x="4914901" y="2818381"/>
              <a:ext cx="571500" cy="198246"/>
            </a:xfrm>
            <a:prstGeom prst="rect">
              <a:avLst/>
            </a:prstGeom>
            <a:solidFill>
              <a:srgbClr val="2CC1DE"/>
            </a:solidFill>
          </p:spPr>
          <p:txBody>
            <a:bodyPr wrap="square" rtlCol="0">
              <a:spAutoFit/>
            </a:bodyPr>
            <a:lstStyle/>
            <a:p>
              <a:pPr algn="ctr"/>
              <a:r>
                <a:rPr lang="en-US" sz="1400" dirty="0">
                  <a:latin typeface="Arial Narrow" panose="020B0606020202030204" pitchFamily="34" charset="0"/>
                </a:rPr>
                <a:t>COV</a:t>
              </a:r>
            </a:p>
          </p:txBody>
        </p:sp>
        <p:sp>
          <p:nvSpPr>
            <p:cNvPr id="19" name="TextBox 18"/>
            <p:cNvSpPr txBox="1"/>
            <p:nvPr/>
          </p:nvSpPr>
          <p:spPr>
            <a:xfrm>
              <a:off x="5944773" y="2813426"/>
              <a:ext cx="570563" cy="198246"/>
            </a:xfrm>
            <a:prstGeom prst="rect">
              <a:avLst/>
            </a:prstGeom>
            <a:solidFill>
              <a:srgbClr val="2CC1DE"/>
            </a:solidFill>
          </p:spPr>
          <p:txBody>
            <a:bodyPr wrap="square" rtlCol="0">
              <a:spAutoFit/>
            </a:bodyPr>
            <a:lstStyle/>
            <a:p>
              <a:pPr algn="ctr"/>
              <a:r>
                <a:rPr lang="en-US" sz="1400" dirty="0">
                  <a:latin typeface="Arial Narrow" panose="020B0606020202030204" pitchFamily="34" charset="0"/>
                </a:rPr>
                <a:t>GCOV</a:t>
              </a:r>
            </a:p>
          </p:txBody>
        </p:sp>
        <p:cxnSp>
          <p:nvCxnSpPr>
            <p:cNvPr id="20" name="Straight Arrow Connector 19"/>
            <p:cNvCxnSpPr>
              <a:stCxn id="14" idx="3"/>
              <a:endCxn id="21" idx="1"/>
            </p:cNvCxnSpPr>
            <p:nvPr/>
          </p:nvCxnSpPr>
          <p:spPr>
            <a:xfrm flipV="1">
              <a:off x="4457701" y="3296136"/>
              <a:ext cx="1487073" cy="3387"/>
            </a:xfrm>
            <a:prstGeom prst="straightConnector1">
              <a:avLst/>
            </a:prstGeom>
            <a:ln w="254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44773" y="3197013"/>
              <a:ext cx="570563" cy="198246"/>
            </a:xfrm>
            <a:prstGeom prst="rect">
              <a:avLst/>
            </a:prstGeom>
            <a:solidFill>
              <a:srgbClr val="2CC1DE"/>
            </a:solidFill>
          </p:spPr>
          <p:txBody>
            <a:bodyPr wrap="square" rtlCol="0">
              <a:spAutoFit/>
            </a:bodyPr>
            <a:lstStyle/>
            <a:p>
              <a:pPr algn="ctr"/>
              <a:r>
                <a:rPr lang="en-US" sz="1400" dirty="0">
                  <a:latin typeface="Arial Narrow" panose="020B0606020202030204" pitchFamily="34" charset="0"/>
                </a:rPr>
                <a:t>GSLC</a:t>
              </a:r>
            </a:p>
          </p:txBody>
        </p:sp>
        <p:cxnSp>
          <p:nvCxnSpPr>
            <p:cNvPr id="22" name="Straight Arrow Connector 21"/>
            <p:cNvCxnSpPr>
              <a:stCxn id="14" idx="3"/>
              <a:endCxn id="16" idx="1"/>
            </p:cNvCxnSpPr>
            <p:nvPr/>
          </p:nvCxnSpPr>
          <p:spPr>
            <a:xfrm>
              <a:off x="4457701" y="3299523"/>
              <a:ext cx="457200" cy="364384"/>
            </a:xfrm>
            <a:prstGeom prst="straightConnector1">
              <a:avLst/>
            </a:prstGeom>
            <a:ln w="254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942428" y="3934115"/>
              <a:ext cx="570563" cy="198246"/>
            </a:xfrm>
            <a:prstGeom prst="rect">
              <a:avLst/>
            </a:prstGeom>
            <a:solidFill>
              <a:srgbClr val="2CC1DE"/>
            </a:solidFill>
          </p:spPr>
          <p:txBody>
            <a:bodyPr wrap="square" rtlCol="0">
              <a:spAutoFit/>
            </a:bodyPr>
            <a:lstStyle/>
            <a:p>
              <a:pPr algn="ctr"/>
              <a:r>
                <a:rPr lang="en-US" sz="1400" dirty="0">
                  <a:latin typeface="Arial Narrow" panose="020B0606020202030204" pitchFamily="34" charset="0"/>
                </a:rPr>
                <a:t>GUNW</a:t>
              </a:r>
            </a:p>
          </p:txBody>
        </p:sp>
        <p:cxnSp>
          <p:nvCxnSpPr>
            <p:cNvPr id="24" name="Straight Arrow Connector 23"/>
            <p:cNvCxnSpPr>
              <a:stCxn id="17" idx="3"/>
              <a:endCxn id="23" idx="1"/>
            </p:cNvCxnSpPr>
            <p:nvPr/>
          </p:nvCxnSpPr>
          <p:spPr>
            <a:xfrm flipV="1">
              <a:off x="5488039" y="4033238"/>
              <a:ext cx="454389" cy="1930"/>
            </a:xfrm>
            <a:prstGeom prst="straightConnector1">
              <a:avLst/>
            </a:prstGeom>
            <a:ln w="254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649859" y="2183141"/>
              <a:ext cx="2001537" cy="257720"/>
            </a:xfrm>
            <a:prstGeom prst="rect">
              <a:avLst/>
            </a:prstGeom>
            <a:noFill/>
          </p:spPr>
          <p:txBody>
            <a:bodyPr wrap="square" rtlCol="0">
              <a:spAutoFit/>
            </a:bodyPr>
            <a:lstStyle/>
            <a:p>
              <a:pPr algn="ctr"/>
              <a:r>
                <a:rPr lang="en-US" sz="2000" b="1" dirty="0">
                  <a:latin typeface="Arial Narrow" panose="020B0606020202030204" pitchFamily="34" charset="0"/>
                </a:rPr>
                <a:t>L1</a:t>
              </a:r>
            </a:p>
          </p:txBody>
        </p:sp>
        <p:sp>
          <p:nvSpPr>
            <p:cNvPr id="26" name="TextBox 25"/>
            <p:cNvSpPr txBox="1"/>
            <p:nvPr/>
          </p:nvSpPr>
          <p:spPr>
            <a:xfrm>
              <a:off x="5940790" y="2183141"/>
              <a:ext cx="569862" cy="257720"/>
            </a:xfrm>
            <a:prstGeom prst="rect">
              <a:avLst/>
            </a:prstGeom>
            <a:noFill/>
          </p:spPr>
          <p:txBody>
            <a:bodyPr wrap="square" rtlCol="0">
              <a:spAutoFit/>
            </a:bodyPr>
            <a:lstStyle/>
            <a:p>
              <a:pPr algn="ctr"/>
              <a:r>
                <a:rPr lang="en-US" sz="2000" b="1" dirty="0">
                  <a:latin typeface="Arial Narrow" panose="020B0606020202030204" pitchFamily="34" charset="0"/>
                </a:rPr>
                <a:t>L2</a:t>
              </a:r>
            </a:p>
          </p:txBody>
        </p:sp>
        <p:cxnSp>
          <p:nvCxnSpPr>
            <p:cNvPr id="27" name="Straight Arrow Connector 26"/>
            <p:cNvCxnSpPr>
              <a:stCxn id="18" idx="3"/>
              <a:endCxn id="19" idx="1"/>
            </p:cNvCxnSpPr>
            <p:nvPr/>
          </p:nvCxnSpPr>
          <p:spPr>
            <a:xfrm flipV="1">
              <a:off x="5486401" y="2912549"/>
              <a:ext cx="458373" cy="4955"/>
            </a:xfrm>
            <a:prstGeom prst="straightConnector1">
              <a:avLst/>
            </a:prstGeom>
            <a:ln w="254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3"/>
              <a:endCxn id="17" idx="1"/>
            </p:cNvCxnSpPr>
            <p:nvPr/>
          </p:nvCxnSpPr>
          <p:spPr>
            <a:xfrm>
              <a:off x="4457701" y="3299523"/>
              <a:ext cx="458838" cy="735645"/>
            </a:xfrm>
            <a:prstGeom prst="straightConnector1">
              <a:avLst/>
            </a:prstGeom>
            <a:ln w="254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3"/>
              <a:endCxn id="10" idx="1"/>
            </p:cNvCxnSpPr>
            <p:nvPr/>
          </p:nvCxnSpPr>
          <p:spPr>
            <a:xfrm>
              <a:off x="2398663" y="3293344"/>
              <a:ext cx="458838" cy="6179"/>
            </a:xfrm>
            <a:prstGeom prst="straightConnector1">
              <a:avLst/>
            </a:prstGeom>
            <a:ln w="254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08778" y="2514932"/>
              <a:ext cx="1149322" cy="337018"/>
            </a:xfrm>
            <a:prstGeom prst="rect">
              <a:avLst/>
            </a:prstGeom>
            <a:noFill/>
          </p:spPr>
          <p:txBody>
            <a:bodyPr wrap="square" lIns="91440" rIns="91440" rtlCol="0">
              <a:spAutoFit/>
            </a:bodyPr>
            <a:lstStyle/>
            <a:p>
              <a:pPr algn="ctr"/>
              <a:r>
                <a:rPr lang="en-US" sz="1400" dirty="0">
                  <a:latin typeface="Arial Narrow" panose="020B0606020202030204" pitchFamily="34" charset="0"/>
                </a:rPr>
                <a:t>Polarimetric products</a:t>
              </a:r>
            </a:p>
          </p:txBody>
        </p:sp>
        <p:sp>
          <p:nvSpPr>
            <p:cNvPr id="31" name="TextBox 30"/>
            <p:cNvSpPr txBox="1"/>
            <p:nvPr/>
          </p:nvSpPr>
          <p:spPr>
            <a:xfrm>
              <a:off x="6511354" y="3195903"/>
              <a:ext cx="1149321" cy="198246"/>
            </a:xfrm>
            <a:prstGeom prst="rect">
              <a:avLst/>
            </a:prstGeom>
            <a:noFill/>
          </p:spPr>
          <p:txBody>
            <a:bodyPr wrap="square" rtlCol="0">
              <a:spAutoFit/>
            </a:bodyPr>
            <a:lstStyle/>
            <a:p>
              <a:pPr algn="ctr"/>
              <a:r>
                <a:rPr lang="en-US" sz="1400" dirty="0">
                  <a:latin typeface="Arial Narrow" panose="020B0606020202030204" pitchFamily="34" charset="0"/>
                </a:rPr>
                <a:t>Geocoded SLC</a:t>
              </a:r>
            </a:p>
          </p:txBody>
        </p:sp>
        <p:sp>
          <p:nvSpPr>
            <p:cNvPr id="32" name="TextBox 31"/>
            <p:cNvSpPr txBox="1"/>
            <p:nvPr/>
          </p:nvSpPr>
          <p:spPr>
            <a:xfrm>
              <a:off x="6510652" y="3669326"/>
              <a:ext cx="1147448" cy="337018"/>
            </a:xfrm>
            <a:prstGeom prst="rect">
              <a:avLst/>
            </a:prstGeom>
            <a:noFill/>
          </p:spPr>
          <p:txBody>
            <a:bodyPr wrap="square" rtlCol="0">
              <a:spAutoFit/>
            </a:bodyPr>
            <a:lstStyle/>
            <a:p>
              <a:pPr algn="ctr"/>
              <a:r>
                <a:rPr lang="en-US" sz="1400" dirty="0">
                  <a:latin typeface="Arial Narrow" panose="020B0606020202030204" pitchFamily="34" charset="0"/>
                </a:rPr>
                <a:t>Interferometric products</a:t>
              </a:r>
            </a:p>
          </p:txBody>
        </p:sp>
        <p:cxnSp>
          <p:nvCxnSpPr>
            <p:cNvPr id="33" name="Straight Connector 32"/>
            <p:cNvCxnSpPr/>
            <p:nvPr/>
          </p:nvCxnSpPr>
          <p:spPr>
            <a:xfrm flipV="1">
              <a:off x="5651396" y="2183142"/>
              <a:ext cx="0" cy="20574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49859" y="2171700"/>
              <a:ext cx="2" cy="20574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914901" y="2449995"/>
              <a:ext cx="571500" cy="198246"/>
            </a:xfrm>
            <a:prstGeom prst="rect">
              <a:avLst/>
            </a:prstGeom>
            <a:solidFill>
              <a:srgbClr val="2CC1DE"/>
            </a:solidFill>
          </p:spPr>
          <p:txBody>
            <a:bodyPr wrap="square" rtlCol="0">
              <a:spAutoFit/>
            </a:bodyPr>
            <a:lstStyle/>
            <a:p>
              <a:pPr algn="ctr"/>
              <a:r>
                <a:rPr lang="en-US" sz="1400" dirty="0">
                  <a:latin typeface="Arial Narrow" panose="020B0606020202030204" pitchFamily="34" charset="0"/>
                </a:rPr>
                <a:t>MLD</a:t>
              </a:r>
            </a:p>
          </p:txBody>
        </p:sp>
        <p:cxnSp>
          <p:nvCxnSpPr>
            <p:cNvPr id="36" name="Straight Arrow Connector 35"/>
            <p:cNvCxnSpPr>
              <a:stCxn id="14" idx="3"/>
              <a:endCxn id="35" idx="1"/>
            </p:cNvCxnSpPr>
            <p:nvPr/>
          </p:nvCxnSpPr>
          <p:spPr>
            <a:xfrm flipV="1">
              <a:off x="4457701" y="2549118"/>
              <a:ext cx="457200" cy="750405"/>
            </a:xfrm>
            <a:prstGeom prst="straightConnector1">
              <a:avLst/>
            </a:prstGeom>
            <a:ln w="254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916539" y="3131560"/>
              <a:ext cx="27432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914900" y="3508581"/>
              <a:ext cx="27432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BC119889-5AA2-074A-83EE-1AAB8F079AEB}"/>
              </a:ext>
            </a:extLst>
          </p:cNvPr>
          <p:cNvSpPr txBox="1"/>
          <p:nvPr/>
        </p:nvSpPr>
        <p:spPr>
          <a:xfrm>
            <a:off x="601884" y="1655180"/>
            <a:ext cx="0" cy="0"/>
          </a:xfrm>
          <a:prstGeom prst="rect">
            <a:avLst/>
          </a:prstGeom>
        </p:spPr>
        <p:txBody>
          <a:bodyPr vert="horz" wrap="none" lIns="91440" tIns="45720" rIns="91440" bIns="45720" rtlCol="0">
            <a:noAutofit/>
          </a:bodyPr>
          <a:lstStyle/>
          <a:p>
            <a:endParaRPr lang="en-US" dirty="0"/>
          </a:p>
        </p:txBody>
      </p:sp>
      <p:sp>
        <p:nvSpPr>
          <p:cNvPr id="46" name="Content Placeholder 2">
            <a:extLst>
              <a:ext uri="{FF2B5EF4-FFF2-40B4-BE49-F238E27FC236}">
                <a16:creationId xmlns:a16="http://schemas.microsoft.com/office/drawing/2014/main" id="{F0B6FDEF-556F-2946-8717-989719EB692A}"/>
              </a:ext>
            </a:extLst>
          </p:cNvPr>
          <p:cNvSpPr txBox="1">
            <a:spLocks/>
          </p:cNvSpPr>
          <p:nvPr/>
        </p:nvSpPr>
        <p:spPr>
          <a:xfrm>
            <a:off x="589855" y="1125083"/>
            <a:ext cx="8096945" cy="1789731"/>
          </a:xfrm>
          <a:prstGeom prst="rect">
            <a:avLst/>
          </a:prstGeom>
        </p:spPr>
        <p:txBody>
          <a:bodyPr>
            <a:normAutofit lnSpcReduction="10000"/>
          </a:bodyPr>
          <a:lstStyle>
            <a:lvl1pPr marL="230188" indent="-230188" algn="l" defTabSz="914400" rtl="0" eaLnBrk="1" latinLnBrk="0" hangingPunct="1">
              <a:spcBef>
                <a:spcPct val="20000"/>
              </a:spcBef>
              <a:buClr>
                <a:schemeClr val="bg1">
                  <a:lumMod val="50000"/>
                </a:schemeClr>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bg1">
                  <a:lumMod val="50000"/>
                </a:schemeClr>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bg1">
                  <a:lumMod val="50000"/>
                </a:schemeClr>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bg1">
                  <a:lumMod val="50000"/>
                </a:schemeClr>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7pPr>
            <a:lvl8pPr marL="210312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8pPr>
            <a:lvl9pPr marL="2286000" indent="-182880" algn="l" defTabSz="914400" rtl="0" eaLnBrk="1" latinLnBrk="0" hangingPunct="1">
              <a:spcBef>
                <a:spcPct val="20000"/>
              </a:spcBef>
              <a:buClr>
                <a:schemeClr val="bg1">
                  <a:lumMod val="50000"/>
                </a:schemeClr>
              </a:buClr>
              <a:buFont typeface="Arial" pitchFamily="34" charset="0"/>
              <a:buChar char="•"/>
              <a:defRPr sz="1400" kern="1200" baseline="0">
                <a:solidFill>
                  <a:schemeClr val="tx1"/>
                </a:solidFill>
                <a:latin typeface="+mn-lt"/>
                <a:ea typeface="+mn-ea"/>
                <a:cs typeface="+mn-cs"/>
              </a:defRPr>
            </a:lvl9pPr>
          </a:lstStyle>
          <a:p>
            <a:r>
              <a:rPr lang="en-US" sz="2000" dirty="0"/>
              <a:t>26-35 </a:t>
            </a:r>
            <a:r>
              <a:rPr lang="en-US" sz="2000" dirty="0" err="1"/>
              <a:t>Tbits</a:t>
            </a:r>
            <a:r>
              <a:rPr lang="en-US" sz="2000" dirty="0"/>
              <a:t> of raw L-band data per day on average</a:t>
            </a:r>
          </a:p>
          <a:p>
            <a:r>
              <a:rPr lang="en-US" sz="2000" dirty="0"/>
              <a:t>3-6 </a:t>
            </a:r>
            <a:r>
              <a:rPr lang="en-US" sz="2000" dirty="0" err="1"/>
              <a:t>Tbits</a:t>
            </a:r>
            <a:r>
              <a:rPr lang="en-US" sz="2000" dirty="0"/>
              <a:t> of raw S-band data per day on average </a:t>
            </a:r>
          </a:p>
          <a:p>
            <a:r>
              <a:rPr lang="en-US" sz="2000" dirty="0"/>
              <a:t>L-SAR L0a, L0b, L1, and L2 science products</a:t>
            </a:r>
          </a:p>
          <a:p>
            <a:r>
              <a:rPr lang="en-US" sz="2000" dirty="0"/>
              <a:t>S-SAR L0 science product of data downlinked through NASA Ka-band</a:t>
            </a:r>
          </a:p>
          <a:p>
            <a:r>
              <a:rPr lang="en-US" sz="2000" dirty="0"/>
              <a:t>Free and open archive in Alaska Satellite Facility DAAC</a:t>
            </a:r>
          </a:p>
        </p:txBody>
      </p:sp>
    </p:spTree>
    <p:extLst>
      <p:ext uri="{BB962C8B-B14F-4D97-AF65-F5344CB8AC3E}">
        <p14:creationId xmlns:p14="http://schemas.microsoft.com/office/powerpoint/2010/main" val="402927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51" y="153147"/>
            <a:ext cx="8229600" cy="681927"/>
          </a:xfrm>
        </p:spPr>
        <p:txBody>
          <a:bodyPr>
            <a:normAutofit/>
          </a:bodyPr>
          <a:lstStyle/>
          <a:p>
            <a:r>
              <a:rPr lang="en-US" dirty="0"/>
              <a:t>NISAR Data Processing and Access Moving to the Cloud</a:t>
            </a:r>
          </a:p>
        </p:txBody>
      </p:sp>
      <p:sp>
        <p:nvSpPr>
          <p:cNvPr id="3" name="Content Placeholder 2"/>
          <p:cNvSpPr>
            <a:spLocks noGrp="1"/>
          </p:cNvSpPr>
          <p:nvPr>
            <p:ph idx="1"/>
          </p:nvPr>
        </p:nvSpPr>
        <p:spPr>
          <a:xfrm>
            <a:off x="457200" y="978821"/>
            <a:ext cx="7571107" cy="1716261"/>
          </a:xfrm>
        </p:spPr>
        <p:txBody>
          <a:bodyPr>
            <a:normAutofit/>
          </a:bodyPr>
          <a:lstStyle/>
          <a:p>
            <a:pPr>
              <a:spcBef>
                <a:spcPts val="0"/>
              </a:spcBef>
              <a:spcAft>
                <a:spcPts val="600"/>
              </a:spcAft>
            </a:pPr>
            <a:r>
              <a:rPr lang="en-US" sz="1800" dirty="0"/>
              <a:t>Cloud Processing and distribution allows scalability and localization with users</a:t>
            </a:r>
          </a:p>
          <a:p>
            <a:pPr>
              <a:spcBef>
                <a:spcPts val="0"/>
              </a:spcBef>
            </a:pPr>
            <a:r>
              <a:rPr lang="en-US" sz="1800" dirty="0"/>
              <a:t>On-demand processing allows users to satisfy their needs without high-capability computing and networks.</a:t>
            </a:r>
          </a:p>
          <a:p>
            <a:pPr>
              <a:spcBef>
                <a:spcPts val="0"/>
              </a:spcBef>
            </a:pPr>
            <a:r>
              <a:rPr lang="en-US" sz="1800" dirty="0"/>
              <a:t>Prototyped with ARIA/GRFN Cloud Processing System</a:t>
            </a:r>
          </a:p>
        </p:txBody>
      </p:sp>
      <p:grpSp>
        <p:nvGrpSpPr>
          <p:cNvPr id="14" name="Group 13"/>
          <p:cNvGrpSpPr/>
          <p:nvPr/>
        </p:nvGrpSpPr>
        <p:grpSpPr>
          <a:xfrm>
            <a:off x="105869" y="2670216"/>
            <a:ext cx="3198981" cy="2824846"/>
            <a:chOff x="105869" y="2191244"/>
            <a:chExt cx="3198981" cy="2824846"/>
          </a:xfrm>
        </p:grpSpPr>
        <p:pic>
          <p:nvPicPr>
            <p:cNvPr id="7" name="Picture 6" descr="Screen Shot 2017-03-23 at 6.56.48 PM.png"/>
            <p:cNvPicPr>
              <a:picLocks noChangeAspect="1"/>
            </p:cNvPicPr>
            <p:nvPr/>
          </p:nvPicPr>
          <p:blipFill rotWithShape="1">
            <a:blip r:embed="rId2">
              <a:extLst>
                <a:ext uri="{28A0092B-C50C-407E-A947-70E740481C1C}">
                  <a14:useLocalDpi xmlns:a14="http://schemas.microsoft.com/office/drawing/2010/main" val="0"/>
                </a:ext>
              </a:extLst>
            </a:blip>
            <a:srcRect t="4881"/>
            <a:stretch/>
          </p:blipFill>
          <p:spPr>
            <a:xfrm>
              <a:off x="105869" y="2249604"/>
              <a:ext cx="3198981" cy="276648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484792" y="2191244"/>
              <a:ext cx="1635384" cy="307777"/>
            </a:xfrm>
            <a:prstGeom prst="rect">
              <a:avLst/>
            </a:prstGeom>
            <a:noFill/>
          </p:spPr>
          <p:txBody>
            <a:bodyPr wrap="none" rtlCol="0">
              <a:spAutoFit/>
            </a:bodyPr>
            <a:lstStyle/>
            <a:p>
              <a:r>
                <a:rPr lang="en-US" sz="1400" b="1" dirty="0"/>
                <a:t>Selection of Data</a:t>
              </a:r>
            </a:p>
          </p:txBody>
        </p:sp>
      </p:grpSp>
      <p:grpSp>
        <p:nvGrpSpPr>
          <p:cNvPr id="15" name="Group 14"/>
          <p:cNvGrpSpPr/>
          <p:nvPr/>
        </p:nvGrpSpPr>
        <p:grpSpPr>
          <a:xfrm>
            <a:off x="2321247" y="3020292"/>
            <a:ext cx="3408166" cy="3888796"/>
            <a:chOff x="2460143" y="2550173"/>
            <a:chExt cx="3408166" cy="3888796"/>
          </a:xfrm>
        </p:grpSpPr>
        <p:pic>
          <p:nvPicPr>
            <p:cNvPr id="8" name="Picture 7" descr="Screen Shot 2017-03-23 at 6.57.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550173"/>
              <a:ext cx="3243859" cy="1747936"/>
            </a:xfrm>
            <a:prstGeom prst="rect">
              <a:avLst/>
            </a:prstGeom>
            <a:ln>
              <a:noFill/>
            </a:ln>
            <a:effectLst>
              <a:outerShdw blurRad="292100" dist="139700" dir="2700000" algn="tl" rotWithShape="0">
                <a:srgbClr val="333333">
                  <a:alpha val="65000"/>
                </a:srgbClr>
              </a:outerShdw>
            </a:effectLst>
          </p:spPr>
        </p:pic>
        <p:pic>
          <p:nvPicPr>
            <p:cNvPr id="9" name="Picture 8" descr="Screen Shot 2017-03-23 at 6.57.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4419069"/>
              <a:ext cx="3277509" cy="176431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460143" y="6131192"/>
              <a:ext cx="2629246" cy="307777"/>
            </a:xfrm>
            <a:prstGeom prst="rect">
              <a:avLst/>
            </a:prstGeom>
            <a:noFill/>
          </p:spPr>
          <p:txBody>
            <a:bodyPr wrap="none" rtlCol="0">
              <a:spAutoFit/>
            </a:bodyPr>
            <a:lstStyle/>
            <a:p>
              <a:r>
                <a:rPr lang="en-US" sz="1400" b="1" dirty="0"/>
                <a:t>Custom On-demand settings</a:t>
              </a:r>
            </a:p>
          </p:txBody>
        </p:sp>
      </p:grpSp>
      <p:grpSp>
        <p:nvGrpSpPr>
          <p:cNvPr id="16" name="Group 15"/>
          <p:cNvGrpSpPr/>
          <p:nvPr/>
        </p:nvGrpSpPr>
        <p:grpSpPr>
          <a:xfrm>
            <a:off x="3923818" y="2453257"/>
            <a:ext cx="5086822" cy="4148054"/>
            <a:chOff x="4123070" y="1951208"/>
            <a:chExt cx="4751763" cy="4147880"/>
          </a:xfrm>
        </p:grpSpPr>
        <p:pic>
          <p:nvPicPr>
            <p:cNvPr id="10" name="Picture 9" descr="Screen Shot 2017-03-23 at 6.58.18 PM.png"/>
            <p:cNvPicPr>
              <a:picLocks noChangeAspect="1"/>
            </p:cNvPicPr>
            <p:nvPr/>
          </p:nvPicPr>
          <p:blipFill rotWithShape="1">
            <a:blip r:embed="rId5">
              <a:extLst>
                <a:ext uri="{28A0092B-C50C-407E-A947-70E740481C1C}">
                  <a14:useLocalDpi xmlns:a14="http://schemas.microsoft.com/office/drawing/2010/main" val="0"/>
                </a:ext>
              </a:extLst>
            </a:blip>
            <a:srcRect t="3556"/>
            <a:stretch/>
          </p:blipFill>
          <p:spPr>
            <a:xfrm>
              <a:off x="4123070" y="1951208"/>
              <a:ext cx="4751763" cy="414788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624485" y="2285893"/>
              <a:ext cx="3057553" cy="523198"/>
            </a:xfrm>
            <a:prstGeom prst="rect">
              <a:avLst/>
            </a:prstGeom>
            <a:noFill/>
          </p:spPr>
          <p:txBody>
            <a:bodyPr wrap="square" rtlCol="0">
              <a:spAutoFit/>
            </a:bodyPr>
            <a:lstStyle/>
            <a:p>
              <a:r>
                <a:rPr lang="en-US" sz="1400" b="1" dirty="0"/>
                <a:t>On-demand Products Generated on and Distributed from Cloud</a:t>
              </a:r>
            </a:p>
          </p:txBody>
        </p:sp>
      </p:grpSp>
    </p:spTree>
    <p:extLst>
      <p:ext uri="{BB962C8B-B14F-4D97-AF65-F5344CB8AC3E}">
        <p14:creationId xmlns:p14="http://schemas.microsoft.com/office/powerpoint/2010/main" val="77751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NISAR Observatory</a:t>
            </a:r>
          </a:p>
        </p:txBody>
      </p:sp>
      <p:sp>
        <p:nvSpPr>
          <p:cNvPr id="4" name="Slide Number Placeholder 3"/>
          <p:cNvSpPr>
            <a:spLocks noGrp="1"/>
          </p:cNvSpPr>
          <p:nvPr>
            <p:ph type="sldNum" sz="quarter" idx="10"/>
          </p:nvPr>
        </p:nvSpPr>
        <p:spPr/>
        <p:txBody>
          <a:bodyPr/>
          <a:lstStyle/>
          <a:p>
            <a:pPr>
              <a:defRPr/>
            </a:pPr>
            <a:fld id="{EF07B2F1-0408-4E3D-AD08-5B68FA08CD94}" type="slidenum">
              <a:rPr lang="en-US" altLang="en-US" smtClean="0"/>
              <a:pPr>
                <a:defRPr/>
              </a:pPr>
              <a:t>8</a:t>
            </a:fld>
            <a:endParaRPr lang="en-US" alt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376219" y="4580528"/>
            <a:ext cx="2765038" cy="1881786"/>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5486399" y="3837090"/>
            <a:ext cx="2789383" cy="2350340"/>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5646085" y="1797220"/>
            <a:ext cx="1738384" cy="1974342"/>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1376218" y="1771924"/>
            <a:ext cx="2565221" cy="2481508"/>
          </a:xfrm>
          <a:prstGeom prst="rect">
            <a:avLst/>
          </a:prstGeom>
        </p:spPr>
      </p:pic>
      <p:sp>
        <p:nvSpPr>
          <p:cNvPr id="9" name="TextBox 8"/>
          <p:cNvSpPr txBox="1"/>
          <p:nvPr/>
        </p:nvSpPr>
        <p:spPr>
          <a:xfrm>
            <a:off x="1302328" y="6587875"/>
            <a:ext cx="6502399" cy="246221"/>
          </a:xfrm>
          <a:prstGeom prst="rect">
            <a:avLst/>
          </a:prstGeom>
          <a:noFill/>
        </p:spPr>
        <p:txBody>
          <a:bodyPr wrap="square" rtlCol="0">
            <a:spAutoFit/>
          </a:bodyPr>
          <a:lstStyle/>
          <a:p>
            <a:pPr marL="0" lvl="2" algn="ctr">
              <a:buNone/>
            </a:pPr>
            <a:r>
              <a:rPr lang="en-US" sz="1000" dirty="0">
                <a:solidFill>
                  <a:schemeClr val="bg1"/>
                </a:solidFill>
                <a:latin typeface="Arial" panose="020B0604020202020204" pitchFamily="34" charset="0"/>
                <a:cs typeface="Arial" panose="020B0604020202020204" pitchFamily="34" charset="0"/>
              </a:rPr>
              <a:t>This document has been reviewed (LRR036044) and determined not to contain export controlled technical data.</a:t>
            </a:r>
          </a:p>
        </p:txBody>
      </p:sp>
      <p:sp>
        <p:nvSpPr>
          <p:cNvPr id="3" name="TextBox 2"/>
          <p:cNvSpPr txBox="1"/>
          <p:nvPr/>
        </p:nvSpPr>
        <p:spPr>
          <a:xfrm>
            <a:off x="1456858" y="4188712"/>
            <a:ext cx="3001817" cy="338554"/>
          </a:xfrm>
          <a:prstGeom prst="rect">
            <a:avLst/>
          </a:prstGeom>
          <a:noFill/>
        </p:spPr>
        <p:txBody>
          <a:bodyPr wrap="square" rtlCol="0">
            <a:spAutoFit/>
          </a:bodyPr>
          <a:lstStyle/>
          <a:p>
            <a:r>
              <a:rPr lang="en-US" sz="1600" b="1" dirty="0"/>
              <a:t>Deployed Configuration</a:t>
            </a:r>
          </a:p>
        </p:txBody>
      </p:sp>
      <p:sp>
        <p:nvSpPr>
          <p:cNvPr id="10" name="TextBox 9"/>
          <p:cNvSpPr txBox="1"/>
          <p:nvPr/>
        </p:nvSpPr>
        <p:spPr>
          <a:xfrm>
            <a:off x="5883561" y="6152971"/>
            <a:ext cx="3001817" cy="338554"/>
          </a:xfrm>
          <a:prstGeom prst="rect">
            <a:avLst/>
          </a:prstGeom>
          <a:noFill/>
        </p:spPr>
        <p:txBody>
          <a:bodyPr wrap="square" rtlCol="0">
            <a:spAutoFit/>
          </a:bodyPr>
          <a:lstStyle/>
          <a:p>
            <a:r>
              <a:rPr lang="en-US" sz="1600" b="1" dirty="0"/>
              <a:t>Stowed Configuration</a:t>
            </a:r>
          </a:p>
        </p:txBody>
      </p:sp>
      <p:sp>
        <p:nvSpPr>
          <p:cNvPr id="11" name="TextBox 10"/>
          <p:cNvSpPr txBox="1"/>
          <p:nvPr/>
        </p:nvSpPr>
        <p:spPr>
          <a:xfrm>
            <a:off x="1043709" y="1044542"/>
            <a:ext cx="7232074" cy="646331"/>
          </a:xfrm>
          <a:prstGeom prst="rect">
            <a:avLst/>
          </a:prstGeom>
          <a:noFill/>
          <a:ln w="28575">
            <a:solidFill>
              <a:schemeClr val="accent1"/>
            </a:solidFill>
          </a:ln>
        </p:spPr>
        <p:txBody>
          <a:bodyPr wrap="square" rtlCol="0">
            <a:spAutoFit/>
          </a:bodyPr>
          <a:lstStyle/>
          <a:p>
            <a:pPr algn="ctr"/>
            <a:r>
              <a:rPr lang="en-US" b="1" dirty="0"/>
              <a:t>JPL and ISRO have made significant progress toward building the NISAR observatory </a:t>
            </a:r>
          </a:p>
        </p:txBody>
      </p:sp>
    </p:spTree>
    <p:extLst>
      <p:ext uri="{BB962C8B-B14F-4D97-AF65-F5344CB8AC3E}">
        <p14:creationId xmlns:p14="http://schemas.microsoft.com/office/powerpoint/2010/main" val="392203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B9A6AB-3911-5647-A64A-7683BB2E2FEE}"/>
              </a:ext>
            </a:extLst>
          </p:cNvPr>
          <p:cNvPicPr>
            <a:picLocks noChangeAspect="1"/>
          </p:cNvPicPr>
          <p:nvPr/>
        </p:nvPicPr>
        <p:blipFill>
          <a:blip r:embed="rId2"/>
          <a:stretch>
            <a:fillRect/>
          </a:stretch>
        </p:blipFill>
        <p:spPr>
          <a:xfrm>
            <a:off x="0" y="1770330"/>
            <a:ext cx="9144000" cy="3809079"/>
          </a:xfrm>
          <a:prstGeom prst="rect">
            <a:avLst/>
          </a:prstGeom>
        </p:spPr>
      </p:pic>
      <p:sp>
        <p:nvSpPr>
          <p:cNvPr id="2" name="Title 1"/>
          <p:cNvSpPr>
            <a:spLocks noGrp="1"/>
          </p:cNvSpPr>
          <p:nvPr>
            <p:ph type="title"/>
          </p:nvPr>
        </p:nvSpPr>
        <p:spPr/>
        <p:txBody>
          <a:bodyPr/>
          <a:lstStyle/>
          <a:p>
            <a:r>
              <a:rPr lang="en-US" dirty="0"/>
              <a:t>High Level Schedule</a:t>
            </a:r>
          </a:p>
        </p:txBody>
      </p:sp>
      <p:sp>
        <p:nvSpPr>
          <p:cNvPr id="4" name="Date Placeholder 3"/>
          <p:cNvSpPr>
            <a:spLocks noGrp="1"/>
          </p:cNvSpPr>
          <p:nvPr>
            <p:ph type="dt" sz="half" idx="10"/>
          </p:nvPr>
        </p:nvSpPr>
        <p:spPr/>
        <p:txBody>
          <a:bodyPr/>
          <a:lstStyle/>
          <a:p>
            <a:r>
              <a:rPr lang="en-US"/>
              <a:t>Rosen, Project Science</a:t>
            </a:r>
            <a:endParaRPr lang="en-US" dirty="0"/>
          </a:p>
        </p:txBody>
      </p:sp>
      <p:sp>
        <p:nvSpPr>
          <p:cNvPr id="3" name="Triangle 2"/>
          <p:cNvSpPr/>
          <p:nvPr/>
        </p:nvSpPr>
        <p:spPr>
          <a:xfrm>
            <a:off x="5037867" y="2097536"/>
            <a:ext cx="79022" cy="959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p:cNvSpPr/>
          <p:nvPr/>
        </p:nvSpPr>
        <p:spPr>
          <a:xfrm>
            <a:off x="3708400" y="2376311"/>
            <a:ext cx="79022" cy="9595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0589" y="3607468"/>
            <a:ext cx="1162758" cy="134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CDR Season</a:t>
            </a:r>
          </a:p>
        </p:txBody>
      </p:sp>
      <p:sp>
        <p:nvSpPr>
          <p:cNvPr id="6" name="TextBox 5">
            <a:extLst>
              <a:ext uri="{FF2B5EF4-FFF2-40B4-BE49-F238E27FC236}">
                <a16:creationId xmlns:a16="http://schemas.microsoft.com/office/drawing/2014/main" id="{05ADDEFE-83C4-0748-8704-F9279CD26289}"/>
              </a:ext>
            </a:extLst>
          </p:cNvPr>
          <p:cNvSpPr txBox="1"/>
          <p:nvPr/>
        </p:nvSpPr>
        <p:spPr>
          <a:xfrm>
            <a:off x="2466786" y="5816058"/>
            <a:ext cx="4519186" cy="369332"/>
          </a:xfrm>
          <a:prstGeom prst="rect">
            <a:avLst/>
          </a:prstGeom>
          <a:noFill/>
        </p:spPr>
        <p:txBody>
          <a:bodyPr wrap="none" rtlCol="0">
            <a:spAutoFit/>
          </a:bodyPr>
          <a:lstStyle/>
          <a:p>
            <a:r>
              <a:rPr lang="en-US" dirty="0"/>
              <a:t>Project Critical Design Review Successful </a:t>
            </a:r>
          </a:p>
        </p:txBody>
      </p:sp>
      <p:cxnSp>
        <p:nvCxnSpPr>
          <p:cNvPr id="10" name="Straight Arrow Connector 9">
            <a:extLst>
              <a:ext uri="{FF2B5EF4-FFF2-40B4-BE49-F238E27FC236}">
                <a16:creationId xmlns:a16="http://schemas.microsoft.com/office/drawing/2014/main" id="{734F8C97-4F47-FF47-B5C5-89F5A9DA2727}"/>
              </a:ext>
            </a:extLst>
          </p:cNvPr>
          <p:cNvCxnSpPr>
            <a:stCxn id="6" idx="0"/>
          </p:cNvCxnSpPr>
          <p:nvPr/>
        </p:nvCxnSpPr>
        <p:spPr>
          <a:xfrm flipV="1">
            <a:off x="4726379" y="4239491"/>
            <a:ext cx="696968" cy="1576567"/>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5897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2052</TotalTime>
  <Words>1260</Words>
  <Application>Microsoft Macintosh PowerPoint</Application>
  <PresentationFormat>On-screen Show (4:3)</PresentationFormat>
  <Paragraphs>142</Paragraphs>
  <Slides>12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Kozuka Gothic Pr6N H</vt:lpstr>
      <vt:lpstr>ＭＳ Ｐゴシック</vt:lpstr>
      <vt:lpstr>Arial</vt:lpstr>
      <vt:lpstr>Arial Narrow</vt:lpstr>
      <vt:lpstr>Calibri</vt:lpstr>
      <vt:lpstr>Calibri Light</vt:lpstr>
      <vt:lpstr>Franklin Gothic Heavy</vt:lpstr>
      <vt:lpstr>Retrospect</vt:lpstr>
      <vt:lpstr>NISAR Project Status October 2018 </vt:lpstr>
      <vt:lpstr>NISAR Mission Objectives Responsive to US National Academy</vt:lpstr>
      <vt:lpstr>PowerPoint Presentation</vt:lpstr>
      <vt:lpstr>NISAR Science Observation Overview</vt:lpstr>
      <vt:lpstr>NISAR Systematic Observations</vt:lpstr>
      <vt:lpstr>NISAR Global Product Suite</vt:lpstr>
      <vt:lpstr>NISAR Data Processing and Access Moving to the Cloud</vt:lpstr>
      <vt:lpstr>NISAR Observatory</vt:lpstr>
      <vt:lpstr>High Level Schedule</vt:lpstr>
      <vt:lpstr>NISAR Current Status - Summary </vt:lpstr>
      <vt:lpstr>NISAR Status With Respect to Training</vt:lpstr>
      <vt:lpstr>Questions?</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NISAR Science</dc:title>
  <dc:creator>JPL</dc:creator>
  <cp:lastModifiedBy>Paul A. Rosen</cp:lastModifiedBy>
  <cp:revision>148</cp:revision>
  <cp:lastPrinted>2017-05-22T15:17:29Z</cp:lastPrinted>
  <dcterms:created xsi:type="dcterms:W3CDTF">2015-06-23T04:47:02Z</dcterms:created>
  <dcterms:modified xsi:type="dcterms:W3CDTF">2018-10-23T21:08:56Z</dcterms:modified>
</cp:coreProperties>
</file>