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3429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6858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10287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13716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7145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20574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24003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2743200" algn="ctr" defTabSz="58702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36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.jpg"/>
          <p:cNvPicPr>
            <a:picLocks noChangeAspect="1"/>
          </p:cNvPicPr>
          <p:nvPr/>
        </p:nvPicPr>
        <p:blipFill>
          <a:blip r:embed="rId2">
            <a:extLst/>
          </a:blip>
          <a:srcRect b="13093"/>
          <a:stretch>
            <a:fillRect/>
          </a:stretch>
        </p:blipFill>
        <p:spPr>
          <a:xfrm>
            <a:off x="0" y="3413759"/>
            <a:ext cx="13004800" cy="2542948"/>
          </a:xfrm>
          <a:prstGeom prst="rect">
            <a:avLst/>
          </a:prstGeom>
          <a:ln w="3175">
            <a:miter lim="400000"/>
          </a:ln>
        </p:spPr>
      </p:pic>
      <p:pic>
        <p:nvPicPr>
          <p:cNvPr id="12" name="LOGO_NASA 2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71039" y="6868159"/>
            <a:ext cx="754099" cy="623148"/>
          </a:xfrm>
          <a:prstGeom prst="rect">
            <a:avLst/>
          </a:prstGeom>
          <a:ln w="3175">
            <a:miter lim="400000"/>
          </a:ln>
        </p:spPr>
      </p:pic>
      <p:pic>
        <p:nvPicPr>
          <p:cNvPr id="13" name="nsf1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2506" y="6454986"/>
            <a:ext cx="1259841" cy="1259841"/>
          </a:xfrm>
          <a:prstGeom prst="rect">
            <a:avLst/>
          </a:prstGeom>
          <a:ln w="3175">
            <a:miter lim="400000"/>
          </a:ln>
        </p:spPr>
      </p:pic>
      <p:sp>
        <p:nvSpPr>
          <p:cNvPr id="14" name="Shape 14"/>
          <p:cNvSpPr>
            <a:spLocks noGrp="1"/>
          </p:cNvSpPr>
          <p:nvPr>
            <p:ph type="body" sz="quarter" idx="13"/>
          </p:nvPr>
        </p:nvSpPr>
        <p:spPr>
          <a:xfrm>
            <a:off x="4740519" y="6217502"/>
            <a:ext cx="2113427" cy="524935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000">
                <a:solidFill>
                  <a:srgbClr val="2B2B2B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6177279" y="4693920"/>
            <a:ext cx="6204375" cy="968587"/>
          </a:xfrm>
          <a:prstGeom prst="rect">
            <a:avLst/>
          </a:prstGeom>
        </p:spPr>
        <p:txBody>
          <a:bodyPr anchor="t"/>
          <a:lstStyle>
            <a:lvl1pPr>
              <a:defRPr sz="50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16" name="unavco-log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7485" y="1930657"/>
            <a:ext cx="6468635" cy="1222138"/>
          </a:xfrm>
          <a:prstGeom prst="rect">
            <a:avLst/>
          </a:prstGeom>
          <a:ln w="3175">
            <a:miter lim="400000"/>
          </a:ln>
        </p:spPr>
      </p:pic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tectonics-red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26126"/>
            <a:ext cx="13004801" cy="2389556"/>
          </a:xfrm>
          <a:prstGeom prst="rect">
            <a:avLst/>
          </a:prstGeom>
          <a:ln w="3175">
            <a:miter lim="400000"/>
          </a:ln>
        </p:spPr>
      </p:pic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3883619" y="822270"/>
            <a:ext cx="8752819" cy="1119667"/>
          </a:xfrm>
          <a:prstGeom prst="rect">
            <a:avLst/>
          </a:prstGeom>
        </p:spPr>
        <p:txBody>
          <a:bodyPr anchor="t"/>
          <a:lstStyle>
            <a:lvl1pPr>
              <a:defRPr sz="4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26719" y="2810933"/>
            <a:ext cx="11996712" cy="5289974"/>
          </a:xfrm>
          <a:prstGeom prst="rect">
            <a:avLst/>
          </a:prstGeom>
        </p:spPr>
        <p:txBody>
          <a:bodyPr/>
          <a:lstStyle>
            <a:lvl1pPr marL="281353" indent="-281353">
              <a:lnSpc>
                <a:spcPct val="100000"/>
              </a:lnSpc>
              <a:buClrTx/>
              <a:defRPr sz="3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89353" indent="-281353">
              <a:lnSpc>
                <a:spcPct val="100000"/>
              </a:lnSpc>
              <a:buClrTx/>
              <a:defRPr sz="3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297353" indent="-281353">
              <a:lnSpc>
                <a:spcPct val="100000"/>
              </a:lnSpc>
              <a:buClrTx/>
              <a:defRPr sz="3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805353" indent="-281353">
              <a:lnSpc>
                <a:spcPct val="100000"/>
              </a:lnSpc>
              <a:buClrTx/>
              <a:defRPr sz="3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313353" indent="-281353">
              <a:lnSpc>
                <a:spcPct val="100000"/>
              </a:lnSpc>
              <a:buClrTx/>
              <a:defRPr sz="3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pic>
        <p:nvPicPr>
          <p:cNvPr id="27" name="unavco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5186" y="227248"/>
            <a:ext cx="2547631" cy="481332"/>
          </a:xfrm>
          <a:prstGeom prst="rect">
            <a:avLst/>
          </a:prstGeom>
          <a:ln w="3175">
            <a:miter lim="400000"/>
          </a:ln>
        </p:spPr>
      </p:pic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tectonics-red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26126"/>
            <a:ext cx="13004801" cy="2389556"/>
          </a:xfrm>
          <a:prstGeom prst="rect">
            <a:avLst/>
          </a:prstGeom>
          <a:ln w="3175">
            <a:miter lim="400000"/>
          </a:ln>
        </p:spPr>
      </p:pic>
      <p:sp>
        <p:nvSpPr>
          <p:cNvPr id="43" name="Shape 43"/>
          <p:cNvSpPr>
            <a:spLocks noGrp="1"/>
          </p:cNvSpPr>
          <p:nvPr>
            <p:ph type="body" sz="quarter" idx="13"/>
          </p:nvPr>
        </p:nvSpPr>
        <p:spPr>
          <a:xfrm>
            <a:off x="3883619" y="822270"/>
            <a:ext cx="8752819" cy="111966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600" cap="all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4" name="unavco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5186" y="227248"/>
            <a:ext cx="2547631" cy="481332"/>
          </a:xfrm>
          <a:prstGeom prst="rect">
            <a:avLst/>
          </a:prstGeom>
          <a:ln w="3175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tectonics-red.png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426126"/>
            <a:ext cx="13004801" cy="2389556"/>
          </a:xfrm>
          <a:prstGeom prst="rect">
            <a:avLst/>
          </a:prstGeom>
          <a:ln w="3175">
            <a:miter lim="400000"/>
          </a:ln>
        </p:spPr>
      </p:pic>
      <p:sp>
        <p:nvSpPr>
          <p:cNvPr id="53" name="Shape 53"/>
          <p:cNvSpPr>
            <a:spLocks noGrp="1"/>
          </p:cNvSpPr>
          <p:nvPr>
            <p:ph type="pic" sz="half" idx="13"/>
          </p:nvPr>
        </p:nvSpPr>
        <p:spPr>
          <a:xfrm>
            <a:off x="5730756" y="2835561"/>
            <a:ext cx="6644641" cy="5182711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/>
          <a:lstStyle/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426719" y="2810933"/>
            <a:ext cx="4632961" cy="5289974"/>
          </a:xfrm>
          <a:prstGeom prst="rect">
            <a:avLst/>
          </a:prstGeom>
        </p:spPr>
        <p:txBody>
          <a:bodyPr/>
          <a:lstStyle>
            <a:lvl1pPr marL="278063" indent="-278063">
              <a:lnSpc>
                <a:spcPct val="100000"/>
              </a:lnSpc>
              <a:defRPr sz="2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86063" indent="-278063">
              <a:lnSpc>
                <a:spcPct val="100000"/>
              </a:lnSpc>
              <a:defRPr sz="2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294063" indent="-278063">
              <a:lnSpc>
                <a:spcPct val="100000"/>
              </a:lnSpc>
              <a:defRPr sz="2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802063" indent="-278063">
              <a:lnSpc>
                <a:spcPct val="100000"/>
              </a:lnSpc>
              <a:defRPr sz="2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310063" indent="-278063">
              <a:lnSpc>
                <a:spcPct val="100000"/>
              </a:lnSpc>
              <a:defRPr sz="2600">
                <a:solidFill>
                  <a:srgbClr val="242424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4"/>
          </p:nvPr>
        </p:nvSpPr>
        <p:spPr>
          <a:xfrm>
            <a:off x="3883619" y="822270"/>
            <a:ext cx="8752819" cy="111966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600" cap="all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6" name="unavco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5186" y="227248"/>
            <a:ext cx="2547631" cy="481332"/>
          </a:xfrm>
          <a:prstGeom prst="rect">
            <a:avLst/>
          </a:prstGeom>
          <a:ln w="3175">
            <a:miter lim="400000"/>
          </a:ln>
        </p:spPr>
      </p:pic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8986" y="1408853"/>
            <a:ext cx="12293602" cy="18288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8986" y="1408853"/>
            <a:ext cx="12293602" cy="69223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3866" tIns="33866" rIns="33866" bIns="33866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63970" y="8195733"/>
            <a:ext cx="270087" cy="282788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>
            <a:spAutoFit/>
          </a:bodyPr>
          <a:lstStyle>
            <a:lvl1pPr>
              <a:defRPr sz="16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xmlns:p14="http://schemas.microsoft.com/office/powerpoint/2010/main" spd="med"/>
  <p:txStyles>
    <p:titleStyle>
      <a:lvl1pPr marL="0" marR="0" indent="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279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787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803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311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819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327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835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4343400" marR="0" indent="-279400" algn="l" defTabSz="587022" eaLnBrk="1" latinLnBrk="0" hangingPunct="1">
        <a:lnSpc>
          <a:spcPct val="120000"/>
        </a:lnSpc>
        <a:spcBef>
          <a:spcPts val="37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7022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783841" y="6558374"/>
            <a:ext cx="3672971" cy="1207167"/>
          </a:xfrm>
        </p:spPr>
        <p:txBody>
          <a:bodyPr/>
          <a:lstStyle/>
          <a:p>
            <a:r>
              <a:rPr lang="en-US" sz="4400" b="1" dirty="0" smtClean="0"/>
              <a:t>Introductions</a:t>
            </a:r>
          </a:p>
          <a:p>
            <a:r>
              <a:rPr lang="en-US" i="1" dirty="0" smtClean="0"/>
              <a:t>August </a:t>
            </a:r>
            <a:r>
              <a:rPr lang="en-US" i="1" dirty="0" smtClean="0"/>
              <a:t>15-18, 2017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4405" y="3902706"/>
            <a:ext cx="11817250" cy="1587061"/>
          </a:xfrm>
        </p:spPr>
        <p:txBody>
          <a:bodyPr/>
          <a:lstStyle/>
          <a:p>
            <a:r>
              <a:rPr lang="en-US" sz="4400" dirty="0"/>
              <a:t>Using high resolution topography, UAVs, and GPS in undergraduate field education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47071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Where is your field teaching site located?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(the one you might integrate </a:t>
            </a:r>
            <a:r>
              <a:rPr lang="en-US" dirty="0" smtClean="0"/>
              <a:t>field geodesy </a:t>
            </a:r>
            <a:r>
              <a:rPr lang="en-US" dirty="0" smtClean="0"/>
              <a:t>into)</a:t>
            </a:r>
            <a:br>
              <a:rPr lang="en-US" dirty="0" smtClean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West coast (CA, OR, WA)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Rockies/Southwest</a:t>
            </a:r>
            <a:endParaRPr lang="en-US" b="1" dirty="0" smtClean="0">
              <a:latin typeface="Helvetica"/>
              <a:cs typeface="Helvetica"/>
            </a:endParaRP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Eastern USA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Somewhere else</a:t>
            </a:r>
          </a:p>
        </p:txBody>
      </p:sp>
    </p:spTree>
    <p:extLst>
      <p:ext uri="{BB962C8B-B14F-4D97-AF65-F5344CB8AC3E}">
        <p14:creationId xmlns:p14="http://schemas.microsoft.com/office/powerpoint/2010/main" val="29378475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How many years have you taught courses with field components?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Haven’t taught yet (or only </a:t>
            </a:r>
            <a:r>
              <a:rPr lang="en-US" b="1" dirty="0" err="1" smtClean="0">
                <a:latin typeface="Helvetica"/>
                <a:cs typeface="Helvetica"/>
              </a:rPr>
              <a:t>TA’ed</a:t>
            </a:r>
            <a:r>
              <a:rPr lang="en-US" b="1" dirty="0" smtClean="0">
                <a:latin typeface="Helvetica"/>
                <a:cs typeface="Helvetica"/>
              </a:rPr>
              <a:t>)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1-3 years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4-6 years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&gt;6 years</a:t>
            </a:r>
          </a:p>
        </p:txBody>
      </p:sp>
    </p:spTree>
    <p:extLst>
      <p:ext uri="{BB962C8B-B14F-4D97-AF65-F5344CB8AC3E}">
        <p14:creationId xmlns:p14="http://schemas.microsoft.com/office/powerpoint/2010/main" val="42714362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What is your primary geoscience discipline?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Geodesy/geophysics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Structural geology/tectonics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Geomorphology/surface processes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Something else</a:t>
            </a:r>
          </a:p>
        </p:txBody>
      </p:sp>
    </p:spTree>
    <p:extLst>
      <p:ext uri="{BB962C8B-B14F-4D97-AF65-F5344CB8AC3E}">
        <p14:creationId xmlns:p14="http://schemas.microsoft.com/office/powerpoint/2010/main" val="42714362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What type of course with a field component are you potentially using </a:t>
            </a:r>
            <a:r>
              <a:rPr lang="en-US" b="1" dirty="0" smtClean="0">
                <a:latin typeface="Helvetica"/>
                <a:cs typeface="Helvetica"/>
              </a:rPr>
              <a:t>field geodesy in</a:t>
            </a:r>
            <a:r>
              <a:rPr lang="en-US" b="1" dirty="0" smtClean="0">
                <a:latin typeface="Helvetica"/>
                <a:cs typeface="Helvetica"/>
              </a:rPr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Day trips during academic year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2-7 day excursions during academic year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Summer field “camp”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Something else</a:t>
            </a:r>
          </a:p>
        </p:txBody>
      </p:sp>
    </p:spTree>
    <p:extLst>
      <p:ext uri="{BB962C8B-B14F-4D97-AF65-F5344CB8AC3E}">
        <p14:creationId xmlns:p14="http://schemas.microsoft.com/office/powerpoint/2010/main" val="42714362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How much experience do you have with </a:t>
            </a:r>
            <a:r>
              <a:rPr lang="en-US" b="1" dirty="0" smtClean="0">
                <a:latin typeface="Helvetica"/>
                <a:cs typeface="Helvetica"/>
              </a:rPr>
              <a:t>SfM &amp; lidar?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>
                <a:latin typeface="Helvetica"/>
                <a:cs typeface="Helvetica"/>
              </a:rPr>
              <a:t>E</a:t>
            </a:r>
            <a:r>
              <a:rPr lang="en-US" b="1" dirty="0" smtClean="0">
                <a:latin typeface="Helvetica"/>
                <a:cs typeface="Helvetica"/>
              </a:rPr>
              <a:t>xperience with lidar but not SfM</a:t>
            </a:r>
            <a:endParaRPr lang="en-US" b="1" dirty="0" smtClean="0">
              <a:latin typeface="Helvetica"/>
              <a:cs typeface="Helvetica"/>
            </a:endParaRP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Lots of SfM experience</a:t>
            </a:r>
            <a:endParaRPr lang="en-US" b="1" dirty="0" smtClean="0">
              <a:latin typeface="Helvetica"/>
              <a:cs typeface="Helvetica"/>
            </a:endParaRP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Dabbled in SfM a little</a:t>
            </a:r>
            <a:endParaRPr lang="en-US" b="1" dirty="0" smtClean="0">
              <a:latin typeface="Helvetica"/>
              <a:cs typeface="Helvetica"/>
            </a:endParaRP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Little experience with </a:t>
            </a:r>
            <a:r>
              <a:rPr lang="en-US" b="1" dirty="0" smtClean="0">
                <a:latin typeface="Helvetica"/>
                <a:cs typeface="Helvetica"/>
              </a:rPr>
              <a:t>high </a:t>
            </a:r>
            <a:r>
              <a:rPr lang="en-US" b="1" dirty="0" err="1" smtClean="0">
                <a:latin typeface="Helvetica"/>
                <a:cs typeface="Helvetica"/>
              </a:rPr>
              <a:t>rez</a:t>
            </a:r>
            <a:r>
              <a:rPr lang="en-US" b="1" dirty="0" smtClean="0">
                <a:latin typeface="Helvetica"/>
                <a:cs typeface="Helvetica"/>
              </a:rPr>
              <a:t> topography of any kind</a:t>
            </a:r>
            <a:endParaRPr lang="en-US" b="1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714362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What is your preferred decompression method?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Exercise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Chocolate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Beer (or other libation)</a:t>
            </a:r>
          </a:p>
          <a:p>
            <a:pPr marL="742950" indent="-742950">
              <a:spcBef>
                <a:spcPts val="1300"/>
              </a:spcBef>
              <a:buFont typeface="+mj-lt"/>
              <a:buAutoNum type="alphaUcPeriod"/>
            </a:pPr>
            <a:r>
              <a:rPr lang="en-US" b="1" dirty="0" smtClean="0">
                <a:latin typeface="Helvetica"/>
                <a:cs typeface="Helvetica"/>
              </a:rPr>
              <a:t>Something else</a:t>
            </a:r>
          </a:p>
        </p:txBody>
      </p:sp>
    </p:spTree>
    <p:extLst>
      <p:ext uri="{BB962C8B-B14F-4D97-AF65-F5344CB8AC3E}">
        <p14:creationId xmlns:p14="http://schemas.microsoft.com/office/powerpoint/2010/main" val="42714362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NAVCO-2016">
  <a:themeElements>
    <a:clrScheme name="White">
      <a:dk1>
        <a:srgbClr val="535353"/>
      </a:dk1>
      <a:lt1>
        <a:srgbClr val="340053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3866" tIns="33866" rIns="33866" bIns="33866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>
        <a:spAutoFit/>
      </a:bodyPr>
      <a:lstStyle>
        <a:defPPr marL="0" marR="0" indent="0" algn="ctr" defTabSz="58702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UNAVCO-2016.thmx</Template>
  <TotalTime>337</TotalTime>
  <Words>80</Words>
  <Application>Microsoft Macintosh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UNAVCO-2016</vt:lpstr>
      <vt:lpstr>Using high resolution topography, UAVs, and GPS in undergraduate field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Pratt-Sitaula</dc:creator>
  <cp:lastModifiedBy>Beth Pratt-Sitaula</cp:lastModifiedBy>
  <cp:revision>12</cp:revision>
  <dcterms:created xsi:type="dcterms:W3CDTF">2016-05-04T17:48:30Z</dcterms:created>
  <dcterms:modified xsi:type="dcterms:W3CDTF">2017-08-15T17:35:09Z</dcterms:modified>
</cp:coreProperties>
</file>