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60" r:id="rId2"/>
    <p:sldId id="312" r:id="rId3"/>
    <p:sldId id="319" r:id="rId4"/>
    <p:sldId id="320" r:id="rId5"/>
    <p:sldId id="326" r:id="rId6"/>
    <p:sldId id="321" r:id="rId7"/>
    <p:sldId id="322" r:id="rId8"/>
    <p:sldId id="363" r:id="rId9"/>
    <p:sldId id="324" r:id="rId10"/>
    <p:sldId id="325" r:id="rId11"/>
    <p:sldId id="327" r:id="rId12"/>
    <p:sldId id="359" r:id="rId13"/>
    <p:sldId id="328" r:id="rId14"/>
    <p:sldId id="382" r:id="rId15"/>
    <p:sldId id="369" r:id="rId16"/>
    <p:sldId id="331" r:id="rId17"/>
    <p:sldId id="332" r:id="rId18"/>
    <p:sldId id="333" r:id="rId19"/>
    <p:sldId id="370" r:id="rId20"/>
    <p:sldId id="371" r:id="rId21"/>
    <p:sldId id="372" r:id="rId22"/>
    <p:sldId id="374" r:id="rId23"/>
    <p:sldId id="373" r:id="rId24"/>
    <p:sldId id="375" r:id="rId25"/>
    <p:sldId id="377" r:id="rId26"/>
    <p:sldId id="376" r:id="rId27"/>
    <p:sldId id="378" r:id="rId28"/>
    <p:sldId id="379" r:id="rId29"/>
    <p:sldId id="380" r:id="rId30"/>
    <p:sldId id="381" r:id="rId31"/>
    <p:sldId id="350" r:id="rId32"/>
    <p:sldId id="335" r:id="rId33"/>
    <p:sldId id="336" r:id="rId34"/>
    <p:sldId id="337" r:id="rId35"/>
    <p:sldId id="338" r:id="rId36"/>
    <p:sldId id="339" r:id="rId37"/>
    <p:sldId id="340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F6969"/>
    <a:srgbClr val="29292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76" autoAdjust="0"/>
  </p:normalViewPr>
  <p:slideViewPr>
    <p:cSldViewPr snapToGrid="0">
      <p:cViewPr varScale="1">
        <p:scale>
          <a:sx n="92" d="100"/>
          <a:sy n="92" d="100"/>
        </p:scale>
        <p:origin x="-142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3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6104"/>
    </p:cViewPr>
  </p:sorterViewPr>
  <p:notesViewPr>
    <p:cSldViewPr snapToGrid="0">
      <p:cViewPr varScale="1">
        <p:scale>
          <a:sx n="74" d="100"/>
          <a:sy n="74" d="100"/>
        </p:scale>
        <p:origin x="-252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55256-B4FC-064E-BF62-4B43364C083E}" type="datetimeFigureOut">
              <a:rPr lang="en-US" smtClean="0"/>
              <a:t>8/17/16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EF0EA-AEDA-E248-8ED8-D7BA38E9F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373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80494A9-D6E4-8846-A985-D5DFF7F10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65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ea typeface="ＭＳ Ｐゴシック" charset="0"/>
                <a:cs typeface="ＭＳ Ｐゴシック" charset="0"/>
              </a:rPr>
              <a:t>Realized that our challenge is more general than plate tectonics </a:t>
            </a:r>
          </a:p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ea typeface="ＭＳ Ｐゴシック" charset="0"/>
                <a:cs typeface="ＭＳ Ｐゴシック" charset="0"/>
              </a:rPr>
              <a:t>As you will see we have multiple data types and multiple science applications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ea typeface="ＭＳ Ｐゴシック" charset="0"/>
                <a:cs typeface="ＭＳ Ｐゴシック" charset="0"/>
              </a:rPr>
              <a:t>And multiple educator and student needs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ea typeface="ＭＳ Ｐゴシック" charset="0"/>
                <a:cs typeface="ＭＳ Ｐゴシック" charset="0"/>
              </a:rPr>
              <a:t>Which require vis tools to accommodate this 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10D036-4EB5-1E49-B2C4-A6CF1EE25233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B0C1DC-C151-4645-99F5-E3A182EFA8A0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A56CB6-C53F-3C4D-A102-B016678CE2F9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DC9ACA-17BD-3D49-B7E4-E654DD5801B1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Note that the red arrow is really just an arrow… there is no scale to show the rate of motion.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C3357B-18AC-5945-AC13-A17EA0D1FC5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err="1">
                <a:ea typeface="ＭＳ Ｐゴシック" charset="0"/>
                <a:cs typeface="ＭＳ Ｐゴシック" charset="0"/>
              </a:rPr>
              <a:t>Leet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ea typeface="ＭＳ Ｐゴシック" charset="0"/>
                <a:cs typeface="ＭＳ Ｐゴシック" charset="0"/>
              </a:rPr>
              <a:t>s see how a frame of reference changes your view.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Under Add velocities is a list of the tectonic plates. Typically scientists look at the velocities using a reference frame near where they are looking. In the example above, looking at Alaska, scientists might choose either the Pacific plate or North America </a:t>
            </a:r>
            <a:r>
              <a:rPr lang="en-US" i="1" dirty="0">
                <a:ea typeface="ＭＳ Ｐゴシック" charset="0"/>
                <a:cs typeface="ＭＳ Ｐゴシック" charset="0"/>
              </a:rPr>
              <a:t>reference frames</a:t>
            </a:r>
            <a:r>
              <a:rPr lang="en-US" dirty="0">
                <a:ea typeface="ＭＳ Ｐゴシック" charset="0"/>
                <a:cs typeface="ＭＳ Ｐゴシック" charset="0"/>
              </a:rPr>
              <a:t> to investigate how the velocities change – sometimes you see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surprising and </a:t>
            </a:r>
            <a:r>
              <a:rPr lang="en-US" dirty="0">
                <a:ea typeface="ＭＳ Ｐゴシック" charset="0"/>
                <a:cs typeface="ＭＳ Ｐゴシック" charset="0"/>
              </a:rPr>
              <a:t>subtle features by doing this! For instance, by using the North America reference frame, you can see that the very edge of Alaska is being pushed inland due to the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subducting</a:t>
            </a:r>
            <a:r>
              <a:rPr lang="en-US" dirty="0">
                <a:ea typeface="ＭＳ Ｐゴシック" charset="0"/>
                <a:cs typeface="ＭＳ Ｐゴシック" charset="0"/>
              </a:rPr>
              <a:t> Pacific plate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824A9D-262C-E645-A1E3-213E8C3ECC78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vectors using JVV </a:t>
            </a:r>
            <a:r>
              <a:rPr lang="en-US" dirty="0" err="1" smtClean="0"/>
              <a:t>Jr</a:t>
            </a:r>
            <a:r>
              <a:rPr lang="en-US" dirty="0" smtClean="0"/>
              <a:t> or Velocity View of convergent, divergent, transform – or have students do this- use modeled data with </a:t>
            </a:r>
            <a:r>
              <a:rPr lang="en-US" smtClean="0"/>
              <a:t>JVV Jr.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0494A9-D6E4-8846-A985-D5DFF7F101B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75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these are vectors</a:t>
            </a:r>
            <a:r>
              <a:rPr lang="en-US" baseline="0" dirty="0" smtClean="0"/>
              <a:t> that are modeled using other scientific techniques.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0494A9-D6E4-8846-A985-D5DFF7F101B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29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D3291D-CDE5-504D-A65A-65F0885C72E3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B90F5D-F0CA-174C-A47F-F9953CD39801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D562EB-88FD-D44F-8B89-DBC7CB285930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4660EB-3A46-9D48-9A9F-B16F78AAE69A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2500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Explore </a:t>
            </a:r>
            <a:r>
              <a:rPr lang="en-US" dirty="0">
                <a:ea typeface="ＭＳ Ｐゴシック" charset="0"/>
                <a:cs typeface="ＭＳ Ｐゴシック" charset="0"/>
              </a:rPr>
              <a:t>locations of earthquakes and volcanoes</a:t>
            </a:r>
          </a:p>
          <a:p>
            <a:pPr eaLnBrk="1" hangingPunct="1">
              <a:lnSpc>
                <a:spcPct val="85000"/>
              </a:lnSpc>
              <a:spcBef>
                <a:spcPct val="2500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Compare </a:t>
            </a:r>
            <a:r>
              <a:rPr lang="en-US" dirty="0">
                <a:ea typeface="ＭＳ Ｐゴシック" charset="0"/>
                <a:cs typeface="ＭＳ Ｐゴシック" charset="0"/>
              </a:rPr>
              <a:t>plate motion between the Pacific Northwest and California</a:t>
            </a:r>
          </a:p>
          <a:p>
            <a:pPr eaLnBrk="1" hangingPunct="1">
              <a:lnSpc>
                <a:spcPct val="85000"/>
              </a:lnSpc>
              <a:spcBef>
                <a:spcPct val="2500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Determine plate </a:t>
            </a:r>
            <a:r>
              <a:rPr lang="en-US" dirty="0">
                <a:ea typeface="ＭＳ Ｐゴシック" charset="0"/>
                <a:cs typeface="ＭＳ Ｐゴシック" charset="0"/>
              </a:rPr>
              <a:t>boundary zones using multiple lines of evidence: GPS plate velocity vector maps, earthquake and volcano locations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17ADDA-7826-EF44-A27C-4F8E71F4C559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C69FD9-A89B-824A-9538-E726FD8342AA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1DED1A-EF95-4F46-ACAD-625A65A8CBA3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398F34-553F-634F-B606-D4585979C3E2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2767CB-079F-C84C-A42B-9435024E31BA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B15CFF-B836-C74D-9B63-43258506325D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2C924D-95F8-6745-B6C0-0BBE52C11070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847626-CABB-BA46-AA0D-C2A065C5D05B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655FC9-8CBA-6C4A-A158-0B9F2A897D00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aster_page_ima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2354" y="2012056"/>
            <a:ext cx="6181646" cy="580003"/>
          </a:xfrm>
        </p:spPr>
        <p:txBody>
          <a:bodyPr/>
          <a:lstStyle>
            <a:lvl1pPr marL="0" indent="0" algn="ctr">
              <a:buNone/>
              <a:defRPr>
                <a:solidFill>
                  <a:srgbClr val="C00000"/>
                </a:solidFill>
                <a:latin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4796" y="475437"/>
            <a:ext cx="6189203" cy="151206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12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7488"/>
            <a:ext cx="2133600" cy="153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89713"/>
            <a:ext cx="2133600" cy="1317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8A5A614-CA1E-6E4E-94F9-D2F2E005F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5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7488"/>
            <a:ext cx="2133600" cy="153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89713"/>
            <a:ext cx="2133600" cy="1317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5DC24BD-F27F-4040-B619-590A692D8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98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625" y="0"/>
            <a:ext cx="6810375" cy="504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14450"/>
            <a:ext cx="4352925" cy="4935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7725" y="1314450"/>
            <a:ext cx="4352925" cy="2390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7725" y="3857625"/>
            <a:ext cx="4352925" cy="2392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67488"/>
            <a:ext cx="2133600" cy="153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589713"/>
            <a:ext cx="2133600" cy="1317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CCF171F-AB34-F94F-9456-F91D5EDE0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5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7488"/>
            <a:ext cx="2133600" cy="153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8602" y="6589713"/>
            <a:ext cx="2505398" cy="2682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837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7488"/>
            <a:ext cx="2133600" cy="153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14866"/>
            <a:ext cx="2133600" cy="24313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AFA6E4-3869-1649-A41C-098D9CBAD5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1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67488"/>
            <a:ext cx="2133600" cy="153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622903"/>
            <a:ext cx="2133600" cy="23509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67488"/>
            <a:ext cx="2133600" cy="153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89713"/>
            <a:ext cx="2133600" cy="1317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44C9D20-69DE-5046-B64C-5238DE5D5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9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67488"/>
            <a:ext cx="2133600" cy="153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89713"/>
            <a:ext cx="2133600" cy="1317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5629F039-4454-AE4E-B084-FD9378EB2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9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567488"/>
            <a:ext cx="2133600" cy="153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89713"/>
            <a:ext cx="2133600" cy="1317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7E8434D-AFFF-9349-9A8F-95651B7CE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9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67488"/>
            <a:ext cx="2133600" cy="153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89713"/>
            <a:ext cx="2133600" cy="1317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32C213D-07E7-3848-BD4C-B13C90860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21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67488"/>
            <a:ext cx="2133600" cy="1539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89713"/>
            <a:ext cx="2133600" cy="1317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D922766-BF32-1549-B41D-481106EE5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UNV-PPT-Support-Green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309938" y="60325"/>
            <a:ext cx="58340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 click to edit title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73150"/>
            <a:ext cx="8229600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  <p:sldLayoutId id="2147484588" r:id="rId12"/>
  </p:sldLayoutIdLst>
  <p:hf hdr="0" ftr="0" dt="0"/>
  <p:txStyles>
    <p:titleStyle>
      <a:lvl1pPr algn="r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r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r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r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r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shelleyolds\Documents\Dropbox\Shared-UNAVCO\educational-resources\visualizing-relationships-JVV\visualizing-earthquakes-volcanoes-westernUS-JVV-v2012-03\Macintosh%20HD:Users:seolds:Documents:a-work:EducationalModules:Visualizing%20Relationships%20using%20JVV:docs:Computer_w_Worksheet_VisualizingRelations_2009sep14.doc!OLE_LINK1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avco.org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navco.org/software/visualization/GPS-Velocity-Viewer/GPS-Velocity-Viewer.html" TargetMode="External"/><Relationship Id="rId3" Type="http://schemas.openxmlformats.org/officeDocument/2006/relationships/hyperlink" Target="http://www.iris.edu.ieb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hyperlink" Target="http://www.facebook.com/unavco?ref=profile%23/pages/UNAVCO/58415136190?ref=sgm" TargetMode="External"/><Relationship Id="rId5" Type="http://schemas.openxmlformats.org/officeDocument/2006/relationships/image" Target="../media/image37.png"/><Relationship Id="rId6" Type="http://schemas.openxmlformats.org/officeDocument/2006/relationships/hyperlink" Target="http://twitter.com/UNAVCO" TargetMode="External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 descr="seondary_jvv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77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969963" y="1108075"/>
            <a:ext cx="7481887" cy="1579563"/>
          </a:xfrm>
          <a:solidFill>
            <a:srgbClr val="292929">
              <a:alpha val="92940"/>
            </a:srgbClr>
          </a:solidFill>
        </p:spPr>
        <p:txBody>
          <a:bodyPr/>
          <a:lstStyle/>
          <a:p>
            <a:pPr algn="ctr"/>
            <a:r>
              <a:rPr lang="en-US" sz="3200" b="1" dirty="0">
                <a:latin typeface="Georgia" charset="0"/>
                <a:cs typeface="ＭＳ Ｐゴシック" charset="0"/>
              </a:rPr>
              <a:t>Visualizing</a:t>
            </a:r>
            <a:r>
              <a:rPr lang="en-US" b="1" dirty="0">
                <a:latin typeface="Georgia" charset="0"/>
                <a:cs typeface="ＭＳ Ｐゴシック" charset="0"/>
              </a:rPr>
              <a:t> Relationships </a:t>
            </a:r>
            <a:r>
              <a:rPr lang="en-US" b="1" dirty="0" smtClean="0">
                <a:latin typeface="Georgia" charset="0"/>
                <a:cs typeface="ＭＳ Ｐゴシック" charset="0"/>
              </a:rPr>
              <a:t>with DATA: Earthquakes</a:t>
            </a:r>
            <a:r>
              <a:rPr lang="en-US" b="1" dirty="0">
                <a:latin typeface="Georgia" charset="0"/>
                <a:cs typeface="ＭＳ Ｐゴシック" charset="0"/>
              </a:rPr>
              <a:t>, Volcanoes, and Plate Tectonics</a:t>
            </a:r>
          </a:p>
        </p:txBody>
      </p:sp>
      <p:sp>
        <p:nvSpPr>
          <p:cNvPr id="16387" name="Subtitle 2"/>
          <p:cNvSpPr txBox="1">
            <a:spLocks/>
          </p:cNvSpPr>
          <p:nvPr/>
        </p:nvSpPr>
        <p:spPr bwMode="auto">
          <a:xfrm>
            <a:off x="1246188" y="2549525"/>
            <a:ext cx="6734175" cy="609600"/>
          </a:xfrm>
          <a:prstGeom prst="rect">
            <a:avLst/>
          </a:prstGeom>
          <a:solidFill>
            <a:srgbClr val="292929">
              <a:alpha val="9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40000"/>
              </a:spcAft>
            </a:pPr>
            <a:r>
              <a:rPr lang="en-US" sz="1000" b="1" i="1">
                <a:solidFill>
                  <a:srgbClr val="FF0000"/>
                </a:solidFill>
                <a:latin typeface="Tahoma" charset="0"/>
                <a:cs typeface="Tahoma" charset="0"/>
              </a:rPr>
              <a:t>Ruth Powers (UNAVCO Master Teaching-in-Residence); Becca Walker and Shelley Olds (UNAVCO)</a:t>
            </a:r>
            <a:r>
              <a:rPr lang="en-US" sz="1800" b="1" i="1">
                <a:solidFill>
                  <a:srgbClr val="FF0000"/>
                </a:solidFill>
                <a:latin typeface="Tahoma" charset="0"/>
                <a:cs typeface="Tahoma" charset="0"/>
              </a:rPr>
              <a:t> </a:t>
            </a:r>
            <a:endParaRPr lang="en-US" sz="1800" i="1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29F039-4454-AE4E-B084-FD9378EB260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1" descr="UNV-PPT-Support-Orange-LARGE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ctagon 6"/>
          <p:cNvSpPr>
            <a:spLocks noChangeArrowheads="1"/>
          </p:cNvSpPr>
          <p:nvPr/>
        </p:nvSpPr>
        <p:spPr bwMode="auto">
          <a:xfrm>
            <a:off x="8720138" y="6457950"/>
            <a:ext cx="298450" cy="300038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2452688" y="60325"/>
            <a:ext cx="6691312" cy="6731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ＭＳ Ｐゴシック" charset="0"/>
              </a:rPr>
              <a:t>Earthquakes and Volcanoes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155700"/>
            <a:ext cx="8483600" cy="55245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defRPr/>
            </a:pPr>
            <a:endParaRPr lang="en-US" sz="2200" dirty="0">
              <a:latin typeface="Calibri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Discussion:</a:t>
            </a:r>
            <a:endParaRPr lang="en-US" sz="2400" b="1" i="1" dirty="0">
              <a:latin typeface="Arial" charset="0"/>
              <a:ea typeface="ＭＳ Ｐゴシック" charset="0"/>
              <a:cs typeface="Arial" charset="0"/>
            </a:endParaRPr>
          </a:p>
          <a:p>
            <a:pPr marL="914400" lvl="1" indent="-457200" eaLnBrk="1" hangingPunct="1">
              <a:lnSpc>
                <a:spcPct val="80000"/>
              </a:lnSpc>
              <a:buFont typeface="+mj-lt"/>
              <a:buAutoNum type="alphaUcPeriod"/>
              <a:defRPr/>
            </a:pP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What 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geographic features (mountains, plains, valleys,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etc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) are frequently </a:t>
            </a: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where 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there are only: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Earthquakes? 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Volcanoes? </a:t>
            </a:r>
          </a:p>
          <a:p>
            <a:pPr marL="914400" lvl="1" indent="-457200" eaLnBrk="1" hangingPunct="1">
              <a:lnSpc>
                <a:spcPct val="80000"/>
              </a:lnSpc>
              <a:spcBef>
                <a:spcPts val="2400"/>
              </a:spcBef>
              <a:buFont typeface="+mj-lt"/>
              <a:buAutoNum type="alphaUcPeriod"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In which regions do you find earthquakes and volcanoes near each other? What</a:t>
            </a:r>
            <a:r>
              <a:rPr lang="ja-JP" altLang="en-US" sz="2400" dirty="0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Arial" charset="0"/>
              </a:rPr>
              <a:t>s there</a:t>
            </a:r>
            <a:r>
              <a:rPr lang="en-US" altLang="ja-JP" sz="2400" dirty="0" smtClean="0">
                <a:latin typeface="Arial" charset="0"/>
                <a:ea typeface="ＭＳ Ｐゴシック" charset="0"/>
                <a:cs typeface="Arial" charset="0"/>
              </a:rPr>
              <a:t>?</a:t>
            </a:r>
          </a:p>
          <a:p>
            <a:pPr marL="914400" lvl="1" indent="-457200" eaLnBrk="1" hangingPunct="1">
              <a:lnSpc>
                <a:spcPct val="80000"/>
              </a:lnSpc>
              <a:buFont typeface="+mj-lt"/>
              <a:buAutoNum type="alphaUcPeriod" startAt="3"/>
              <a:defRPr/>
            </a:pPr>
            <a:endParaRPr lang="en-US" sz="2400" dirty="0" smtClean="0">
              <a:latin typeface="Arial" charset="0"/>
              <a:ea typeface="ＭＳ Ｐゴシック" charset="0"/>
              <a:cs typeface="Arial" charset="0"/>
            </a:endParaRPr>
          </a:p>
          <a:p>
            <a:pPr marL="914400" lvl="1" indent="-457200" eaLnBrk="1" hangingPunct="1">
              <a:lnSpc>
                <a:spcPct val="80000"/>
              </a:lnSpc>
              <a:buFont typeface="+mj-lt"/>
              <a:buAutoNum type="alphaUcPeriod" startAt="3"/>
              <a:defRPr/>
            </a:pP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Summarize 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the relationships you discovered. </a:t>
            </a:r>
            <a:endParaRPr lang="en-US" sz="2400" dirty="0" smtClean="0">
              <a:latin typeface="Arial" charset="0"/>
              <a:ea typeface="ＭＳ Ｐゴシック" charset="0"/>
              <a:cs typeface="Arial" charset="0"/>
            </a:endParaRPr>
          </a:p>
          <a:p>
            <a:pPr marL="457200" lvl="1" indent="0"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 smtClean="0">
              <a:latin typeface="Arial" charset="0"/>
              <a:ea typeface="ＭＳ Ｐゴシック" charset="0"/>
              <a:cs typeface="Arial" charset="0"/>
            </a:endParaRPr>
          </a:p>
          <a:p>
            <a:pPr marL="914400" lvl="1" indent="-457200" eaLnBrk="1" hangingPunct="1">
              <a:lnSpc>
                <a:spcPct val="80000"/>
              </a:lnSpc>
              <a:buFont typeface="+mj-lt"/>
              <a:buAutoNum type="alphaUcPeriod" startAt="3"/>
              <a:defRPr/>
            </a:pP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What 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explanation can you provide for the observed relationships?</a:t>
            </a:r>
            <a:r>
              <a:rPr lang="en-US" sz="3200" dirty="0">
                <a:latin typeface="Calibri" charset="0"/>
                <a:ea typeface="ＭＳ Ｐゴシック" charset="0"/>
              </a:rPr>
              <a:t> </a:t>
            </a:r>
          </a:p>
        </p:txBody>
      </p:sp>
      <p:sp>
        <p:nvSpPr>
          <p:cNvPr id="5" name="Octagon 4"/>
          <p:cNvSpPr>
            <a:spLocks noChangeArrowheads="1"/>
          </p:cNvSpPr>
          <p:nvPr/>
        </p:nvSpPr>
        <p:spPr bwMode="auto">
          <a:xfrm>
            <a:off x="8734425" y="6457950"/>
            <a:ext cx="298450" cy="300038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2778125" y="60325"/>
            <a:ext cx="6365875" cy="6731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ＭＳ Ｐゴシック" charset="0"/>
              </a:rPr>
              <a:t>Part 3: Examine GPS Vector Data</a:t>
            </a:r>
          </a:p>
        </p:txBody>
      </p:sp>
      <p:sp>
        <p:nvSpPr>
          <p:cNvPr id="56322" name="Text Box 24"/>
          <p:cNvSpPr txBox="1">
            <a:spLocks noChangeArrowheads="1"/>
          </p:cNvSpPr>
          <p:nvPr/>
        </p:nvSpPr>
        <p:spPr bwMode="auto">
          <a:xfrm>
            <a:off x="0" y="110966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/>
              <a:t>GPS station positions change as plates move.</a:t>
            </a:r>
          </a:p>
        </p:txBody>
      </p:sp>
      <p:sp>
        <p:nvSpPr>
          <p:cNvPr id="56323" name="Text Box 27"/>
          <p:cNvSpPr txBox="1">
            <a:spLocks noChangeArrowheads="1"/>
          </p:cNvSpPr>
          <p:nvPr/>
        </p:nvSpPr>
        <p:spPr bwMode="auto">
          <a:xfrm>
            <a:off x="3097213" y="5621338"/>
            <a:ext cx="58086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How will GPS Station B</a:t>
            </a:r>
            <a:r>
              <a:rPr lang="ja-JP" altLang="en-US"/>
              <a:t>’</a:t>
            </a:r>
            <a:r>
              <a:rPr lang="en-US" altLang="ja-JP"/>
              <a:t>s position change relative to GPS Station A?</a:t>
            </a:r>
            <a:endParaRPr lang="en-US"/>
          </a:p>
        </p:txBody>
      </p:sp>
      <p:sp>
        <p:nvSpPr>
          <p:cNvPr id="56324" name="Text Box 27"/>
          <p:cNvSpPr txBox="1">
            <a:spLocks noChangeArrowheads="1"/>
          </p:cNvSpPr>
          <p:nvPr/>
        </p:nvSpPr>
        <p:spPr bwMode="auto">
          <a:xfrm>
            <a:off x="6313488" y="6550025"/>
            <a:ext cx="2830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400"/>
              <a:t>GPS stations are not to scale</a:t>
            </a:r>
          </a:p>
        </p:txBody>
      </p:sp>
      <p:grpSp>
        <p:nvGrpSpPr>
          <p:cNvPr id="56325" name="Group 1"/>
          <p:cNvGrpSpPr>
            <a:grpSpLocks/>
          </p:cNvGrpSpPr>
          <p:nvPr/>
        </p:nvGrpSpPr>
        <p:grpSpPr bwMode="auto">
          <a:xfrm>
            <a:off x="0" y="1600200"/>
            <a:ext cx="9144000" cy="3648075"/>
            <a:chOff x="0" y="1600200"/>
            <a:chExt cx="9144000" cy="3648075"/>
          </a:xfrm>
        </p:grpSpPr>
        <p:pic>
          <p:nvPicPr>
            <p:cNvPr id="56328" name="Picture 2" descr="PlateBoundaryTyp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00200"/>
              <a:ext cx="9144000" cy="364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329" name="Group 3"/>
            <p:cNvGrpSpPr>
              <a:grpSpLocks/>
            </p:cNvGrpSpPr>
            <p:nvPr/>
          </p:nvGrpSpPr>
          <p:grpSpPr bwMode="auto">
            <a:xfrm rot="349143">
              <a:off x="2589213" y="2417763"/>
              <a:ext cx="431800" cy="647700"/>
              <a:chOff x="1536700" y="1981200"/>
              <a:chExt cx="431800" cy="647700"/>
            </a:xfrm>
          </p:grpSpPr>
          <p:sp>
            <p:nvSpPr>
              <p:cNvPr id="56347" name="Line 11"/>
              <p:cNvSpPr>
                <a:spLocks noChangeShapeType="1"/>
              </p:cNvSpPr>
              <p:nvPr/>
            </p:nvSpPr>
            <p:spPr bwMode="auto">
              <a:xfrm flipH="1">
                <a:off x="1536700" y="2070100"/>
                <a:ext cx="139700" cy="55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8" name="Line 12"/>
              <p:cNvSpPr>
                <a:spLocks noChangeShapeType="1"/>
              </p:cNvSpPr>
              <p:nvPr/>
            </p:nvSpPr>
            <p:spPr bwMode="auto">
              <a:xfrm>
                <a:off x="1701800" y="2082800"/>
                <a:ext cx="76200" cy="5461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9" name="Line 13"/>
              <p:cNvSpPr>
                <a:spLocks noChangeShapeType="1"/>
              </p:cNvSpPr>
              <p:nvPr/>
            </p:nvSpPr>
            <p:spPr bwMode="auto">
              <a:xfrm>
                <a:off x="1727200" y="2070100"/>
                <a:ext cx="241300" cy="457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0" name="Oval 14"/>
              <p:cNvSpPr>
                <a:spLocks noChangeArrowheads="1"/>
              </p:cNvSpPr>
              <p:nvPr/>
            </p:nvSpPr>
            <p:spPr bwMode="auto">
              <a:xfrm>
                <a:off x="1612900" y="1981200"/>
                <a:ext cx="177800" cy="1397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</p:spPr>
            <p:txBody>
              <a:bodyPr wrap="none" anchor="ctr"/>
              <a:lstStyle/>
              <a:p>
                <a:pPr algn="ctr"/>
                <a:endParaRPr lang="en-US" sz="2800" b="1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56330" name="Group 32"/>
            <p:cNvGrpSpPr>
              <a:grpSpLocks/>
            </p:cNvGrpSpPr>
            <p:nvPr/>
          </p:nvGrpSpPr>
          <p:grpSpPr bwMode="auto">
            <a:xfrm rot="414600">
              <a:off x="5972175" y="2041525"/>
              <a:ext cx="431800" cy="660400"/>
              <a:chOff x="3544" y="1176"/>
              <a:chExt cx="272" cy="416"/>
            </a:xfrm>
          </p:grpSpPr>
          <p:sp>
            <p:nvSpPr>
              <p:cNvPr id="56343" name="Line 15"/>
              <p:cNvSpPr>
                <a:spLocks noChangeShapeType="1"/>
              </p:cNvSpPr>
              <p:nvPr/>
            </p:nvSpPr>
            <p:spPr bwMode="auto">
              <a:xfrm flipH="1">
                <a:off x="3544" y="1240"/>
                <a:ext cx="88" cy="3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4" name="Line 16"/>
              <p:cNvSpPr>
                <a:spLocks noChangeShapeType="1"/>
              </p:cNvSpPr>
              <p:nvPr/>
            </p:nvSpPr>
            <p:spPr bwMode="auto">
              <a:xfrm>
                <a:off x="3648" y="1248"/>
                <a:ext cx="48" cy="3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5" name="Line 17"/>
              <p:cNvSpPr>
                <a:spLocks noChangeShapeType="1"/>
              </p:cNvSpPr>
              <p:nvPr/>
            </p:nvSpPr>
            <p:spPr bwMode="auto">
              <a:xfrm>
                <a:off x="3664" y="1240"/>
                <a:ext cx="152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6" name="Oval 18"/>
              <p:cNvSpPr>
                <a:spLocks noChangeArrowheads="1"/>
              </p:cNvSpPr>
              <p:nvPr/>
            </p:nvSpPr>
            <p:spPr bwMode="auto">
              <a:xfrm>
                <a:off x="3600" y="1176"/>
                <a:ext cx="80" cy="96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331" name="Group 32"/>
            <p:cNvGrpSpPr>
              <a:grpSpLocks/>
            </p:cNvGrpSpPr>
            <p:nvPr/>
          </p:nvGrpSpPr>
          <p:grpSpPr bwMode="auto">
            <a:xfrm rot="252391">
              <a:off x="415925" y="2540000"/>
              <a:ext cx="431800" cy="660400"/>
              <a:chOff x="3544" y="1176"/>
              <a:chExt cx="272" cy="416"/>
            </a:xfrm>
          </p:grpSpPr>
          <p:sp>
            <p:nvSpPr>
              <p:cNvPr id="56339" name="Line 15"/>
              <p:cNvSpPr>
                <a:spLocks noChangeShapeType="1"/>
              </p:cNvSpPr>
              <p:nvPr/>
            </p:nvSpPr>
            <p:spPr bwMode="auto">
              <a:xfrm flipH="1">
                <a:off x="3544" y="1240"/>
                <a:ext cx="88" cy="3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0" name="Line 16"/>
              <p:cNvSpPr>
                <a:spLocks noChangeShapeType="1"/>
              </p:cNvSpPr>
              <p:nvPr/>
            </p:nvSpPr>
            <p:spPr bwMode="auto">
              <a:xfrm>
                <a:off x="3648" y="1248"/>
                <a:ext cx="48" cy="3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1" name="Line 17"/>
              <p:cNvSpPr>
                <a:spLocks noChangeShapeType="1"/>
              </p:cNvSpPr>
              <p:nvPr/>
            </p:nvSpPr>
            <p:spPr bwMode="auto">
              <a:xfrm>
                <a:off x="3664" y="1240"/>
                <a:ext cx="152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2" name="Oval 18"/>
              <p:cNvSpPr>
                <a:spLocks noChangeArrowheads="1"/>
              </p:cNvSpPr>
              <p:nvPr/>
            </p:nvSpPr>
            <p:spPr bwMode="auto">
              <a:xfrm>
                <a:off x="3600" y="1176"/>
                <a:ext cx="80" cy="96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332" name="Group 28"/>
            <p:cNvGrpSpPr>
              <a:grpSpLocks/>
            </p:cNvGrpSpPr>
            <p:nvPr/>
          </p:nvGrpSpPr>
          <p:grpSpPr bwMode="auto">
            <a:xfrm rot="423441">
              <a:off x="8385175" y="1928813"/>
              <a:ext cx="431800" cy="647700"/>
              <a:chOff x="1536700" y="1981200"/>
              <a:chExt cx="431800" cy="647700"/>
            </a:xfrm>
          </p:grpSpPr>
          <p:sp>
            <p:nvSpPr>
              <p:cNvPr id="56335" name="Line 11"/>
              <p:cNvSpPr>
                <a:spLocks noChangeShapeType="1"/>
              </p:cNvSpPr>
              <p:nvPr/>
            </p:nvSpPr>
            <p:spPr bwMode="auto">
              <a:xfrm flipH="1">
                <a:off x="1536700" y="2070100"/>
                <a:ext cx="139700" cy="55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6" name="Line 12"/>
              <p:cNvSpPr>
                <a:spLocks noChangeShapeType="1"/>
              </p:cNvSpPr>
              <p:nvPr/>
            </p:nvSpPr>
            <p:spPr bwMode="auto">
              <a:xfrm>
                <a:off x="1701800" y="2082800"/>
                <a:ext cx="76200" cy="5461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7" name="Line 13"/>
              <p:cNvSpPr>
                <a:spLocks noChangeShapeType="1"/>
              </p:cNvSpPr>
              <p:nvPr/>
            </p:nvSpPr>
            <p:spPr bwMode="auto">
              <a:xfrm>
                <a:off x="1727200" y="2070100"/>
                <a:ext cx="241300" cy="457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8" name="Oval 14"/>
              <p:cNvSpPr>
                <a:spLocks noChangeArrowheads="1"/>
              </p:cNvSpPr>
              <p:nvPr/>
            </p:nvSpPr>
            <p:spPr bwMode="auto">
              <a:xfrm>
                <a:off x="1612900" y="1981200"/>
                <a:ext cx="177800" cy="1397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</p:spPr>
            <p:txBody>
              <a:bodyPr wrap="none" anchor="ctr"/>
              <a:lstStyle/>
              <a:p>
                <a:pPr algn="ctr"/>
                <a:endParaRPr lang="en-US" sz="2800" b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56333" name="Text Box 27"/>
            <p:cNvSpPr txBox="1">
              <a:spLocks noChangeArrowheads="1"/>
            </p:cNvSpPr>
            <p:nvPr/>
          </p:nvSpPr>
          <p:spPr bwMode="auto">
            <a:xfrm>
              <a:off x="322241" y="2007085"/>
              <a:ext cx="4526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A</a:t>
              </a:r>
            </a:p>
          </p:txBody>
        </p:sp>
        <p:sp>
          <p:nvSpPr>
            <p:cNvPr id="56334" name="Text Box 27"/>
            <p:cNvSpPr txBox="1">
              <a:spLocks noChangeArrowheads="1"/>
            </p:cNvSpPr>
            <p:nvPr/>
          </p:nvSpPr>
          <p:spPr bwMode="auto">
            <a:xfrm>
              <a:off x="2519496" y="1901200"/>
              <a:ext cx="4526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</p:grpSp>
      <p:sp>
        <p:nvSpPr>
          <p:cNvPr id="56326" name="Line 25"/>
          <p:cNvSpPr>
            <a:spLocks noChangeShapeType="1"/>
          </p:cNvSpPr>
          <p:nvPr/>
        </p:nvSpPr>
        <p:spPr bwMode="auto">
          <a:xfrm flipH="1" flipV="1">
            <a:off x="795338" y="3257550"/>
            <a:ext cx="2370137" cy="243205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Line 26"/>
          <p:cNvSpPr>
            <a:spLocks noChangeShapeType="1"/>
          </p:cNvSpPr>
          <p:nvPr/>
        </p:nvSpPr>
        <p:spPr bwMode="auto">
          <a:xfrm flipH="1" flipV="1">
            <a:off x="2943225" y="3132138"/>
            <a:ext cx="338138" cy="2528887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2778125" y="60325"/>
            <a:ext cx="6365875" cy="6731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ＭＳ Ｐゴシック" charset="0"/>
              </a:rPr>
              <a:t>Part 3: Examine GPS Vector Data</a:t>
            </a:r>
          </a:p>
        </p:txBody>
      </p:sp>
      <p:sp>
        <p:nvSpPr>
          <p:cNvPr id="58370" name="Text Box 24"/>
          <p:cNvSpPr txBox="1">
            <a:spLocks noChangeArrowheads="1"/>
          </p:cNvSpPr>
          <p:nvPr/>
        </p:nvSpPr>
        <p:spPr bwMode="auto">
          <a:xfrm>
            <a:off x="0" y="110966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/>
              <a:t>GPS station positions change as plates move.</a:t>
            </a:r>
          </a:p>
        </p:txBody>
      </p:sp>
      <p:sp>
        <p:nvSpPr>
          <p:cNvPr id="58371" name="Text Box 27"/>
          <p:cNvSpPr txBox="1">
            <a:spLocks noChangeArrowheads="1"/>
          </p:cNvSpPr>
          <p:nvPr/>
        </p:nvSpPr>
        <p:spPr bwMode="auto">
          <a:xfrm>
            <a:off x="3097213" y="5621338"/>
            <a:ext cx="5808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GPS Station B is moving toward A.</a:t>
            </a:r>
          </a:p>
        </p:txBody>
      </p:sp>
      <p:sp>
        <p:nvSpPr>
          <p:cNvPr id="58372" name="Text Box 27"/>
          <p:cNvSpPr txBox="1">
            <a:spLocks noChangeArrowheads="1"/>
          </p:cNvSpPr>
          <p:nvPr/>
        </p:nvSpPr>
        <p:spPr bwMode="auto">
          <a:xfrm>
            <a:off x="6313488" y="6550025"/>
            <a:ext cx="2830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400"/>
              <a:t>GPS stations are not to scale</a:t>
            </a:r>
          </a:p>
        </p:txBody>
      </p:sp>
      <p:grpSp>
        <p:nvGrpSpPr>
          <p:cNvPr id="58373" name="Group 34"/>
          <p:cNvGrpSpPr>
            <a:grpSpLocks/>
          </p:cNvGrpSpPr>
          <p:nvPr/>
        </p:nvGrpSpPr>
        <p:grpSpPr bwMode="auto">
          <a:xfrm>
            <a:off x="0" y="1600200"/>
            <a:ext cx="9144000" cy="3648075"/>
            <a:chOff x="0" y="1600200"/>
            <a:chExt cx="9144000" cy="3648075"/>
          </a:xfrm>
        </p:grpSpPr>
        <p:pic>
          <p:nvPicPr>
            <p:cNvPr id="58377" name="Picture 2" descr="PlateBoundaryTyp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00200"/>
              <a:ext cx="9144000" cy="364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378" name="Group 3"/>
            <p:cNvGrpSpPr>
              <a:grpSpLocks/>
            </p:cNvGrpSpPr>
            <p:nvPr/>
          </p:nvGrpSpPr>
          <p:grpSpPr bwMode="auto">
            <a:xfrm rot="349143">
              <a:off x="2589213" y="2417763"/>
              <a:ext cx="431800" cy="647700"/>
              <a:chOff x="1536700" y="1981200"/>
              <a:chExt cx="431800" cy="647700"/>
            </a:xfrm>
          </p:grpSpPr>
          <p:sp>
            <p:nvSpPr>
              <p:cNvPr id="58396" name="Line 11"/>
              <p:cNvSpPr>
                <a:spLocks noChangeShapeType="1"/>
              </p:cNvSpPr>
              <p:nvPr/>
            </p:nvSpPr>
            <p:spPr bwMode="auto">
              <a:xfrm flipH="1">
                <a:off x="1536700" y="2070100"/>
                <a:ext cx="139700" cy="55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7" name="Line 12"/>
              <p:cNvSpPr>
                <a:spLocks noChangeShapeType="1"/>
              </p:cNvSpPr>
              <p:nvPr/>
            </p:nvSpPr>
            <p:spPr bwMode="auto">
              <a:xfrm>
                <a:off x="1701800" y="2082800"/>
                <a:ext cx="76200" cy="5461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8" name="Line 13"/>
              <p:cNvSpPr>
                <a:spLocks noChangeShapeType="1"/>
              </p:cNvSpPr>
              <p:nvPr/>
            </p:nvSpPr>
            <p:spPr bwMode="auto">
              <a:xfrm>
                <a:off x="1727200" y="2070100"/>
                <a:ext cx="241300" cy="457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9" name="Oval 14"/>
              <p:cNvSpPr>
                <a:spLocks noChangeArrowheads="1"/>
              </p:cNvSpPr>
              <p:nvPr/>
            </p:nvSpPr>
            <p:spPr bwMode="auto">
              <a:xfrm>
                <a:off x="1612900" y="1981200"/>
                <a:ext cx="177800" cy="1397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</p:spPr>
            <p:txBody>
              <a:bodyPr wrap="none" anchor="ctr"/>
              <a:lstStyle/>
              <a:p>
                <a:pPr algn="ctr"/>
                <a:endParaRPr lang="en-US" sz="2800" b="1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58379" name="Group 32"/>
            <p:cNvGrpSpPr>
              <a:grpSpLocks/>
            </p:cNvGrpSpPr>
            <p:nvPr/>
          </p:nvGrpSpPr>
          <p:grpSpPr bwMode="auto">
            <a:xfrm rot="414600">
              <a:off x="5972175" y="2041525"/>
              <a:ext cx="431800" cy="660400"/>
              <a:chOff x="3544" y="1176"/>
              <a:chExt cx="272" cy="416"/>
            </a:xfrm>
          </p:grpSpPr>
          <p:sp>
            <p:nvSpPr>
              <p:cNvPr id="58392" name="Line 15"/>
              <p:cNvSpPr>
                <a:spLocks noChangeShapeType="1"/>
              </p:cNvSpPr>
              <p:nvPr/>
            </p:nvSpPr>
            <p:spPr bwMode="auto">
              <a:xfrm flipH="1">
                <a:off x="3544" y="1240"/>
                <a:ext cx="88" cy="3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3" name="Line 16"/>
              <p:cNvSpPr>
                <a:spLocks noChangeShapeType="1"/>
              </p:cNvSpPr>
              <p:nvPr/>
            </p:nvSpPr>
            <p:spPr bwMode="auto">
              <a:xfrm>
                <a:off x="3648" y="1248"/>
                <a:ext cx="48" cy="3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4" name="Line 17"/>
              <p:cNvSpPr>
                <a:spLocks noChangeShapeType="1"/>
              </p:cNvSpPr>
              <p:nvPr/>
            </p:nvSpPr>
            <p:spPr bwMode="auto">
              <a:xfrm>
                <a:off x="3664" y="1240"/>
                <a:ext cx="152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5" name="Oval 18"/>
              <p:cNvSpPr>
                <a:spLocks noChangeArrowheads="1"/>
              </p:cNvSpPr>
              <p:nvPr/>
            </p:nvSpPr>
            <p:spPr bwMode="auto">
              <a:xfrm>
                <a:off x="3600" y="1176"/>
                <a:ext cx="80" cy="96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8380" name="Group 32"/>
            <p:cNvGrpSpPr>
              <a:grpSpLocks/>
            </p:cNvGrpSpPr>
            <p:nvPr/>
          </p:nvGrpSpPr>
          <p:grpSpPr bwMode="auto">
            <a:xfrm rot="252391">
              <a:off x="415925" y="2540000"/>
              <a:ext cx="431800" cy="660400"/>
              <a:chOff x="3544" y="1176"/>
              <a:chExt cx="272" cy="416"/>
            </a:xfrm>
          </p:grpSpPr>
          <p:sp>
            <p:nvSpPr>
              <p:cNvPr id="58388" name="Line 15"/>
              <p:cNvSpPr>
                <a:spLocks noChangeShapeType="1"/>
              </p:cNvSpPr>
              <p:nvPr/>
            </p:nvSpPr>
            <p:spPr bwMode="auto">
              <a:xfrm flipH="1">
                <a:off x="3544" y="1240"/>
                <a:ext cx="88" cy="3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9" name="Line 16"/>
              <p:cNvSpPr>
                <a:spLocks noChangeShapeType="1"/>
              </p:cNvSpPr>
              <p:nvPr/>
            </p:nvSpPr>
            <p:spPr bwMode="auto">
              <a:xfrm>
                <a:off x="3648" y="1248"/>
                <a:ext cx="48" cy="3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0" name="Line 17"/>
              <p:cNvSpPr>
                <a:spLocks noChangeShapeType="1"/>
              </p:cNvSpPr>
              <p:nvPr/>
            </p:nvSpPr>
            <p:spPr bwMode="auto">
              <a:xfrm>
                <a:off x="3664" y="1240"/>
                <a:ext cx="152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1" name="Oval 18"/>
              <p:cNvSpPr>
                <a:spLocks noChangeArrowheads="1"/>
              </p:cNvSpPr>
              <p:nvPr/>
            </p:nvSpPr>
            <p:spPr bwMode="auto">
              <a:xfrm>
                <a:off x="3600" y="1176"/>
                <a:ext cx="80" cy="96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8381" name="Group 28"/>
            <p:cNvGrpSpPr>
              <a:grpSpLocks/>
            </p:cNvGrpSpPr>
            <p:nvPr/>
          </p:nvGrpSpPr>
          <p:grpSpPr bwMode="auto">
            <a:xfrm rot="423441">
              <a:off x="8385175" y="1928813"/>
              <a:ext cx="431800" cy="647700"/>
              <a:chOff x="1536700" y="1981200"/>
              <a:chExt cx="431800" cy="647700"/>
            </a:xfrm>
          </p:grpSpPr>
          <p:sp>
            <p:nvSpPr>
              <p:cNvPr id="58384" name="Line 11"/>
              <p:cNvSpPr>
                <a:spLocks noChangeShapeType="1"/>
              </p:cNvSpPr>
              <p:nvPr/>
            </p:nvSpPr>
            <p:spPr bwMode="auto">
              <a:xfrm flipH="1">
                <a:off x="1536700" y="2070100"/>
                <a:ext cx="139700" cy="55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5" name="Line 12"/>
              <p:cNvSpPr>
                <a:spLocks noChangeShapeType="1"/>
              </p:cNvSpPr>
              <p:nvPr/>
            </p:nvSpPr>
            <p:spPr bwMode="auto">
              <a:xfrm>
                <a:off x="1701800" y="2082800"/>
                <a:ext cx="76200" cy="5461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6" name="Line 13"/>
              <p:cNvSpPr>
                <a:spLocks noChangeShapeType="1"/>
              </p:cNvSpPr>
              <p:nvPr/>
            </p:nvSpPr>
            <p:spPr bwMode="auto">
              <a:xfrm>
                <a:off x="1727200" y="2070100"/>
                <a:ext cx="241300" cy="457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7" name="Oval 14"/>
              <p:cNvSpPr>
                <a:spLocks noChangeArrowheads="1"/>
              </p:cNvSpPr>
              <p:nvPr/>
            </p:nvSpPr>
            <p:spPr bwMode="auto">
              <a:xfrm>
                <a:off x="1612900" y="1981200"/>
                <a:ext cx="177800" cy="1397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</p:spPr>
            <p:txBody>
              <a:bodyPr wrap="none" anchor="ctr"/>
              <a:lstStyle/>
              <a:p>
                <a:pPr algn="ctr"/>
                <a:endParaRPr lang="en-US" sz="2800" b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58382" name="Text Box 27"/>
            <p:cNvSpPr txBox="1">
              <a:spLocks noChangeArrowheads="1"/>
            </p:cNvSpPr>
            <p:nvPr/>
          </p:nvSpPr>
          <p:spPr bwMode="auto">
            <a:xfrm>
              <a:off x="322241" y="2007085"/>
              <a:ext cx="4526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A</a:t>
              </a:r>
            </a:p>
          </p:txBody>
        </p:sp>
        <p:sp>
          <p:nvSpPr>
            <p:cNvPr id="58383" name="Text Box 27"/>
            <p:cNvSpPr txBox="1">
              <a:spLocks noChangeArrowheads="1"/>
            </p:cNvSpPr>
            <p:nvPr/>
          </p:nvSpPr>
          <p:spPr bwMode="auto">
            <a:xfrm>
              <a:off x="2519496" y="1901200"/>
              <a:ext cx="4526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</p:grpSp>
      <p:sp>
        <p:nvSpPr>
          <p:cNvPr id="58374" name="Line 25"/>
          <p:cNvSpPr>
            <a:spLocks noChangeShapeType="1"/>
          </p:cNvSpPr>
          <p:nvPr/>
        </p:nvSpPr>
        <p:spPr bwMode="auto">
          <a:xfrm flipH="1" flipV="1">
            <a:off x="795338" y="3257550"/>
            <a:ext cx="2370137" cy="243205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Line 26"/>
          <p:cNvSpPr>
            <a:spLocks noChangeShapeType="1"/>
          </p:cNvSpPr>
          <p:nvPr/>
        </p:nvSpPr>
        <p:spPr bwMode="auto">
          <a:xfrm flipH="1" flipV="1">
            <a:off x="2943225" y="3132138"/>
            <a:ext cx="338138" cy="2528887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776413" y="2474913"/>
            <a:ext cx="989012" cy="17303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ＭＳ Ｐゴシック" charset="0"/>
              </a:rPr>
              <a:t>About Velocity Vectors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4530725" y="993775"/>
            <a:ext cx="4613275" cy="5256213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Length of the vector 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arrow (magnitude) 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24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= </a:t>
            </a: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shows how fast the ground is moving at the GPS station.</a:t>
            </a:r>
            <a:endParaRPr lang="en-US" sz="2400" dirty="0" smtClean="0"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  </a:t>
            </a: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Direction of the vector arrow </a:t>
            </a:r>
            <a:br>
              <a:rPr lang="en-US" sz="24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= the direction that the </a:t>
            </a: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ground is 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moving </a:t>
            </a:r>
            <a:r>
              <a:rPr lang="en-US" sz="2400" i="1" dirty="0">
                <a:latin typeface="Arial" charset="0"/>
                <a:ea typeface="ＭＳ Ｐゴシック" charset="0"/>
                <a:cs typeface="Arial" charset="0"/>
              </a:rPr>
              <a:t>at that GPS </a:t>
            </a:r>
            <a:r>
              <a:rPr lang="en-US" sz="2400" i="1" dirty="0" smtClean="0">
                <a:latin typeface="Arial" charset="0"/>
                <a:ea typeface="ＭＳ Ｐゴシック" charset="0"/>
                <a:cs typeface="Arial" charset="0"/>
              </a:rPr>
              <a:t>station</a:t>
            </a:r>
          </a:p>
          <a:p>
            <a:pPr marL="0" indent="0" eaLnBrk="1" hangingPunct="1">
              <a:buNone/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Tail of vector </a:t>
            </a:r>
            <a:endParaRPr lang="en-US" sz="2400" dirty="0" smtClean="0"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    </a:t>
            </a: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= 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location of GPS station</a:t>
            </a:r>
          </a:p>
        </p:txBody>
      </p:sp>
      <p:pic>
        <p:nvPicPr>
          <p:cNvPr id="604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0" t="35065" r="19542" b="17088"/>
          <a:stretch>
            <a:fillRect/>
          </a:stretch>
        </p:blipFill>
        <p:spPr bwMode="auto">
          <a:xfrm>
            <a:off x="455613" y="1222375"/>
            <a:ext cx="4073525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2492375" y="60325"/>
            <a:ext cx="6651625" cy="6731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" charset="0"/>
                <a:cs typeface="ＭＳ Ｐゴシック" charset="0"/>
              </a:rPr>
              <a:t>About Velocity </a:t>
            </a:r>
            <a:r>
              <a:rPr lang="en-US" sz="3200" dirty="0">
                <a:latin typeface="Arial" charset="0"/>
                <a:cs typeface="ＭＳ Ｐゴシック" charset="0"/>
              </a:rPr>
              <a:t>Vectors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" name="Picture 8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3" t="28485" r="24007" b="12094"/>
          <a:stretch/>
        </p:blipFill>
        <p:spPr>
          <a:xfrm>
            <a:off x="477574" y="1086447"/>
            <a:ext cx="4224129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1541" y="1045390"/>
            <a:ext cx="3857621" cy="385762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832202" y="4082555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 rot="19590007">
            <a:off x="2191252" y="2736939"/>
            <a:ext cx="903333" cy="135058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" name="Curved Connector 4"/>
          <p:cNvCxnSpPr>
            <a:endCxn id="12" idx="5"/>
          </p:cNvCxnSpPr>
          <p:nvPr/>
        </p:nvCxnSpPr>
        <p:spPr>
          <a:xfrm rot="10800000">
            <a:off x="1519196" y="4606948"/>
            <a:ext cx="2881196" cy="893765"/>
          </a:xfrm>
          <a:prstGeom prst="curvedConnector2">
            <a:avLst/>
          </a:prstGeom>
          <a:ln>
            <a:solidFill>
              <a:srgbClr val="0D0D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V="1">
            <a:off x="2745736" y="4114387"/>
            <a:ext cx="1753072" cy="1681449"/>
          </a:xfrm>
          <a:prstGeom prst="curvedConnector3">
            <a:avLst/>
          </a:prstGeom>
          <a:ln>
            <a:solidFill>
              <a:srgbClr val="0D0D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452086" y="5483139"/>
            <a:ext cx="4318000" cy="13748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Ø"/>
              <a:defRPr sz="24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Notice the length of the three sets of vectors. Where is the ground moving the quickest? </a:t>
            </a:r>
            <a:endParaRPr lang="en-US" altLang="ja-JP" sz="2000" dirty="0"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9" name="Curved Connector 18"/>
          <p:cNvCxnSpPr/>
          <p:nvPr/>
        </p:nvCxnSpPr>
        <p:spPr>
          <a:xfrm rot="16200000" flipV="1">
            <a:off x="2844461" y="3971616"/>
            <a:ext cx="2208881" cy="902976"/>
          </a:xfrm>
          <a:prstGeom prst="curvedConnector3">
            <a:avLst/>
          </a:prstGeom>
          <a:ln>
            <a:solidFill>
              <a:srgbClr val="0D0D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9"/>
          <p:cNvSpPr>
            <a:spLocks noChangeArrowheads="1"/>
          </p:cNvSpPr>
          <p:nvPr/>
        </p:nvSpPr>
        <p:spPr bwMode="auto">
          <a:xfrm rot="20294180">
            <a:off x="2764014" y="1511925"/>
            <a:ext cx="903333" cy="181533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3148013" y="-31360"/>
            <a:ext cx="5995987" cy="884238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" charset="0"/>
                <a:cs typeface="ＭＳ Ｐゴシック" charset="0"/>
              </a:rPr>
              <a:t>Reference frames: </a:t>
            </a:r>
            <a:br>
              <a:rPr lang="en-US" sz="3200" dirty="0" smtClean="0">
                <a:latin typeface="Arial" charset="0"/>
                <a:cs typeface="ＭＳ Ｐゴシック" charset="0"/>
              </a:rPr>
            </a:br>
            <a:r>
              <a:rPr lang="en-US" sz="3200" dirty="0" smtClean="0">
                <a:latin typeface="Arial" charset="0"/>
                <a:cs typeface="ＭＳ Ｐゴシック" charset="0"/>
              </a:rPr>
              <a:t>North American &amp; Pacific Plates</a:t>
            </a:r>
            <a:endParaRPr lang="en-US" sz="3200" dirty="0">
              <a:latin typeface="Arial" charset="0"/>
              <a:cs typeface="ＭＳ Ｐゴシック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t="26625" r="11342"/>
          <a:stretch/>
        </p:blipFill>
        <p:spPr bwMode="auto">
          <a:xfrm>
            <a:off x="4867451" y="1077503"/>
            <a:ext cx="3980392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56410" y="5253997"/>
            <a:ext cx="4487590" cy="16040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Ø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4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sz="2000" u="sng" dirty="0" smtClean="0">
                <a:latin typeface="Arial" charset="0"/>
                <a:ea typeface="ＭＳ Ｐゴシック" charset="0"/>
                <a:cs typeface="Arial" charset="0"/>
              </a:rPr>
              <a:t>Pacific </a:t>
            </a:r>
            <a:r>
              <a:rPr lang="en-US" sz="2000" u="sng" dirty="0" smtClean="0">
                <a:latin typeface="Arial" charset="0"/>
                <a:ea typeface="ＭＳ Ｐゴシック" charset="0"/>
                <a:cs typeface="Arial" charset="0"/>
              </a:rPr>
              <a:t>Reference Frame</a:t>
            </a:r>
            <a:endParaRPr lang="en-US" sz="2000" u="sng" dirty="0" smtClean="0">
              <a:latin typeface="Arial" charset="0"/>
              <a:ea typeface="ＭＳ Ｐゴシック" charset="0"/>
              <a:cs typeface="Arial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The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rest of the world moves;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The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Pacific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plate doesn’t move.</a:t>
            </a:r>
            <a:endParaRPr lang="en-US" altLang="ja-JP" sz="2000" dirty="0" smtClean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64515" name="Picture 8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3" t="28485" r="24007" b="12094"/>
          <a:stretch/>
        </p:blipFill>
        <p:spPr>
          <a:xfrm>
            <a:off x="92987" y="1077503"/>
            <a:ext cx="4224129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182" y="5253997"/>
            <a:ext cx="4318000" cy="1374861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sz="2000" u="sng" dirty="0" smtClean="0">
                <a:latin typeface="Arial"/>
                <a:ea typeface="ＭＳ Ｐゴシック" charset="0"/>
                <a:cs typeface="Arial"/>
              </a:rPr>
              <a:t>North </a:t>
            </a:r>
            <a:r>
              <a:rPr lang="en-US" sz="2000" u="sng" dirty="0" smtClean="0">
                <a:latin typeface="Arial"/>
                <a:ea typeface="ＭＳ Ｐゴシック" charset="0"/>
                <a:cs typeface="Arial"/>
              </a:rPr>
              <a:t>American </a:t>
            </a:r>
            <a:r>
              <a:rPr lang="en-US" sz="2000" u="sng" dirty="0">
                <a:latin typeface="Arial"/>
                <a:ea typeface="ＭＳ Ｐゴシック" charset="0"/>
                <a:cs typeface="Arial"/>
              </a:rPr>
              <a:t>Reference frame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The 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rest of the world</a:t>
            </a:r>
            <a:r>
              <a:rPr lang="ja-JP" altLang="en-US" sz="2000" dirty="0">
                <a:latin typeface="Arial"/>
                <a:ea typeface="ＭＳ Ｐゴシック" charset="0"/>
                <a:cs typeface="Arial"/>
              </a:rPr>
              <a:t>’</a:t>
            </a:r>
            <a:r>
              <a:rPr lang="en-US" altLang="ja-JP" sz="2000" dirty="0">
                <a:latin typeface="Arial"/>
                <a:ea typeface="ＭＳ Ｐゴシック" charset="0"/>
                <a:cs typeface="Arial"/>
              </a:rPr>
              <a:t>s plates move, </a:t>
            </a:r>
            <a:r>
              <a:rPr lang="en-US" altLang="ja-JP" sz="2000" dirty="0" smtClean="0">
                <a:latin typeface="Arial"/>
                <a:ea typeface="ＭＳ Ｐゴシック" charset="0"/>
                <a:cs typeface="Arial"/>
              </a:rPr>
              <a:t>The interior of the North American </a:t>
            </a:r>
            <a:r>
              <a:rPr lang="en-US" altLang="ja-JP" sz="2000" dirty="0">
                <a:latin typeface="Arial"/>
                <a:ea typeface="ＭＳ Ｐゴシック" charset="0"/>
                <a:cs typeface="Arial"/>
              </a:rPr>
              <a:t>plate </a:t>
            </a:r>
            <a:r>
              <a:rPr lang="en-US" altLang="ja-JP" sz="2000" dirty="0" smtClean="0">
                <a:latin typeface="Arial"/>
                <a:ea typeface="ＭＳ Ｐゴシック" charset="0"/>
                <a:cs typeface="Arial"/>
              </a:rPr>
              <a:t>doesn’t move.</a:t>
            </a:r>
            <a:endParaRPr lang="en-US" altLang="ja-JP" sz="2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9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2492375" y="60325"/>
            <a:ext cx="6651625" cy="6731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ＭＳ Ｐゴシック" charset="0"/>
              </a:rPr>
              <a:t>Add Features and Velocity Vectors</a:t>
            </a:r>
          </a:p>
        </p:txBody>
      </p:sp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146050" y="1323975"/>
          <a:ext cx="8872538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3" name="Document" r:id="rId3" imgW="22755556" imgH="4469841" progId="Word.Document.12">
                  <p:link updateAutomatic="1"/>
                </p:oleObj>
              </mc:Choice>
              <mc:Fallback>
                <p:oleObj name="Document" r:id="rId3" imgW="22755556" imgH="4469841" progId="Word.Document.12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0" y="1323975"/>
                        <a:ext cx="8872538" cy="174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3" name="Oval 7"/>
          <p:cNvSpPr>
            <a:spLocks noChangeArrowheads="1"/>
          </p:cNvSpPr>
          <p:nvPr/>
        </p:nvSpPr>
        <p:spPr bwMode="auto">
          <a:xfrm>
            <a:off x="4995863" y="2611438"/>
            <a:ext cx="1749425" cy="68421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4" name="Oval 8"/>
          <p:cNvSpPr>
            <a:spLocks noChangeArrowheads="1"/>
          </p:cNvSpPr>
          <p:nvPr/>
        </p:nvSpPr>
        <p:spPr bwMode="auto">
          <a:xfrm>
            <a:off x="6742113" y="1638300"/>
            <a:ext cx="1747837" cy="6826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5" name="Oval 9"/>
          <p:cNvSpPr>
            <a:spLocks noChangeArrowheads="1"/>
          </p:cNvSpPr>
          <p:nvPr/>
        </p:nvSpPr>
        <p:spPr bwMode="auto">
          <a:xfrm>
            <a:off x="8362950" y="2070100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4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638" y="3182938"/>
            <a:ext cx="4238625" cy="3348037"/>
          </a:xfr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1" descr="UNV-PPT-Support-Orange-LARGE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ctagon 5"/>
          <p:cNvSpPr>
            <a:spLocks noChangeArrowheads="1"/>
          </p:cNvSpPr>
          <p:nvPr/>
        </p:nvSpPr>
        <p:spPr bwMode="auto">
          <a:xfrm>
            <a:off x="8720138" y="6457950"/>
            <a:ext cx="298450" cy="300038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2745771" y="60325"/>
            <a:ext cx="6398229" cy="90116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ＭＳ Ｐゴシック" charset="0"/>
              </a:rPr>
              <a:t>Part 3 continued: </a:t>
            </a:r>
            <a:r>
              <a:rPr lang="en-US" dirty="0" smtClean="0">
                <a:latin typeface="Arial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cs typeface="ＭＳ Ｐゴシック" charset="0"/>
              </a:rPr>
              <a:t>Sketch </a:t>
            </a:r>
            <a:r>
              <a:rPr lang="en-US" dirty="0">
                <a:latin typeface="Arial" charset="0"/>
                <a:cs typeface="ＭＳ Ｐゴシック" charset="0"/>
              </a:rPr>
              <a:t>and Study the Vectors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Sketch some of the observed velocity vectors on your map of the Western United States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Answer</a:t>
            </a:r>
            <a:r>
              <a:rPr lang="en-US" sz="2800" b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questions </a:t>
            </a: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</a:rPr>
              <a:t>in </a:t>
            </a:r>
            <a:r>
              <a:rPr lang="en-US" sz="2800" b="1" dirty="0"/>
              <a:t>Part 3: Examine GPS Vector Data</a:t>
            </a:r>
            <a:r>
              <a:rPr lang="en-US" sz="2800" b="1" i="1" dirty="0"/>
              <a:t> </a:t>
            </a:r>
            <a:r>
              <a:rPr lang="en-US" sz="2800" b="1" i="1" dirty="0" smtClean="0"/>
              <a:t>continued</a:t>
            </a: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Discuss</a:t>
            </a:r>
            <a:r>
              <a:rPr lang="en-US" sz="2800" b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with your </a:t>
            </a: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</a:rPr>
              <a:t>teammate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  <a:p>
            <a:pPr>
              <a:spcAft>
                <a:spcPts val="1200"/>
              </a:spcAft>
            </a:pP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Bonus: </a:t>
            </a:r>
            <a:r>
              <a:rPr lang="en-US" sz="2800" dirty="0"/>
              <a:t>How would you characterize the width of the plate boundaries on your map? </a:t>
            </a:r>
          </a:p>
          <a:p>
            <a:r>
              <a:rPr lang="en-US" sz="2800" dirty="0"/>
              <a:t>Based on your data, which plate boundaries should be shown as a thin line or a </a:t>
            </a:r>
            <a:r>
              <a:rPr lang="en-US" sz="2800" dirty="0" smtClean="0"/>
              <a:t>broad zone</a:t>
            </a:r>
            <a:r>
              <a:rPr lang="en-US" sz="2800" dirty="0"/>
              <a:t>? Why?</a:t>
            </a: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ＭＳ Ｐゴシック" charset="0"/>
              </a:rPr>
              <a:t>Part 4: Put It All Together</a:t>
            </a:r>
          </a:p>
        </p:txBody>
      </p:sp>
      <p:pic>
        <p:nvPicPr>
          <p:cNvPr id="68610" name="Content Placeholder 4" descr="model_GPS_JVV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23" r="-56223"/>
          <a:stretch>
            <a:fillRect/>
          </a:stretch>
        </p:blipFill>
        <p:spPr>
          <a:xfrm>
            <a:off x="-863600" y="809625"/>
            <a:ext cx="10855325" cy="604837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Content Placeholder 4" descr="Convergent-Alaska_northAm-rf2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30" r="-356" b="-392"/>
          <a:stretch>
            <a:fillRect/>
          </a:stretch>
        </p:blipFill>
        <p:spPr>
          <a:xfrm>
            <a:off x="0" y="1373188"/>
            <a:ext cx="9144000" cy="5486400"/>
          </a:xfrm>
        </p:spPr>
      </p:pic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Quick Reference</a:t>
            </a:r>
            <a:r>
              <a:rPr lang="en-US" dirty="0" smtClean="0">
                <a:latin typeface="Arial" charset="0"/>
              </a:rPr>
              <a:t>: 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What’s this boundary type? </a:t>
            </a:r>
            <a:endParaRPr lang="en-US" dirty="0">
              <a:latin typeface="Arial" charset="0"/>
            </a:endParaRPr>
          </a:p>
        </p:txBody>
      </p:sp>
      <p:pic>
        <p:nvPicPr>
          <p:cNvPr id="82947" name="Content Placeholder 4" descr="Convergent-Alaska_northAm-rf2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t="137" b="97108"/>
          <a:stretch>
            <a:fillRect/>
          </a:stretch>
        </p:blipFill>
        <p:spPr>
          <a:xfrm>
            <a:off x="65088" y="1008063"/>
            <a:ext cx="9009062" cy="25082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34729" y="1642884"/>
            <a:ext cx="4573075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do the lengths of the vectors change -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Longer / shorter as they get closer to land?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Which way are they pointing?</a:t>
            </a: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3282760" y="3285005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4097245" y="5604368"/>
            <a:ext cx="1065776" cy="81529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29021" y="6488668"/>
            <a:ext cx="3414979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Reference frame: Pacific Plate</a:t>
            </a:r>
          </a:p>
        </p:txBody>
      </p:sp>
    </p:spTree>
    <p:extLst>
      <p:ext uri="{BB962C8B-B14F-4D97-AF65-F5344CB8AC3E}">
        <p14:creationId xmlns:p14="http://schemas.microsoft.com/office/powerpoint/2010/main" val="12461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ＭＳ Ｐゴシック" charset="0"/>
              </a:rPr>
              <a:t>Activity Outcomes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730" y="1005258"/>
            <a:ext cx="8697546" cy="577137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dirty="0">
                <a:latin typeface="Arial"/>
                <a:ea typeface="ＭＳ Ｐゴシック" charset="0"/>
                <a:cs typeface="Arial"/>
              </a:rPr>
              <a:t>Learners should be able to…</a:t>
            </a:r>
          </a:p>
          <a:p>
            <a:pPr lvl="1" eaLnBrk="1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Arial"/>
                <a:ea typeface="ＭＳ Ｐゴシック" charset="0"/>
                <a:cs typeface="Arial"/>
              </a:rPr>
              <a:t>Explore &amp; describe locations 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of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earthquakes and volcanoes, and how they inform 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us about plate boundary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zones 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1" eaLnBrk="1" hangingPunct="1"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Compare plate motion between the Pacific Northwest and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California based 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on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crustal motion (from velocity vectors)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1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Describe the difference between a plate boundary and plate boundary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zone</a:t>
            </a:r>
          </a:p>
          <a:p>
            <a:pPr lvl="1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Determine plate boundary zones using multiple lines of evidence: GPS plate velocity vector maps, earthquake and volcano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locations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Content Placeholder 5" descr="Convergent-SouthAm_SouthAm-rf.gif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6" b="27766"/>
          <a:stretch>
            <a:fillRect/>
          </a:stretch>
        </p:blipFill>
        <p:spPr>
          <a:xfrm>
            <a:off x="0" y="963613"/>
            <a:ext cx="9144000" cy="5894387"/>
          </a:xfrm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</a:rPr>
              <a:t>Quick </a:t>
            </a:r>
            <a:r>
              <a:rPr lang="en-US" dirty="0" smtClean="0">
                <a:latin typeface="Arial" charset="0"/>
              </a:rPr>
              <a:t>Reference</a:t>
            </a:r>
            <a:endParaRPr lang="en-US" dirty="0"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34729" y="1642884"/>
            <a:ext cx="4573075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do the lengths of the vectors change -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Longer / shorter as they get closer to land?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4338" y="6226382"/>
            <a:ext cx="3649662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Reference frame: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South American Plate</a:t>
            </a: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2426856" y="4237601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4843255" y="4251944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8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Quick Reference: 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Convergent </a:t>
            </a:r>
            <a:r>
              <a:rPr lang="en-US" dirty="0">
                <a:latin typeface="Arial" charset="0"/>
              </a:rPr>
              <a:t>Boundary</a:t>
            </a:r>
          </a:p>
        </p:txBody>
      </p:sp>
      <p:sp>
        <p:nvSpPr>
          <p:cNvPr id="84994" name="Content Placeholder 27"/>
          <p:cNvSpPr>
            <a:spLocks noGrp="1"/>
          </p:cNvSpPr>
          <p:nvPr>
            <p:ph idx="1"/>
          </p:nvPr>
        </p:nvSpPr>
        <p:spPr>
          <a:xfrm>
            <a:off x="457200" y="4196944"/>
            <a:ext cx="8229600" cy="2661056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Longer vectors running into shorter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vectors towards land</a:t>
            </a:r>
          </a:p>
          <a:p>
            <a:pPr marL="0" indent="0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Draw this in the box under </a:t>
            </a:r>
            <a:r>
              <a:rPr lang="en-US" b="1" dirty="0"/>
              <a:t>Part 4: Put it all together</a:t>
            </a:r>
            <a:r>
              <a:rPr lang="en-US" dirty="0"/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916238" y="1736725"/>
            <a:ext cx="989012" cy="17145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787525" y="2630488"/>
            <a:ext cx="990600" cy="173037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221038" y="2041525"/>
            <a:ext cx="989012" cy="17145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297238" y="2935288"/>
            <a:ext cx="990600" cy="173037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287713" y="2409825"/>
            <a:ext cx="990600" cy="17303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804988" y="3305175"/>
            <a:ext cx="990600" cy="17303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508500" y="1625600"/>
            <a:ext cx="452438" cy="7778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070350" y="3375025"/>
            <a:ext cx="990600" cy="17303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511425" y="3570288"/>
            <a:ext cx="990600" cy="173037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695450" y="1990725"/>
            <a:ext cx="990600" cy="17145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778375" y="2228850"/>
            <a:ext cx="452438" cy="7937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157788" y="2759075"/>
            <a:ext cx="452437" cy="7778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492750" y="3094038"/>
            <a:ext cx="452438" cy="77787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564188" y="1466850"/>
            <a:ext cx="69850" cy="127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716588" y="1619250"/>
            <a:ext cx="69850" cy="127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891213" y="1901825"/>
            <a:ext cx="69850" cy="11113"/>
          </a:xfrm>
          <a:prstGeom prst="straightConnector1">
            <a:avLst/>
          </a:prstGeom>
          <a:ln w="9525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151563" y="2139950"/>
            <a:ext cx="68262" cy="11113"/>
          </a:xfrm>
          <a:prstGeom prst="straightConnector1">
            <a:avLst/>
          </a:prstGeom>
          <a:ln w="9525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421438" y="2528888"/>
            <a:ext cx="69850" cy="127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659563" y="2863850"/>
            <a:ext cx="69850" cy="127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4251900" y="1380573"/>
            <a:ext cx="1077068" cy="2264141"/>
          </a:xfrm>
          <a:custGeom>
            <a:avLst/>
            <a:gdLst>
              <a:gd name="connsiteX0" fmla="*/ 0 w 1077068"/>
              <a:gd name="connsiteY0" fmla="*/ 0 h 2264141"/>
              <a:gd name="connsiteX1" fmla="*/ 110439 w 1077068"/>
              <a:gd name="connsiteY1" fmla="*/ 55223 h 2264141"/>
              <a:gd name="connsiteX2" fmla="*/ 179463 w 1077068"/>
              <a:gd name="connsiteY2" fmla="*/ 193281 h 2264141"/>
              <a:gd name="connsiteX3" fmla="*/ 220878 w 1077068"/>
              <a:gd name="connsiteY3" fmla="*/ 207086 h 2264141"/>
              <a:gd name="connsiteX4" fmla="*/ 234683 w 1077068"/>
              <a:gd name="connsiteY4" fmla="*/ 248504 h 2264141"/>
              <a:gd name="connsiteX5" fmla="*/ 262292 w 1077068"/>
              <a:gd name="connsiteY5" fmla="*/ 289921 h 2264141"/>
              <a:gd name="connsiteX6" fmla="*/ 289902 w 1077068"/>
              <a:gd name="connsiteY6" fmla="*/ 400367 h 2264141"/>
              <a:gd name="connsiteX7" fmla="*/ 345121 w 1077068"/>
              <a:gd name="connsiteY7" fmla="*/ 497007 h 2264141"/>
              <a:gd name="connsiteX8" fmla="*/ 386536 w 1077068"/>
              <a:gd name="connsiteY8" fmla="*/ 510813 h 2264141"/>
              <a:gd name="connsiteX9" fmla="*/ 427951 w 1077068"/>
              <a:gd name="connsiteY9" fmla="*/ 593647 h 2264141"/>
              <a:gd name="connsiteX10" fmla="*/ 441756 w 1077068"/>
              <a:gd name="connsiteY10" fmla="*/ 731704 h 2264141"/>
              <a:gd name="connsiteX11" fmla="*/ 455560 w 1077068"/>
              <a:gd name="connsiteY11" fmla="*/ 786927 h 2264141"/>
              <a:gd name="connsiteX12" fmla="*/ 496975 w 1077068"/>
              <a:gd name="connsiteY12" fmla="*/ 814539 h 2264141"/>
              <a:gd name="connsiteX13" fmla="*/ 524585 w 1077068"/>
              <a:gd name="connsiteY13" fmla="*/ 855956 h 2264141"/>
              <a:gd name="connsiteX14" fmla="*/ 565999 w 1077068"/>
              <a:gd name="connsiteY14" fmla="*/ 1035431 h 2264141"/>
              <a:gd name="connsiteX15" fmla="*/ 607414 w 1077068"/>
              <a:gd name="connsiteY15" fmla="*/ 1063042 h 2264141"/>
              <a:gd name="connsiteX16" fmla="*/ 635024 w 1077068"/>
              <a:gd name="connsiteY16" fmla="*/ 1159682 h 2264141"/>
              <a:gd name="connsiteX17" fmla="*/ 690243 w 1077068"/>
              <a:gd name="connsiteY17" fmla="*/ 1270128 h 2264141"/>
              <a:gd name="connsiteX18" fmla="*/ 731658 w 1077068"/>
              <a:gd name="connsiteY18" fmla="*/ 1297740 h 2264141"/>
              <a:gd name="connsiteX19" fmla="*/ 773072 w 1077068"/>
              <a:gd name="connsiteY19" fmla="*/ 1380574 h 2264141"/>
              <a:gd name="connsiteX20" fmla="*/ 786877 w 1077068"/>
              <a:gd name="connsiteY20" fmla="*/ 1504826 h 2264141"/>
              <a:gd name="connsiteX21" fmla="*/ 842097 w 1077068"/>
              <a:gd name="connsiteY21" fmla="*/ 1587660 h 2264141"/>
              <a:gd name="connsiteX22" fmla="*/ 869706 w 1077068"/>
              <a:gd name="connsiteY22" fmla="*/ 1670495 h 2264141"/>
              <a:gd name="connsiteX23" fmla="*/ 883511 w 1077068"/>
              <a:gd name="connsiteY23" fmla="*/ 1711912 h 2264141"/>
              <a:gd name="connsiteX24" fmla="*/ 911121 w 1077068"/>
              <a:gd name="connsiteY24" fmla="*/ 1753329 h 2264141"/>
              <a:gd name="connsiteX25" fmla="*/ 938731 w 1077068"/>
              <a:gd name="connsiteY25" fmla="*/ 1836163 h 2264141"/>
              <a:gd name="connsiteX26" fmla="*/ 952536 w 1077068"/>
              <a:gd name="connsiteY26" fmla="*/ 1877581 h 2264141"/>
              <a:gd name="connsiteX27" fmla="*/ 966341 w 1077068"/>
              <a:gd name="connsiteY27" fmla="*/ 1918998 h 2264141"/>
              <a:gd name="connsiteX28" fmla="*/ 980145 w 1077068"/>
              <a:gd name="connsiteY28" fmla="*/ 1974221 h 2264141"/>
              <a:gd name="connsiteX29" fmla="*/ 1007755 w 1077068"/>
              <a:gd name="connsiteY29" fmla="*/ 2015638 h 2264141"/>
              <a:gd name="connsiteX30" fmla="*/ 1035365 w 1077068"/>
              <a:gd name="connsiteY30" fmla="*/ 2139890 h 2264141"/>
              <a:gd name="connsiteX31" fmla="*/ 1049170 w 1077068"/>
              <a:gd name="connsiteY31" fmla="*/ 2195113 h 2264141"/>
              <a:gd name="connsiteX32" fmla="*/ 1076780 w 1077068"/>
              <a:gd name="connsiteY32" fmla="*/ 2264141 h 226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77068" h="2264141">
                <a:moveTo>
                  <a:pt x="0" y="0"/>
                </a:moveTo>
                <a:cubicBezTo>
                  <a:pt x="7219" y="2888"/>
                  <a:pt x="100101" y="34546"/>
                  <a:pt x="110439" y="55223"/>
                </a:cubicBezTo>
                <a:cubicBezTo>
                  <a:pt x="165701" y="165754"/>
                  <a:pt x="96143" y="151619"/>
                  <a:pt x="179463" y="193281"/>
                </a:cubicBezTo>
                <a:cubicBezTo>
                  <a:pt x="192478" y="199789"/>
                  <a:pt x="207073" y="202484"/>
                  <a:pt x="220878" y="207086"/>
                </a:cubicBezTo>
                <a:cubicBezTo>
                  <a:pt x="225480" y="220892"/>
                  <a:pt x="228175" y="235487"/>
                  <a:pt x="234683" y="248504"/>
                </a:cubicBezTo>
                <a:cubicBezTo>
                  <a:pt x="242103" y="263345"/>
                  <a:pt x="256622" y="274328"/>
                  <a:pt x="262292" y="289921"/>
                </a:cubicBezTo>
                <a:cubicBezTo>
                  <a:pt x="275260" y="325585"/>
                  <a:pt x="280699" y="363552"/>
                  <a:pt x="289902" y="400367"/>
                </a:cubicBezTo>
                <a:cubicBezTo>
                  <a:pt x="303113" y="453214"/>
                  <a:pt x="295774" y="464107"/>
                  <a:pt x="345121" y="497007"/>
                </a:cubicBezTo>
                <a:cubicBezTo>
                  <a:pt x="357229" y="505079"/>
                  <a:pt x="372731" y="506211"/>
                  <a:pt x="386536" y="510813"/>
                </a:cubicBezTo>
                <a:cubicBezTo>
                  <a:pt x="407013" y="541529"/>
                  <a:pt x="422236" y="556495"/>
                  <a:pt x="427951" y="593647"/>
                </a:cubicBezTo>
                <a:cubicBezTo>
                  <a:pt x="434983" y="639358"/>
                  <a:pt x="435216" y="685920"/>
                  <a:pt x="441756" y="731704"/>
                </a:cubicBezTo>
                <a:cubicBezTo>
                  <a:pt x="444439" y="750487"/>
                  <a:pt x="445036" y="771139"/>
                  <a:pt x="455560" y="786927"/>
                </a:cubicBezTo>
                <a:cubicBezTo>
                  <a:pt x="464763" y="800733"/>
                  <a:pt x="483170" y="805335"/>
                  <a:pt x="496975" y="814539"/>
                </a:cubicBezTo>
                <a:cubicBezTo>
                  <a:pt x="506178" y="828345"/>
                  <a:pt x="520561" y="839859"/>
                  <a:pt x="524585" y="855956"/>
                </a:cubicBezTo>
                <a:cubicBezTo>
                  <a:pt x="542617" y="928086"/>
                  <a:pt x="518790" y="978777"/>
                  <a:pt x="565999" y="1035431"/>
                </a:cubicBezTo>
                <a:cubicBezTo>
                  <a:pt x="576620" y="1048177"/>
                  <a:pt x="593609" y="1053838"/>
                  <a:pt x="607414" y="1063042"/>
                </a:cubicBezTo>
                <a:cubicBezTo>
                  <a:pt x="613272" y="1086476"/>
                  <a:pt x="624021" y="1135474"/>
                  <a:pt x="635024" y="1159682"/>
                </a:cubicBezTo>
                <a:cubicBezTo>
                  <a:pt x="652055" y="1197153"/>
                  <a:pt x="655996" y="1247295"/>
                  <a:pt x="690243" y="1270128"/>
                </a:cubicBezTo>
                <a:lnTo>
                  <a:pt x="731658" y="1297740"/>
                </a:lnTo>
                <a:cubicBezTo>
                  <a:pt x="752860" y="1329545"/>
                  <a:pt x="766721" y="1342467"/>
                  <a:pt x="773072" y="1380574"/>
                </a:cubicBezTo>
                <a:cubicBezTo>
                  <a:pt x="779922" y="1421679"/>
                  <a:pt x="773700" y="1465292"/>
                  <a:pt x="786877" y="1504826"/>
                </a:cubicBezTo>
                <a:cubicBezTo>
                  <a:pt x="797370" y="1536307"/>
                  <a:pt x="831604" y="1556178"/>
                  <a:pt x="842097" y="1587660"/>
                </a:cubicBezTo>
                <a:lnTo>
                  <a:pt x="869706" y="1670495"/>
                </a:lnTo>
                <a:cubicBezTo>
                  <a:pt x="874308" y="1684301"/>
                  <a:pt x="875439" y="1699804"/>
                  <a:pt x="883511" y="1711912"/>
                </a:cubicBezTo>
                <a:cubicBezTo>
                  <a:pt x="892714" y="1725718"/>
                  <a:pt x="904383" y="1738167"/>
                  <a:pt x="911121" y="1753329"/>
                </a:cubicBezTo>
                <a:cubicBezTo>
                  <a:pt x="922941" y="1779925"/>
                  <a:pt x="929528" y="1808552"/>
                  <a:pt x="938731" y="1836163"/>
                </a:cubicBezTo>
                <a:lnTo>
                  <a:pt x="952536" y="1877581"/>
                </a:lnTo>
                <a:cubicBezTo>
                  <a:pt x="957138" y="1891387"/>
                  <a:pt x="962812" y="1904880"/>
                  <a:pt x="966341" y="1918998"/>
                </a:cubicBezTo>
                <a:cubicBezTo>
                  <a:pt x="970942" y="1937406"/>
                  <a:pt x="972671" y="1956781"/>
                  <a:pt x="980145" y="1974221"/>
                </a:cubicBezTo>
                <a:cubicBezTo>
                  <a:pt x="986681" y="1989472"/>
                  <a:pt x="998552" y="2001832"/>
                  <a:pt x="1007755" y="2015638"/>
                </a:cubicBezTo>
                <a:cubicBezTo>
                  <a:pt x="1041422" y="2150315"/>
                  <a:pt x="1000313" y="1982148"/>
                  <a:pt x="1035365" y="2139890"/>
                </a:cubicBezTo>
                <a:cubicBezTo>
                  <a:pt x="1039481" y="2158412"/>
                  <a:pt x="1041696" y="2177673"/>
                  <a:pt x="1049170" y="2195113"/>
                </a:cubicBezTo>
                <a:cubicBezTo>
                  <a:pt x="1081885" y="2271452"/>
                  <a:pt x="1076780" y="2204814"/>
                  <a:pt x="1076780" y="226414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0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2135188" y="60325"/>
            <a:ext cx="7026275" cy="6731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Quick Reference</a:t>
            </a:r>
            <a:r>
              <a:rPr lang="en-US" dirty="0" smtClean="0">
                <a:latin typeface="Arial" charset="0"/>
              </a:rPr>
              <a:t>: 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What’s this boundary type?  </a:t>
            </a:r>
            <a:endParaRPr lang="en-US" dirty="0">
              <a:latin typeface="Arial" charset="0"/>
            </a:endParaRPr>
          </a:p>
        </p:txBody>
      </p:sp>
      <p:pic>
        <p:nvPicPr>
          <p:cNvPr id="87042" name="Picture 2" descr="Transform_California-NorthamR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 r="23260" b="22951"/>
          <a:stretch>
            <a:fillRect/>
          </a:stretch>
        </p:blipFill>
        <p:spPr bwMode="auto">
          <a:xfrm>
            <a:off x="981075" y="1238250"/>
            <a:ext cx="81629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2" descr="Transform_California-NorthamR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4" b="95036"/>
          <a:stretch>
            <a:fillRect/>
          </a:stretch>
        </p:blipFill>
        <p:spPr bwMode="auto">
          <a:xfrm>
            <a:off x="935038" y="760413"/>
            <a:ext cx="82089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2" descr="Transform_California-NorthamR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2" t="272" r="603" b="94044"/>
          <a:stretch>
            <a:fillRect/>
          </a:stretch>
        </p:blipFill>
        <p:spPr bwMode="auto">
          <a:xfrm>
            <a:off x="3981450" y="788988"/>
            <a:ext cx="5162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12127" y="6589713"/>
            <a:ext cx="2133600" cy="131762"/>
          </a:xfrm>
        </p:spPr>
        <p:txBody>
          <a:bodyPr/>
          <a:lstStyle/>
          <a:p>
            <a:pPr algn="r">
              <a:defRPr/>
            </a:pPr>
            <a:fld id="{5629F039-4454-AE4E-B084-FD9378EB260F}" type="slidenum">
              <a:rPr lang="en-US" smtClean="0"/>
              <a:pPr algn="r">
                <a:defRPr/>
              </a:pPr>
              <a:t>22</a:t>
            </a:fld>
            <a:endParaRPr lang="en-US" dirty="0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1695199" y="4251408"/>
            <a:ext cx="913921" cy="64962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3835500" y="4431418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795245" y="4499909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00771" y="1587661"/>
            <a:ext cx="5343229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do the lengths of the vectors change -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Longer / shorter as they get closer  and onto land?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Which way are they pointing?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94338" y="6226382"/>
            <a:ext cx="3649662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Reference frame: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North American Plate</a:t>
            </a:r>
          </a:p>
        </p:txBody>
      </p:sp>
    </p:spTree>
    <p:extLst>
      <p:ext uri="{BB962C8B-B14F-4D97-AF65-F5344CB8AC3E}">
        <p14:creationId xmlns:p14="http://schemas.microsoft.com/office/powerpoint/2010/main" val="136343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</a:rPr>
              <a:t>Quick Reference: </a:t>
            </a:r>
          </a:p>
        </p:txBody>
      </p:sp>
      <p:pic>
        <p:nvPicPr>
          <p:cNvPr id="86018" name="Picture 7" descr="Transform_seOfSouthAM-NubiaR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67963" r="33675" b="249"/>
          <a:stretch>
            <a:fillRect/>
          </a:stretch>
        </p:blipFill>
        <p:spPr bwMode="auto">
          <a:xfrm>
            <a:off x="0" y="1023938"/>
            <a:ext cx="91440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065213"/>
            <a:ext cx="2130425" cy="22494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29F039-4454-AE4E-B084-FD9378EB260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3835500" y="4431418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00771" y="1587661"/>
            <a:ext cx="5343229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do the lengths of the vectors change -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Longer / shorter as they get closer  and onto land?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Which way are they pointing?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4338" y="6226382"/>
            <a:ext cx="3649662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Reference frame: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Pacific Plate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496974" y="4611429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4622925" y="5508804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6376142" y="5467385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2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Quick Reference:  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Transform Boundary</a:t>
            </a:r>
          </a:p>
        </p:txBody>
      </p:sp>
      <p:sp>
        <p:nvSpPr>
          <p:cNvPr id="88066" name="Content Placeholder 1"/>
          <p:cNvSpPr>
            <a:spLocks noGrp="1"/>
          </p:cNvSpPr>
          <p:nvPr>
            <p:ph idx="1"/>
          </p:nvPr>
        </p:nvSpPr>
        <p:spPr>
          <a:xfrm>
            <a:off x="457200" y="4417836"/>
            <a:ext cx="8229600" cy="2051227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Longer vectors parallel to shorter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vectors</a:t>
            </a:r>
          </a:p>
          <a:p>
            <a:pPr marL="0" indent="0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Draw this in the box under </a:t>
            </a:r>
            <a:r>
              <a:rPr lang="en-US" b="1" dirty="0" smtClean="0"/>
              <a:t>Part </a:t>
            </a:r>
            <a:r>
              <a:rPr lang="en-US" b="1" dirty="0"/>
              <a:t>4: Put it all together</a:t>
            </a:r>
            <a:r>
              <a:rPr lang="en-US" dirty="0"/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09875" y="2041525"/>
            <a:ext cx="330200" cy="5556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071938" y="2743200"/>
            <a:ext cx="328612" cy="55403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08313" y="1474788"/>
            <a:ext cx="328612" cy="5556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54213" y="1841500"/>
            <a:ext cx="330200" cy="5556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38538" y="3006725"/>
            <a:ext cx="328612" cy="55403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540000" y="2921000"/>
            <a:ext cx="328613" cy="5556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62463" y="1665288"/>
            <a:ext cx="179387" cy="3016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302250" y="2236788"/>
            <a:ext cx="179388" cy="3016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819650" y="2184400"/>
            <a:ext cx="179388" cy="303213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048250" y="1604963"/>
            <a:ext cx="179388" cy="30321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275263" y="2736850"/>
            <a:ext cx="179387" cy="3016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711700" y="1055688"/>
            <a:ext cx="179388" cy="3016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068763" y="1195388"/>
            <a:ext cx="179387" cy="30321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72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Quick </a:t>
            </a:r>
            <a:r>
              <a:rPr lang="en-US" dirty="0">
                <a:latin typeface="Arial" charset="0"/>
              </a:rPr>
              <a:t>Reference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What’s this boundary type? </a:t>
            </a:r>
            <a:endParaRPr lang="en-US" dirty="0">
              <a:latin typeface="Arial" charset="0"/>
            </a:endParaRPr>
          </a:p>
        </p:txBody>
      </p:sp>
      <p:pic>
        <p:nvPicPr>
          <p:cNvPr id="90114" name="Content Placeholder 5" descr="Divergent-midAtlantic-nnrRF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6754" r="121" b="41801"/>
          <a:stretch>
            <a:fillRect/>
          </a:stretch>
        </p:blipFill>
        <p:spPr>
          <a:xfrm>
            <a:off x="969963" y="822325"/>
            <a:ext cx="8174037" cy="603567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51363" y="1007820"/>
            <a:ext cx="3892637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Which way are </a:t>
            </a:r>
            <a:r>
              <a:rPr lang="en-US" dirty="0" smtClean="0">
                <a:solidFill>
                  <a:schemeClr val="bg1"/>
                </a:solidFill>
              </a:rPr>
              <a:t>the vectors pointing?</a:t>
            </a:r>
          </a:p>
          <a:p>
            <a:r>
              <a:rPr lang="en-US" dirty="0">
                <a:solidFill>
                  <a:schemeClr val="bg1"/>
                </a:solidFill>
              </a:rPr>
              <a:t>How do the lengths of </a:t>
            </a:r>
            <a:r>
              <a:rPr lang="en-US" dirty="0" smtClean="0">
                <a:solidFill>
                  <a:schemeClr val="bg1"/>
                </a:solidFill>
              </a:rPr>
              <a:t>change?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4338" y="6211669"/>
            <a:ext cx="3649662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Reference frame: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No Net Rotation</a:t>
            </a: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3546143" y="2913323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566544" y="2982889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87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Quick Reference</a:t>
            </a:r>
            <a:endParaRPr lang="en-US" dirty="0">
              <a:latin typeface="Arial" charset="0"/>
            </a:endParaRPr>
          </a:p>
        </p:txBody>
      </p:sp>
      <p:pic>
        <p:nvPicPr>
          <p:cNvPr id="89090" name="Content Placeholder 4" descr="Divergent-midAtlantic-eurasiaRF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b="36420"/>
          <a:stretch>
            <a:fillRect/>
          </a:stretch>
        </p:blipFill>
        <p:spPr>
          <a:xfrm>
            <a:off x="935038" y="819150"/>
            <a:ext cx="8208962" cy="603885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51363" y="1007820"/>
            <a:ext cx="3892637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Which way are </a:t>
            </a:r>
            <a:r>
              <a:rPr lang="en-US" dirty="0" smtClean="0">
                <a:solidFill>
                  <a:schemeClr val="bg1"/>
                </a:solidFill>
              </a:rPr>
              <a:t>the vectors pointing?</a:t>
            </a:r>
          </a:p>
          <a:p>
            <a:r>
              <a:rPr lang="en-US" dirty="0">
                <a:solidFill>
                  <a:schemeClr val="bg1"/>
                </a:solidFill>
              </a:rPr>
              <a:t>How do the lengths of </a:t>
            </a:r>
            <a:r>
              <a:rPr lang="en-US" dirty="0" smtClean="0">
                <a:solidFill>
                  <a:schemeClr val="bg1"/>
                </a:solidFill>
              </a:rPr>
              <a:t>change?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3849" y="6211669"/>
            <a:ext cx="2200150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Reference frame: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European Plate</a:t>
            </a: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3118192" y="2789071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4374435" y="2844295"/>
            <a:ext cx="804863" cy="614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02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Quick Reference:  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Divergent </a:t>
            </a:r>
            <a:r>
              <a:rPr lang="en-US" dirty="0">
                <a:latin typeface="Arial" charset="0"/>
              </a:rPr>
              <a:t>Boundary</a:t>
            </a:r>
          </a:p>
        </p:txBody>
      </p:sp>
      <p:sp>
        <p:nvSpPr>
          <p:cNvPr id="91138" name="Content Placeholder 71679"/>
          <p:cNvSpPr>
            <a:spLocks noGrp="1"/>
          </p:cNvSpPr>
          <p:nvPr>
            <p:ph idx="1"/>
          </p:nvPr>
        </p:nvSpPr>
        <p:spPr>
          <a:xfrm>
            <a:off x="457200" y="4486866"/>
            <a:ext cx="8229600" cy="198219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Vectors pointing away from each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other</a:t>
            </a:r>
          </a:p>
          <a:p>
            <a:pPr marL="0" indent="0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Draw this in the box under </a:t>
            </a:r>
            <a:r>
              <a:rPr lang="en-US" b="1" dirty="0"/>
              <a:t>Part 4: Put it all together</a:t>
            </a:r>
            <a:r>
              <a:rPr lang="en-US" dirty="0"/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661150" y="2865438"/>
            <a:ext cx="222250" cy="3302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662738" y="2297113"/>
            <a:ext cx="223837" cy="3302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276975" y="2352675"/>
            <a:ext cx="223838" cy="3302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246813" y="2816225"/>
            <a:ext cx="222250" cy="3302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70625" y="1881188"/>
            <a:ext cx="222250" cy="3302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616700" y="1905000"/>
            <a:ext cx="222250" cy="3302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291388" y="2851150"/>
            <a:ext cx="227012" cy="2889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324725" y="3390900"/>
            <a:ext cx="228600" cy="2889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583488" y="2400300"/>
            <a:ext cx="228600" cy="2889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196138" y="2454275"/>
            <a:ext cx="228600" cy="2889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218363" y="1917700"/>
            <a:ext cx="228600" cy="2889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150" name="Content Placeholder 71679"/>
          <p:cNvSpPr txBox="1">
            <a:spLocks/>
          </p:cNvSpPr>
          <p:nvPr/>
        </p:nvSpPr>
        <p:spPr bwMode="auto">
          <a:xfrm>
            <a:off x="1025525" y="1231900"/>
            <a:ext cx="32353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latin typeface="Calibri" charset="0"/>
              </a:rPr>
              <a:t>Example 1</a:t>
            </a:r>
          </a:p>
        </p:txBody>
      </p:sp>
      <p:sp>
        <p:nvSpPr>
          <p:cNvPr id="91151" name="Content Placeholder 71679"/>
          <p:cNvSpPr txBox="1">
            <a:spLocks/>
          </p:cNvSpPr>
          <p:nvPr/>
        </p:nvSpPr>
        <p:spPr bwMode="auto">
          <a:xfrm>
            <a:off x="6056313" y="1100138"/>
            <a:ext cx="2513012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latin typeface="Calibri" charset="0"/>
              </a:rPr>
              <a:t>Example 2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742113" y="3421063"/>
            <a:ext cx="223837" cy="3302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7739063" y="1870075"/>
            <a:ext cx="227012" cy="28733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104900" y="2322513"/>
            <a:ext cx="404813" cy="2381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166813" y="2921000"/>
            <a:ext cx="404812" cy="23813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673225" y="2833688"/>
            <a:ext cx="404813" cy="2222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762000" y="2722563"/>
            <a:ext cx="404813" cy="2381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668463" y="2347913"/>
            <a:ext cx="404812" cy="2381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3032125" y="2425700"/>
            <a:ext cx="136525" cy="11113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2336800" y="2841625"/>
            <a:ext cx="138113" cy="11113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2970213" y="2879725"/>
            <a:ext cx="138112" cy="11113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2230438" y="3294063"/>
            <a:ext cx="138112" cy="127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2268538" y="2428875"/>
            <a:ext cx="138112" cy="127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998538" y="3348038"/>
            <a:ext cx="404812" cy="2381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2249488" y="3508375"/>
            <a:ext cx="138112" cy="11113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2551113" y="3111500"/>
            <a:ext cx="136525" cy="11113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2725738" y="2681288"/>
            <a:ext cx="138112" cy="1111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What’s this plate boundary?</a:t>
            </a:r>
          </a:p>
        </p:txBody>
      </p:sp>
      <p:pic>
        <p:nvPicPr>
          <p:cNvPr id="92162" name="Picture 8" descr="Divergent-centralAM_Pacific-rf_bl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913"/>
            <a:ext cx="9144000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0" y="2899205"/>
            <a:ext cx="3133705" cy="380480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57150" cmpd="sng">
                <a:solidFill>
                  <a:srgbClr val="000000"/>
                </a:solidFill>
              </a:ln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94338" y="6211669"/>
            <a:ext cx="3649662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Reference frame: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Pacific Plate</a:t>
            </a:r>
          </a:p>
        </p:txBody>
      </p:sp>
    </p:spTree>
    <p:extLst>
      <p:ext uri="{BB962C8B-B14F-4D97-AF65-F5344CB8AC3E}">
        <p14:creationId xmlns:p14="http://schemas.microsoft.com/office/powerpoint/2010/main" val="120957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Divergent Boundary</a:t>
            </a:r>
          </a:p>
        </p:txBody>
      </p:sp>
      <p:pic>
        <p:nvPicPr>
          <p:cNvPr id="93186" name="Picture 7" descr="Divergent-centralAM_northAm-rf_bl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0738"/>
            <a:ext cx="9144000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29F039-4454-AE4E-B084-FD9378EB260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94338" y="6211669"/>
            <a:ext cx="3649662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Reference frame: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North American Plate</a:t>
            </a:r>
          </a:p>
        </p:txBody>
      </p:sp>
      <p:sp>
        <p:nvSpPr>
          <p:cNvPr id="7" name="Oval 6"/>
          <p:cNvSpPr/>
          <p:nvPr/>
        </p:nvSpPr>
        <p:spPr>
          <a:xfrm>
            <a:off x="0" y="2913011"/>
            <a:ext cx="3133705" cy="380480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57150" cmpd="sng"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3417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7467600" cy="84455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ＭＳ Ｐゴシック" charset="0"/>
              </a:rPr>
              <a:t>Part 1: Prepare Your Map for Study</a:t>
            </a:r>
          </a:p>
        </p:txBody>
      </p:sp>
      <p:sp>
        <p:nvSpPr>
          <p:cNvPr id="39943" name="Rectangle 12"/>
          <p:cNvSpPr>
            <a:spLocks noChangeArrowheads="1"/>
          </p:cNvSpPr>
          <p:nvPr/>
        </p:nvSpPr>
        <p:spPr bwMode="auto">
          <a:xfrm>
            <a:off x="4261908" y="746255"/>
            <a:ext cx="4882092" cy="581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/>
              <a:t>Start at:</a:t>
            </a:r>
            <a:r>
              <a:rPr lang="en-US" sz="3000" dirty="0" smtClean="0"/>
              <a:t> </a:t>
            </a:r>
            <a:r>
              <a:rPr lang="en-US" sz="2600" dirty="0">
                <a:hlinkClick r:id="rId3"/>
              </a:rPr>
              <a:t>http://www.unavco.org/</a:t>
            </a:r>
            <a:endParaRPr lang="en-US" sz="2600" dirty="0"/>
          </a:p>
          <a:p>
            <a:pPr algn="ctr"/>
            <a:r>
              <a:rPr lang="en-US" sz="2000" dirty="0" smtClean="0"/>
              <a:t>Click </a:t>
            </a:r>
            <a:r>
              <a:rPr lang="en-US" sz="2000" dirty="0" smtClean="0"/>
              <a:t>on </a:t>
            </a:r>
            <a:r>
              <a:rPr lang="en-US" sz="2600" b="1" dirty="0" smtClean="0"/>
              <a:t>Education</a:t>
            </a:r>
            <a:r>
              <a:rPr lang="en-US" sz="2600" dirty="0" smtClean="0"/>
              <a:t> </a:t>
            </a:r>
            <a:endParaRPr lang="en-US" sz="2600" dirty="0" smtClean="0"/>
          </a:p>
          <a:p>
            <a:pPr algn="ctr">
              <a:spcBef>
                <a:spcPts val="600"/>
              </a:spcBef>
            </a:pPr>
            <a:r>
              <a:rPr lang="en-US" sz="2600" dirty="0"/>
              <a:t>t</a:t>
            </a:r>
            <a:r>
              <a:rPr lang="en-US" sz="2600" dirty="0" smtClean="0"/>
              <a:t>hen </a:t>
            </a:r>
          </a:p>
          <a:p>
            <a:pPr algn="ctr">
              <a:spcBef>
                <a:spcPts val="600"/>
              </a:spcBef>
            </a:pPr>
            <a:r>
              <a:rPr lang="en-US" sz="2600" b="1" dirty="0" smtClean="0"/>
              <a:t>Interactive </a:t>
            </a:r>
            <a:r>
              <a:rPr lang="en-US" sz="2600" b="1" dirty="0" smtClean="0"/>
              <a:t>Data &amp;</a:t>
            </a:r>
            <a:r>
              <a:rPr lang="en-US" sz="2600" dirty="0" smtClean="0"/>
              <a:t> </a:t>
            </a:r>
            <a:r>
              <a:rPr lang="en-US" sz="2600" b="1" dirty="0" smtClean="0"/>
              <a:t>Mapping </a:t>
            </a:r>
            <a:r>
              <a:rPr lang="en-US" sz="2600" b="1" dirty="0" smtClean="0"/>
              <a:t>Tools</a:t>
            </a:r>
            <a:r>
              <a:rPr lang="en-US" sz="2600" dirty="0" smtClean="0"/>
              <a:t> </a:t>
            </a:r>
            <a:endParaRPr lang="en-US" sz="2600" dirty="0" smtClean="0"/>
          </a:p>
          <a:p>
            <a:endParaRPr lang="en-US" sz="2600" dirty="0" smtClean="0"/>
          </a:p>
          <a:p>
            <a:r>
              <a:rPr lang="en-US" sz="2600" b="1" dirty="0"/>
              <a:t>	</a:t>
            </a:r>
            <a:endParaRPr lang="en-US" sz="2600" b="1" dirty="0" smtClean="0"/>
          </a:p>
          <a:p>
            <a:endParaRPr lang="en-US" sz="2600" b="1" dirty="0"/>
          </a:p>
          <a:p>
            <a:endParaRPr lang="en-US" sz="2600" b="1" dirty="0" smtClean="0"/>
          </a:p>
          <a:p>
            <a:endParaRPr lang="en-US" sz="2600" b="1" dirty="0"/>
          </a:p>
          <a:p>
            <a:endParaRPr lang="en-US" sz="2600" b="1" dirty="0" smtClean="0"/>
          </a:p>
          <a:p>
            <a:endParaRPr lang="en-US" sz="2600" b="1" dirty="0"/>
          </a:p>
          <a:p>
            <a:pPr algn="ctr"/>
            <a:r>
              <a:rPr lang="en-US" sz="2000" dirty="0" smtClean="0"/>
              <a:t>Click on </a:t>
            </a:r>
          </a:p>
          <a:p>
            <a:pPr algn="ctr"/>
            <a:r>
              <a:rPr lang="en-US" sz="2600" b="1" dirty="0" err="1" smtClean="0"/>
              <a:t>EarthScope</a:t>
            </a:r>
            <a:r>
              <a:rPr lang="en-US" sz="2600" b="1" dirty="0" smtClean="0"/>
              <a:t> </a:t>
            </a:r>
            <a:r>
              <a:rPr lang="en-US" sz="2600" b="1" dirty="0"/>
              <a:t>Voyager Jr</a:t>
            </a:r>
            <a:r>
              <a:rPr lang="en-US" sz="2600" dirty="0"/>
              <a:t>.</a:t>
            </a:r>
            <a:r>
              <a:rPr lang="en-US" dirty="0"/>
              <a:t> </a:t>
            </a:r>
          </a:p>
        </p:txBody>
      </p:sp>
      <p:pic>
        <p:nvPicPr>
          <p:cNvPr id="2" name="Picture 1" descr="UNAVCO-educationPag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0"/>
          <a:stretch/>
        </p:blipFill>
        <p:spPr>
          <a:xfrm>
            <a:off x="155687" y="1030988"/>
            <a:ext cx="3248094" cy="479125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1" y="2989707"/>
            <a:ext cx="7493276" cy="23521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Line 13"/>
          <p:cNvSpPr>
            <a:spLocks noChangeShapeType="1"/>
          </p:cNvSpPr>
          <p:nvPr/>
        </p:nvSpPr>
        <p:spPr bwMode="auto">
          <a:xfrm flipH="1">
            <a:off x="4777719" y="2540166"/>
            <a:ext cx="87752" cy="1844486"/>
          </a:xfrm>
          <a:prstGeom prst="line">
            <a:avLst/>
          </a:prstGeom>
          <a:noFill/>
          <a:ln w="76200" cmpd="sng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40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" y="3840613"/>
            <a:ext cx="3867865" cy="3014659"/>
          </a:xfrm>
          <a:noFill/>
          <a:ln>
            <a:solidFill>
              <a:srgbClr val="000000"/>
            </a:solidFill>
          </a:ln>
        </p:spPr>
      </p:pic>
      <p:sp>
        <p:nvSpPr>
          <p:cNvPr id="39942" name="Oval 11"/>
          <p:cNvSpPr>
            <a:spLocks noChangeArrowheads="1"/>
          </p:cNvSpPr>
          <p:nvPr/>
        </p:nvSpPr>
        <p:spPr bwMode="auto">
          <a:xfrm>
            <a:off x="967399" y="5393055"/>
            <a:ext cx="1455348" cy="139339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Line 13"/>
          <p:cNvSpPr>
            <a:spLocks noChangeShapeType="1"/>
          </p:cNvSpPr>
          <p:nvPr/>
        </p:nvSpPr>
        <p:spPr bwMode="auto">
          <a:xfrm flipH="1">
            <a:off x="2354628" y="6296748"/>
            <a:ext cx="2412459" cy="139473"/>
          </a:xfrm>
          <a:prstGeom prst="line">
            <a:avLst/>
          </a:prstGeom>
          <a:noFill/>
          <a:ln w="76200" cmpd="sng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1" name="Oval 10"/>
          <p:cNvSpPr>
            <a:spLocks noChangeArrowheads="1"/>
          </p:cNvSpPr>
          <p:nvPr/>
        </p:nvSpPr>
        <p:spPr bwMode="auto">
          <a:xfrm>
            <a:off x="2772492" y="1054376"/>
            <a:ext cx="668337" cy="2905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Line 13"/>
          <p:cNvSpPr>
            <a:spLocks noChangeShapeType="1"/>
          </p:cNvSpPr>
          <p:nvPr/>
        </p:nvSpPr>
        <p:spPr bwMode="auto">
          <a:xfrm flipH="1" flipV="1">
            <a:off x="3489733" y="1211711"/>
            <a:ext cx="1849763" cy="210423"/>
          </a:xfrm>
          <a:prstGeom prst="line">
            <a:avLst/>
          </a:prstGeom>
          <a:noFill/>
          <a:ln w="76200" cmpd="sng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946835" y="4435107"/>
            <a:ext cx="2394996" cy="90225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1295400" y="179388"/>
            <a:ext cx="7964488" cy="673100"/>
          </a:xfrm>
        </p:spPr>
        <p:txBody>
          <a:bodyPr>
            <a:normAutofit/>
          </a:bodyPr>
          <a:lstStyle/>
          <a:p>
            <a:r>
              <a:rPr lang="en-US">
                <a:latin typeface="Arial" charset="0"/>
              </a:rPr>
              <a:t>Can you name the boundary types?</a:t>
            </a:r>
          </a:p>
        </p:txBody>
      </p:sp>
      <p:pic>
        <p:nvPicPr>
          <p:cNvPr id="94210" name="Picture 2" descr="Transform_seOfSouthAM-NubiaR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2" r="23843" b="28133"/>
          <a:stretch>
            <a:fillRect/>
          </a:stretch>
        </p:blipFill>
        <p:spPr bwMode="auto">
          <a:xfrm>
            <a:off x="1125587" y="759316"/>
            <a:ext cx="7010659" cy="548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 rot="19373352">
            <a:off x="1102497" y="3471094"/>
            <a:ext cx="2968858" cy="176444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622425" y="819150"/>
            <a:ext cx="5045327" cy="186055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7" descr="Transform_seOfSouthAM-NubiaR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67963" r="33675" b="249"/>
          <a:stretch>
            <a:fillRect/>
          </a:stretch>
        </p:blipFill>
        <p:spPr bwMode="auto">
          <a:xfrm>
            <a:off x="3060534" y="4928648"/>
            <a:ext cx="3023963" cy="192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239951" y="5729381"/>
            <a:ext cx="3765167" cy="112861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75907"/>
            <a:ext cx="2133600" cy="131762"/>
          </a:xfrm>
        </p:spPr>
        <p:txBody>
          <a:bodyPr/>
          <a:lstStyle/>
          <a:p>
            <a:pPr algn="r">
              <a:defRPr/>
            </a:pPr>
            <a:fld id="{5629F039-4454-AE4E-B084-FD9378EB260F}" type="slidenum">
              <a:rPr lang="en-US" smtClean="0"/>
              <a:pPr algn="r"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13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1" descr="UNV-PPT-Support-Orange-LARGE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ctagon 5"/>
          <p:cNvSpPr>
            <a:spLocks noChangeArrowheads="1"/>
          </p:cNvSpPr>
          <p:nvPr/>
        </p:nvSpPr>
        <p:spPr bwMode="auto">
          <a:xfrm>
            <a:off x="8720138" y="6457950"/>
            <a:ext cx="298450" cy="300038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1693863" y="60325"/>
            <a:ext cx="7450137" cy="892175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ＭＳ Ｐゴシック" charset="0"/>
              </a:rPr>
              <a:t>Part 4: Sketch and </a:t>
            </a:r>
            <a:br>
              <a:rPr lang="en-US">
                <a:latin typeface="Arial" charset="0"/>
                <a:cs typeface="ＭＳ Ｐゴシック" charset="0"/>
              </a:rPr>
            </a:br>
            <a:r>
              <a:rPr lang="en-US">
                <a:latin typeface="Arial" charset="0"/>
                <a:cs typeface="ＭＳ Ｐゴシック" charset="0"/>
              </a:rPr>
              <a:t>Study the Modeled Vectors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Arial" charset="0"/>
              </a:rPr>
              <a:t>Sketch vectors where they are very different from each other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Draw where you believe the plate boundaries are located 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Compare with plate boundaries in EarthScope Voyager Jr.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Arial" charset="0"/>
              </a:rPr>
              <a:t>Answer</a:t>
            </a:r>
            <a:r>
              <a:rPr lang="en-US" sz="2800" b="1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>
                <a:latin typeface="Arial" charset="0"/>
                <a:ea typeface="ＭＳ Ｐゴシック" charset="0"/>
                <a:cs typeface="Arial" charset="0"/>
              </a:rPr>
              <a:t>questions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Arial" charset="0"/>
              </a:rPr>
              <a:t>Discuss</a:t>
            </a:r>
            <a:r>
              <a:rPr lang="en-US" sz="2800" b="1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>
                <a:latin typeface="Arial" charset="0"/>
                <a:ea typeface="ＭＳ Ｐゴシック" charset="0"/>
                <a:cs typeface="Arial" charset="0"/>
              </a:rPr>
              <a:t>with your teammate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309938" y="60325"/>
            <a:ext cx="5834062" cy="74295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ＭＳ Ｐゴシック" charset="0"/>
              </a:rPr>
              <a:t>Plate Boundaries </a:t>
            </a:r>
            <a:r>
              <a:rPr lang="en-US" dirty="0" smtClean="0">
                <a:latin typeface="Arial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cs typeface="ＭＳ Ｐゴシック" charset="0"/>
              </a:rPr>
              <a:t>Along </a:t>
            </a:r>
            <a:r>
              <a:rPr lang="en-US" dirty="0">
                <a:latin typeface="Arial" charset="0"/>
                <a:cs typeface="ＭＳ Ｐゴシック" charset="0"/>
              </a:rPr>
              <a:t>the West Coast</a:t>
            </a:r>
          </a:p>
        </p:txBody>
      </p:sp>
      <p:pic>
        <p:nvPicPr>
          <p:cNvPr id="71683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3" r="21629"/>
          <a:stretch>
            <a:fillRect/>
          </a:stretch>
        </p:blipFill>
        <p:spPr>
          <a:xfrm>
            <a:off x="1263650" y="776288"/>
            <a:ext cx="5997575" cy="6223000"/>
          </a:xfrm>
          <a:noFill/>
        </p:spPr>
      </p:pic>
      <p:pic>
        <p:nvPicPr>
          <p:cNvPr id="71684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4475" y="2543175"/>
            <a:ext cx="3395663" cy="3116263"/>
          </a:xfr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25" y="0"/>
            <a:ext cx="6810375" cy="735013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ＭＳ Ｐゴシック" charset="0"/>
              </a:rPr>
              <a:t>Thinking of Boundaries as Zones</a:t>
            </a:r>
          </a:p>
        </p:txBody>
      </p:sp>
      <p:pic>
        <p:nvPicPr>
          <p:cNvPr id="73731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725" y="742950"/>
            <a:ext cx="7418388" cy="6184900"/>
          </a:xfrm>
          <a:noFill/>
        </p:spPr>
      </p:pic>
      <p:pic>
        <p:nvPicPr>
          <p:cNvPr id="73732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6525" y="1320800"/>
            <a:ext cx="2371725" cy="3568700"/>
          </a:xfr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CF171F-AB34-F94F-9456-F91D5EDE059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ＭＳ Ｐゴシック" charset="0"/>
              </a:rPr>
              <a:t>Global Motion</a:t>
            </a:r>
          </a:p>
        </p:txBody>
      </p:sp>
      <p:pic>
        <p:nvPicPr>
          <p:cNvPr id="7577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863" y="1446213"/>
            <a:ext cx="9277351" cy="4794250"/>
          </a:xfr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1" descr="UNV-PPT-Support-Orange-LARGE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ＭＳ Ｐゴシック" charset="0"/>
              </a:rPr>
              <a:t>Wrap Up</a:t>
            </a:r>
          </a:p>
        </p:txBody>
      </p:sp>
      <p:sp>
        <p:nvSpPr>
          <p:cNvPr id="7782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07975" y="957037"/>
            <a:ext cx="8623300" cy="5673951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25000"/>
              </a:spcBef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What we did:</a:t>
            </a:r>
          </a:p>
          <a:p>
            <a:pPr eaLnBrk="1" hangingPunct="1">
              <a:lnSpc>
                <a:spcPct val="85000"/>
              </a:lnSpc>
              <a:spcBef>
                <a:spcPct val="25000"/>
              </a:spcBef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Explored locations of earthquakes and volcanoes</a:t>
            </a:r>
          </a:p>
          <a:p>
            <a:pPr eaLnBrk="1" hangingPunct="1">
              <a:lnSpc>
                <a:spcPct val="85000"/>
              </a:lnSpc>
              <a:spcBef>
                <a:spcPct val="25000"/>
              </a:spcBef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Compared plate motion between the Pacific Northwest and California</a:t>
            </a:r>
          </a:p>
          <a:p>
            <a:pPr eaLnBrk="1" hangingPunct="1">
              <a:lnSpc>
                <a:spcPct val="85000"/>
              </a:lnSpc>
              <a:spcBef>
                <a:spcPct val="25000"/>
              </a:spcBef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Determined plate boundary zones using multiple lines of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evidence:</a:t>
            </a:r>
          </a:p>
          <a:p>
            <a:pPr lvl="1" eaLnBrk="1" hangingPunct="1">
              <a:lnSpc>
                <a:spcPct val="85000"/>
              </a:lnSpc>
              <a:spcBef>
                <a:spcPct val="25000"/>
              </a:spcBef>
            </a:pP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Ground motion using GPS vector maps</a:t>
            </a:r>
          </a:p>
          <a:p>
            <a:pPr lvl="1" eaLnBrk="1" hangingPunct="1">
              <a:lnSpc>
                <a:spcPct val="85000"/>
              </a:lnSpc>
              <a:spcBef>
                <a:spcPct val="25000"/>
              </a:spcBef>
            </a:pP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Locations of </a:t>
            </a:r>
          </a:p>
          <a:p>
            <a:pPr lvl="2" eaLnBrk="1" hangingPunct="1">
              <a:lnSpc>
                <a:spcPct val="85000"/>
              </a:lnSpc>
              <a:spcBef>
                <a:spcPct val="25000"/>
              </a:spcBef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Earthquakes</a:t>
            </a:r>
          </a:p>
          <a:p>
            <a:pPr lvl="2" eaLnBrk="1" hangingPunct="1">
              <a:lnSpc>
                <a:spcPct val="85000"/>
              </a:lnSpc>
              <a:spcBef>
                <a:spcPct val="25000"/>
              </a:spcBef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Volcanoes</a:t>
            </a:r>
          </a:p>
          <a:p>
            <a:pPr eaLnBrk="1" hangingPunct="1">
              <a:lnSpc>
                <a:spcPct val="85000"/>
              </a:lnSpc>
              <a:spcBef>
                <a:spcPct val="25000"/>
              </a:spcBef>
            </a:pP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ＭＳ Ｐゴシック" charset="0"/>
              </a:rPr>
              <a:t>Other Tools to Explore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457200" y="1073150"/>
            <a:ext cx="8513763" cy="539591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UNAVCO GPS, Earthquake, Volcano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Viewer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buFont typeface="Courier New" charset="0"/>
              <a:buChar char="o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  <a:hlinkClick r:id="rId2"/>
              </a:rPr>
              <a:t>http://www.unavco.org/software/visualization/GPS-Velocity-Viewer/GPS-Velocity-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  <a:hlinkClick r:id="rId2"/>
              </a:rPr>
              <a:t>Viewer.html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buFont typeface="Courier New" charset="0"/>
              <a:buChar char="o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Google search: </a:t>
            </a:r>
            <a:r>
              <a:rPr lang="en-US" dirty="0" err="1">
                <a:latin typeface="Arial" charset="0"/>
                <a:ea typeface="ＭＳ Ｐゴシック" charset="0"/>
                <a:cs typeface="Arial" charset="0"/>
              </a:rPr>
              <a:t>unavco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GPS Velocity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Viewer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IRIS Earthquake Browser</a:t>
            </a:r>
          </a:p>
          <a:p>
            <a:pPr lvl="1">
              <a:buFont typeface="Courier New" charset="0"/>
              <a:buChar char="o"/>
            </a:pPr>
            <a:r>
              <a:rPr lang="en-US" dirty="0" smtClean="0">
                <a:latin typeface="Arial" charset="0"/>
                <a:ea typeface="ＭＳ Ｐゴシック" charset="0"/>
                <a:cs typeface="Arial" charset="0"/>
                <a:hlinkClick r:id="rId3"/>
              </a:rPr>
              <a:t>www.iris.edu.ieb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80898" name="Picture 7" descr="UNV-PPT-Cover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itle 1"/>
          <p:cNvSpPr txBox="1">
            <a:spLocks/>
          </p:cNvSpPr>
          <p:nvPr/>
        </p:nvSpPr>
        <p:spPr bwMode="auto">
          <a:xfrm>
            <a:off x="0" y="234950"/>
            <a:ext cx="91440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sz="6600" b="1" dirty="0">
                <a:solidFill>
                  <a:schemeClr val="bg1"/>
                </a:solidFill>
                <a:latin typeface="Georgia" charset="0"/>
              </a:rPr>
              <a:t>Thank You!</a:t>
            </a:r>
          </a:p>
          <a:p>
            <a:pPr algn="ctr" eaLnBrk="1" hangingPunct="1">
              <a:buFont typeface="Arial" charset="0"/>
              <a:buNone/>
            </a:pPr>
            <a:endParaRPr lang="en-US" sz="3600" b="1" dirty="0">
              <a:solidFill>
                <a:schemeClr val="bg1"/>
              </a:solidFill>
              <a:latin typeface="Georgia" charset="0"/>
            </a:endParaRPr>
          </a:p>
          <a:p>
            <a:pPr algn="ctr" eaLnBrk="1" hangingPunct="1">
              <a:spcAft>
                <a:spcPts val="600"/>
              </a:spcAft>
              <a:buFont typeface="Arial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charset="0"/>
              </a:rPr>
              <a:t>Contact</a:t>
            </a:r>
            <a:r>
              <a:rPr lang="en-US" sz="3600" dirty="0" smtClean="0">
                <a:solidFill>
                  <a:schemeClr val="bg1"/>
                </a:solidFill>
                <a:latin typeface="Georgia" charset="0"/>
              </a:rPr>
              <a:t>:</a:t>
            </a:r>
          </a:p>
          <a:p>
            <a:pPr algn="ctr" eaLnBrk="1" hangingPunct="1">
              <a:spcAft>
                <a:spcPts val="600"/>
              </a:spcAft>
              <a:buFont typeface="Arial" charset="0"/>
              <a:buNone/>
            </a:pPr>
            <a:r>
              <a:rPr lang="en-US" sz="3600" dirty="0" smtClean="0">
                <a:solidFill>
                  <a:schemeClr val="bg1"/>
                </a:solidFill>
                <a:latin typeface="Georgia" charset="0"/>
              </a:rPr>
              <a:t>education     </a:t>
            </a:r>
            <a:r>
              <a:rPr lang="en-US" sz="3600" dirty="0" err="1" smtClean="0">
                <a:solidFill>
                  <a:schemeClr val="bg1"/>
                </a:solidFill>
                <a:latin typeface="Georgia" charset="0"/>
              </a:rPr>
              <a:t>unavco.org</a:t>
            </a:r>
            <a:endParaRPr lang="en-US" sz="3600" dirty="0" smtClean="0">
              <a:solidFill>
                <a:schemeClr val="bg1"/>
              </a:solidFill>
              <a:latin typeface="Georgia" charset="0"/>
            </a:endParaRPr>
          </a:p>
          <a:p>
            <a:pPr algn="ctr" eaLnBrk="1" hangingPunct="1">
              <a:spcAft>
                <a:spcPts val="600"/>
              </a:spcAft>
              <a:buFont typeface="Arial" charset="0"/>
              <a:buNone/>
            </a:pPr>
            <a:r>
              <a:rPr lang="en-US" sz="3600" dirty="0" smtClean="0">
                <a:solidFill>
                  <a:schemeClr val="bg1"/>
                </a:solidFill>
                <a:latin typeface="Georgia" charset="0"/>
              </a:rPr>
              <a:t>http</a:t>
            </a:r>
            <a:r>
              <a:rPr lang="en-US" sz="3600" dirty="0">
                <a:solidFill>
                  <a:schemeClr val="bg1"/>
                </a:solidFill>
                <a:latin typeface="Georgia" charset="0"/>
              </a:rPr>
              <a:t>://</a:t>
            </a:r>
            <a:r>
              <a:rPr lang="en-US" sz="3600" dirty="0" err="1">
                <a:solidFill>
                  <a:schemeClr val="bg1"/>
                </a:solidFill>
                <a:latin typeface="Georgia" charset="0"/>
              </a:rPr>
              <a:t>www.unavco.org</a:t>
            </a:r>
            <a:r>
              <a:rPr lang="en-US" sz="3600" dirty="0">
                <a:solidFill>
                  <a:schemeClr val="bg1"/>
                </a:solidFill>
                <a:latin typeface="Georgia" charset="0"/>
              </a:rPr>
              <a:t>/</a:t>
            </a:r>
          </a:p>
          <a:p>
            <a:pPr algn="ctr" eaLnBrk="1" hangingPunct="1">
              <a:lnSpc>
                <a:spcPts val="2900"/>
              </a:lnSpc>
              <a:buFont typeface="Arial" charset="0"/>
              <a:buNone/>
            </a:pPr>
            <a:endParaRPr lang="en-US" sz="4800" b="1" dirty="0">
              <a:solidFill>
                <a:schemeClr val="bg1"/>
              </a:solidFill>
              <a:latin typeface="Georgia" charset="0"/>
            </a:endParaRPr>
          </a:p>
          <a:p>
            <a:pPr algn="ctr" eaLnBrk="1" hangingPunct="1">
              <a:lnSpc>
                <a:spcPts val="2900"/>
              </a:lnSpc>
              <a:buFont typeface="Arial" charset="0"/>
              <a:buNone/>
            </a:pPr>
            <a:r>
              <a:rPr lang="en-US" sz="4400" b="1" dirty="0">
                <a:solidFill>
                  <a:schemeClr val="bg1"/>
                </a:solidFill>
                <a:latin typeface="Georgia" charset="0"/>
              </a:rPr>
              <a:t>Follow UNAVCO on _______</a:t>
            </a:r>
            <a:r>
              <a:rPr lang="en-US" sz="2000" b="1" dirty="0">
                <a:solidFill>
                  <a:schemeClr val="bg1"/>
                </a:solidFill>
                <a:latin typeface="Georgia" charset="0"/>
              </a:rPr>
              <a:t>						                                Facebook    Twitter</a:t>
            </a:r>
          </a:p>
        </p:txBody>
      </p:sp>
      <p:pic>
        <p:nvPicPr>
          <p:cNvPr id="8090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301" y="2583782"/>
            <a:ext cx="4746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39100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4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390207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29F039-4454-AE4E-B084-FD9378EB260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1813" y="71438"/>
            <a:ext cx="7342187" cy="676275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ＭＳ Ｐゴシック" charset="0"/>
              </a:rPr>
              <a:t>Getting Oriented to the Map</a:t>
            </a:r>
          </a:p>
        </p:txBody>
      </p:sp>
      <p:pic>
        <p:nvPicPr>
          <p:cNvPr id="41987" name="Picture 3" descr="1_North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6700" y="804863"/>
            <a:ext cx="6400800" cy="6053137"/>
          </a:xfrm>
          <a:noFill/>
        </p:spPr>
      </p:pic>
      <p:pic>
        <p:nvPicPr>
          <p:cNvPr id="41988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2825" y="5486400"/>
            <a:ext cx="866775" cy="533400"/>
          </a:xfrm>
          <a:noFill/>
        </p:spPr>
      </p:pic>
      <p:sp>
        <p:nvSpPr>
          <p:cNvPr id="41989" name="Oval 10"/>
          <p:cNvSpPr>
            <a:spLocks noChangeArrowheads="1"/>
          </p:cNvSpPr>
          <p:nvPr/>
        </p:nvSpPr>
        <p:spPr bwMode="auto">
          <a:xfrm>
            <a:off x="1492250" y="1347788"/>
            <a:ext cx="668338" cy="2905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Oval 10"/>
          <p:cNvSpPr>
            <a:spLocks noChangeArrowheads="1"/>
          </p:cNvSpPr>
          <p:nvPr/>
        </p:nvSpPr>
        <p:spPr bwMode="auto">
          <a:xfrm>
            <a:off x="2014538" y="1727200"/>
            <a:ext cx="904875" cy="3032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1813" y="71438"/>
            <a:ext cx="7342187" cy="676275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ＭＳ Ｐゴシック" charset="0"/>
              </a:rPr>
              <a:t>Getting Oriented to the Map</a:t>
            </a:r>
          </a:p>
        </p:txBody>
      </p:sp>
      <p:pic>
        <p:nvPicPr>
          <p:cNvPr id="44035" name="Picture 3" descr="1_North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6700" y="804863"/>
            <a:ext cx="6400800" cy="6053137"/>
          </a:xfrm>
          <a:noFill/>
        </p:spPr>
      </p:pic>
      <p:pic>
        <p:nvPicPr>
          <p:cNvPr id="4403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2825" y="5486400"/>
            <a:ext cx="866775" cy="533400"/>
          </a:xfrm>
          <a:noFill/>
        </p:spPr>
      </p:pic>
      <p:sp>
        <p:nvSpPr>
          <p:cNvPr id="44037" name="Oval 10"/>
          <p:cNvSpPr>
            <a:spLocks noChangeArrowheads="1"/>
          </p:cNvSpPr>
          <p:nvPr/>
        </p:nvSpPr>
        <p:spPr bwMode="auto">
          <a:xfrm>
            <a:off x="1527175" y="1590675"/>
            <a:ext cx="1368425" cy="238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Oval 10"/>
          <p:cNvSpPr>
            <a:spLocks noChangeArrowheads="1"/>
          </p:cNvSpPr>
          <p:nvPr/>
        </p:nvSpPr>
        <p:spPr bwMode="auto">
          <a:xfrm>
            <a:off x="2797175" y="1039813"/>
            <a:ext cx="1570038" cy="9667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Oval 10"/>
          <p:cNvSpPr>
            <a:spLocks noChangeArrowheads="1"/>
          </p:cNvSpPr>
          <p:nvPr/>
        </p:nvSpPr>
        <p:spPr bwMode="auto">
          <a:xfrm>
            <a:off x="4957763" y="979488"/>
            <a:ext cx="1498600" cy="11572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Oval 10"/>
          <p:cNvSpPr>
            <a:spLocks noChangeArrowheads="1"/>
          </p:cNvSpPr>
          <p:nvPr/>
        </p:nvSpPr>
        <p:spPr bwMode="auto">
          <a:xfrm>
            <a:off x="6346825" y="1027113"/>
            <a:ext cx="1262063" cy="10620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2644775" y="60325"/>
            <a:ext cx="6499225" cy="6731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ＭＳ Ｐゴシック" charset="0"/>
              </a:rPr>
              <a:t>Zoom Into the Western U.S.</a:t>
            </a:r>
          </a:p>
        </p:txBody>
      </p:sp>
      <p:pic>
        <p:nvPicPr>
          <p:cNvPr id="46082" name="Picture 5" descr="2__All_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11238"/>
            <a:ext cx="4681538" cy="3671887"/>
          </a:xfr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4700588"/>
            <a:ext cx="3946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/>
              <a:t>Zoom into the</a:t>
            </a:r>
          </a:p>
          <a:p>
            <a:pPr algn="ctr"/>
            <a:r>
              <a:rPr lang="en-US" sz="2400"/>
              <a:t> United States</a:t>
            </a:r>
          </a:p>
        </p:txBody>
      </p:sp>
      <p:pic>
        <p:nvPicPr>
          <p:cNvPr id="46084" name="Picture 8" descr="3_wester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7500" y="2003425"/>
            <a:ext cx="4351338" cy="3695700"/>
          </a:xfrm>
          <a:noFill/>
        </p:spPr>
      </p:pic>
      <p:sp>
        <p:nvSpPr>
          <p:cNvPr id="46085" name="Rectangle 10"/>
          <p:cNvSpPr>
            <a:spLocks noChangeArrowheads="1"/>
          </p:cNvSpPr>
          <p:nvPr/>
        </p:nvSpPr>
        <p:spPr bwMode="auto">
          <a:xfrm>
            <a:off x="4557713" y="5870575"/>
            <a:ext cx="36020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/>
              <a:t>Zoom into the Western United States</a:t>
            </a:r>
          </a:p>
        </p:txBody>
      </p:sp>
      <p:sp>
        <p:nvSpPr>
          <p:cNvPr id="46086" name="Text Box 11"/>
          <p:cNvSpPr txBox="1">
            <a:spLocks noChangeArrowheads="1"/>
          </p:cNvSpPr>
          <p:nvPr/>
        </p:nvSpPr>
        <p:spPr bwMode="auto">
          <a:xfrm>
            <a:off x="5589588" y="1069975"/>
            <a:ext cx="298767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lIns="56693" tIns="28346" rIns="56693" bIns="28346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Click on map to zoom in</a:t>
            </a:r>
          </a:p>
        </p:txBody>
      </p:sp>
      <p:sp>
        <p:nvSpPr>
          <p:cNvPr id="46087" name="Line 13"/>
          <p:cNvSpPr>
            <a:spLocks noChangeShapeType="1"/>
          </p:cNvSpPr>
          <p:nvPr/>
        </p:nvSpPr>
        <p:spPr bwMode="auto">
          <a:xfrm flipH="1">
            <a:off x="766763" y="1433513"/>
            <a:ext cx="4751387" cy="1190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Oval 14"/>
          <p:cNvSpPr>
            <a:spLocks noChangeArrowheads="1"/>
          </p:cNvSpPr>
          <p:nvPr/>
        </p:nvSpPr>
        <p:spPr bwMode="auto">
          <a:xfrm>
            <a:off x="188913" y="2557463"/>
            <a:ext cx="762000" cy="581025"/>
          </a:xfrm>
          <a:prstGeom prst="ellipse">
            <a:avLst/>
          </a:prstGeom>
          <a:solidFill>
            <a:srgbClr val="000000">
              <a:alpha val="0"/>
            </a:srgbClr>
          </a:solidFill>
          <a:ln w="38100">
            <a:solidFill>
              <a:srgbClr val="FF0000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ＭＳ Ｐゴシック" charset="0"/>
              </a:rPr>
              <a:t>Add Political Lat/Long </a:t>
            </a:r>
            <a:br>
              <a:rPr lang="en-US" sz="3200">
                <a:latin typeface="Arial" charset="0"/>
                <a:cs typeface="ＭＳ Ｐゴシック" charset="0"/>
              </a:rPr>
            </a:br>
            <a:r>
              <a:rPr lang="en-US" sz="3200">
                <a:latin typeface="Arial" charset="0"/>
                <a:cs typeface="ＭＳ Ｐゴシック" charset="0"/>
              </a:rPr>
              <a:t>under Add Features</a:t>
            </a:r>
          </a:p>
        </p:txBody>
      </p:sp>
      <p:pic>
        <p:nvPicPr>
          <p:cNvPr id="48131" name="Picture 5" descr="4_westernUS_lin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2750" y="920750"/>
            <a:ext cx="5826125" cy="5489575"/>
          </a:xfrm>
          <a:noFill/>
        </p:spPr>
      </p:pic>
      <p:sp>
        <p:nvSpPr>
          <p:cNvPr id="48132" name="Oval 9"/>
          <p:cNvSpPr>
            <a:spLocks noChangeArrowheads="1"/>
          </p:cNvSpPr>
          <p:nvPr/>
        </p:nvSpPr>
        <p:spPr bwMode="auto">
          <a:xfrm>
            <a:off x="4741863" y="1676400"/>
            <a:ext cx="1270000" cy="558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8133" name="Rectangle 3"/>
          <p:cNvSpPr>
            <a:spLocks noChangeArrowheads="1"/>
          </p:cNvSpPr>
          <p:nvPr/>
        </p:nvSpPr>
        <p:spPr bwMode="auto">
          <a:xfrm>
            <a:off x="1690688" y="5735638"/>
            <a:ext cx="5943600" cy="954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/>
              <a:t>Add political boundaries and latitude/longitude lines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1" descr="UNV-PPT-Support-Orange-LARGE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006475"/>
            <a:ext cx="8483600" cy="5673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Work with a </a:t>
            </a: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</a:rPr>
              <a:t>partner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Follow the </a:t>
            </a: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</a:rPr>
              <a:t>instructions: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defRPr/>
            </a:pP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SzPct val="70000"/>
              <a:buFont typeface="Courier New" charset="0"/>
              <a:buChar char="o"/>
              <a:defRPr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Add your feature</a:t>
            </a: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(hold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ctrl- or command-key to keep the </a:t>
            </a: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Political, </a:t>
            </a:r>
            <a:r>
              <a:rPr lang="en-US" b="1" dirty="0" err="1">
                <a:latin typeface="Arial" charset="0"/>
                <a:ea typeface="ＭＳ Ｐゴシック" charset="0"/>
                <a:cs typeface="Arial" charset="0"/>
              </a:rPr>
              <a:t>Lat</a:t>
            </a: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/Long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)</a:t>
            </a:r>
          </a:p>
          <a:p>
            <a:pPr lvl="1" eaLnBrk="1" hangingPunct="1">
              <a:spcBef>
                <a:spcPts val="600"/>
              </a:spcBef>
              <a:buSzPct val="70000"/>
              <a:buFont typeface="Courier New" charset="0"/>
              <a:buChar char="o"/>
              <a:defRPr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Study</a:t>
            </a: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your map </a:t>
            </a:r>
          </a:p>
          <a:p>
            <a:pPr lvl="1" eaLnBrk="1" hangingPunct="1">
              <a:spcBef>
                <a:spcPts val="600"/>
              </a:spcBef>
              <a:buSzPct val="70000"/>
              <a:buFont typeface="Courier New" charset="0"/>
              <a:buChar char="o"/>
              <a:defRPr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Answer</a:t>
            </a: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the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questions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>
              <a:spcBef>
                <a:spcPts val="600"/>
              </a:spcBef>
              <a:buSzPct val="70000"/>
              <a:buFont typeface="Courier New" charset="0"/>
              <a:buChar char="o"/>
              <a:defRPr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Draw the locations of your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feature</a:t>
            </a:r>
          </a:p>
          <a:p>
            <a:pPr lvl="1" eaLnBrk="1" hangingPunct="1">
              <a:spcBef>
                <a:spcPts val="600"/>
              </a:spcBef>
              <a:buSzPct val="70000"/>
              <a:buFont typeface="Courier New" charset="0"/>
              <a:buChar char="o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Share your findings</a:t>
            </a:r>
          </a:p>
          <a:p>
            <a:pPr lvl="1" eaLnBrk="1" hangingPunct="1">
              <a:spcBef>
                <a:spcPts val="600"/>
              </a:spcBef>
              <a:buSzPct val="70000"/>
              <a:buFont typeface="Courier New" charset="0"/>
              <a:buChar char="o"/>
              <a:defRPr/>
            </a:pPr>
            <a:endParaRPr lang="en-US" dirty="0" smtClean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</a:rPr>
              <a:t>Stop at Part 3</a:t>
            </a: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2355850" y="60325"/>
            <a:ext cx="6788150" cy="839788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ＭＳ Ｐゴシック" charset="0"/>
              </a:rPr>
              <a:t>Part 2: Compare Earthquake and Volcano Locations</a:t>
            </a:r>
          </a:p>
        </p:txBody>
      </p:sp>
      <p:sp>
        <p:nvSpPr>
          <p:cNvPr id="6" name="Octagon 5"/>
          <p:cNvSpPr>
            <a:spLocks noChangeArrowheads="1"/>
          </p:cNvSpPr>
          <p:nvPr/>
        </p:nvSpPr>
        <p:spPr bwMode="auto">
          <a:xfrm>
            <a:off x="8720138" y="6457950"/>
            <a:ext cx="298450" cy="300038"/>
          </a:xfrm>
          <a:prstGeom prst="octagon">
            <a:avLst>
              <a:gd name="adj" fmla="val 2928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42524-7C8D-D446-83EB-15E704C45D8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5_westernUS_EQ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1239838"/>
            <a:ext cx="5126038" cy="4851400"/>
          </a:xfrm>
          <a:noFill/>
        </p:spPr>
      </p:pic>
      <p:pic>
        <p:nvPicPr>
          <p:cNvPr id="52226" name="Picture 4" descr="5_westernUS_volcano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638" y="1654175"/>
            <a:ext cx="5059362" cy="4732338"/>
          </a:xfrm>
          <a:noFill/>
        </p:spPr>
      </p:pic>
      <p:sp>
        <p:nvSpPr>
          <p:cNvPr id="52227" name="Rectangle 8"/>
          <p:cNvSpPr>
            <a:spLocks noGrp="1" noChangeArrowheads="1"/>
          </p:cNvSpPr>
          <p:nvPr>
            <p:ph type="title"/>
          </p:nvPr>
        </p:nvSpPr>
        <p:spPr>
          <a:xfrm>
            <a:off x="4429250" y="38981"/>
            <a:ext cx="4714751" cy="784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ＭＳ Ｐゴシック" charset="0"/>
              </a:rPr>
              <a:t>Earthquake and </a:t>
            </a:r>
            <a:r>
              <a:rPr lang="en-US" dirty="0" smtClean="0">
                <a:latin typeface="Arial" charset="0"/>
                <a:cs typeface="ＭＳ Ｐゴシック" charset="0"/>
              </a:rPr>
              <a:t>Volcano Distribution</a:t>
            </a:r>
            <a:endParaRPr lang="en-US" dirty="0">
              <a:latin typeface="Arial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BFFC-56C1-6348-A38C-3B262E507A4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5063</TotalTime>
  <Words>1242</Words>
  <Application>Microsoft Macintosh PowerPoint</Application>
  <PresentationFormat>On-screen Show (4:3)</PresentationFormat>
  <Paragraphs>253</Paragraphs>
  <Slides>37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\\localhost\Users\shelleyolds\Documents\Dropbox\Shared-UNAVCO\educational-resources\visualizing-relationships-JVV\visualizing-earthquakes-volcanoes-westernUS-JVV-v2012-03\Macintosh HD:Users:seolds:Documents:a-work:EducationalModules:Visualizing Relationships using JVV:docs:Computer_w_Worksheet_VisualizingRelations_2009sep14.doc!OLE_LINK1</vt:lpstr>
      <vt:lpstr>Visualizing Relationships with DATA: Earthquakes, Volcanoes, and Plate Tectonics</vt:lpstr>
      <vt:lpstr>Activity Outcomes</vt:lpstr>
      <vt:lpstr>Part 1: Prepare Your Map for Study</vt:lpstr>
      <vt:lpstr>Getting Oriented to the Map</vt:lpstr>
      <vt:lpstr>Getting Oriented to the Map</vt:lpstr>
      <vt:lpstr>Zoom Into the Western U.S.</vt:lpstr>
      <vt:lpstr>Add Political Lat/Long  under Add Features</vt:lpstr>
      <vt:lpstr>Part 2: Compare Earthquake and Volcano Locations</vt:lpstr>
      <vt:lpstr>Earthquake and Volcano Distribution</vt:lpstr>
      <vt:lpstr>Earthquakes and Volcanoes</vt:lpstr>
      <vt:lpstr>Part 3: Examine GPS Vector Data</vt:lpstr>
      <vt:lpstr>Part 3: Examine GPS Vector Data</vt:lpstr>
      <vt:lpstr>About Velocity Vectors</vt:lpstr>
      <vt:lpstr>About Velocity Vectors</vt:lpstr>
      <vt:lpstr>Reference frames:  North American &amp; Pacific Plates</vt:lpstr>
      <vt:lpstr>Add Features and Velocity Vectors</vt:lpstr>
      <vt:lpstr>Part 3 continued:  Sketch and Study the Vectors</vt:lpstr>
      <vt:lpstr>Part 4: Put It All Together</vt:lpstr>
      <vt:lpstr>Quick Reference:  What’s this boundary type? </vt:lpstr>
      <vt:lpstr>Quick Reference</vt:lpstr>
      <vt:lpstr>Quick Reference:  Convergent Boundary</vt:lpstr>
      <vt:lpstr>Quick Reference:  What’s this boundary type?  </vt:lpstr>
      <vt:lpstr>Quick Reference: </vt:lpstr>
      <vt:lpstr>Quick Reference:   Transform Boundary</vt:lpstr>
      <vt:lpstr>Quick Reference What’s this boundary type? </vt:lpstr>
      <vt:lpstr>Quick Reference</vt:lpstr>
      <vt:lpstr>Quick Reference:   Divergent Boundary</vt:lpstr>
      <vt:lpstr>What’s this plate boundary?</vt:lpstr>
      <vt:lpstr>Divergent Boundary</vt:lpstr>
      <vt:lpstr>Can you name the boundary types?</vt:lpstr>
      <vt:lpstr>Part 4: Sketch and  Study the Modeled Vectors</vt:lpstr>
      <vt:lpstr>Plate Boundaries  Along the West Coast</vt:lpstr>
      <vt:lpstr>Thinking of Boundaries as Zones</vt:lpstr>
      <vt:lpstr>Global Motion</vt:lpstr>
      <vt:lpstr>Wrap Up</vt:lpstr>
      <vt:lpstr>Other Tools to Explore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seolds</dc:creator>
  <cp:lastModifiedBy>Shelley Olds</cp:lastModifiedBy>
  <cp:revision>157</cp:revision>
  <cp:lastPrinted>2010-07-25T20:57:00Z</cp:lastPrinted>
  <dcterms:created xsi:type="dcterms:W3CDTF">2010-02-03T03:44:07Z</dcterms:created>
  <dcterms:modified xsi:type="dcterms:W3CDTF">2016-08-17T23:55:29Z</dcterms:modified>
</cp:coreProperties>
</file>