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sldIdLst>
    <p:sldId id="260" r:id="rId2"/>
    <p:sldId id="312" r:id="rId3"/>
    <p:sldId id="407" r:id="rId4"/>
    <p:sldId id="320" r:id="rId5"/>
    <p:sldId id="326" r:id="rId6"/>
    <p:sldId id="321" r:id="rId7"/>
    <p:sldId id="322" r:id="rId8"/>
    <p:sldId id="363" r:id="rId9"/>
    <p:sldId id="324" r:id="rId10"/>
    <p:sldId id="402" r:id="rId11"/>
    <p:sldId id="401" r:id="rId12"/>
    <p:sldId id="325" r:id="rId13"/>
    <p:sldId id="327" r:id="rId14"/>
    <p:sldId id="359" r:id="rId15"/>
    <p:sldId id="364" r:id="rId16"/>
    <p:sldId id="365" r:id="rId17"/>
    <p:sldId id="366" r:id="rId18"/>
    <p:sldId id="367" r:id="rId19"/>
    <p:sldId id="328" r:id="rId20"/>
    <p:sldId id="331" r:id="rId21"/>
    <p:sldId id="403" r:id="rId22"/>
    <p:sldId id="396" r:id="rId23"/>
    <p:sldId id="390" r:id="rId24"/>
    <p:sldId id="405" r:id="rId25"/>
    <p:sldId id="374" r:id="rId26"/>
    <p:sldId id="391" r:id="rId27"/>
    <p:sldId id="389" r:id="rId28"/>
    <p:sldId id="408" r:id="rId29"/>
    <p:sldId id="409" r:id="rId30"/>
    <p:sldId id="392" r:id="rId31"/>
    <p:sldId id="397" r:id="rId32"/>
    <p:sldId id="399" r:id="rId33"/>
    <p:sldId id="398" r:id="rId34"/>
    <p:sldId id="386" r:id="rId35"/>
    <p:sldId id="393" r:id="rId36"/>
    <p:sldId id="394" r:id="rId37"/>
    <p:sldId id="404" r:id="rId38"/>
    <p:sldId id="333" r:id="rId39"/>
    <p:sldId id="350" r:id="rId40"/>
    <p:sldId id="337" r:id="rId41"/>
    <p:sldId id="339" r:id="rId42"/>
    <p:sldId id="373" r:id="rId43"/>
    <p:sldId id="375" r:id="rId44"/>
    <p:sldId id="376" r:id="rId45"/>
    <p:sldId id="377" r:id="rId46"/>
    <p:sldId id="378" r:id="rId47"/>
    <p:sldId id="379" r:id="rId48"/>
    <p:sldId id="380" r:id="rId49"/>
    <p:sldId id="381" r:id="rId50"/>
    <p:sldId id="382" r:id="rId51"/>
    <p:sldId id="383" r:id="rId52"/>
    <p:sldId id="384"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95227"/>
    <a:srgbClr val="437A22"/>
    <a:srgbClr val="8F6969"/>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81" autoAdjust="0"/>
  </p:normalViewPr>
  <p:slideViewPr>
    <p:cSldViewPr snapToGrid="0">
      <p:cViewPr varScale="1">
        <p:scale>
          <a:sx n="72" d="100"/>
          <a:sy n="72" d="100"/>
        </p:scale>
        <p:origin x="-1088" y="-96"/>
      </p:cViewPr>
      <p:guideLst>
        <p:guide orient="horz" pos="2160"/>
        <p:guide pos="2880"/>
      </p:guideLst>
    </p:cSldViewPr>
  </p:slideViewPr>
  <p:outlineViewPr>
    <p:cViewPr>
      <p:scale>
        <a:sx n="33" d="100"/>
        <a:sy n="33" d="100"/>
      </p:scale>
      <p:origin x="0" y="22302"/>
    </p:cViewPr>
  </p:outlineViewPr>
  <p:notesTextViewPr>
    <p:cViewPr>
      <p:scale>
        <a:sx n="100" d="100"/>
        <a:sy n="100" d="100"/>
      </p:scale>
      <p:origin x="0" y="0"/>
    </p:cViewPr>
  </p:notesTextViewPr>
  <p:sorterViewPr>
    <p:cViewPr>
      <p:scale>
        <a:sx n="106" d="100"/>
        <a:sy n="106" d="100"/>
      </p:scale>
      <p:origin x="0" y="10320"/>
    </p:cViewPr>
  </p:sorterViewPr>
  <p:notesViewPr>
    <p:cSldViewPr snapToGrid="0">
      <p:cViewPr varScale="1">
        <p:scale>
          <a:sx n="74" d="100"/>
          <a:sy n="74" d="100"/>
        </p:scale>
        <p:origin x="-252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80494A9-D6E4-8846-A985-D5DFF7F101BE}" type="slidenum">
              <a:rPr lang="en-US"/>
              <a:pPr>
                <a:defRPr/>
              </a:pPr>
              <a:t>‹#›</a:t>
            </a:fld>
            <a:endParaRPr lang="en-US"/>
          </a:p>
        </p:txBody>
      </p:sp>
    </p:spTree>
    <p:extLst>
      <p:ext uri="{BB962C8B-B14F-4D97-AF65-F5344CB8AC3E}">
        <p14:creationId xmlns:p14="http://schemas.microsoft.com/office/powerpoint/2010/main" val="797465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ea typeface="ＭＳ Ｐゴシック" charset="0"/>
                <a:cs typeface="ＭＳ Ｐゴシック" charset="0"/>
              </a:rPr>
              <a:t>Realized that our challenge is more general than plate tectonics </a:t>
            </a:r>
          </a:p>
          <a:p>
            <a:pPr eaLnBrk="1" hangingPunct="1">
              <a:spcBef>
                <a:spcPct val="0"/>
              </a:spcBef>
            </a:pPr>
            <a:endParaRPr lang="en-US" dirty="0">
              <a:ea typeface="ＭＳ Ｐゴシック" charset="0"/>
              <a:cs typeface="ＭＳ Ｐゴシック" charset="0"/>
            </a:endParaRPr>
          </a:p>
          <a:p>
            <a:pPr eaLnBrk="1" hangingPunct="1">
              <a:spcBef>
                <a:spcPct val="0"/>
              </a:spcBef>
            </a:pPr>
            <a:r>
              <a:rPr lang="en-US" dirty="0">
                <a:ea typeface="ＭＳ Ｐゴシック" charset="0"/>
                <a:cs typeface="ＭＳ Ｐゴシック" charset="0"/>
              </a:rPr>
              <a:t>As you will see we have multiple data types and multiple science applications </a:t>
            </a:r>
          </a:p>
          <a:p>
            <a:pPr eaLnBrk="1" hangingPunct="1">
              <a:spcBef>
                <a:spcPct val="0"/>
              </a:spcBef>
            </a:pPr>
            <a:r>
              <a:rPr lang="en-US" dirty="0">
                <a:ea typeface="ＭＳ Ｐゴシック" charset="0"/>
                <a:cs typeface="ＭＳ Ｐゴシック" charset="0"/>
              </a:rPr>
              <a:t>And multiple educator and student needs</a:t>
            </a:r>
          </a:p>
          <a:p>
            <a:pPr eaLnBrk="1" hangingPunct="1">
              <a:spcBef>
                <a:spcPct val="0"/>
              </a:spcBef>
            </a:pPr>
            <a:r>
              <a:rPr lang="en-US" dirty="0">
                <a:ea typeface="ＭＳ Ｐゴシック" charset="0"/>
                <a:cs typeface="ＭＳ Ｐゴシック" charset="0"/>
              </a:rPr>
              <a:t>Which require </a:t>
            </a:r>
            <a:r>
              <a:rPr lang="en-US" dirty="0" err="1">
                <a:ea typeface="ＭＳ Ｐゴシック" charset="0"/>
                <a:cs typeface="ＭＳ Ｐゴシック" charset="0"/>
              </a:rPr>
              <a:t>vis</a:t>
            </a:r>
            <a:r>
              <a:rPr lang="en-US" dirty="0">
                <a:ea typeface="ＭＳ Ｐゴシック" charset="0"/>
                <a:cs typeface="ＭＳ Ｐゴシック" charset="0"/>
              </a:rPr>
              <a:t> tools to accommodate this </a:t>
            </a: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10D036-4EB5-1E49-B2C4-A6CF1EE25233}"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655FC9-8CBA-6C4A-A158-0B9F2A897D00}" type="slidenum">
              <a:rPr lang="en-US" sz="1200"/>
              <a:pPr eaLnBrk="1" hangingPunct="1"/>
              <a:t>10</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655FC9-8CBA-6C4A-A158-0B9F2A897D00}" type="slidenum">
              <a:rPr lang="en-US" sz="1200"/>
              <a:pPr eaLnBrk="1" hangingPunct="1"/>
              <a:t>11</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B0C1DC-C151-4645-99F5-E3A182EFA8A0}" type="slidenum">
              <a:rPr lang="en-US" sz="1200"/>
              <a:pPr eaLnBrk="1" hangingPunct="1"/>
              <a:t>12</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A56CB6-C53F-3C4D-A102-B016678CE2F9}" type="slidenum">
              <a:rPr lang="en-US" sz="1200"/>
              <a:pPr eaLnBrk="1" hangingPunct="1"/>
              <a:t>13</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DC9ACA-17BD-3D49-B7E4-E654DD5801B1}" type="slidenum">
              <a:rPr lang="en-US" sz="1200"/>
              <a:pPr eaLnBrk="1" hangingPunct="1"/>
              <a:t>14</a:t>
            </a:fld>
            <a:endParaRPr lang="en-US" sz="120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Note that the red arrow is really just an arrow… there is no scale to show the rate of motion.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617E33-0886-7443-8F1A-D897E0B3F1B1}" type="slidenum">
              <a:rPr lang="en-US" sz="1200"/>
              <a:pPr eaLnBrk="1" hangingPunct="1"/>
              <a:t>15</a:t>
            </a:fld>
            <a:endParaRPr lang="en-US" sz="1200"/>
          </a:p>
        </p:txBody>
      </p:sp>
      <p:sp>
        <p:nvSpPr>
          <p:cNvPr id="45058" name="Rectangle 2"/>
          <p:cNvSpPr>
            <a:spLocks noGrp="1" noRot="1" noChangeAspect="1" noChangeArrowheads="1" noTextEdit="1"/>
          </p:cNvSpPr>
          <p:nvPr>
            <p:ph type="sldImg"/>
          </p:nvPr>
        </p:nvSpPr>
        <p:spPr>
          <a:xfrm>
            <a:off x="1143000" y="682625"/>
            <a:ext cx="4573588" cy="3430588"/>
          </a:xfrm>
          <a:ln/>
        </p:spPr>
      </p:sp>
      <p:sp>
        <p:nvSpPr>
          <p:cNvPr id="45059" name="Rectangle 3"/>
          <p:cNvSpPr>
            <a:spLocks noGrp="1" noChangeArrowheads="1"/>
          </p:cNvSpPr>
          <p:nvPr>
            <p:ph type="body" idx="1"/>
          </p:nvPr>
        </p:nvSpPr>
        <p:spPr>
          <a:xfrm>
            <a:off x="684213" y="4343400"/>
            <a:ext cx="548957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E6B3E-310B-9B41-A5A7-E0CCDFAA0A82}" type="slidenum">
              <a:rPr lang="en-US" sz="1200"/>
              <a:pPr eaLnBrk="1" hangingPunct="1"/>
              <a:t>16</a:t>
            </a:fld>
            <a:endParaRPr lang="en-US" sz="1200"/>
          </a:p>
        </p:txBody>
      </p:sp>
      <p:sp>
        <p:nvSpPr>
          <p:cNvPr id="36866" name="Rectangle 2"/>
          <p:cNvSpPr>
            <a:spLocks noGrp="1" noRot="1" noChangeAspect="1" noChangeArrowheads="1" noTextEdit="1"/>
          </p:cNvSpPr>
          <p:nvPr>
            <p:ph type="sldImg"/>
          </p:nvPr>
        </p:nvSpPr>
        <p:spPr>
          <a:xfrm>
            <a:off x="1144588" y="684213"/>
            <a:ext cx="4572000" cy="3429000"/>
          </a:xfrm>
          <a:ln/>
        </p:spPr>
      </p:sp>
      <p:sp>
        <p:nvSpPr>
          <p:cNvPr id="36867" name="Rectangle 3"/>
          <p:cNvSpPr>
            <a:spLocks noGrp="1" noChangeArrowheads="1"/>
          </p:cNvSpPr>
          <p:nvPr>
            <p:ph type="body" idx="1"/>
          </p:nvPr>
        </p:nvSpPr>
        <p:spPr>
          <a:xfrm>
            <a:off x="684213" y="4343400"/>
            <a:ext cx="5489575" cy="411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Also note that the GPS stations used for scientific work are more precise for many reasons: the unit uses both of the signals coming from the satellites, two the clocks are atomic rather than crystal, (see slide). These stations can measure the change in position of a location with sub</a:t>
            </a:r>
            <a:r>
              <a:rPr lang="en-US" dirty="0" smtClean="0">
                <a:ea typeface="ＭＳ Ｐゴシック" charset="0"/>
                <a:cs typeface="ＭＳ Ｐゴシック" charset="0"/>
              </a:rPr>
              <a:t>-millimeter accuracy</a:t>
            </a:r>
            <a:r>
              <a:rPr lang="en-US" dirty="0">
                <a:ea typeface="ＭＳ Ｐゴシック" charset="0"/>
                <a:cs typeface="ＭＳ Ｐゴシック" charset="0"/>
              </a:rPr>
              <a:t>. </a:t>
            </a:r>
            <a:br>
              <a:rPr lang="en-US" dirty="0">
                <a:ea typeface="ＭＳ Ｐゴシック" charset="0"/>
                <a:cs typeface="ＭＳ Ｐゴシック" charset="0"/>
              </a:rPr>
            </a:br>
            <a:r>
              <a:rPr lang="en-US" dirty="0">
                <a:ea typeface="ＭＳ Ｐゴシック" charset="0"/>
                <a:cs typeface="ＭＳ Ｐゴシック" charset="0"/>
              </a:rPr>
              <a:t/>
            </a:r>
            <a:br>
              <a:rPr lang="en-US" dirty="0">
                <a:ea typeface="ＭＳ Ｐゴシック" charset="0"/>
                <a:cs typeface="ＭＳ Ｐゴシック" charset="0"/>
              </a:rPr>
            </a:br>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824A9D-262C-E645-A1E3-213E8C3ECC78}" type="slidenum">
              <a:rPr lang="en-US" sz="1200"/>
              <a:pPr eaLnBrk="1" hangingPunct="1"/>
              <a:t>24</a:t>
            </a:fld>
            <a:endParaRPr lang="en-US" sz="120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xenon.colorado.edu</a:t>
            </a:r>
            <a:r>
              <a:rPr lang="en-US" dirty="0" smtClean="0"/>
              <a:t>/spotlight/</a:t>
            </a:r>
            <a:r>
              <a:rPr lang="en-US" dirty="0" err="1" smtClean="0"/>
              <a:t>index.php?product</a:t>
            </a:r>
            <a:r>
              <a:rPr lang="en-US" dirty="0" smtClean="0"/>
              <a:t>=</a:t>
            </a:r>
            <a:r>
              <a:rPr lang="en-US" dirty="0" err="1" smtClean="0"/>
              <a:t>spotlight&amp;station</a:t>
            </a:r>
            <a:r>
              <a:rPr lang="en-US" dirty="0" smtClean="0"/>
              <a:t>=av03</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015F859-19D6-C642-BB3F-390E8990B380}" type="slidenum">
              <a:rPr lang="en-US" smtClean="0"/>
              <a:pPr>
                <a:defRPr/>
              </a:pPr>
              <a:t>25</a:t>
            </a:fld>
            <a:endParaRPr lang="en-US"/>
          </a:p>
        </p:txBody>
      </p:sp>
    </p:spTree>
    <p:extLst>
      <p:ext uri="{BB962C8B-B14F-4D97-AF65-F5344CB8AC3E}">
        <p14:creationId xmlns:p14="http://schemas.microsoft.com/office/powerpoint/2010/main" val="2962149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students want to learn more about the local geology, discuss how the the ground is moving due</a:t>
            </a:r>
            <a:r>
              <a:rPr lang="en-US" baseline="0" dirty="0" smtClean="0"/>
              <a:t> to a number of processes. </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GPS data measures the change in position in both the horizontal and vertical. The processes with a </a:t>
            </a:r>
            <a:r>
              <a:rPr lang="en-US" b="1" dirty="0" smtClean="0"/>
              <a:t>* indicates that the GPS data in the Velocity Viewer accounts for these effects</a:t>
            </a:r>
            <a:endParaRPr lang="en-US" dirty="0" smtClean="0"/>
          </a:p>
          <a:p>
            <a:endParaRPr lang="en-US" dirty="0" smtClean="0"/>
          </a:p>
          <a:p>
            <a:endParaRPr lang="en-US" dirty="0" smtClean="0"/>
          </a:p>
          <a:p>
            <a:pPr>
              <a:defRPr/>
            </a:pPr>
            <a:r>
              <a:rPr lang="en-US" sz="1400" dirty="0" smtClean="0">
                <a:solidFill>
                  <a:schemeClr val="accent2"/>
                </a:solidFill>
              </a:rPr>
              <a:t>Ground motion due to</a:t>
            </a:r>
          </a:p>
          <a:p>
            <a:pPr>
              <a:defRPr/>
            </a:pPr>
            <a:r>
              <a:rPr lang="en-US" sz="1400" dirty="0" smtClean="0">
                <a:solidFill>
                  <a:schemeClr val="accent2"/>
                </a:solidFill>
              </a:rPr>
              <a:t>Geophysical processes (most</a:t>
            </a:r>
            <a:r>
              <a:rPr lang="en-US" sz="1400" baseline="0" dirty="0" smtClean="0">
                <a:solidFill>
                  <a:schemeClr val="accent2"/>
                </a:solidFill>
              </a:rPr>
              <a:t> of the observed horizontal motion is due to these processes)</a:t>
            </a:r>
            <a:endParaRPr lang="en-US" sz="1400" dirty="0" smtClean="0">
              <a:solidFill>
                <a:schemeClr val="accent2"/>
              </a:solidFill>
            </a:endParaRPr>
          </a:p>
          <a:p>
            <a:pPr marL="342900" indent="-342900">
              <a:buFont typeface="Arial"/>
              <a:buChar char="•"/>
              <a:defRPr/>
            </a:pPr>
            <a:r>
              <a:rPr lang="en-US" dirty="0" smtClean="0"/>
              <a:t>Regional plate tectonics (most evident motion is near the plate boundaries)</a:t>
            </a:r>
          </a:p>
          <a:p>
            <a:pPr marL="342900" marR="0" indent="-342900" algn="l" defTabSz="914400" rtl="0" eaLnBrk="0" fontAlgn="base" latinLnBrk="0" hangingPunct="0">
              <a:lnSpc>
                <a:spcPct val="100000"/>
              </a:lnSpc>
              <a:spcBef>
                <a:spcPct val="30000"/>
              </a:spcBef>
              <a:spcAft>
                <a:spcPct val="0"/>
              </a:spcAft>
              <a:buClrTx/>
              <a:buSzTx/>
              <a:buFont typeface="Arial"/>
              <a:buChar char="•"/>
              <a:tabLst/>
              <a:defRPr/>
            </a:pPr>
            <a:r>
              <a:rPr lang="en-US" dirty="0" smtClean="0"/>
              <a:t>Motions due to 1964 Mw 9.2 earthquake</a:t>
            </a:r>
            <a:r>
              <a:rPr lang="en-US" baseline="0" dirty="0" smtClean="0"/>
              <a:t> </a:t>
            </a:r>
            <a:r>
              <a:rPr lang="en-US" dirty="0" smtClean="0"/>
              <a:t>(this</a:t>
            </a:r>
            <a:r>
              <a:rPr lang="en-US" baseline="0" dirty="0" smtClean="0"/>
              <a:t> is still measurable in the horizontal and vertical GPS data </a:t>
            </a:r>
            <a:r>
              <a:rPr lang="mr-IN" baseline="0" dirty="0" smtClean="0"/>
              <a:t>–</a:t>
            </a:r>
            <a:r>
              <a:rPr lang="en-US" baseline="0" dirty="0" smtClean="0"/>
              <a:t> particularly on the Kenai Peninsula)</a:t>
            </a:r>
          </a:p>
          <a:p>
            <a:pPr marL="342900" marR="0" indent="-342900" algn="l" defTabSz="914400" rtl="0" eaLnBrk="0" fontAlgn="base" latinLnBrk="0" hangingPunct="0">
              <a:lnSpc>
                <a:spcPct val="100000"/>
              </a:lnSpc>
              <a:spcBef>
                <a:spcPct val="30000"/>
              </a:spcBef>
              <a:spcAft>
                <a:spcPct val="0"/>
              </a:spcAft>
              <a:buClrTx/>
              <a:buSzTx/>
              <a:buFont typeface="Arial"/>
              <a:buChar char="•"/>
              <a:tabLst/>
              <a:defRPr/>
            </a:pPr>
            <a:r>
              <a:rPr lang="en-US" baseline="0" dirty="0" smtClean="0"/>
              <a:t>Motions due to other recent earthquakes </a:t>
            </a:r>
          </a:p>
          <a:p>
            <a:pPr marL="342900" marR="0" indent="-342900" algn="l" defTabSz="914400" rtl="0" eaLnBrk="0" fontAlgn="base" latinLnBrk="0" hangingPunct="0">
              <a:lnSpc>
                <a:spcPct val="100000"/>
              </a:lnSpc>
              <a:spcBef>
                <a:spcPct val="30000"/>
              </a:spcBef>
              <a:spcAft>
                <a:spcPct val="0"/>
              </a:spcAft>
              <a:buClrTx/>
              <a:buSzTx/>
              <a:buFont typeface="Arial"/>
              <a:buChar char="•"/>
              <a:tabLst/>
              <a:defRPr/>
            </a:pPr>
            <a:r>
              <a:rPr lang="en-US" dirty="0" smtClean="0"/>
              <a:t>Volcanic  inflation/deflation/eruption (this motion is often very close to the volcano and is also visible in the vertical component of the GPS data)</a:t>
            </a:r>
          </a:p>
          <a:p>
            <a:pPr>
              <a:defRPr/>
            </a:pPr>
            <a:endParaRPr lang="en-US" sz="1400" dirty="0" smtClean="0">
              <a:solidFill>
                <a:schemeClr val="accent2"/>
              </a:solidFill>
            </a:endParaRPr>
          </a:p>
          <a:p>
            <a:pPr>
              <a:defRPr/>
            </a:pPr>
            <a:r>
              <a:rPr lang="en-US" sz="1400" dirty="0" smtClean="0">
                <a:solidFill>
                  <a:schemeClr val="accent2"/>
                </a:solidFill>
              </a:rPr>
              <a:t>Ice (this</a:t>
            </a:r>
            <a:r>
              <a:rPr lang="en-US" sz="1400" baseline="0" dirty="0" smtClean="0">
                <a:solidFill>
                  <a:schemeClr val="accent2"/>
                </a:solidFill>
              </a:rPr>
              <a:t> is often most visible in the vertical changes)</a:t>
            </a:r>
            <a:endParaRPr lang="en-US" sz="1400" dirty="0" smtClean="0">
              <a:solidFill>
                <a:schemeClr val="accent2"/>
              </a:solidFill>
            </a:endParaRPr>
          </a:p>
          <a:p>
            <a:pPr marL="342900" indent="-342900">
              <a:buFont typeface="Arial"/>
              <a:buChar char="•"/>
              <a:defRPr/>
            </a:pPr>
            <a:r>
              <a:rPr lang="en-US" dirty="0" smtClean="0"/>
              <a:t>Post-glacial</a:t>
            </a:r>
            <a:r>
              <a:rPr lang="en-US" baseline="0" dirty="0" smtClean="0"/>
              <a:t> adjustments (rebound)</a:t>
            </a:r>
            <a:endParaRPr lang="en-US" dirty="0" smtClean="0"/>
          </a:p>
          <a:p>
            <a:pPr marL="342900" indent="-342900">
              <a:buFont typeface="Arial"/>
              <a:buChar char="•"/>
              <a:defRPr/>
            </a:pPr>
            <a:r>
              <a:rPr lang="en-US" dirty="0" smtClean="0"/>
              <a:t>Present-day glacier &amp; permafrost melting</a:t>
            </a:r>
          </a:p>
          <a:p>
            <a:pPr>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solidFill>
                  <a:schemeClr val="accent2"/>
                </a:solidFill>
              </a:rPr>
              <a:t>Water</a:t>
            </a:r>
            <a:r>
              <a:rPr lang="en-US" dirty="0" smtClean="0"/>
              <a:t> </a:t>
            </a:r>
            <a:r>
              <a:rPr lang="en-US" sz="1200" dirty="0" smtClean="0">
                <a:solidFill>
                  <a:schemeClr val="accent2"/>
                </a:solidFill>
              </a:rPr>
              <a:t>(this</a:t>
            </a:r>
            <a:r>
              <a:rPr lang="en-US" sz="1200" baseline="0" dirty="0" smtClean="0">
                <a:solidFill>
                  <a:schemeClr val="accent2"/>
                </a:solidFill>
              </a:rPr>
              <a:t> is often most  visible in the vertical changes)</a:t>
            </a:r>
            <a:endParaRPr lang="en-US" dirty="0" smtClean="0"/>
          </a:p>
          <a:p>
            <a:pPr marL="285750" indent="-285750">
              <a:buFont typeface="Arial"/>
              <a:buChar char="•"/>
              <a:defRPr/>
            </a:pPr>
            <a:r>
              <a:rPr lang="en-US" dirty="0" smtClean="0"/>
              <a:t>Seasonal changes</a:t>
            </a:r>
          </a:p>
          <a:p>
            <a:pPr marL="285750" indent="-285750">
              <a:buFont typeface="Arial"/>
              <a:buChar char="•"/>
              <a:defRPr/>
            </a:pPr>
            <a:r>
              <a:rPr lang="en-US" dirty="0" smtClean="0"/>
              <a:t>Wind-driven surges</a:t>
            </a:r>
          </a:p>
          <a:p>
            <a:pPr marL="285750" indent="-285750">
              <a:buFont typeface="Arial"/>
              <a:buChar char="•"/>
              <a:defRPr/>
            </a:pPr>
            <a:r>
              <a:rPr lang="en-US" dirty="0" smtClean="0"/>
              <a:t>Reservoir water-level</a:t>
            </a:r>
            <a:r>
              <a:rPr lang="en-US" baseline="0" dirty="0" smtClean="0"/>
              <a:t> changes</a:t>
            </a:r>
            <a:endParaRPr lang="en-US" dirty="0" smtClean="0"/>
          </a:p>
          <a:p>
            <a:pPr marL="285750" marR="0" indent="-285750" algn="l" defTabSz="914400" rtl="0" eaLnBrk="0" fontAlgn="base" latinLnBrk="0" hangingPunct="0">
              <a:lnSpc>
                <a:spcPct val="100000"/>
              </a:lnSpc>
              <a:spcBef>
                <a:spcPct val="30000"/>
              </a:spcBef>
              <a:spcAft>
                <a:spcPct val="0"/>
              </a:spcAft>
              <a:buClrTx/>
              <a:buSzTx/>
              <a:buFont typeface="Arial"/>
              <a:buChar char="•"/>
              <a:tabLst/>
              <a:defRPr/>
            </a:pPr>
            <a:r>
              <a:rPr lang="en-US" dirty="0" smtClean="0"/>
              <a:t>Earth/Ocean tides *</a:t>
            </a:r>
          </a:p>
          <a:p>
            <a:pPr marL="0" indent="0">
              <a:buFont typeface="Arial"/>
              <a:buNone/>
              <a:defRPr/>
            </a:pPr>
            <a:endParaRPr lang="en-US" dirty="0" smtClean="0"/>
          </a:p>
          <a:p>
            <a:pPr>
              <a:defRPr/>
            </a:pPr>
            <a:r>
              <a:rPr lang="en-US" sz="1400" dirty="0" smtClean="0">
                <a:solidFill>
                  <a:schemeClr val="accent2"/>
                </a:solidFill>
              </a:rPr>
              <a:t>Air</a:t>
            </a:r>
          </a:p>
          <a:p>
            <a:pPr marL="285750" indent="-285750">
              <a:buFont typeface="Arial"/>
              <a:buChar char="•"/>
              <a:defRPr/>
            </a:pPr>
            <a:r>
              <a:rPr lang="en-US" dirty="0" smtClean="0"/>
              <a:t>Water Vapor *</a:t>
            </a:r>
          </a:p>
          <a:p>
            <a:pPr marL="285750" indent="-285750">
              <a:buFont typeface="Arial"/>
              <a:buChar char="•"/>
              <a:defRPr/>
            </a:pPr>
            <a:r>
              <a:rPr lang="en-US" dirty="0" smtClean="0"/>
              <a:t>Weather systems *</a:t>
            </a:r>
          </a:p>
          <a:p>
            <a:pPr marL="285750" indent="-285750">
              <a:buFont typeface="Arial"/>
              <a:buChar char="•"/>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80494A9-D6E4-8846-A985-D5DFF7F101BE}" type="slidenum">
              <a:rPr lang="en-US" smtClean="0"/>
              <a:pPr>
                <a:defRPr/>
              </a:pPr>
              <a:t>28</a:t>
            </a:fld>
            <a:endParaRPr lang="en-US"/>
          </a:p>
        </p:txBody>
      </p:sp>
    </p:spTree>
    <p:extLst>
      <p:ext uri="{BB962C8B-B14F-4D97-AF65-F5344CB8AC3E}">
        <p14:creationId xmlns:p14="http://schemas.microsoft.com/office/powerpoint/2010/main" val="430222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4660EB-3A46-9D48-9A9F-B16F78AAE69A}" type="slidenum">
              <a:rPr lang="en-US" sz="1200"/>
              <a:pPr eaLnBrk="1" hangingPunct="1"/>
              <a:t>2</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5000"/>
              </a:lnSpc>
              <a:spcBef>
                <a:spcPct val="25000"/>
              </a:spcBef>
            </a:pPr>
            <a:r>
              <a:rPr lang="en-US">
                <a:ea typeface="ＭＳ Ｐゴシック" charset="0"/>
                <a:cs typeface="ＭＳ Ｐゴシック" charset="0"/>
              </a:rPr>
              <a:t>Explored locations of earthquakes and volcanoes</a:t>
            </a:r>
          </a:p>
          <a:p>
            <a:pPr eaLnBrk="1" hangingPunct="1">
              <a:lnSpc>
                <a:spcPct val="85000"/>
              </a:lnSpc>
              <a:spcBef>
                <a:spcPct val="25000"/>
              </a:spcBef>
            </a:pPr>
            <a:r>
              <a:rPr lang="en-US">
                <a:ea typeface="ＭＳ Ｐゴシック" charset="0"/>
                <a:cs typeface="ＭＳ Ｐゴシック" charset="0"/>
              </a:rPr>
              <a:t>Compared plate motion between the Pacific Northwest and California</a:t>
            </a:r>
          </a:p>
          <a:p>
            <a:pPr eaLnBrk="1" hangingPunct="1">
              <a:lnSpc>
                <a:spcPct val="85000"/>
              </a:lnSpc>
              <a:spcBef>
                <a:spcPct val="25000"/>
              </a:spcBef>
            </a:pPr>
            <a:r>
              <a:rPr lang="en-US">
                <a:ea typeface="ＭＳ Ｐゴシック" charset="0"/>
                <a:cs typeface="ＭＳ Ｐゴシック" charset="0"/>
              </a:rPr>
              <a:t>Determined plate boundary zones using multiple lines of evidence: GPS plate velocity vector maps, earthquake and volcano locations</a:t>
            </a:r>
          </a:p>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90F5D-F0CA-174C-A47F-F9953CD39801}" type="slidenum">
              <a:rPr lang="en-US" sz="1200"/>
              <a:pPr eaLnBrk="1" hangingPunct="1"/>
              <a:t>29</a:t>
            </a:fld>
            <a:endParaRPr 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D562EB-88FD-D44F-8B89-DBC7CB285930}" type="slidenum">
              <a:rPr lang="en-US" sz="1200"/>
              <a:pPr eaLnBrk="1" hangingPunct="1"/>
              <a:t>30</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This image shows the strain rates </a:t>
            </a:r>
            <a:r>
              <a:rPr lang="mr-IN" dirty="0" smtClean="0">
                <a:ea typeface="ＭＳ Ｐゴシック" charset="0"/>
                <a:cs typeface="ＭＳ Ｐゴシック" charset="0"/>
              </a:rPr>
              <a:t>–</a:t>
            </a:r>
            <a:r>
              <a:rPr lang="en-US" dirty="0" smtClean="0">
                <a:ea typeface="ＭＳ Ｐゴシック" charset="0"/>
                <a:cs typeface="ＭＳ Ｐゴシック" charset="0"/>
              </a:rPr>
              <a:t> areas of Alaska that are changing shape. While plate boundaries are often draw as thin lines, the</a:t>
            </a:r>
            <a:r>
              <a:rPr lang="en-US" baseline="0" dirty="0" smtClean="0">
                <a:ea typeface="ＭＳ Ｐゴシック" charset="0"/>
                <a:cs typeface="ＭＳ Ｐゴシック" charset="0"/>
              </a:rPr>
              <a:t> actual area undergoing deformation due to plate interactions can be a large zone, particularly in subduction and convergent zones.</a:t>
            </a:r>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C69FD9-A89B-824A-9538-E726FD8342AA}" type="slidenum">
              <a:rPr lang="en-US" sz="1200"/>
              <a:pPr eaLnBrk="1" hangingPunct="1"/>
              <a:t>31</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C3357B-18AC-5945-AC13-A17EA0D1FC56}" type="slidenum">
              <a:rPr lang="en-US" sz="1200"/>
              <a:pPr eaLnBrk="1" hangingPunct="1"/>
              <a:t>35</a:t>
            </a:fld>
            <a:endParaRPr lang="en-US" sz="120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Leet</a:t>
            </a:r>
            <a:r>
              <a:rPr lang="ja-JP" altLang="en-US">
                <a:ea typeface="ＭＳ Ｐゴシック" charset="0"/>
                <a:cs typeface="ＭＳ Ｐゴシック" charset="0"/>
              </a:rPr>
              <a:t>’</a:t>
            </a:r>
            <a:r>
              <a:rPr lang="en-US" altLang="ja-JP">
                <a:ea typeface="ＭＳ Ｐゴシック" charset="0"/>
                <a:cs typeface="ＭＳ Ｐゴシック" charset="0"/>
              </a:rPr>
              <a:t>s see how a frame of reference changes your view.</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Under Add velocities is a list of the tectonic plates. Typically scientists look at the velocities using a reference frame near where they are looking. In the example above, looking at Alaska, scientists might choose either the Pacific plate or North America </a:t>
            </a:r>
            <a:r>
              <a:rPr lang="en-US" i="1">
                <a:ea typeface="ＭＳ Ｐゴシック" charset="0"/>
                <a:cs typeface="ＭＳ Ｐゴシック" charset="0"/>
              </a:rPr>
              <a:t>reference frames</a:t>
            </a:r>
            <a:r>
              <a:rPr lang="en-US">
                <a:ea typeface="ＭＳ Ｐゴシック" charset="0"/>
                <a:cs typeface="ＭＳ Ｐゴシック" charset="0"/>
              </a:rPr>
              <a:t> to investigate how the velocities change – sometimes you see surprising subtle features by doing this! For instance, by using the North America reference frame, you can see that the very edge of Alaska is being pushed inland due to the subducting Pacific plate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C00AB0-8A84-7C4F-8FD3-18BE65A420B2}" type="slidenum">
              <a:rPr lang="en-US" sz="1200"/>
              <a:pPr eaLnBrk="1" hangingPunct="1"/>
              <a:t>36</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D562EB-88FD-D44F-8B89-DBC7CB285930}" type="slidenum">
              <a:rPr lang="en-US" sz="1200"/>
              <a:pPr eaLnBrk="1" hangingPunct="1"/>
              <a:t>37</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D3291D-CDE5-504D-A65A-65F0885C72E3}" type="slidenum">
              <a:rPr lang="en-US" sz="1200"/>
              <a:pPr eaLnBrk="1" hangingPunct="1"/>
              <a:t>39</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17ADDA-7826-EF44-A27C-4F8E71F4C559}" type="slidenum">
              <a:rPr lang="en-US" sz="1200"/>
              <a:pPr eaLnBrk="1" hangingPunct="1"/>
              <a:t>40</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Arial" charset="0"/>
                <a:ea typeface="ＭＳ Ｐゴシック" charset="-128"/>
                <a:cs typeface="ＭＳ Ｐゴシック" charset="-128"/>
              </a:rPr>
              <a:t>Freymueller</a:t>
            </a:r>
            <a:r>
              <a:rPr lang="en-US" sz="1200" kern="1200" dirty="0" smtClean="0">
                <a:solidFill>
                  <a:schemeClr val="tx1"/>
                </a:solidFill>
                <a:latin typeface="Arial" charset="0"/>
                <a:ea typeface="ＭＳ Ｐゴシック" charset="-128"/>
                <a:cs typeface="ＭＳ Ｐゴシック" charset="-128"/>
              </a:rPr>
              <a:t>, J. T., Woodard, H., Cohen, S. C., Cross, R., Elliott, J., Larsen, C. F., ... &amp; </a:t>
            </a:r>
            <a:r>
              <a:rPr lang="en-US" sz="1200" kern="1200" dirty="0" err="1" smtClean="0">
                <a:solidFill>
                  <a:schemeClr val="tx1"/>
                </a:solidFill>
                <a:latin typeface="Arial" charset="0"/>
                <a:ea typeface="ＭＳ Ｐゴシック" charset="-128"/>
                <a:cs typeface="ＭＳ Ｐゴシック" charset="-128"/>
              </a:rPr>
              <a:t>Zweck</a:t>
            </a:r>
            <a:r>
              <a:rPr lang="en-US" sz="1200" kern="1200" dirty="0" smtClean="0">
                <a:solidFill>
                  <a:schemeClr val="tx1"/>
                </a:solidFill>
                <a:latin typeface="Arial" charset="0"/>
                <a:ea typeface="ＭＳ Ｐゴシック" charset="-128"/>
                <a:cs typeface="ＭＳ Ｐゴシック" charset="-128"/>
              </a:rPr>
              <a:t>, C. (2008). Active deformation processes in Alaska, based on 15 years of GPS measurements. </a:t>
            </a:r>
            <a:r>
              <a:rPr lang="en-US" sz="1200" i="1" kern="1200" dirty="0" smtClean="0">
                <a:solidFill>
                  <a:schemeClr val="tx1"/>
                </a:solidFill>
                <a:latin typeface="Arial" charset="0"/>
                <a:ea typeface="ＭＳ Ｐゴシック" charset="-128"/>
                <a:cs typeface="ＭＳ Ｐゴシック" charset="-128"/>
              </a:rPr>
              <a:t>Active Tectonics and Seismic Potential of Alaska</a:t>
            </a:r>
            <a:r>
              <a:rPr lang="en-US" sz="1200" i="0" kern="1200" dirty="0" smtClean="0">
                <a:solidFill>
                  <a:schemeClr val="tx1"/>
                </a:solidFill>
                <a:latin typeface="Arial" charset="0"/>
                <a:ea typeface="ＭＳ Ｐゴシック" charset="-128"/>
                <a:cs typeface="ＭＳ Ｐゴシック" charset="-128"/>
              </a:rPr>
              <a:t>, 1-42.</a:t>
            </a:r>
            <a:endParaRPr lang="en-US" dirty="0"/>
          </a:p>
        </p:txBody>
      </p:sp>
      <p:sp>
        <p:nvSpPr>
          <p:cNvPr id="4" name="Slide Number Placeholder 3"/>
          <p:cNvSpPr>
            <a:spLocks noGrp="1"/>
          </p:cNvSpPr>
          <p:nvPr>
            <p:ph type="sldNum" sz="quarter" idx="10"/>
          </p:nvPr>
        </p:nvSpPr>
        <p:spPr/>
        <p:txBody>
          <a:bodyPr/>
          <a:lstStyle/>
          <a:p>
            <a:pPr>
              <a:defRPr/>
            </a:pPr>
            <a:fld id="{4015F859-19D6-C642-BB3F-390E8990B380}" type="slidenum">
              <a:rPr lang="en-US" smtClean="0"/>
              <a:pPr>
                <a:defRPr/>
              </a:pPr>
              <a:t>42</a:t>
            </a:fld>
            <a:endParaRPr lang="en-US"/>
          </a:p>
        </p:txBody>
      </p:sp>
    </p:spTree>
    <p:extLst>
      <p:ext uri="{BB962C8B-B14F-4D97-AF65-F5344CB8AC3E}">
        <p14:creationId xmlns:p14="http://schemas.microsoft.com/office/powerpoint/2010/main" val="4200003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xfrm>
            <a:off x="685800" y="4572000"/>
            <a:ext cx="5486400" cy="5757478"/>
          </a:xfrm>
          <a:noFill/>
          <a:ln/>
        </p:spPr>
        <p:txBody>
          <a:bodyPr/>
          <a:lstStyle/>
          <a:p>
            <a:pPr lvl="1"/>
            <a:r>
              <a:rPr lang="en-US" sz="1050" dirty="0" smtClean="0">
                <a:latin typeface="Arial"/>
                <a:ea typeface="ＭＳ Ｐゴシック" pitchFamily="-107" charset="-128"/>
                <a:cs typeface="Arial"/>
              </a:rPr>
              <a:t>This slide organizes</a:t>
            </a:r>
            <a:r>
              <a:rPr lang="en-US" sz="1050" baseline="0" dirty="0" smtClean="0">
                <a:latin typeface="Arial"/>
                <a:ea typeface="ＭＳ Ｐゴシック" pitchFamily="-107" charset="-128"/>
                <a:cs typeface="Arial"/>
              </a:rPr>
              <a:t> the presentation, which uses Mount St. Helens as a well-monitored example of many forms of volcanic activity.  You will see photos of Mount St. Helens and, in some cases, for comparison, photos from Yellowstone National Park.</a:t>
            </a:r>
          </a:p>
          <a:p>
            <a:pPr lvl="1"/>
            <a:endParaRPr lang="en-US" sz="1050" baseline="0" dirty="0" smtClean="0">
              <a:latin typeface="Arial"/>
              <a:ea typeface="ＭＳ Ｐゴシック" pitchFamily="-107" charset="-128"/>
              <a:cs typeface="Arial"/>
            </a:endParaRPr>
          </a:p>
          <a:p>
            <a:pPr lvl="1"/>
            <a:r>
              <a:rPr lang="en-US" sz="1050" baseline="0" dirty="0" smtClean="0">
                <a:latin typeface="Arial"/>
                <a:ea typeface="ＭＳ Ｐゴシック" pitchFamily="-107" charset="-128"/>
                <a:cs typeface="Arial"/>
              </a:rPr>
              <a:t>The picture is of a scientist monitoring gases given off by Mount St. Helens 6 July 2011.  He is taking photographs using ultraviolet light (instead of visible light) to detect sulfur dioxide (SO</a:t>
            </a:r>
            <a:r>
              <a:rPr lang="en-US" sz="1050" baseline="-25000" dirty="0" smtClean="0">
                <a:latin typeface="Arial"/>
                <a:ea typeface="ＭＳ Ｐゴシック" pitchFamily="-107" charset="-128"/>
                <a:cs typeface="Arial"/>
              </a:rPr>
              <a:t>2</a:t>
            </a:r>
            <a:r>
              <a:rPr lang="en-US" sz="1050" baseline="0" dirty="0" smtClean="0">
                <a:latin typeface="Arial"/>
                <a:ea typeface="ＭＳ Ｐゴシック" pitchFamily="-107" charset="-128"/>
                <a:cs typeface="Arial"/>
              </a:rPr>
              <a:t>), which absorbs ultraviolet light.  The presence of</a:t>
            </a:r>
            <a:r>
              <a:rPr lang="en-US" sz="1050" dirty="0" smtClean="0">
                <a:latin typeface="Arial"/>
                <a:ea typeface="ＭＳ Ｐゴシック" pitchFamily="-107" charset="-128"/>
                <a:cs typeface="Arial"/>
              </a:rPr>
              <a:t> SO</a:t>
            </a:r>
            <a:r>
              <a:rPr lang="en-US" sz="1050" baseline="-25000" dirty="0" smtClean="0">
                <a:latin typeface="Arial"/>
                <a:ea typeface="ＭＳ Ｐゴシック" pitchFamily="-107" charset="-128"/>
                <a:cs typeface="Arial"/>
              </a:rPr>
              <a:t>2 </a:t>
            </a:r>
            <a:r>
              <a:rPr lang="en-US" sz="1050" baseline="0" dirty="0" smtClean="0">
                <a:latin typeface="Arial"/>
                <a:ea typeface="ＭＳ Ｐゴシック" pitchFamily="-107" charset="-128"/>
                <a:cs typeface="Arial"/>
              </a:rPr>
              <a:t>is frequently a clue that magma is actively rising.  </a:t>
            </a:r>
          </a:p>
          <a:p>
            <a:pPr lvl="1"/>
            <a:endParaRPr lang="en-US" sz="1050" baseline="0" dirty="0" smtClean="0">
              <a:latin typeface="Arial"/>
              <a:ea typeface="ＭＳ Ｐゴシック" pitchFamily="-107" charset="-128"/>
              <a:cs typeface="Arial"/>
            </a:endParaRPr>
          </a:p>
          <a:p>
            <a:pPr lvl="1"/>
            <a:r>
              <a:rPr lang="en-US" sz="1050" baseline="0" dirty="0" smtClean="0">
                <a:latin typeface="Arial"/>
                <a:ea typeface="ＭＳ Ｐゴシック" pitchFamily="-107" charset="-128"/>
                <a:cs typeface="Arial"/>
              </a:rPr>
              <a:t>Photo by Werner, C.  2011.  USGS Volcano Hazards Program:  “Postcards from the Field.”  http://</a:t>
            </a:r>
            <a:r>
              <a:rPr lang="en-US" sz="1050" baseline="0" dirty="0" err="1" smtClean="0">
                <a:latin typeface="Arial"/>
                <a:ea typeface="ＭＳ Ｐゴシック" pitchFamily="-107" charset="-128"/>
                <a:cs typeface="Arial"/>
              </a:rPr>
              <a:t>volcanoes.usgs.gov/about/postcards/index.php#MSHgas</a:t>
            </a:r>
            <a:r>
              <a:rPr lang="en-US" sz="1050" baseline="0" dirty="0" smtClean="0">
                <a:latin typeface="Arial"/>
                <a:ea typeface="ＭＳ Ｐゴシック" pitchFamily="-107" charset="-128"/>
                <a:cs typeface="Arial"/>
              </a:rPr>
              <a:t>  Retrieved15 December 2011.</a:t>
            </a:r>
            <a:endParaRPr lang="en-US" sz="1050" dirty="0">
              <a:latin typeface="Arial"/>
              <a:ea typeface="ＭＳ Ｐゴシック" pitchFamily="-107" charset="-128"/>
              <a:cs typeface="Arial"/>
            </a:endParaRPr>
          </a:p>
        </p:txBody>
      </p:sp>
      <p:sp>
        <p:nvSpPr>
          <p:cNvPr id="18436" name="Slide Number Placeholder 3"/>
          <p:cNvSpPr>
            <a:spLocks noGrp="1"/>
          </p:cNvSpPr>
          <p:nvPr>
            <p:ph type="sldNum" sz="quarter" idx="5"/>
          </p:nvPr>
        </p:nvSpPr>
        <p:spPr>
          <a:noFill/>
        </p:spPr>
        <p:txBody>
          <a:bodyPr/>
          <a:lstStyle/>
          <a:p>
            <a:fld id="{D4D96C02-B492-C241-8462-C1ACE5684563}" type="slidenum">
              <a:rPr lang="en-US">
                <a:latin typeface="Arial" pitchFamily="-107" charset="0"/>
                <a:ea typeface="ＭＳ Ｐゴシック" pitchFamily="-107" charset="-128"/>
                <a:cs typeface="ＭＳ Ｐゴシック" pitchFamily="-107" charset="-128"/>
              </a:rPr>
              <a:pPr/>
              <a:t>43</a:t>
            </a:fld>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1DED1A-EF95-4F46-ACAD-625A65A8CBA3}" type="slidenum">
              <a:rPr lang="en-US" sz="1200"/>
              <a:pPr eaLnBrk="1" hangingPunct="1"/>
              <a:t>3</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xfrm>
            <a:off x="838200" y="4572000"/>
            <a:ext cx="5486400" cy="5757478"/>
          </a:xfrm>
          <a:noFill/>
          <a:ln/>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Image from USGS. 2002. </a:t>
            </a:r>
            <a:r>
              <a:rPr lang="en-US" sz="1050" u="none" dirty="0" smtClean="0"/>
              <a:t>Volcano Hazards Program:  </a:t>
            </a:r>
            <a:r>
              <a:rPr lang="en-US" sz="1050" u="none" kern="1200" dirty="0" smtClean="0">
                <a:solidFill>
                  <a:schemeClr val="tx1"/>
                </a:solidFill>
                <a:latin typeface="Arial" charset="0"/>
                <a:ea typeface="ＭＳ Ｐゴシック" pitchFamily="-112" charset="-128"/>
                <a:cs typeface="+mn-cs"/>
              </a:rPr>
              <a:t>“How We Monitor Volcanoes</a:t>
            </a:r>
            <a:r>
              <a:rPr lang="en-US" sz="1050" u="none" dirty="0" smtClean="0"/>
              <a:t>”.   http://</a:t>
            </a:r>
            <a:r>
              <a:rPr lang="en-US" sz="1050" u="none" dirty="0" err="1" smtClean="0"/>
              <a:t>volcanoes.usgs.gov/activity/methods/index.php</a:t>
            </a:r>
            <a:r>
              <a:rPr lang="en-US" sz="1050" u="none" dirty="0" smtClean="0"/>
              <a:t>  Retrieved 1 January 2012.</a:t>
            </a:r>
            <a:endParaRPr lang="en-US" sz="1050" dirty="0" smtClean="0"/>
          </a:p>
          <a:p>
            <a:endParaRPr lang="en-US" dirty="0">
              <a:latin typeface="Times New Roman" pitchFamily="-107" charset="0"/>
              <a:ea typeface="ＭＳ Ｐゴシック" pitchFamily="-107" charset="-128"/>
              <a:cs typeface="ＭＳ Ｐゴシック" pitchFamily="-107" charset="-128"/>
            </a:endParaRPr>
          </a:p>
        </p:txBody>
      </p:sp>
      <p:sp>
        <p:nvSpPr>
          <p:cNvPr id="20484" name="Slide Number Placeholder 3"/>
          <p:cNvSpPr>
            <a:spLocks noGrp="1"/>
          </p:cNvSpPr>
          <p:nvPr>
            <p:ph type="sldNum" sz="quarter" idx="5"/>
          </p:nvPr>
        </p:nvSpPr>
        <p:spPr>
          <a:noFill/>
        </p:spPr>
        <p:txBody>
          <a:bodyPr/>
          <a:lstStyle/>
          <a:p>
            <a:fld id="{77011420-BFB7-8140-9404-C268BF91496D}" type="slidenum">
              <a:rPr lang="en-US">
                <a:latin typeface="Arial" pitchFamily="-107" charset="0"/>
                <a:ea typeface="ＭＳ Ｐゴシック" pitchFamily="-107" charset="-128"/>
                <a:cs typeface="ＭＳ Ｐゴシック" pitchFamily="-107" charset="-128"/>
              </a:rPr>
              <a:pPr/>
              <a:t>44</a:t>
            </a:fld>
            <a:endParaRPr lang="en-US">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1B074B3-E6E9-F14E-8F8F-310B9E2820DC}" type="slidenum">
              <a:rPr lang="en-US">
                <a:latin typeface="Arial" pitchFamily="-107" charset="0"/>
                <a:ea typeface="ＭＳ Ｐゴシック" pitchFamily="-107" charset="-128"/>
                <a:cs typeface="ＭＳ Ｐゴシック" pitchFamily="-107" charset="-128"/>
              </a:rPr>
              <a:pPr/>
              <a:t>45</a:t>
            </a:fld>
            <a:endParaRPr lang="en-US">
              <a:latin typeface="Arial" pitchFamily="-107" charset="0"/>
              <a:ea typeface="ＭＳ Ｐゴシック" pitchFamily="-107" charset="-128"/>
              <a:cs typeface="ＭＳ Ｐゴシック" pitchFamily="-107" charset="-128"/>
            </a:endParaRPr>
          </a:p>
        </p:txBody>
      </p:sp>
      <p:sp>
        <p:nvSpPr>
          <p:cNvPr id="27651" name="Rectangle 2"/>
          <p:cNvSpPr>
            <a:spLocks noGrp="1" noRot="1" noChangeAspect="1" noChangeArrowheads="1" noTextEdit="1"/>
          </p:cNvSpPr>
          <p:nvPr>
            <p:ph type="sldImg"/>
          </p:nvPr>
        </p:nvSpPr>
        <p:spPr>
          <a:xfrm>
            <a:off x="1294060" y="1133475"/>
            <a:ext cx="4269880" cy="3200400"/>
          </a:xfrm>
          <a:ln/>
        </p:spPr>
      </p:sp>
      <p:sp>
        <p:nvSpPr>
          <p:cNvPr id="27652" name="Rectangle 3"/>
          <p:cNvSpPr>
            <a:spLocks noGrp="1" noChangeArrowheads="1"/>
          </p:cNvSpPr>
          <p:nvPr>
            <p:ph type="body" idx="1"/>
          </p:nvPr>
        </p:nvSpPr>
        <p:spPr>
          <a:xfrm>
            <a:off x="685800" y="4572000"/>
            <a:ext cx="5486400" cy="5757478"/>
          </a:xfrm>
          <a:noFill/>
          <a:ln/>
        </p:spPr>
        <p:txBody>
          <a:bodyPr/>
          <a:lstStyle/>
          <a:p>
            <a:pPr lvl="1" eaLnBrk="1" hangingPunct="1">
              <a:spcBef>
                <a:spcPts val="0"/>
              </a:spcBef>
            </a:pPr>
            <a:r>
              <a:rPr lang="en-US" sz="1050" dirty="0" err="1" smtClean="0">
                <a:solidFill>
                  <a:srgbClr val="000000"/>
                </a:solidFill>
                <a:latin typeface="Arial"/>
                <a:ea typeface="ＭＳ Ｐゴシック" pitchFamily="-107" charset="-128"/>
                <a:cs typeface="Arial"/>
              </a:rPr>
              <a:t>Pyroclastic</a:t>
            </a:r>
            <a:r>
              <a:rPr lang="en-US" sz="1050" dirty="0" smtClean="0">
                <a:solidFill>
                  <a:srgbClr val="000000"/>
                </a:solidFill>
                <a:latin typeface="Arial"/>
                <a:ea typeface="ＭＳ Ｐゴシック" pitchFamily="-107" charset="-128"/>
                <a:cs typeface="Arial"/>
              </a:rPr>
              <a:t> flows </a:t>
            </a:r>
            <a:r>
              <a:rPr lang="en-US" sz="1050" dirty="0" smtClean="0">
                <a:solidFill>
                  <a:srgbClr val="000000"/>
                </a:solidFill>
                <a:latin typeface="Arial"/>
                <a:ea typeface="ＭＳ Ｐゴシック" pitchFamily="-112" charset="-128"/>
                <a:cs typeface="Arial"/>
              </a:rPr>
              <a:t>o</a:t>
            </a:r>
            <a:r>
              <a:rPr lang="en-US" sz="1050" dirty="0" smtClean="0">
                <a:solidFill>
                  <a:srgbClr val="000000"/>
                </a:solidFill>
                <a:latin typeface="Arial"/>
                <a:cs typeface="Arial"/>
              </a:rPr>
              <a:t>ccur when superheated gases and solids flow down the flanks of a volcano--at </a:t>
            </a:r>
            <a:r>
              <a:rPr lang="en-US" sz="1050" baseline="0" dirty="0" smtClean="0">
                <a:solidFill>
                  <a:srgbClr val="000000"/>
                </a:solidFill>
                <a:latin typeface="Arial"/>
                <a:cs typeface="Arial"/>
              </a:rPr>
              <a:t>rates of tens to hundreds of kilometers per hour.</a:t>
            </a:r>
          </a:p>
          <a:p>
            <a:pPr lvl="1" eaLnBrk="1" hangingPunct="1">
              <a:spcBef>
                <a:spcPts val="0"/>
              </a:spcBef>
            </a:pPr>
            <a:endParaRPr lang="en-US" sz="1050" dirty="0" smtClean="0">
              <a:solidFill>
                <a:srgbClr val="000000"/>
              </a:solidFill>
              <a:latin typeface="Arial"/>
              <a:cs typeface="Arial"/>
            </a:endParaRPr>
          </a:p>
          <a:p>
            <a:pPr lvl="1" eaLnBrk="1" hangingPunct="1">
              <a:spcBef>
                <a:spcPts val="0"/>
              </a:spcBef>
            </a:pPr>
            <a:r>
              <a:rPr lang="en-US" sz="1050" dirty="0" smtClean="0">
                <a:solidFill>
                  <a:srgbClr val="000000"/>
                </a:solidFill>
                <a:latin typeface="Arial"/>
                <a:cs typeface="Arial"/>
              </a:rPr>
              <a:t>Earthquakes and elevated gas levels can precede them.   However,</a:t>
            </a:r>
            <a:r>
              <a:rPr lang="en-US" sz="1050" baseline="0" dirty="0" smtClean="0">
                <a:solidFill>
                  <a:srgbClr val="000000"/>
                </a:solidFill>
                <a:latin typeface="Arial"/>
                <a:cs typeface="Arial"/>
              </a:rPr>
              <a:t> </a:t>
            </a:r>
            <a:r>
              <a:rPr lang="en-US" sz="1050" dirty="0" smtClean="0">
                <a:solidFill>
                  <a:srgbClr val="000000"/>
                </a:solidFill>
                <a:latin typeface="Arial"/>
                <a:cs typeface="Arial"/>
              </a:rPr>
              <a:t> Mount St. </a:t>
            </a:r>
            <a:r>
              <a:rPr lang="en-US" sz="1050" dirty="0" err="1" smtClean="0">
                <a:solidFill>
                  <a:srgbClr val="000000"/>
                </a:solidFill>
                <a:latin typeface="Arial"/>
                <a:cs typeface="Arial"/>
              </a:rPr>
              <a:t>Helens’s</a:t>
            </a:r>
            <a:r>
              <a:rPr lang="en-US" sz="1050" dirty="0" smtClean="0">
                <a:solidFill>
                  <a:srgbClr val="000000"/>
                </a:solidFill>
                <a:latin typeface="Arial"/>
                <a:cs typeface="Arial"/>
              </a:rPr>
              <a:t> explosive</a:t>
            </a:r>
            <a:r>
              <a:rPr lang="en-US" sz="1050" baseline="0" dirty="0" smtClean="0">
                <a:solidFill>
                  <a:srgbClr val="000000"/>
                </a:solidFill>
                <a:latin typeface="Arial"/>
                <a:cs typeface="Arial"/>
              </a:rPr>
              <a:t> </a:t>
            </a:r>
            <a:r>
              <a:rPr lang="en-US" sz="1050" dirty="0" smtClean="0">
                <a:solidFill>
                  <a:srgbClr val="000000"/>
                </a:solidFill>
                <a:latin typeface="Arial"/>
                <a:cs typeface="Arial"/>
              </a:rPr>
              <a:t>eruption</a:t>
            </a:r>
            <a:r>
              <a:rPr lang="en-US" sz="1050" baseline="0" dirty="0" smtClean="0">
                <a:solidFill>
                  <a:srgbClr val="000000"/>
                </a:solidFill>
                <a:latin typeface="Arial"/>
                <a:cs typeface="Arial"/>
              </a:rPr>
              <a:t> of 18 May</a:t>
            </a:r>
            <a:r>
              <a:rPr lang="en-US" sz="1050" dirty="0" smtClean="0">
                <a:solidFill>
                  <a:srgbClr val="000000"/>
                </a:solidFill>
                <a:latin typeface="Arial"/>
                <a:cs typeface="Arial"/>
              </a:rPr>
              <a:t> </a:t>
            </a:r>
            <a:r>
              <a:rPr lang="en-US" sz="1050" baseline="0" dirty="0" smtClean="0">
                <a:solidFill>
                  <a:srgbClr val="000000"/>
                </a:solidFill>
                <a:latin typeface="Arial"/>
                <a:cs typeface="Arial"/>
              </a:rPr>
              <a:t>1980 was</a:t>
            </a:r>
            <a:r>
              <a:rPr lang="en-US" sz="1050" dirty="0" smtClean="0">
                <a:solidFill>
                  <a:srgbClr val="000000"/>
                </a:solidFill>
                <a:latin typeface="Arial"/>
                <a:cs typeface="Arial"/>
              </a:rPr>
              <a:t> started by a landslide — triggered</a:t>
            </a:r>
            <a:r>
              <a:rPr lang="en-US" sz="1050" baseline="0" dirty="0" smtClean="0">
                <a:solidFill>
                  <a:srgbClr val="000000"/>
                </a:solidFill>
                <a:latin typeface="Arial"/>
                <a:cs typeface="Arial"/>
              </a:rPr>
              <a:t> by</a:t>
            </a:r>
            <a:r>
              <a:rPr lang="en-US" sz="1050" dirty="0" smtClean="0">
                <a:solidFill>
                  <a:srgbClr val="000000"/>
                </a:solidFill>
                <a:latin typeface="Arial"/>
                <a:cs typeface="Arial"/>
              </a:rPr>
              <a:t> an</a:t>
            </a:r>
            <a:r>
              <a:rPr lang="en-US" sz="1050" baseline="0" dirty="0" smtClean="0">
                <a:solidFill>
                  <a:srgbClr val="000000"/>
                </a:solidFill>
                <a:latin typeface="Arial"/>
                <a:cs typeface="Arial"/>
              </a:rPr>
              <a:t> earthquake</a:t>
            </a:r>
            <a:r>
              <a:rPr lang="en-US" sz="1050" dirty="0" smtClean="0">
                <a:solidFill>
                  <a:srgbClr val="000000"/>
                </a:solidFill>
                <a:latin typeface="Arial"/>
                <a:cs typeface="Arial"/>
              </a:rPr>
              <a:t>.  The eruption</a:t>
            </a:r>
            <a:r>
              <a:rPr lang="en-US" sz="1050" baseline="0" dirty="0" smtClean="0">
                <a:solidFill>
                  <a:srgbClr val="000000"/>
                </a:solidFill>
                <a:latin typeface="Arial"/>
                <a:cs typeface="Arial"/>
              </a:rPr>
              <a:t> produced </a:t>
            </a:r>
            <a:r>
              <a:rPr lang="en-US" sz="1050" dirty="0" smtClean="0">
                <a:solidFill>
                  <a:srgbClr val="000000"/>
                </a:solidFill>
                <a:latin typeface="Arial"/>
                <a:cs typeface="Arial"/>
              </a:rPr>
              <a:t>17 or more </a:t>
            </a:r>
            <a:r>
              <a:rPr lang="en-US" sz="1050" dirty="0" err="1" smtClean="0">
                <a:solidFill>
                  <a:srgbClr val="000000"/>
                </a:solidFill>
                <a:latin typeface="Arial"/>
                <a:cs typeface="Arial"/>
              </a:rPr>
              <a:t>pyroclastic</a:t>
            </a:r>
            <a:r>
              <a:rPr lang="en-US" sz="1050" dirty="0" smtClean="0">
                <a:solidFill>
                  <a:srgbClr val="000000"/>
                </a:solidFill>
                <a:latin typeface="Arial"/>
                <a:cs typeface="Arial"/>
              </a:rPr>
              <a:t> flows.  The flows descended the north flank through</a:t>
            </a:r>
            <a:r>
              <a:rPr lang="en-US" sz="1050" baseline="0" dirty="0" smtClean="0">
                <a:solidFill>
                  <a:srgbClr val="000000"/>
                </a:solidFill>
                <a:latin typeface="Arial"/>
                <a:cs typeface="Arial"/>
              </a:rPr>
              <a:t> the breach caused by the explosion</a:t>
            </a:r>
            <a:r>
              <a:rPr lang="en-US" sz="1050" dirty="0" smtClean="0">
                <a:solidFill>
                  <a:srgbClr val="000000"/>
                </a:solidFill>
                <a:latin typeface="Arial"/>
                <a:cs typeface="Arial"/>
              </a:rPr>
              <a:t>, and they destroyed everything in their paths.</a:t>
            </a:r>
          </a:p>
          <a:p>
            <a:pPr lvl="1" eaLnBrk="1" hangingPunct="1">
              <a:spcBef>
                <a:spcPts val="0"/>
              </a:spcBef>
            </a:pPr>
            <a:endParaRPr lang="en-US" sz="1050" dirty="0" smtClean="0">
              <a:solidFill>
                <a:srgbClr val="000000"/>
              </a:solidFill>
              <a:latin typeface="Arial"/>
              <a:cs typeface="Arial"/>
            </a:endParaRPr>
          </a:p>
          <a:p>
            <a:pPr lvl="1" eaLnBrk="1" hangingPunct="1">
              <a:spcBef>
                <a:spcPts val="0"/>
              </a:spcBef>
            </a:pPr>
            <a:r>
              <a:rPr lang="en-US" sz="1050" dirty="0" smtClean="0">
                <a:solidFill>
                  <a:srgbClr val="000000"/>
                </a:solidFill>
                <a:latin typeface="Arial"/>
                <a:cs typeface="Arial"/>
              </a:rPr>
              <a:t>For more background</a:t>
            </a:r>
            <a:r>
              <a:rPr lang="en-US" sz="1050" baseline="0" dirty="0" smtClean="0">
                <a:solidFill>
                  <a:srgbClr val="000000"/>
                </a:solidFill>
                <a:latin typeface="Arial"/>
                <a:cs typeface="Arial"/>
              </a:rPr>
              <a:t> on </a:t>
            </a:r>
            <a:r>
              <a:rPr lang="en-US" sz="1050" baseline="0" dirty="0" err="1" smtClean="0">
                <a:solidFill>
                  <a:srgbClr val="000000"/>
                </a:solidFill>
                <a:latin typeface="Arial"/>
                <a:cs typeface="Arial"/>
              </a:rPr>
              <a:t>pyroclastic</a:t>
            </a:r>
            <a:r>
              <a:rPr lang="en-US" sz="1050" baseline="0" dirty="0" smtClean="0">
                <a:solidFill>
                  <a:srgbClr val="000000"/>
                </a:solidFill>
                <a:latin typeface="Arial"/>
                <a:cs typeface="Arial"/>
              </a:rPr>
              <a:t> flows click on the picture.</a:t>
            </a:r>
            <a:endParaRPr lang="en-US" sz="1050" dirty="0" smtClean="0">
              <a:solidFill>
                <a:srgbClr val="000000"/>
              </a:solidFill>
              <a:latin typeface="Arial"/>
              <a:cs typeface="Arial"/>
            </a:endParaRPr>
          </a:p>
          <a:p>
            <a:pPr eaLnBrk="1" hangingPunct="1">
              <a:spcBef>
                <a:spcPts val="0"/>
              </a:spcBef>
            </a:pPr>
            <a:endParaRPr lang="en-US" dirty="0" smtClean="0">
              <a:solidFill>
                <a:srgbClr val="000000"/>
              </a:solidFill>
              <a:latin typeface="Arial"/>
              <a:ea typeface="ＭＳ Ｐゴシック" pitchFamily="-107" charset="-128"/>
              <a:cs typeface="Arial"/>
            </a:endParaRPr>
          </a:p>
          <a:p>
            <a:pPr lvl="1" eaLnBrk="1" hangingPunct="1">
              <a:spcBef>
                <a:spcPts val="0"/>
              </a:spcBef>
            </a:pPr>
            <a:r>
              <a:rPr lang="en-US" sz="1050" baseline="0" dirty="0" smtClean="0">
                <a:solidFill>
                  <a:srgbClr val="000000"/>
                </a:solidFill>
                <a:latin typeface="Arial"/>
                <a:cs typeface="Arial"/>
              </a:rPr>
              <a:t>The photo on the left is of a </a:t>
            </a:r>
            <a:r>
              <a:rPr lang="en-US" sz="1050" baseline="0" dirty="0" err="1" smtClean="0">
                <a:solidFill>
                  <a:srgbClr val="000000"/>
                </a:solidFill>
                <a:latin typeface="Arial"/>
                <a:cs typeface="Arial"/>
              </a:rPr>
              <a:t>pyroclastic</a:t>
            </a:r>
            <a:r>
              <a:rPr lang="en-US" sz="1050" baseline="0" dirty="0" smtClean="0">
                <a:solidFill>
                  <a:srgbClr val="000000"/>
                </a:solidFill>
                <a:latin typeface="Arial"/>
                <a:cs typeface="Arial"/>
              </a:rPr>
              <a:t> flow</a:t>
            </a:r>
            <a:r>
              <a:rPr lang="en-US" sz="1050" dirty="0" smtClean="0">
                <a:solidFill>
                  <a:srgbClr val="000000"/>
                </a:solidFill>
                <a:latin typeface="Arial"/>
                <a:cs typeface="Arial"/>
              </a:rPr>
              <a:t> 7 August 1980 falling </a:t>
            </a:r>
            <a:r>
              <a:rPr lang="en-US" sz="1050" baseline="0" dirty="0" smtClean="0">
                <a:solidFill>
                  <a:srgbClr val="000000"/>
                </a:solidFill>
                <a:latin typeface="Arial"/>
                <a:cs typeface="Arial"/>
              </a:rPr>
              <a:t>down the flank of Mount St. Helens.  </a:t>
            </a:r>
            <a:r>
              <a:rPr lang="en-US" sz="1050" dirty="0" smtClean="0">
                <a:solidFill>
                  <a:srgbClr val="000000"/>
                </a:solidFill>
                <a:latin typeface="Arial"/>
                <a:cs typeface="Arial"/>
              </a:rPr>
              <a:t>The photo</a:t>
            </a:r>
            <a:r>
              <a:rPr lang="en-US" sz="1050" baseline="0" dirty="0" smtClean="0">
                <a:solidFill>
                  <a:srgbClr val="000000"/>
                </a:solidFill>
                <a:latin typeface="Arial"/>
                <a:cs typeface="Arial"/>
              </a:rPr>
              <a:t> </a:t>
            </a:r>
            <a:r>
              <a:rPr lang="en-US" sz="1050" dirty="0" smtClean="0">
                <a:solidFill>
                  <a:srgbClr val="000000"/>
                </a:solidFill>
                <a:latin typeface="Arial"/>
                <a:cs typeface="Arial"/>
              </a:rPr>
              <a:t>on the right is a </a:t>
            </a:r>
            <a:r>
              <a:rPr lang="en-US" sz="1050" dirty="0" err="1" smtClean="0">
                <a:solidFill>
                  <a:srgbClr val="000000"/>
                </a:solidFill>
                <a:latin typeface="Arial"/>
                <a:cs typeface="Arial"/>
              </a:rPr>
              <a:t>pyroclastic</a:t>
            </a:r>
            <a:r>
              <a:rPr lang="en-US" sz="1050" baseline="0" dirty="0" smtClean="0">
                <a:solidFill>
                  <a:srgbClr val="000000"/>
                </a:solidFill>
                <a:latin typeface="Arial"/>
                <a:cs typeface="Arial"/>
              </a:rPr>
              <a:t> flow deposit from an eruption 12 June</a:t>
            </a:r>
            <a:r>
              <a:rPr lang="en-US" sz="1050" dirty="0" smtClean="0">
                <a:solidFill>
                  <a:srgbClr val="000000"/>
                </a:solidFill>
                <a:latin typeface="Arial"/>
                <a:cs typeface="Arial"/>
              </a:rPr>
              <a:t> </a:t>
            </a:r>
            <a:r>
              <a:rPr lang="en-US" sz="1050" baseline="0" dirty="0" smtClean="0">
                <a:solidFill>
                  <a:srgbClr val="000000"/>
                </a:solidFill>
                <a:latin typeface="Arial"/>
                <a:cs typeface="Arial"/>
              </a:rPr>
              <a:t>1980. The tongue of debris is ½ mile long. </a:t>
            </a:r>
          </a:p>
          <a:p>
            <a:pPr marL="457200" marR="0" lvl="1" indent="0" algn="l" defTabSz="914400" rtl="0" eaLnBrk="1" fontAlgn="base" latinLnBrk="0" hangingPunct="1">
              <a:spcBef>
                <a:spcPts val="0"/>
              </a:spcBef>
              <a:spcAft>
                <a:spcPct val="0"/>
              </a:spcAft>
              <a:buClrTx/>
              <a:buSzTx/>
              <a:buFontTx/>
              <a:buNone/>
              <a:tabLst/>
              <a:defRPr/>
            </a:pPr>
            <a:endParaRPr lang="en-US" sz="1050" kern="1200" dirty="0" smtClean="0">
              <a:solidFill>
                <a:srgbClr val="000000"/>
              </a:solidFill>
              <a:latin typeface="Arial"/>
              <a:ea typeface="ＭＳ Ｐゴシック" pitchFamily="-112" charset="-128"/>
              <a:cs typeface="Arial"/>
            </a:endParaRPr>
          </a:p>
          <a:p>
            <a:pPr marL="457200" marR="0" lvl="1" indent="0" algn="l" defTabSz="914400" rtl="0" eaLnBrk="1" fontAlgn="base" latinLnBrk="0" hangingPunct="1">
              <a:spcBef>
                <a:spcPts val="0"/>
              </a:spcBef>
              <a:spcAft>
                <a:spcPct val="0"/>
              </a:spcAft>
              <a:buClrTx/>
              <a:buSzTx/>
              <a:buFontTx/>
              <a:buNone/>
              <a:tabLst/>
              <a:defRPr/>
            </a:pPr>
            <a:r>
              <a:rPr lang="en-US" sz="1050" kern="1200" dirty="0" err="1" smtClean="0">
                <a:solidFill>
                  <a:srgbClr val="000000"/>
                </a:solidFill>
                <a:latin typeface="Arial"/>
                <a:ea typeface="ＭＳ Ｐゴシック" pitchFamily="-112" charset="-128"/>
                <a:cs typeface="Arial"/>
              </a:rPr>
              <a:t>Lefthand</a:t>
            </a:r>
            <a:r>
              <a:rPr lang="en-US" sz="1050" kern="1200" dirty="0" smtClean="0">
                <a:solidFill>
                  <a:srgbClr val="000000"/>
                </a:solidFill>
                <a:latin typeface="Arial"/>
                <a:ea typeface="ＭＳ Ｐゴシック" pitchFamily="-112" charset="-128"/>
                <a:cs typeface="Arial"/>
              </a:rPr>
              <a:t> photo from USGS.  </a:t>
            </a:r>
            <a:r>
              <a:rPr lang="en-US" sz="1050" kern="1200" dirty="0" err="1" smtClean="0">
                <a:solidFill>
                  <a:srgbClr val="000000"/>
                </a:solidFill>
                <a:latin typeface="Arial"/>
                <a:ea typeface="ＭＳ Ｐゴシック" pitchFamily="-112" charset="-128"/>
                <a:cs typeface="Arial"/>
              </a:rPr>
              <a:t>Lipman</a:t>
            </a:r>
            <a:r>
              <a:rPr lang="en-US" sz="1050" kern="1200" dirty="0" smtClean="0">
                <a:solidFill>
                  <a:srgbClr val="000000"/>
                </a:solidFill>
                <a:latin typeface="Arial"/>
                <a:ea typeface="ＭＳ Ｐゴシック" pitchFamily="-112" charset="-128"/>
                <a:cs typeface="Arial"/>
              </a:rPr>
              <a:t>, P.  1980.  Cascade Volcano Observatory:  Digital Slide File: Mount St. Helens, Washington:  </a:t>
            </a:r>
            <a:r>
              <a:rPr lang="en-US" sz="1050" kern="1200" dirty="0" err="1" smtClean="0">
                <a:solidFill>
                  <a:srgbClr val="000000"/>
                </a:solidFill>
                <a:latin typeface="Arial"/>
                <a:ea typeface="ＭＳ Ｐゴシック" pitchFamily="-112" charset="-128"/>
                <a:cs typeface="Arial"/>
              </a:rPr>
              <a:t>Pyroclastic</a:t>
            </a:r>
            <a:r>
              <a:rPr lang="en-US" sz="1050" kern="1200" dirty="0" smtClean="0">
                <a:solidFill>
                  <a:srgbClr val="000000"/>
                </a:solidFill>
                <a:latin typeface="Arial"/>
                <a:ea typeface="ＭＳ Ｐゴシック" pitchFamily="-112" charset="-128"/>
                <a:cs typeface="Arial"/>
              </a:rPr>
              <a:t> Flow Images:</a:t>
            </a:r>
            <a:r>
              <a:rPr lang="en-US" sz="1050" kern="1200" baseline="0" dirty="0" smtClean="0">
                <a:solidFill>
                  <a:srgbClr val="000000"/>
                </a:solidFill>
                <a:latin typeface="Arial"/>
                <a:ea typeface="ＭＳ Ｐゴシック" pitchFamily="-112" charset="-128"/>
                <a:cs typeface="Arial"/>
              </a:rPr>
              <a:t> </a:t>
            </a:r>
            <a:r>
              <a:rPr lang="en-US" sz="1050" kern="1200" dirty="0" smtClean="0">
                <a:solidFill>
                  <a:srgbClr val="000000"/>
                </a:solidFill>
                <a:latin typeface="Arial"/>
                <a:ea typeface="ＭＳ Ｐゴシック" pitchFamily="-112" charset="-128"/>
                <a:cs typeface="Arial"/>
              </a:rPr>
              <a:t>1980-Current.  </a:t>
            </a:r>
            <a:r>
              <a:rPr lang="en-US" sz="1050" dirty="0" err="1" smtClean="0">
                <a:solidFill>
                  <a:srgbClr val="000000"/>
                </a:solidFill>
                <a:latin typeface="Arial"/>
                <a:cs typeface="Arial"/>
              </a:rPr>
              <a:t>http://vulcan.wr.usgs.gov/Volcanoes/MSH/Images/pyroclastic_flows.html</a:t>
            </a:r>
            <a:r>
              <a:rPr lang="en-US" sz="1050" dirty="0" smtClean="0">
                <a:solidFill>
                  <a:srgbClr val="000000"/>
                </a:solidFill>
                <a:latin typeface="Arial"/>
                <a:cs typeface="Arial"/>
              </a:rPr>
              <a:t>  Retrieved </a:t>
            </a:r>
            <a:r>
              <a:rPr lang="en-US" sz="1050" baseline="0" dirty="0" smtClean="0">
                <a:solidFill>
                  <a:srgbClr val="000000"/>
                </a:solidFill>
                <a:latin typeface="Arial"/>
                <a:cs typeface="Arial"/>
              </a:rPr>
              <a:t>13 December 2011.</a:t>
            </a:r>
          </a:p>
          <a:p>
            <a:pPr marL="457200" marR="0" lvl="1" indent="0" algn="l" defTabSz="914400" rtl="0" eaLnBrk="1" fontAlgn="base" latinLnBrk="0" hangingPunct="1">
              <a:spcBef>
                <a:spcPts val="0"/>
              </a:spcBef>
              <a:spcAft>
                <a:spcPct val="0"/>
              </a:spcAft>
              <a:buClrTx/>
              <a:buSzTx/>
              <a:buFontTx/>
              <a:buNone/>
              <a:tabLst/>
              <a:defRPr/>
            </a:pPr>
            <a:endParaRPr lang="en-US" sz="1050" dirty="0" smtClean="0">
              <a:solidFill>
                <a:srgbClr val="000000"/>
              </a:solidFill>
              <a:latin typeface="Arial"/>
              <a:cs typeface="Arial"/>
            </a:endParaRPr>
          </a:p>
          <a:p>
            <a:pPr marL="457200" marR="0" lvl="1" indent="0" algn="l" defTabSz="914400" rtl="0" eaLnBrk="1" fontAlgn="base" latinLnBrk="0" hangingPunct="1">
              <a:spcBef>
                <a:spcPts val="0"/>
              </a:spcBef>
              <a:spcAft>
                <a:spcPct val="0"/>
              </a:spcAft>
              <a:buClrTx/>
              <a:buSzTx/>
              <a:buFontTx/>
              <a:buNone/>
              <a:tabLst/>
              <a:defRPr/>
            </a:pPr>
            <a:r>
              <a:rPr lang="en-US" sz="1050" baseline="0" dirty="0" err="1" smtClean="0">
                <a:solidFill>
                  <a:srgbClr val="000000"/>
                </a:solidFill>
                <a:latin typeface="Arial"/>
                <a:cs typeface="Arial"/>
              </a:rPr>
              <a:t>Righthand</a:t>
            </a:r>
            <a:r>
              <a:rPr lang="en-US" sz="1050" baseline="0" dirty="0" smtClean="0">
                <a:solidFill>
                  <a:srgbClr val="000000"/>
                </a:solidFill>
                <a:latin typeface="Arial"/>
                <a:cs typeface="Arial"/>
              </a:rPr>
              <a:t> photo from USGS, Rowley, P.  1980.</a:t>
            </a:r>
            <a:r>
              <a:rPr lang="en-US" sz="1050" dirty="0" smtClean="0">
                <a:solidFill>
                  <a:srgbClr val="000000"/>
                </a:solidFill>
                <a:latin typeface="Arial"/>
                <a:cs typeface="Arial"/>
              </a:rPr>
              <a:t> </a:t>
            </a:r>
            <a:r>
              <a:rPr lang="en-US" sz="1050" kern="1200" dirty="0" smtClean="0">
                <a:solidFill>
                  <a:srgbClr val="000000"/>
                </a:solidFill>
                <a:latin typeface="Arial"/>
                <a:ea typeface="ＭＳ Ｐゴシック" pitchFamily="-112" charset="-128"/>
                <a:cs typeface="Arial"/>
              </a:rPr>
              <a:t>Cascade Volcano Observatory:  Digital Slide File: Mount St. Helens, Washington:  </a:t>
            </a:r>
            <a:r>
              <a:rPr lang="en-US" sz="1050" kern="1200" dirty="0" err="1" smtClean="0">
                <a:solidFill>
                  <a:srgbClr val="000000"/>
                </a:solidFill>
                <a:latin typeface="Arial"/>
                <a:ea typeface="ＭＳ Ｐゴシック" pitchFamily="-112" charset="-128"/>
                <a:cs typeface="Arial"/>
              </a:rPr>
              <a:t>Pyroclastic</a:t>
            </a:r>
            <a:r>
              <a:rPr lang="en-US" sz="1050" kern="1200" dirty="0" smtClean="0">
                <a:solidFill>
                  <a:srgbClr val="000000"/>
                </a:solidFill>
                <a:latin typeface="Arial"/>
                <a:ea typeface="ＭＳ Ｐゴシック" pitchFamily="-112" charset="-128"/>
                <a:cs typeface="Arial"/>
              </a:rPr>
              <a:t> Flow Images:</a:t>
            </a:r>
            <a:r>
              <a:rPr lang="en-US" sz="1050" kern="1200" baseline="0" dirty="0" smtClean="0">
                <a:solidFill>
                  <a:srgbClr val="000000"/>
                </a:solidFill>
                <a:latin typeface="Arial"/>
                <a:ea typeface="ＭＳ Ｐゴシック" pitchFamily="-112" charset="-128"/>
                <a:cs typeface="Arial"/>
              </a:rPr>
              <a:t> </a:t>
            </a:r>
            <a:r>
              <a:rPr lang="en-US" sz="1050" kern="1200" dirty="0" smtClean="0">
                <a:solidFill>
                  <a:srgbClr val="000000"/>
                </a:solidFill>
                <a:latin typeface="Arial"/>
                <a:ea typeface="ＭＳ Ｐゴシック" pitchFamily="-112" charset="-128"/>
                <a:cs typeface="Arial"/>
              </a:rPr>
              <a:t>1980-Current</a:t>
            </a:r>
            <a:r>
              <a:rPr lang="en-US" sz="1050" kern="1200" baseline="0" dirty="0" smtClean="0">
                <a:solidFill>
                  <a:srgbClr val="000000"/>
                </a:solidFill>
                <a:latin typeface="Arial"/>
                <a:ea typeface="ＭＳ Ｐゴシック" pitchFamily="-112" charset="-128"/>
                <a:cs typeface="Arial"/>
              </a:rPr>
              <a:t> </a:t>
            </a:r>
            <a:r>
              <a:rPr lang="en-US" sz="1050" dirty="0" smtClean="0">
                <a:solidFill>
                  <a:srgbClr val="000000"/>
                </a:solidFill>
                <a:latin typeface="Arial"/>
                <a:cs typeface="Arial"/>
              </a:rPr>
              <a:t> </a:t>
            </a:r>
            <a:r>
              <a:rPr lang="en-US" sz="1050" dirty="0" err="1" smtClean="0">
                <a:solidFill>
                  <a:srgbClr val="000000"/>
                </a:solidFill>
                <a:latin typeface="Arial"/>
                <a:cs typeface="Arial"/>
              </a:rPr>
              <a:t>http://vulcan.wr.usgs.gov/Volcanoes/MSH/Images/pyroclastic_flows.html</a:t>
            </a:r>
            <a:r>
              <a:rPr lang="en-US" sz="1050" dirty="0" smtClean="0">
                <a:solidFill>
                  <a:srgbClr val="000000"/>
                </a:solidFill>
                <a:latin typeface="Arial"/>
                <a:cs typeface="Arial"/>
              </a:rPr>
              <a:t>  Retrieved 13 December</a:t>
            </a:r>
            <a:r>
              <a:rPr lang="en-US" sz="1050" baseline="0" dirty="0" smtClean="0">
                <a:solidFill>
                  <a:srgbClr val="000000"/>
                </a:solidFill>
                <a:latin typeface="Arial"/>
                <a:cs typeface="Arial"/>
              </a:rPr>
              <a:t> 2011.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latin typeface="Tahoma" pitchFamily="-107" charset="0"/>
            </a:endParaRPr>
          </a:p>
          <a:p>
            <a:pPr eaLnBrk="1" hangingPunct="1"/>
            <a:endParaRPr 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04461B3A-AE92-0745-B490-7332111C2BB7}" type="slidenum">
              <a:rPr lang="en-US">
                <a:latin typeface="Arial" pitchFamily="-107" charset="0"/>
                <a:ea typeface="ＭＳ Ｐゴシック" pitchFamily="-107" charset="-128"/>
                <a:cs typeface="ＭＳ Ｐゴシック" pitchFamily="-107" charset="-128"/>
              </a:rPr>
              <a:pPr/>
              <a:t>46</a:t>
            </a:fld>
            <a:endParaRPr lang="en-US">
              <a:latin typeface="Arial" pitchFamily="-107" charset="0"/>
              <a:ea typeface="ＭＳ Ｐゴシック" pitchFamily="-107" charset="-128"/>
              <a:cs typeface="ＭＳ Ｐゴシック" pitchFamily="-107"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685800" y="4572000"/>
            <a:ext cx="5486400" cy="5757478"/>
          </a:xfrm>
          <a:noFill/>
          <a:ln/>
        </p:spPr>
        <p:txBody>
          <a:bodyPr/>
          <a:lstStyle/>
          <a:p>
            <a:pPr lvl="1" eaLnBrk="1" hangingPunct="1"/>
            <a:endParaRPr lang="en-US" dirty="0" smtClean="0">
              <a:latin typeface="Arial" pitchFamily="-107" charset="0"/>
              <a:ea typeface="ＭＳ Ｐゴシック" pitchFamily="-107" charset="-128"/>
              <a:cs typeface="ＭＳ Ｐゴシック" pitchFamily="-107" charset="-128"/>
            </a:endParaRPr>
          </a:p>
          <a:p>
            <a:pPr lvl="1" eaLnBrk="1" hangingPunct="1">
              <a:lnSpc>
                <a:spcPct val="90000"/>
              </a:lnSpc>
            </a:pPr>
            <a:r>
              <a:rPr lang="en-US" sz="1050" dirty="0" smtClean="0">
                <a:ea typeface="ＭＳ Ｐゴシック" pitchFamily="-107" charset="-128"/>
                <a:cs typeface="ＭＳ Ｐゴシック" pitchFamily="-107" charset="-128"/>
              </a:rPr>
              <a:t>Gases that are dissolved in magma provide some of the energy for volcanic eruptions.  Gases can be released as magma rises (easing the pressure, like opening a can of soda), as it erupts to the surface, and even as magma cools below the surface.  Compare</a:t>
            </a:r>
            <a:r>
              <a:rPr lang="en-US" sz="1050" baseline="0" dirty="0" smtClean="0">
                <a:ea typeface="ＭＳ Ｐゴシック" pitchFamily="-107" charset="-128"/>
                <a:cs typeface="ＭＳ Ｐゴシック" pitchFamily="-107" charset="-128"/>
              </a:rPr>
              <a:t> the size of the gas bubbles near the magma chamber to those near the volcano’s vent.  They</a:t>
            </a:r>
            <a:r>
              <a:rPr lang="en-US" sz="1050" dirty="0" smtClean="0">
                <a:ea typeface="ＭＳ Ｐゴシック" pitchFamily="-107" charset="-128"/>
                <a:cs typeface="ＭＳ Ｐゴシック" pitchFamily="-107" charset="-128"/>
              </a:rPr>
              <a:t> get bigger as the pressure on the magma lets up.</a:t>
            </a:r>
          </a:p>
          <a:p>
            <a:pPr lvl="1" eaLnBrk="1" hangingPunct="1">
              <a:lnSpc>
                <a:spcPct val="90000"/>
              </a:lnSpc>
            </a:pPr>
            <a:endParaRPr lang="en-US" sz="1050" dirty="0" smtClean="0">
              <a:ea typeface="ＭＳ Ｐゴシック" pitchFamily="-107" charset="-128"/>
              <a:cs typeface="ＭＳ Ｐゴシック" pitchFamily="-107" charset="-128"/>
            </a:endParaRPr>
          </a:p>
          <a:p>
            <a:pPr lvl="1" eaLnBrk="1" hangingPunct="1">
              <a:lnSpc>
                <a:spcPct val="90000"/>
              </a:lnSpc>
            </a:pPr>
            <a:r>
              <a:rPr lang="en-US" sz="1050" b="0" dirty="0" smtClean="0">
                <a:ea typeface="ＭＳ Ｐゴシック" pitchFamily="-107" charset="-128"/>
                <a:cs typeface="ＭＳ Ｐゴシック" pitchFamily="-107" charset="-128"/>
              </a:rPr>
              <a:t>The primary gas in an eruption is water vapor!</a:t>
            </a:r>
          </a:p>
          <a:p>
            <a:pPr lvl="1" eaLnBrk="1" hangingPunct="1"/>
            <a:endParaRPr lang="en-US" sz="1050" dirty="0" smtClean="0">
              <a:latin typeface="Arial" pitchFamily="-107" charset="0"/>
              <a:ea typeface="ＭＳ Ｐゴシック" pitchFamily="-107" charset="-128"/>
              <a:cs typeface="ＭＳ Ｐゴシック" pitchFamily="-107" charset="-128"/>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050" dirty="0" smtClean="0">
                <a:latin typeface="Tahoma" pitchFamily="-107" charset="0"/>
              </a:rPr>
              <a:t>The </a:t>
            </a:r>
            <a:r>
              <a:rPr lang="en-US" sz="1050" dirty="0" err="1" smtClean="0">
                <a:latin typeface="Tahoma" pitchFamily="-107" charset="0"/>
              </a:rPr>
              <a:t>lefthand</a:t>
            </a:r>
            <a:r>
              <a:rPr lang="en-US" sz="1050" dirty="0" smtClean="0">
                <a:latin typeface="Tahoma" pitchFamily="-107" charset="0"/>
              </a:rPr>
              <a:t> image is a diagram of gases </a:t>
            </a:r>
            <a:r>
              <a:rPr lang="en-US" sz="1050" dirty="0" err="1" smtClean="0">
                <a:latin typeface="Tahoma" pitchFamily="-107" charset="0"/>
              </a:rPr>
              <a:t>exsolving</a:t>
            </a:r>
            <a:r>
              <a:rPr lang="en-US" sz="1050" baseline="0" dirty="0" smtClean="0">
                <a:latin typeface="Tahoma" pitchFamily="-107" charset="0"/>
              </a:rPr>
              <a:t> (the opposite of dissolving)</a:t>
            </a:r>
            <a:r>
              <a:rPr lang="en-US" sz="1050" dirty="0" smtClean="0">
                <a:latin typeface="Tahoma" pitchFamily="-107" charset="0"/>
              </a:rPr>
              <a:t> from</a:t>
            </a:r>
            <a:r>
              <a:rPr lang="en-US" sz="1050" baseline="0" dirty="0" smtClean="0">
                <a:latin typeface="Tahoma" pitchFamily="-107" charset="0"/>
              </a:rPr>
              <a:t> magma as the magma rises.  The photo</a:t>
            </a:r>
            <a:r>
              <a:rPr lang="en-US" sz="1050" dirty="0" smtClean="0">
                <a:latin typeface="Tahoma" pitchFamily="-107" charset="0"/>
              </a:rPr>
              <a:t>, on the right, </a:t>
            </a:r>
            <a:r>
              <a:rPr lang="en-US" sz="1050" baseline="0" dirty="0" smtClean="0">
                <a:latin typeface="Tahoma" pitchFamily="-107" charset="0"/>
              </a:rPr>
              <a:t>proves that magma is gassy.  When magma reaches the surface</a:t>
            </a:r>
            <a:r>
              <a:rPr lang="en-US" sz="1050" dirty="0" smtClean="0">
                <a:latin typeface="Tahoma" pitchFamily="-107" charset="0"/>
              </a:rPr>
              <a:t>—becoming “</a:t>
            </a:r>
            <a:r>
              <a:rPr lang="en-US" sz="1050" baseline="0" dirty="0" smtClean="0">
                <a:latin typeface="Tahoma" pitchFamily="-107" charset="0"/>
              </a:rPr>
              <a:t>lava”--and cools quickly, holes remain from the gas bubbles it once contained.  </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050" baseline="0" dirty="0" smtClean="0">
              <a:latin typeface="Tahoma" pitchFamily="-107" charset="0"/>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050" baseline="0" dirty="0" smtClean="0">
                <a:latin typeface="Tahoma" pitchFamily="-107" charset="0"/>
              </a:rPr>
              <a:t>Diagram f</a:t>
            </a:r>
            <a:r>
              <a:rPr lang="en-US" sz="1050" dirty="0" smtClean="0">
                <a:latin typeface="Tahoma" pitchFamily="-107" charset="0"/>
              </a:rPr>
              <a:t>rom </a:t>
            </a:r>
            <a:r>
              <a:rPr lang="en-US" sz="1050" dirty="0" err="1" smtClean="0">
                <a:latin typeface="Tahoma" pitchFamily="-107" charset="0"/>
              </a:rPr>
              <a:t>Driedger</a:t>
            </a:r>
            <a:r>
              <a:rPr lang="en-US" sz="1050" dirty="0" smtClean="0">
                <a:latin typeface="Tahoma" pitchFamily="-107" charset="0"/>
              </a:rPr>
              <a:t>, C.; Doherty, A.; and Dixon, C. 2005. Living with a Volcano in your Backyard -- An Educator's Guide with Emphasis on Mount Rainier: U.S. Geological Survey and National Park Service: General Interest Publication 19. “Soda Bottle Volcano” Activity.  http://vulcan.wr.usgs.gov/Outreach/Publications/GIP19/framework.html  Retrieved </a:t>
            </a:r>
            <a:r>
              <a:rPr lang="en-US" sz="1050" baseline="0" dirty="0" smtClean="0">
                <a:latin typeface="Tahoma" pitchFamily="-107" charset="0"/>
              </a:rPr>
              <a:t>13 December 2011.</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050" baseline="0" dirty="0" smtClean="0">
              <a:latin typeface="Tahoma" pitchFamily="-107" charset="0"/>
            </a:endParaRPr>
          </a:p>
          <a:p>
            <a:pPr marL="457200" marR="0" lvl="1" indent="0" algn="l" defTabSz="914400" rtl="0" eaLnBrk="1" fontAlgn="base" latinLnBrk="0" hangingPunct="1">
              <a:lnSpc>
                <a:spcPct val="100000"/>
              </a:lnSpc>
              <a:spcBef>
                <a:spcPct val="30000"/>
              </a:spcBef>
              <a:spcAft>
                <a:spcPct val="0"/>
              </a:spcAft>
              <a:buClrTx/>
              <a:buSzTx/>
              <a:buFontTx/>
              <a:buNone/>
              <a:tabLst/>
              <a:defRPr/>
            </a:pPr>
            <a:r>
              <a:rPr lang="en-US" sz="1050" baseline="0" dirty="0" smtClean="0">
                <a:latin typeface="Tahoma" pitchFamily="-107" charset="0"/>
              </a:rPr>
              <a:t>Photo from USGS, accessed from the National Park Service: Bryce Canyon Activity 3:  Igneous Rocks. http://www.nps.gov/brca/forteachers/randmact3.htm  Retrieved 13 December 2011.</a:t>
            </a: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200" baseline="0" dirty="0" smtClean="0">
              <a:latin typeface="Tahoma" pitchFamily="-107" charset="0"/>
            </a:endParaRPr>
          </a:p>
          <a:p>
            <a:pPr marL="457200" marR="0" lvl="1" indent="0" algn="l" defTabSz="914400" rtl="0" eaLnBrk="1" fontAlgn="base" latinLnBrk="0" hangingPunct="1">
              <a:lnSpc>
                <a:spcPct val="100000"/>
              </a:lnSpc>
              <a:spcBef>
                <a:spcPct val="30000"/>
              </a:spcBef>
              <a:spcAft>
                <a:spcPct val="0"/>
              </a:spcAft>
              <a:buClrTx/>
              <a:buSzTx/>
              <a:buFontTx/>
              <a:buNone/>
              <a:tabLst/>
              <a:defRPr/>
            </a:pPr>
            <a:endParaRPr lang="en-US" sz="1200" dirty="0" smtClean="0">
              <a:latin typeface="Tahoma" pitchFamily="-107" charset="0"/>
            </a:endParaRPr>
          </a:p>
          <a:p>
            <a:pPr eaLnBrk="1" hangingPunct="1"/>
            <a:endParaRPr 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marL="457200" marR="0" lvl="1" indent="0" algn="l" defTabSz="914400" rtl="0" eaLnBrk="1" fontAlgn="base" latinLnBrk="0" hangingPunct="1">
              <a:lnSpc>
                <a:spcPct val="90000"/>
              </a:lnSpc>
              <a:spcBef>
                <a:spcPct val="30000"/>
              </a:spcBef>
              <a:spcAft>
                <a:spcPct val="0"/>
              </a:spcAft>
              <a:buClrTx/>
              <a:buSzTx/>
              <a:buFontTx/>
              <a:buNone/>
              <a:tabLst/>
              <a:defRPr/>
            </a:pPr>
            <a:r>
              <a:rPr lang="en-US" sz="1050" b="0" dirty="0" smtClean="0"/>
              <a:t>A scientist collects gas samples for analysis</a:t>
            </a:r>
            <a:r>
              <a:rPr lang="en-US" sz="1050" b="0" baseline="0" dirty="0" smtClean="0"/>
              <a:t> on an Alaskan volcano</a:t>
            </a:r>
            <a:r>
              <a:rPr lang="en-US" sz="1050" b="0" dirty="0" smtClean="0"/>
              <a:t>.  Notice his</a:t>
            </a:r>
            <a:r>
              <a:rPr lang="en-US" sz="1050" b="0" baseline="0" dirty="0" smtClean="0"/>
              <a:t> </a:t>
            </a:r>
            <a:r>
              <a:rPr lang="en-US" sz="1050" b="0" dirty="0" smtClean="0"/>
              <a:t>protective equipment.</a:t>
            </a:r>
          </a:p>
          <a:p>
            <a:pPr lvl="1" eaLnBrk="1" hangingPunct="1">
              <a:lnSpc>
                <a:spcPct val="90000"/>
              </a:lnSpc>
            </a:pPr>
            <a:endParaRPr lang="en-US" sz="1050" dirty="0" smtClean="0">
              <a:ea typeface="ＭＳ Ｐゴシック" pitchFamily="-107" charset="-128"/>
              <a:cs typeface="ＭＳ Ｐゴシック" pitchFamily="-107" charset="-128"/>
            </a:endParaRPr>
          </a:p>
          <a:p>
            <a:pPr lvl="1" eaLnBrk="1" hangingPunct="1">
              <a:lnSpc>
                <a:spcPct val="90000"/>
              </a:lnSpc>
            </a:pPr>
            <a:r>
              <a:rPr lang="en-US" sz="1050" dirty="0" smtClean="0">
                <a:ea typeface="ＭＳ Ｐゴシック" pitchFamily="-107" charset="-128"/>
                <a:cs typeface="ＭＳ Ｐゴシック" pitchFamily="-107" charset="-128"/>
              </a:rPr>
              <a:t>Volcanic gases are hard to sample and measure because they are found in hazardous places and are toxic to living things – like this geologist.  We detect the gases</a:t>
            </a:r>
            <a:r>
              <a:rPr lang="en-US" sz="1050" baseline="0" dirty="0" smtClean="0">
                <a:ea typeface="ＭＳ Ｐゴシック" pitchFamily="-107" charset="-128"/>
                <a:cs typeface="ＭＳ Ｐゴシック" pitchFamily="-107" charset="-128"/>
              </a:rPr>
              <a:t> by </a:t>
            </a:r>
            <a:r>
              <a:rPr lang="en-US" sz="1050" dirty="0" smtClean="0">
                <a:ea typeface="ＭＳ Ｐゴシック" pitchFamily="-107" charset="-128"/>
                <a:cs typeface="ＭＳ Ｐゴシック" pitchFamily="-107" charset="-128"/>
              </a:rPr>
              <a:t>using </a:t>
            </a:r>
            <a:r>
              <a:rPr lang="en-US" sz="1050" dirty="0" smtClean="0">
                <a:ea typeface="ＭＳ Ｐゴシック" charset="-128"/>
                <a:cs typeface="ＭＳ Ｐゴシック" charset="-128"/>
              </a:rPr>
              <a:t>instruments</a:t>
            </a:r>
            <a:r>
              <a:rPr lang="en-US" sz="1050" baseline="0" dirty="0" smtClean="0">
                <a:ea typeface="ＭＳ Ｐゴシック" charset="-128"/>
                <a:cs typeface="ＭＳ Ｐゴシック" charset="-128"/>
              </a:rPr>
              <a:t> </a:t>
            </a:r>
            <a:r>
              <a:rPr lang="en-US" sz="1050" dirty="0" smtClean="0"/>
              <a:t>on the ground or mounted on an airplane as</a:t>
            </a:r>
            <a:r>
              <a:rPr lang="en-US" sz="1050" baseline="0" dirty="0" smtClean="0"/>
              <a:t> </a:t>
            </a:r>
            <a:r>
              <a:rPr lang="en-US" sz="1050" dirty="0" smtClean="0"/>
              <a:t>in the previous slide.  Samples</a:t>
            </a:r>
            <a:r>
              <a:rPr lang="en-US" sz="1050" baseline="0" dirty="0" smtClean="0"/>
              <a:t> </a:t>
            </a:r>
            <a:r>
              <a:rPr lang="en-US" sz="1050" dirty="0" smtClean="0"/>
              <a:t>can</a:t>
            </a:r>
            <a:r>
              <a:rPr lang="en-US" sz="1050" baseline="0" dirty="0" smtClean="0"/>
              <a:t> also be</a:t>
            </a:r>
            <a:r>
              <a:rPr lang="en-US" sz="1050" dirty="0" smtClean="0"/>
              <a:t> collected by hand, like in this photo, for analyzing in a laboratory.</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t>Image from USGS Volcano Hazards Program: “</a:t>
            </a:r>
            <a:r>
              <a:rPr lang="en-US" sz="1050" kern="1200" dirty="0" smtClean="0">
                <a:solidFill>
                  <a:schemeClr val="tx1"/>
                </a:solidFill>
                <a:latin typeface="Arial" charset="0"/>
                <a:ea typeface="ＭＳ Ｐゴシック" charset="-128"/>
                <a:cs typeface="ＭＳ Ｐゴシック" charset="-128"/>
              </a:rPr>
              <a:t>Direct gas sampling and laboratory analysis</a:t>
            </a:r>
            <a:r>
              <a:rPr lang="en-US" sz="1050" dirty="0" smtClean="0"/>
              <a:t>.” http://</a:t>
            </a:r>
            <a:r>
              <a:rPr lang="en-US" sz="1050" dirty="0" err="1" smtClean="0"/>
              <a:t>volcanoes.usgs.gov/activity/methods/gas/sample.php</a:t>
            </a:r>
            <a:r>
              <a:rPr lang="en-US" sz="1050" dirty="0" smtClean="0"/>
              <a:t>  Retrieved</a:t>
            </a:r>
            <a:r>
              <a:rPr lang="en-US" sz="1050" baseline="0" dirty="0" smtClean="0"/>
              <a:t> </a:t>
            </a:r>
            <a:r>
              <a:rPr lang="en-US" sz="1050" dirty="0" smtClean="0"/>
              <a:t>13 December 2011.</a:t>
            </a:r>
          </a:p>
          <a:p>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47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63600" y="4572000"/>
            <a:ext cx="5486400" cy="5757478"/>
          </a:xfrm>
        </p:spPr>
        <p:txBody>
          <a:bodyPr>
            <a:normAutofit/>
          </a:bodyPr>
          <a:lstStyle/>
          <a:p>
            <a:pPr lvl="1" eaLnBrk="1" hangingPunct="1">
              <a:lnSpc>
                <a:spcPct val="90000"/>
              </a:lnSpc>
            </a:pPr>
            <a:r>
              <a:rPr lang="en-US" sz="1050" dirty="0" smtClean="0">
                <a:ea typeface="ＭＳ Ｐゴシック" pitchFamily="-107" charset="-128"/>
                <a:cs typeface="ＭＳ Ｐゴシック" pitchFamily="-107" charset="-128"/>
              </a:rPr>
              <a:t>To detect and trace emissions of gases, scientists also look for changes to living things such as trees and animals</a:t>
            </a:r>
          </a:p>
          <a:p>
            <a:pPr lvl="1" eaLnBrk="1" hangingPunct="1">
              <a:lnSpc>
                <a:spcPct val="90000"/>
              </a:lnSpc>
            </a:pPr>
            <a:endParaRPr lang="en-US" sz="1050" dirty="0" smtClean="0">
              <a:ea typeface="ＭＳ Ｐゴシック" pitchFamily="-107" charset="-128"/>
              <a:cs typeface="ＭＳ Ｐゴシック" pitchFamily="-107" charset="-128"/>
            </a:endParaRPr>
          </a:p>
          <a:p>
            <a:pPr lvl="1" eaLnBrk="1" hangingPunct="1">
              <a:lnSpc>
                <a:spcPct val="90000"/>
              </a:lnSpc>
            </a:pPr>
            <a:r>
              <a:rPr lang="en-US" sz="1050" dirty="0" smtClean="0">
                <a:ea typeface="ＭＳ Ｐゴシック" pitchFamily="-107" charset="-128"/>
                <a:cs typeface="ＭＳ Ｐゴシック" pitchFamily="-107" charset="-128"/>
              </a:rPr>
              <a:t>These trees at Mammoth Mountain, CA died when carbon dioxide</a:t>
            </a:r>
            <a:r>
              <a:rPr lang="en-US" sz="1050" baseline="0" dirty="0" smtClean="0">
                <a:ea typeface="ＭＳ Ｐゴシック" pitchFamily="-107" charset="-128"/>
                <a:cs typeface="ＭＳ Ｐゴシック" pitchFamily="-107" charset="-128"/>
              </a:rPr>
              <a:t> (CO</a:t>
            </a:r>
            <a:r>
              <a:rPr lang="en-US" sz="1050" baseline="-25000" dirty="0" smtClean="0">
                <a:ea typeface="ＭＳ Ｐゴシック" pitchFamily="-107" charset="-128"/>
                <a:cs typeface="ＭＳ Ｐゴシック" pitchFamily="-107" charset="-128"/>
              </a:rPr>
              <a:t>2</a:t>
            </a:r>
            <a:r>
              <a:rPr lang="en-US" sz="1050" baseline="0" dirty="0" smtClean="0">
                <a:ea typeface="ＭＳ Ｐゴシック" pitchFamily="-107" charset="-128"/>
                <a:cs typeface="ＭＳ Ｐゴシック" pitchFamily="-107" charset="-128"/>
              </a:rPr>
              <a:t>) </a:t>
            </a:r>
            <a:r>
              <a:rPr lang="en-US" sz="1050" dirty="0" smtClean="0">
                <a:ea typeface="ＭＳ Ｐゴシック" pitchFamily="-107" charset="-128"/>
                <a:cs typeface="ＭＳ Ｐゴシック" pitchFamily="-107" charset="-128"/>
              </a:rPr>
              <a:t>suffocated their roots. Because </a:t>
            </a:r>
            <a:r>
              <a:rPr lang="en-US" sz="1050" baseline="0" dirty="0" smtClean="0">
                <a:ea typeface="ＭＳ Ｐゴシック" pitchFamily="-107" charset="-128"/>
                <a:cs typeface="ＭＳ Ｐゴシック" pitchFamily="-107" charset="-128"/>
              </a:rPr>
              <a:t>CO</a:t>
            </a:r>
            <a:r>
              <a:rPr lang="en-US" sz="1050" baseline="-25000" dirty="0" smtClean="0">
                <a:ea typeface="ＭＳ Ｐゴシック" pitchFamily="-107" charset="-128"/>
                <a:cs typeface="ＭＳ Ｐゴシック" pitchFamily="-107" charset="-128"/>
              </a:rPr>
              <a:t>2</a:t>
            </a:r>
            <a:r>
              <a:rPr lang="en-US" sz="1050" baseline="0" dirty="0" smtClean="0">
                <a:ea typeface="ＭＳ Ｐゴシック" pitchFamily="-107" charset="-128"/>
                <a:cs typeface="ＭＳ Ｐゴシック" pitchFamily="-107" charset="-128"/>
              </a:rPr>
              <a:t> is denser than air, it pools at ground level.  (In contrast, trees need CO</a:t>
            </a:r>
            <a:r>
              <a:rPr lang="en-US" sz="1050" baseline="-25000" dirty="0" smtClean="0">
                <a:ea typeface="ＭＳ Ｐゴシック" pitchFamily="-107" charset="-128"/>
                <a:cs typeface="ＭＳ Ｐゴシック" pitchFamily="-107" charset="-128"/>
              </a:rPr>
              <a:t>2 </a:t>
            </a:r>
            <a:r>
              <a:rPr lang="en-US" sz="1050" kern="1200" baseline="0" dirty="0" smtClean="0">
                <a:solidFill>
                  <a:schemeClr val="tx1"/>
                </a:solidFill>
                <a:latin typeface="Arial" charset="0"/>
                <a:ea typeface="ＭＳ Ｐゴシック" pitchFamily="-107" charset="-128"/>
                <a:cs typeface="ＭＳ Ｐゴシック" pitchFamily="-107" charset="-128"/>
              </a:rPr>
              <a:t>at branch height to photosynthesize.)</a:t>
            </a:r>
          </a:p>
          <a:p>
            <a:pPr lvl="1" eaLnBrk="1" hangingPunct="1">
              <a:lnSpc>
                <a:spcPct val="90000"/>
              </a:lnSpc>
            </a:pPr>
            <a:endParaRPr lang="en-US" sz="1050" kern="1200" baseline="0" dirty="0" smtClean="0">
              <a:solidFill>
                <a:schemeClr val="tx1"/>
              </a:solidFill>
              <a:latin typeface="Arial" charset="0"/>
              <a:ea typeface="ＭＳ Ｐゴシック" pitchFamily="-107" charset="-128"/>
              <a:cs typeface="ＭＳ Ｐゴシック" pitchFamily="-107" charset="-128"/>
            </a:endParaRPr>
          </a:p>
          <a:p>
            <a:pPr lvl="1" eaLnBrk="1" hangingPunct="1">
              <a:lnSpc>
                <a:spcPct val="90000"/>
              </a:lnSpc>
            </a:pPr>
            <a:r>
              <a:rPr lang="en-US" sz="1050" baseline="0" dirty="0" smtClean="0">
                <a:ea typeface="ＭＳ Ｐゴシック" pitchFamily="-107" charset="-128"/>
                <a:cs typeface="ＭＳ Ｐゴシック" pitchFamily="-107" charset="-128"/>
              </a:rPr>
              <a:t>Volcanic CO</a:t>
            </a:r>
            <a:r>
              <a:rPr lang="en-US" sz="1050" baseline="-25000" dirty="0" smtClean="0">
                <a:ea typeface="ＭＳ Ｐゴシック" pitchFamily="-107" charset="-128"/>
                <a:cs typeface="ＭＳ Ｐゴシック" pitchFamily="-107" charset="-128"/>
              </a:rPr>
              <a:t>2</a:t>
            </a:r>
            <a:r>
              <a:rPr lang="en-US" sz="1050" baseline="0" dirty="0" smtClean="0">
                <a:ea typeface="ＭＳ Ｐゴシック" pitchFamily="-107" charset="-128"/>
                <a:cs typeface="ＭＳ Ｐゴシック" pitchFamily="-107" charset="-128"/>
              </a:rPr>
              <a:t> emissions have proven deadly to humans in Africa.  </a:t>
            </a:r>
            <a:r>
              <a:rPr lang="en-US" sz="1050" dirty="0" smtClean="0">
                <a:ea typeface="ＭＳ Ｐゴシック" pitchFamily="-107" charset="-128"/>
                <a:cs typeface="ＭＳ Ｐゴシック" pitchFamily="-107" charset="-128"/>
              </a:rPr>
              <a:t>In 1986, 1700 people and 3500 livestock suffocated near a lake in Cameroon.  CO</a:t>
            </a:r>
            <a:r>
              <a:rPr lang="en-US" sz="1050" baseline="-25000" dirty="0" smtClean="0">
                <a:ea typeface="ＭＳ Ｐゴシック" pitchFamily="-107" charset="-128"/>
                <a:cs typeface="ＭＳ Ｐゴシック" pitchFamily="-107" charset="-128"/>
              </a:rPr>
              <a:t>2</a:t>
            </a:r>
            <a:r>
              <a:rPr lang="en-US" sz="1050" dirty="0" smtClean="0">
                <a:ea typeface="ＭＳ Ｐゴシック" pitchFamily="-107" charset="-128"/>
                <a:cs typeface="ＭＳ Ｐゴシック" pitchFamily="-107" charset="-128"/>
              </a:rPr>
              <a:t> was dissolved in</a:t>
            </a:r>
            <a:r>
              <a:rPr lang="en-US" sz="1050" baseline="-25000" dirty="0" smtClean="0">
                <a:ea typeface="ＭＳ Ｐゴシック" pitchFamily="-107" charset="-128"/>
                <a:cs typeface="ＭＳ Ｐゴシック" pitchFamily="-107" charset="-128"/>
              </a:rPr>
              <a:t> </a:t>
            </a:r>
            <a:r>
              <a:rPr lang="en-US" sz="1050" dirty="0" smtClean="0">
                <a:ea typeface="ＭＳ Ｐゴシック" pitchFamily="-107" charset="-128"/>
                <a:cs typeface="ＭＳ Ｐゴシック" pitchFamily="-107" charset="-128"/>
              </a:rPr>
              <a:t> the lake, like it is in a soda.  </a:t>
            </a:r>
            <a:r>
              <a:rPr lang="en-US" sz="1050" baseline="0" dirty="0" smtClean="0">
                <a:ea typeface="ＭＳ Ｐゴシック" pitchFamily="-107" charset="-128"/>
                <a:cs typeface="ＭＳ Ｐゴシック" pitchFamily="-107" charset="-128"/>
              </a:rPr>
              <a:t>A landslide disturbed the equilibrium, and, essentially, made the lake burp up the gas</a:t>
            </a:r>
            <a:r>
              <a:rPr lang="en-US" sz="1050" kern="1200" baseline="0" dirty="0" smtClean="0">
                <a:solidFill>
                  <a:schemeClr val="tx1"/>
                </a:solidFill>
                <a:latin typeface="Arial" charset="0"/>
                <a:ea typeface="ＭＳ Ｐゴシック" pitchFamily="-107" charset="-128"/>
                <a:cs typeface="ＭＳ Ｐゴシック" pitchFamily="-107" charset="-128"/>
              </a:rPr>
              <a:t>.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dirty="0" smtClean="0">
              <a:latin typeface="Tahoma" pitchFamily="-107" charset="0"/>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dirty="0" smtClean="0">
                <a:latin typeface="Tahoma" pitchFamily="-107" charset="0"/>
              </a:rPr>
              <a:t>Image from USGS </a:t>
            </a:r>
            <a:r>
              <a:rPr lang="en-US" sz="1050" u="none" dirty="0" smtClean="0">
                <a:latin typeface="Tahoma" pitchFamily="-107" charset="0"/>
              </a:rPr>
              <a:t>Fact Sheet 172-96.  2000. </a:t>
            </a:r>
            <a:r>
              <a:rPr lang="en-US" sz="1050" dirty="0" smtClean="0">
                <a:latin typeface="Tahoma" pitchFamily="-107" charset="0"/>
              </a:rPr>
              <a:t>“Invisible CO2 Gas Killing Trees at Mammoth Mountain, California”.  http://pubs.usgs.gov/fs/fs172-96/   Retrieved13 December</a:t>
            </a:r>
            <a:r>
              <a:rPr lang="en-US" sz="1050" baseline="0" dirty="0" smtClean="0">
                <a:latin typeface="Tahoma" pitchFamily="-107" charset="0"/>
              </a:rPr>
              <a:t> </a:t>
            </a:r>
            <a:r>
              <a:rPr lang="en-US" sz="1050" dirty="0" smtClean="0">
                <a:latin typeface="Tahoma" pitchFamily="-107" charset="0"/>
              </a:rPr>
              <a:t>2011.</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Tahoma" pitchFamily="-107" charset="0"/>
            </a:endParaRPr>
          </a:p>
          <a:p>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48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79900"/>
            <a:ext cx="5486400" cy="5757478"/>
          </a:xfrm>
        </p:spPr>
        <p:txBody>
          <a:bodyPr>
            <a:normAutofit/>
          </a:bodyPr>
          <a:lstStyle/>
          <a:p>
            <a:endParaRPr lang="en-US" dirty="0" smtClean="0"/>
          </a:p>
          <a:p>
            <a:pPr marL="457200" lvl="2"/>
            <a:endParaRPr lang="en-US" sz="1050" dirty="0" smtClean="0"/>
          </a:p>
          <a:p>
            <a:pPr marL="457200" lvl="2" eaLnBrk="1" hangingPunct="1">
              <a:spcBef>
                <a:spcPct val="0"/>
              </a:spcBef>
            </a:pPr>
            <a:r>
              <a:rPr lang="en-US" sz="1050" dirty="0" smtClean="0">
                <a:ea typeface="ＭＳ Ｐゴシック" pitchFamily="-107" charset="-128"/>
                <a:cs typeface="ＭＳ Ｐゴシック" pitchFamily="-107" charset="-128"/>
              </a:rPr>
              <a:t>Hot magma is the ultimate</a:t>
            </a:r>
            <a:r>
              <a:rPr lang="en-US" sz="1050" baseline="0" dirty="0" smtClean="0">
                <a:ea typeface="ＭＳ Ｐゴシック" pitchFamily="-107" charset="-128"/>
                <a:cs typeface="ＭＳ Ｐゴシック" pitchFamily="-107" charset="-128"/>
              </a:rPr>
              <a:t> source of heat in hydrothermal systems.  The existence of</a:t>
            </a:r>
            <a:r>
              <a:rPr lang="en-US" sz="1050" dirty="0" smtClean="0">
                <a:ea typeface="ＭＳ Ｐゴシック" pitchFamily="-107" charset="-128"/>
                <a:cs typeface="ＭＳ Ｐゴシック" pitchFamily="-107" charset="-128"/>
              </a:rPr>
              <a:t> a</a:t>
            </a:r>
            <a:r>
              <a:rPr lang="en-US" sz="1050" baseline="0" dirty="0" smtClean="0">
                <a:ea typeface="ＭＳ Ｐゴシック" pitchFamily="-107" charset="-128"/>
                <a:cs typeface="ＭＳ Ｐゴシック" pitchFamily="-107" charset="-128"/>
              </a:rPr>
              <a:t> hydrothermal system, however, indicates only that magma lies below, not that it is pushing </a:t>
            </a:r>
            <a:r>
              <a:rPr lang="en-US" sz="1050" dirty="0" smtClean="0">
                <a:ea typeface="ＭＳ Ｐゴシック" pitchFamily="-107" charset="-128"/>
                <a:cs typeface="ＭＳ Ｐゴシック" pitchFamily="-107" charset="-128"/>
              </a:rPr>
              <a:t>to the surface.</a:t>
            </a:r>
          </a:p>
          <a:p>
            <a:pPr marL="457200" lvl="2" eaLnBrk="1" hangingPunct="1">
              <a:spcBef>
                <a:spcPct val="0"/>
              </a:spcBef>
              <a:buFontTx/>
              <a:buNone/>
            </a:pPr>
            <a:endParaRPr lang="en-US" sz="1050" dirty="0" smtClean="0">
              <a:ea typeface="ＭＳ Ｐゴシック" pitchFamily="-107" charset="-128"/>
              <a:cs typeface="ＭＳ Ｐゴシック" pitchFamily="-107" charset="-128"/>
            </a:endParaRPr>
          </a:p>
          <a:p>
            <a:pPr marL="457200" lvl="2" eaLnBrk="1" hangingPunct="1"/>
            <a:r>
              <a:rPr lang="en-US" sz="1050" dirty="0" smtClean="0">
                <a:ea typeface="ＭＳ Ｐゴシック" pitchFamily="-107" charset="-128"/>
                <a:cs typeface="ＭＳ Ｐゴシック" pitchFamily="-107" charset="-128"/>
              </a:rPr>
              <a:t>Thermal features can be monitored by</a:t>
            </a:r>
            <a:r>
              <a:rPr lang="en-US" sz="1050" baseline="0" dirty="0" smtClean="0">
                <a:ea typeface="ＭＳ Ｐゴシック" pitchFamily="-107" charset="-128"/>
                <a:cs typeface="ＭＳ Ｐゴシック" pitchFamily="-107" charset="-128"/>
              </a:rPr>
              <a:t> </a:t>
            </a:r>
            <a:r>
              <a:rPr lang="en-US" sz="1050" dirty="0" smtClean="0"/>
              <a:t>aerial observations at night, photographs of </a:t>
            </a:r>
            <a:r>
              <a:rPr lang="en-US" sz="1050" baseline="0" dirty="0" smtClean="0"/>
              <a:t>geological</a:t>
            </a:r>
            <a:r>
              <a:rPr lang="en-US" sz="1050" dirty="0" smtClean="0"/>
              <a:t> features in infrared wavelengths of light (Forward Looking Infrared or “FLIR”), and direct temperature measurements.</a:t>
            </a:r>
            <a:r>
              <a:rPr lang="en-US" sz="1050" baseline="0" dirty="0" smtClean="0"/>
              <a:t>  This pair of images shows a volcanic dome growing on Mount St. Helens in April 2007.  The images are of the same features, the bigger one with visible light and the smaller one capturing the scene in infrared wavelengths.  </a:t>
            </a:r>
            <a:endParaRPr lang="en-US" sz="1050" dirty="0" smtClean="0"/>
          </a:p>
          <a:p>
            <a:pPr marL="457200" lvl="2"/>
            <a:endParaRPr lang="en-US" sz="1050" dirty="0" smtClean="0"/>
          </a:p>
          <a:p>
            <a:pPr marL="457200" marR="0" lvl="2" indent="0" algn="l" defTabSz="914400" rtl="0" eaLnBrk="0" fontAlgn="base" latinLnBrk="0" hangingPunct="0">
              <a:spcBef>
                <a:spcPct val="30000"/>
              </a:spcBef>
              <a:spcAft>
                <a:spcPct val="0"/>
              </a:spcAft>
              <a:buClrTx/>
              <a:buSzTx/>
              <a:buFontTx/>
              <a:buNone/>
              <a:tabLst/>
              <a:defRPr/>
            </a:pPr>
            <a:r>
              <a:rPr lang="en-US" sz="1050" dirty="0" smtClean="0"/>
              <a:t>Image from USGS </a:t>
            </a:r>
            <a:r>
              <a:rPr lang="en-US" sz="1050" u="none" dirty="0" smtClean="0"/>
              <a:t>Mount St. Helens, Washington Forward Looking Infrared.  2007.</a:t>
            </a:r>
            <a:r>
              <a:rPr lang="en-US" sz="1050" u="none" baseline="0" dirty="0" smtClean="0"/>
              <a:t>  http://vulcan.wr.usgs.gov/Imgs/Jpg/MSH/MSH07/MSH07_top_new_growth_from_SW_04-20-07_FLIR_med.jpg  Retrieved 13 December 2011.</a:t>
            </a:r>
            <a:endParaRPr lang="en-US" sz="1050" u="none"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49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63188928-23A0-7446-B183-DAF4DEF14049}" type="slidenum">
              <a:rPr lang="en-US">
                <a:latin typeface="Arial" pitchFamily="-107" charset="0"/>
                <a:ea typeface="ＭＳ Ｐゴシック" pitchFamily="-107" charset="-128"/>
                <a:cs typeface="ＭＳ Ｐゴシック" pitchFamily="-107" charset="-128"/>
              </a:rPr>
              <a:pPr/>
              <a:t>50</a:t>
            </a:fld>
            <a:endParaRPr lang="en-US">
              <a:latin typeface="Arial" pitchFamily="-107" charset="0"/>
              <a:ea typeface="ＭＳ Ｐゴシック" pitchFamily="-107" charset="-128"/>
              <a:cs typeface="ＭＳ Ｐゴシック" pitchFamily="-107" charset="-128"/>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685800" y="4572000"/>
            <a:ext cx="5486400" cy="5757478"/>
          </a:xfrm>
          <a:noFill/>
          <a:ln/>
        </p:spPr>
        <p:txBody>
          <a:bodyPr/>
          <a:lstStyle/>
          <a:p>
            <a:pPr eaLnBrk="1" hangingPunct="1">
              <a:buFont typeface="Arial"/>
              <a:buNone/>
            </a:pPr>
            <a:endParaRPr lang="en-US" dirty="0" smtClean="0">
              <a:latin typeface="Arial" pitchFamily="-107" charset="0"/>
              <a:ea typeface="ＭＳ Ｐゴシック" pitchFamily="-107" charset="-128"/>
              <a:cs typeface="ＭＳ Ｐゴシック" pitchFamily="-107" charset="-128"/>
            </a:endParaRPr>
          </a:p>
          <a:p>
            <a:pPr lvl="1" eaLnBrk="1" hangingPunct="1">
              <a:spcBef>
                <a:spcPts val="0"/>
              </a:spcBef>
              <a:buFont typeface="Arial" pitchFamily="-108" charset="0"/>
              <a:buNone/>
              <a:defRPr/>
            </a:pPr>
            <a:r>
              <a:rPr lang="en-US" sz="1050" dirty="0" smtClean="0">
                <a:latin typeface="Arial"/>
                <a:cs typeface="Arial"/>
              </a:rPr>
              <a:t>Moving magma and volcanic fluids can cause earthquakes.  Earthquake activity increases before an eruption because liquid magma, hot fluids, and gases are less dense than the surrounding rocks and they force their way through the crust to reach Earth’s surface.</a:t>
            </a:r>
            <a:r>
              <a:rPr lang="en-US" sz="1050" baseline="0" dirty="0" smtClean="0">
                <a:latin typeface="Arial"/>
                <a:cs typeface="Arial"/>
              </a:rPr>
              <a:t>  </a:t>
            </a:r>
            <a:r>
              <a:rPr lang="en-US" sz="1050" dirty="0" smtClean="0">
                <a:latin typeface="Arial"/>
                <a:cs typeface="Arial"/>
              </a:rPr>
              <a:t>Most volcanic earthquakes:</a:t>
            </a:r>
          </a:p>
          <a:p>
            <a:pPr marL="1138238" lvl="2" indent="-223838">
              <a:spcBef>
                <a:spcPts val="0"/>
              </a:spcBef>
              <a:buFontTx/>
              <a:buChar char="•"/>
              <a:defRPr/>
            </a:pPr>
            <a:r>
              <a:rPr lang="en-US" sz="1050" dirty="0" smtClean="0">
                <a:latin typeface="Arial"/>
                <a:cs typeface="Arial"/>
              </a:rPr>
              <a:t>have a magnitude &lt;3;</a:t>
            </a:r>
          </a:p>
          <a:p>
            <a:pPr marL="1138238" lvl="2" indent="-223838">
              <a:spcBef>
                <a:spcPts val="0"/>
              </a:spcBef>
              <a:buFontTx/>
              <a:buChar char="•"/>
              <a:defRPr/>
            </a:pPr>
            <a:r>
              <a:rPr lang="en-US" sz="1050" dirty="0" smtClean="0">
                <a:latin typeface="Arial"/>
                <a:cs typeface="Arial"/>
              </a:rPr>
              <a:t>Occur</a:t>
            </a:r>
            <a:r>
              <a:rPr lang="en-US" sz="1050" baseline="0" dirty="0" smtClean="0">
                <a:latin typeface="Arial"/>
                <a:cs typeface="Arial"/>
              </a:rPr>
              <a:t> sh</a:t>
            </a:r>
            <a:r>
              <a:rPr lang="en-US" sz="1050" dirty="0" smtClean="0">
                <a:latin typeface="Arial"/>
                <a:cs typeface="Arial"/>
              </a:rPr>
              <a:t>allower than 10 km; and </a:t>
            </a:r>
          </a:p>
          <a:p>
            <a:pPr marL="1138238" lvl="2" indent="-223838">
              <a:spcBef>
                <a:spcPts val="0"/>
              </a:spcBef>
              <a:buFontTx/>
              <a:buChar char="•"/>
              <a:defRPr/>
            </a:pPr>
            <a:r>
              <a:rPr lang="en-US" sz="1050" dirty="0" smtClean="0">
                <a:latin typeface="Arial"/>
                <a:cs typeface="Arial"/>
              </a:rPr>
              <a:t>occur in swarms (lots of earthquakes, close together).</a:t>
            </a:r>
          </a:p>
          <a:p>
            <a:pPr lvl="1" eaLnBrk="1" hangingPunct="1">
              <a:spcBef>
                <a:spcPts val="0"/>
              </a:spcBef>
            </a:pPr>
            <a:endParaRPr lang="en-US" sz="1050" dirty="0" smtClean="0">
              <a:latin typeface="Arial"/>
              <a:ea typeface="ＭＳ Ｐゴシック" pitchFamily="-107" charset="-128"/>
              <a:cs typeface="Arial"/>
            </a:endParaRPr>
          </a:p>
          <a:p>
            <a:pPr marL="457200" marR="0" lvl="1" indent="0" algn="l" defTabSz="914400" rtl="0" eaLnBrk="1" fontAlgn="base" latinLnBrk="0" hangingPunct="1">
              <a:spcBef>
                <a:spcPts val="0"/>
              </a:spcBef>
              <a:spcAft>
                <a:spcPct val="0"/>
              </a:spcAft>
              <a:buClrTx/>
              <a:buSzTx/>
              <a:buFontTx/>
              <a:buNone/>
              <a:tabLst/>
              <a:defRPr/>
            </a:pPr>
            <a:r>
              <a:rPr lang="en-US" sz="1050" dirty="0" smtClean="0">
                <a:latin typeface="Arial"/>
                <a:cs typeface="Arial"/>
              </a:rPr>
              <a:t>Image from USGS Volcano Hazards Program: “Monitoring Volcano Seismicity.”  http://</a:t>
            </a:r>
            <a:r>
              <a:rPr lang="en-US" sz="1050" dirty="0" err="1" smtClean="0">
                <a:latin typeface="Arial"/>
                <a:cs typeface="Arial"/>
              </a:rPr>
              <a:t>volcanoes.usgs.gov/activity/methods/seismic/index.php</a:t>
            </a:r>
            <a:r>
              <a:rPr lang="en-US" sz="1050" dirty="0" smtClean="0">
                <a:latin typeface="Arial"/>
                <a:cs typeface="Arial"/>
              </a:rPr>
              <a:t>  Retrieved</a:t>
            </a:r>
            <a:r>
              <a:rPr lang="en-US" sz="1050" baseline="0" dirty="0" smtClean="0">
                <a:latin typeface="Arial"/>
                <a:cs typeface="Arial"/>
              </a:rPr>
              <a:t> 14 December 2011.</a:t>
            </a:r>
            <a:endParaRPr lang="en-US" sz="1050" dirty="0" smtClean="0">
              <a:latin typeface="Arial"/>
              <a:cs typeface="Arial"/>
            </a:endParaRPr>
          </a:p>
          <a:p>
            <a:pPr eaLnBrk="1" hangingPunct="1"/>
            <a:endParaRPr lang="en-US" dirty="0">
              <a:latin typeface="Arial" pitchFamily="-107" charset="0"/>
              <a:ea typeface="ＭＳ Ｐゴシック" pitchFamily="-107" charset="-128"/>
              <a:cs typeface="ＭＳ Ｐゴシック" pitchFamily="-107"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72000"/>
            <a:ext cx="5486400" cy="5757478"/>
          </a:xfrm>
        </p:spPr>
        <p:txBody>
          <a:bodyPr>
            <a:normAutofit/>
          </a:bodyPr>
          <a:lstStyle/>
          <a:p>
            <a:pPr lvl="1" eaLnBrk="1" hangingPunct="1">
              <a:lnSpc>
                <a:spcPct val="90000"/>
              </a:lnSpc>
            </a:pPr>
            <a:r>
              <a:rPr lang="en-US" sz="1050" dirty="0" smtClean="0">
                <a:latin typeface="Arial"/>
                <a:ea typeface="ＭＳ Ｐゴシック" pitchFamily="-107" charset="-128"/>
                <a:cs typeface="Arial"/>
              </a:rPr>
              <a:t>Deformation is</a:t>
            </a:r>
            <a:r>
              <a:rPr lang="en-US" sz="1050" baseline="0" dirty="0" smtClean="0">
                <a:latin typeface="Arial"/>
                <a:ea typeface="ＭＳ Ｐゴシック" pitchFamily="-107" charset="-128"/>
                <a:cs typeface="Arial"/>
              </a:rPr>
              <a:t> also</a:t>
            </a:r>
            <a:r>
              <a:rPr lang="en-US" sz="1050" dirty="0" smtClean="0">
                <a:latin typeface="Arial"/>
                <a:ea typeface="ＭＳ Ｐゴシック" pitchFamily="-107" charset="-128"/>
                <a:cs typeface="Arial"/>
              </a:rPr>
              <a:t> measured</a:t>
            </a:r>
            <a:r>
              <a:rPr lang="en-US" sz="1050" baseline="0" dirty="0" smtClean="0">
                <a:latin typeface="Arial"/>
                <a:ea typeface="ＭＳ Ｐゴシック" pitchFamily="-107" charset="-128"/>
                <a:cs typeface="Arial"/>
              </a:rPr>
              <a:t> </a:t>
            </a:r>
            <a:r>
              <a:rPr lang="en-US" sz="1050" dirty="0" smtClean="0">
                <a:latin typeface="Arial"/>
                <a:ea typeface="ＭＳ Ｐゴシック" pitchFamily="-107" charset="-128"/>
                <a:cs typeface="Arial"/>
              </a:rPr>
              <a:t>on the ground using:</a:t>
            </a:r>
          </a:p>
          <a:p>
            <a:pPr lvl="1" eaLnBrk="1" hangingPunct="1">
              <a:lnSpc>
                <a:spcPct val="90000"/>
              </a:lnSpc>
            </a:pPr>
            <a:r>
              <a:rPr lang="en-US" sz="1050" dirty="0" smtClean="0">
                <a:latin typeface="Arial"/>
                <a:ea typeface="ＭＳ Ｐゴシック" pitchFamily="-107" charset="-128"/>
                <a:cs typeface="Arial"/>
              </a:rPr>
              <a:t> </a:t>
            </a:r>
          </a:p>
          <a:p>
            <a:pPr lvl="2" eaLnBrk="1" hangingPunct="1">
              <a:lnSpc>
                <a:spcPct val="90000"/>
              </a:lnSpc>
            </a:pPr>
            <a:r>
              <a:rPr lang="en-US" sz="1050" b="1" dirty="0" err="1" smtClean="0">
                <a:latin typeface="Arial"/>
                <a:cs typeface="Arial"/>
              </a:rPr>
              <a:t>Tiltmeters</a:t>
            </a:r>
            <a:r>
              <a:rPr lang="en-US" sz="1050" b="1" dirty="0" smtClean="0">
                <a:latin typeface="Arial"/>
                <a:cs typeface="Arial"/>
              </a:rPr>
              <a:t> </a:t>
            </a:r>
            <a:r>
              <a:rPr lang="en-US" sz="1050" dirty="0" smtClean="0">
                <a:latin typeface="Arial"/>
                <a:cs typeface="Arial"/>
              </a:rPr>
              <a:t>which work like a carpenter’s level and can be left in place; </a:t>
            </a:r>
          </a:p>
          <a:p>
            <a:pPr lvl="2" eaLnBrk="1" hangingPunct="1">
              <a:lnSpc>
                <a:spcPct val="90000"/>
              </a:lnSpc>
            </a:pPr>
            <a:r>
              <a:rPr lang="en-US" sz="1050" b="1" dirty="0" smtClean="0">
                <a:latin typeface="Arial"/>
                <a:cs typeface="Arial"/>
              </a:rPr>
              <a:t>Global Positioning Systems </a:t>
            </a:r>
            <a:r>
              <a:rPr lang="en-US" sz="1050" dirty="0" smtClean="0">
                <a:latin typeface="Arial"/>
                <a:cs typeface="Arial"/>
              </a:rPr>
              <a:t>which use satellites to triangulate the position of a GPS receiver; and </a:t>
            </a:r>
          </a:p>
          <a:p>
            <a:pPr lvl="2" eaLnBrk="1" hangingPunct="1">
              <a:lnSpc>
                <a:spcPct val="90000"/>
              </a:lnSpc>
            </a:pPr>
            <a:r>
              <a:rPr lang="en-US" sz="1050" b="1" dirty="0" smtClean="0">
                <a:latin typeface="Arial"/>
                <a:cs typeface="Arial"/>
              </a:rPr>
              <a:t>Leveling Surveys</a:t>
            </a:r>
            <a:r>
              <a:rPr lang="en-US" sz="1050" dirty="0" smtClean="0">
                <a:latin typeface="Arial"/>
                <a:cs typeface="Arial"/>
              </a:rPr>
              <a:t> in which scientists use survey equipment to measure position and then return periodically to make additional measurements.</a:t>
            </a:r>
          </a:p>
          <a:p>
            <a:pPr lvl="1"/>
            <a:endParaRPr lang="en-US" sz="1050" dirty="0" smtClean="0">
              <a:latin typeface="Arial"/>
              <a:cs typeface="Arial"/>
            </a:endParaRPr>
          </a:p>
          <a:p>
            <a:pPr lvl="1"/>
            <a:r>
              <a:rPr lang="en-US" sz="1050" b="0" dirty="0" smtClean="0">
                <a:latin typeface="Arial"/>
                <a:cs typeface="Arial"/>
              </a:rPr>
              <a:t>The </a:t>
            </a:r>
            <a:r>
              <a:rPr lang="en-US" sz="1050" b="0" dirty="0" err="1" smtClean="0">
                <a:latin typeface="Arial"/>
                <a:cs typeface="Arial"/>
              </a:rPr>
              <a:t>righthand</a:t>
            </a:r>
            <a:r>
              <a:rPr lang="en-US" sz="1050" b="0" dirty="0" smtClean="0">
                <a:latin typeface="Arial"/>
                <a:cs typeface="Arial"/>
              </a:rPr>
              <a:t> photo is a permanent GPS site in Yellowstone.</a:t>
            </a:r>
            <a:r>
              <a:rPr lang="en-US" sz="1050" b="0" baseline="0" dirty="0" smtClean="0">
                <a:latin typeface="Arial"/>
                <a:ea typeface="ＭＳ Ｐゴシック" pitchFamily="-107" charset="-128"/>
                <a:cs typeface="Arial"/>
              </a:rPr>
              <a:t>  </a:t>
            </a:r>
            <a:r>
              <a:rPr lang="en-US" sz="1050" b="0" kern="1200" baseline="0" dirty="0" smtClean="0">
                <a:solidFill>
                  <a:schemeClr val="tx1"/>
                </a:solidFill>
                <a:latin typeface="Arial"/>
                <a:ea typeface="ＭＳ Ｐゴシック" charset="-128"/>
                <a:cs typeface="Arial"/>
              </a:rPr>
              <a:t>The </a:t>
            </a:r>
            <a:r>
              <a:rPr lang="en-US" sz="1050" b="0" kern="1200" baseline="0" dirty="0" err="1" smtClean="0">
                <a:solidFill>
                  <a:schemeClr val="tx1"/>
                </a:solidFill>
                <a:latin typeface="Arial"/>
                <a:ea typeface="ＭＳ Ｐゴシック" charset="-128"/>
                <a:cs typeface="Arial"/>
              </a:rPr>
              <a:t>lefthand</a:t>
            </a:r>
            <a:r>
              <a:rPr lang="en-US" sz="1050" b="0" kern="1200" baseline="0" dirty="0" smtClean="0">
                <a:solidFill>
                  <a:schemeClr val="tx1"/>
                </a:solidFill>
                <a:latin typeface="Arial"/>
                <a:ea typeface="ＭＳ Ｐゴシック" charset="-128"/>
                <a:cs typeface="Arial"/>
              </a:rPr>
              <a:t> one is a </a:t>
            </a:r>
            <a:r>
              <a:rPr lang="en-US" sz="1050" b="0" kern="1200" baseline="0" dirty="0" err="1" smtClean="0">
                <a:solidFill>
                  <a:schemeClr val="tx1"/>
                </a:solidFill>
                <a:latin typeface="Arial"/>
                <a:ea typeface="ＭＳ Ｐゴシック" charset="-128"/>
                <a:cs typeface="Arial"/>
              </a:rPr>
              <a:t>tiltmeter</a:t>
            </a:r>
            <a:r>
              <a:rPr lang="en-US" sz="1050" b="0" kern="1200" baseline="0" dirty="0" smtClean="0">
                <a:solidFill>
                  <a:schemeClr val="tx1"/>
                </a:solidFill>
                <a:latin typeface="Arial"/>
                <a:ea typeface="ＭＳ Ｐゴシック" charset="-128"/>
                <a:cs typeface="Arial"/>
              </a:rPr>
              <a:t> site on crater floor of Mount St. Helens.</a:t>
            </a:r>
            <a:endParaRPr lang="en-US" sz="1050" b="0" dirty="0" smtClean="0">
              <a:latin typeface="Arial"/>
              <a:cs typeface="Arial"/>
            </a:endParaRP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b="0" dirty="0" smtClean="0">
              <a:latin typeface="Arial"/>
              <a:cs typeface="Arial"/>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kern="1200" baseline="0" dirty="0" err="1" smtClean="0">
                <a:solidFill>
                  <a:schemeClr val="tx1"/>
                </a:solidFill>
                <a:latin typeface="Arial"/>
                <a:ea typeface="ＭＳ Ｐゴシック" pitchFamily="-107" charset="-128"/>
                <a:cs typeface="Arial"/>
              </a:rPr>
              <a:t>Righthand</a:t>
            </a:r>
            <a:r>
              <a:rPr lang="en-US" sz="1050" kern="1200" baseline="0" dirty="0" smtClean="0">
                <a:solidFill>
                  <a:schemeClr val="tx1"/>
                </a:solidFill>
                <a:latin typeface="Arial"/>
                <a:ea typeface="ＭＳ Ｐゴシック" pitchFamily="-107" charset="-128"/>
                <a:cs typeface="Arial"/>
              </a:rPr>
              <a:t> photo from </a:t>
            </a:r>
            <a:r>
              <a:rPr lang="en-US" sz="1050" kern="1200" baseline="0" dirty="0" err="1" smtClean="0">
                <a:solidFill>
                  <a:schemeClr val="tx1"/>
                </a:solidFill>
                <a:latin typeface="Arial"/>
                <a:ea typeface="ＭＳ Ｐゴシック" pitchFamily="-107" charset="-128"/>
                <a:cs typeface="Arial"/>
              </a:rPr>
              <a:t>Puskas</a:t>
            </a:r>
            <a:r>
              <a:rPr lang="en-US" sz="1050" kern="1200" baseline="0" dirty="0" smtClean="0">
                <a:solidFill>
                  <a:schemeClr val="tx1"/>
                </a:solidFill>
                <a:latin typeface="Arial"/>
                <a:ea typeface="ＭＳ Ｐゴシック" pitchFamily="-107" charset="-128"/>
                <a:cs typeface="Arial"/>
              </a:rPr>
              <a:t>, C. USGS </a:t>
            </a:r>
            <a:r>
              <a:rPr lang="en-US" sz="1050" kern="1200" baseline="0" dirty="0" smtClean="0">
                <a:solidFill>
                  <a:schemeClr val="tx1"/>
                </a:solidFill>
                <a:latin typeface="Arial"/>
                <a:ea typeface="ＭＳ Ｐゴシック" pitchFamily="-112" charset="-128"/>
                <a:cs typeface="Arial"/>
              </a:rPr>
              <a:t>Fact Sheet 100-03.  2004. “Tracking Changes in Yellowstone's Restless Volcanic System”.  http://pubs.usgs.gov/fs/fs100-03/  </a:t>
            </a:r>
            <a:r>
              <a:rPr lang="en-US" sz="1050" b="0" dirty="0" smtClean="0">
                <a:latin typeface="Arial"/>
                <a:ea typeface="Arial" pitchFamily="-107" charset="0"/>
                <a:cs typeface="Arial"/>
                <a:sym typeface="Arial" pitchFamily="-107" charset="0"/>
              </a:rPr>
              <a:t>Retrieved </a:t>
            </a:r>
            <a:r>
              <a:rPr lang="en-US" sz="1050" b="0" baseline="0" dirty="0" smtClean="0">
                <a:latin typeface="Arial"/>
                <a:ea typeface="Arial" pitchFamily="-107" charset="0"/>
                <a:cs typeface="Arial"/>
                <a:sym typeface="Arial" pitchFamily="-107" charset="0"/>
              </a:rPr>
              <a:t>27 December 2011.</a:t>
            </a:r>
            <a:endParaRPr lang="en-US" sz="1050" b="1" dirty="0" smtClean="0">
              <a:latin typeface="Arial"/>
              <a:cs typeface="Arial"/>
            </a:endParaRP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1050" b="0" dirty="0" smtClean="0">
              <a:latin typeface="Arial"/>
              <a:cs typeface="Arial"/>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50" b="0" kern="1200" baseline="0" dirty="0" err="1" smtClean="0">
                <a:solidFill>
                  <a:schemeClr val="tx1"/>
                </a:solidFill>
                <a:latin typeface="Arial"/>
                <a:ea typeface="ＭＳ Ｐゴシック" charset="-128"/>
                <a:cs typeface="Arial"/>
              </a:rPr>
              <a:t>Lefthand</a:t>
            </a:r>
            <a:r>
              <a:rPr lang="en-US" sz="1050" b="0" kern="1200" baseline="0" dirty="0" smtClean="0">
                <a:solidFill>
                  <a:schemeClr val="tx1"/>
                </a:solidFill>
                <a:latin typeface="Arial"/>
                <a:ea typeface="ＭＳ Ｐゴシック" charset="-128"/>
                <a:cs typeface="Arial"/>
              </a:rPr>
              <a:t> photo by Brantley, S.R. 1982.  USGS Volcano Hazards Program: “</a:t>
            </a:r>
            <a:r>
              <a:rPr lang="en-US" sz="1050" b="0" kern="1200" baseline="0" dirty="0" err="1" smtClean="0">
                <a:solidFill>
                  <a:schemeClr val="tx1"/>
                </a:solidFill>
                <a:latin typeface="Arial"/>
                <a:ea typeface="ＭＳ Ｐゴシック" charset="-128"/>
                <a:cs typeface="Arial"/>
              </a:rPr>
              <a:t>Tiltmeters</a:t>
            </a:r>
            <a:r>
              <a:rPr lang="en-US" sz="1050" b="0" kern="1200" baseline="0" dirty="0" smtClean="0">
                <a:solidFill>
                  <a:schemeClr val="tx1"/>
                </a:solidFill>
                <a:latin typeface="Arial"/>
                <a:ea typeface="ＭＳ Ｐゴシック" charset="-128"/>
                <a:cs typeface="Arial"/>
              </a:rPr>
              <a:t> help scientists predict eruptions at Mount St. Helens”.  </a:t>
            </a:r>
            <a:r>
              <a:rPr lang="en-US" sz="1050" b="0" dirty="0" err="1" smtClean="0">
                <a:latin typeface="Arial"/>
                <a:cs typeface="Arial"/>
              </a:rPr>
              <a:t>http://volcanoes.usgs.gov/activity/methods/deformation/tilt/msh.php</a:t>
            </a:r>
            <a:r>
              <a:rPr lang="en-US" sz="1050" b="0" dirty="0" smtClean="0">
                <a:latin typeface="Arial"/>
                <a:cs typeface="Arial"/>
              </a:rPr>
              <a:t>  Retrieved 15 December 2011.</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708769C6-A2F5-E046-92B5-8CA2E5520FEC}" type="slidenum">
              <a:rPr lang="en-US" smtClean="0"/>
              <a:pPr>
                <a:defRPr/>
              </a:pPr>
              <a:t>51</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693F1F6-C22E-5D44-9903-6BAC28148F06}" type="slidenum">
              <a:rPr lang="en-US">
                <a:latin typeface="Arial" pitchFamily="-107" charset="0"/>
                <a:ea typeface="ＭＳ Ｐゴシック" pitchFamily="-107" charset="-128"/>
                <a:cs typeface="ＭＳ Ｐゴシック" pitchFamily="-107" charset="-128"/>
              </a:rPr>
              <a:pPr/>
              <a:t>52</a:t>
            </a:fld>
            <a:endParaRPr lang="en-US">
              <a:latin typeface="Arial" pitchFamily="-107" charset="0"/>
              <a:ea typeface="ＭＳ Ｐゴシック" pitchFamily="-107" charset="-128"/>
              <a:cs typeface="ＭＳ Ｐゴシック" pitchFamily="-107" charset="-128"/>
            </a:endParaRPr>
          </a:p>
        </p:txBody>
      </p:sp>
      <p:sp>
        <p:nvSpPr>
          <p:cNvPr id="44035" name="Rectangle 2"/>
          <p:cNvSpPr>
            <a:spLocks noGrp="1" noRot="1" noChangeAspect="1" noChangeArrowheads="1" noTextEdit="1"/>
          </p:cNvSpPr>
          <p:nvPr>
            <p:ph type="sldImg"/>
          </p:nvPr>
        </p:nvSpPr>
        <p:spPr>
          <a:xfrm>
            <a:off x="1295400" y="1133475"/>
            <a:ext cx="4267200" cy="3200400"/>
          </a:xfrm>
          <a:ln/>
        </p:spPr>
      </p:sp>
      <p:sp>
        <p:nvSpPr>
          <p:cNvPr id="44036" name="Rectangle 3"/>
          <p:cNvSpPr>
            <a:spLocks noGrp="1" noChangeArrowheads="1"/>
          </p:cNvSpPr>
          <p:nvPr>
            <p:ph type="body" idx="1"/>
          </p:nvPr>
        </p:nvSpPr>
        <p:spPr>
          <a:xfrm>
            <a:off x="685800" y="4072322"/>
            <a:ext cx="5486400" cy="5757478"/>
          </a:xfrm>
          <a:noFill/>
          <a:ln/>
        </p:spPr>
        <p:txBody>
          <a:bodyPr/>
          <a:lstStyle/>
          <a:p>
            <a:pPr eaLnBrk="1" hangingPunct="1"/>
            <a:endParaRPr lang="en-US" dirty="0" smtClean="0">
              <a:latin typeface="Arial" pitchFamily="-107" charset="0"/>
              <a:ea typeface="ＭＳ Ｐゴシック" pitchFamily="-107" charset="-128"/>
              <a:cs typeface="ＭＳ Ｐゴシック" pitchFamily="-107" charset="-128"/>
            </a:endParaRPr>
          </a:p>
          <a:p>
            <a:pPr lvl="1" eaLnBrk="1" hangingPunct="1">
              <a:lnSpc>
                <a:spcPct val="90000"/>
              </a:lnSpc>
              <a:spcBef>
                <a:spcPts val="1200"/>
              </a:spcBef>
            </a:pPr>
            <a:r>
              <a:rPr lang="en-US" sz="1050" dirty="0" smtClean="0">
                <a:ea typeface="ＭＳ Ｐゴシック" pitchFamily="-107" charset="-128"/>
                <a:cs typeface="ＭＳ Ｐゴシック" pitchFamily="-107" charset="-128"/>
              </a:rPr>
              <a:t>Volcanoes change shape before, during, and after eruptions.</a:t>
            </a:r>
            <a:r>
              <a:rPr lang="en-US" sz="1050" baseline="0" dirty="0" smtClean="0">
                <a:ea typeface="ＭＳ Ｐゴシック" pitchFamily="-107" charset="-128"/>
                <a:cs typeface="ＭＳ Ｐゴシック" pitchFamily="-107" charset="-128"/>
              </a:rPr>
              <a:t>  </a:t>
            </a:r>
            <a:r>
              <a:rPr lang="en-US" sz="1050" dirty="0" smtClean="0">
                <a:ea typeface="ＭＳ Ｐゴシック" pitchFamily="-107" charset="-128"/>
                <a:cs typeface="ＭＳ Ｐゴシック" pitchFamily="-107" charset="-128"/>
              </a:rPr>
              <a:t>They inflate (bulge) and deflate (sink) from trapped and pressurized gases or fluids.  </a:t>
            </a:r>
          </a:p>
          <a:p>
            <a:pPr lvl="1" eaLnBrk="1" hangingPunct="1">
              <a:lnSpc>
                <a:spcPct val="90000"/>
              </a:lnSpc>
              <a:spcBef>
                <a:spcPts val="1200"/>
              </a:spcBef>
            </a:pPr>
            <a:r>
              <a:rPr lang="en-US" sz="1050" dirty="0" smtClean="0">
                <a:ea typeface="ＭＳ Ｐゴシック" pitchFamily="-107" charset="-128"/>
                <a:cs typeface="ＭＳ Ｐゴシック" pitchFamily="-107" charset="-128"/>
              </a:rPr>
              <a:t>Scientists measure changes in the ground</a:t>
            </a:r>
            <a:r>
              <a:rPr lang="en-US" sz="1050" baseline="0" dirty="0" smtClean="0">
                <a:ea typeface="ＭＳ Ｐゴシック" pitchFamily="-107" charset="-128"/>
                <a:cs typeface="ＭＳ Ｐゴシック" pitchFamily="-107" charset="-128"/>
              </a:rPr>
              <a:t> surface as well as monitor </a:t>
            </a:r>
            <a:r>
              <a:rPr lang="en-US" sz="1050" dirty="0" smtClean="0">
                <a:ea typeface="ＭＳ Ｐゴシック" pitchFamily="-107" charset="-128"/>
                <a:cs typeface="ＭＳ Ｐゴシック" pitchFamily="-107" charset="-128"/>
              </a:rPr>
              <a:t>gas emissions</a:t>
            </a:r>
            <a:r>
              <a:rPr lang="en-US" sz="1050" baseline="0" dirty="0" smtClean="0">
                <a:ea typeface="ＭＳ Ｐゴシック" pitchFamily="-107" charset="-128"/>
                <a:cs typeface="ＭＳ Ｐゴシック" pitchFamily="-107" charset="-128"/>
              </a:rPr>
              <a:t> and the patterns of earthquakes.  </a:t>
            </a:r>
            <a:r>
              <a:rPr lang="en-US" sz="1050" dirty="0" smtClean="0">
                <a:ea typeface="ＭＳ Ｐゴシック" pitchFamily="-107" charset="-128"/>
                <a:cs typeface="ＭＳ Ｐゴシック" pitchFamily="-107" charset="-128"/>
              </a:rPr>
              <a:t>Deformation can be a sign that magma</a:t>
            </a:r>
            <a:r>
              <a:rPr lang="en-US" sz="1050" baseline="0" dirty="0" smtClean="0">
                <a:ea typeface="ＭＳ Ｐゴシック" pitchFamily="-107" charset="-128"/>
                <a:cs typeface="ＭＳ Ｐゴシック" pitchFamily="-107" charset="-128"/>
              </a:rPr>
              <a:t> is rising.</a:t>
            </a:r>
          </a:p>
          <a:p>
            <a:pPr lvl="1" eaLnBrk="1" hangingPunct="1">
              <a:lnSpc>
                <a:spcPct val="90000"/>
              </a:lnSpc>
              <a:spcBef>
                <a:spcPts val="1200"/>
              </a:spcBef>
            </a:pPr>
            <a:endParaRPr lang="en-US" sz="1050" baseline="0" dirty="0" smtClean="0">
              <a:ea typeface="ＭＳ Ｐゴシック" pitchFamily="-107" charset="-128"/>
              <a:cs typeface="ＭＳ Ｐゴシック" pitchFamily="-107" charset="-128"/>
            </a:endParaRPr>
          </a:p>
          <a:p>
            <a:pPr lvl="1" eaLnBrk="1" hangingPunct="1">
              <a:lnSpc>
                <a:spcPct val="90000"/>
              </a:lnSpc>
              <a:spcBef>
                <a:spcPts val="1200"/>
              </a:spcBef>
            </a:pPr>
            <a:r>
              <a:rPr lang="en-US" sz="1050" baseline="0" dirty="0" smtClean="0">
                <a:latin typeface="Arial" pitchFamily="-107" charset="0"/>
                <a:ea typeface="ＭＳ Ｐゴシック" pitchFamily="-107" charset="-128"/>
                <a:cs typeface="ＭＳ Ｐゴシック" pitchFamily="-107" charset="-128"/>
              </a:rPr>
              <a:t>This image is of Yellowstone.  A satellite collected the data by using a relatively new technique called </a:t>
            </a:r>
            <a:r>
              <a:rPr lang="en-US" sz="1050" dirty="0" err="1" smtClean="0"/>
              <a:t>Interferometric</a:t>
            </a:r>
            <a:r>
              <a:rPr lang="en-US" sz="1050" dirty="0" smtClean="0"/>
              <a:t> Synthetic Aperture Radar, or </a:t>
            </a:r>
            <a:r>
              <a:rPr lang="en-US" sz="1050" dirty="0" err="1" smtClean="0"/>
              <a:t>InSAR</a:t>
            </a:r>
            <a:r>
              <a:rPr lang="en-US" sz="1050" dirty="0" smtClean="0"/>
              <a:t>. </a:t>
            </a:r>
            <a:r>
              <a:rPr lang="en-US" sz="1050" baseline="0" dirty="0" smtClean="0"/>
              <a:t> Computers compare two radar images of the area taken at different times and show changes in elevation with the colors you see.  This image shows changes between 1996 and 2000.</a:t>
            </a:r>
          </a:p>
          <a:p>
            <a:pPr lvl="1" eaLnBrk="1" hangingPunct="1">
              <a:lnSpc>
                <a:spcPct val="90000"/>
              </a:lnSpc>
              <a:spcBef>
                <a:spcPts val="1200"/>
              </a:spcBef>
            </a:pPr>
            <a:endParaRPr lang="en-US" sz="1050" baseline="0" dirty="0" smtClean="0"/>
          </a:p>
          <a:p>
            <a:pPr lvl="1" eaLnBrk="1" hangingPunct="1">
              <a:lnSpc>
                <a:spcPct val="90000"/>
              </a:lnSpc>
              <a:spcBef>
                <a:spcPts val="1200"/>
              </a:spcBef>
            </a:pPr>
            <a:r>
              <a:rPr lang="en-US" sz="1050" baseline="0" dirty="0" smtClean="0"/>
              <a:t>The colored rings represent uplift—each set of colored bands from red to violet reflects 28 mm of uplift.  Count how many bands of color you see and determine how much uplift occurred between 1996 and 2000. </a:t>
            </a:r>
          </a:p>
          <a:p>
            <a:pPr lvl="1" eaLnBrk="1" hangingPunct="1">
              <a:lnSpc>
                <a:spcPct val="90000"/>
              </a:lnSpc>
              <a:spcBef>
                <a:spcPts val="1200"/>
              </a:spcBef>
            </a:pPr>
            <a:endParaRPr lang="en-US" sz="1050" baseline="0" dirty="0" smtClean="0"/>
          </a:p>
          <a:p>
            <a:pPr lvl="1" eaLnBrk="1" hangingPunct="1">
              <a:lnSpc>
                <a:spcPct val="90000"/>
              </a:lnSpc>
              <a:spcBef>
                <a:spcPts val="1200"/>
              </a:spcBef>
            </a:pPr>
            <a:r>
              <a:rPr lang="en-US" sz="1050" baseline="0" dirty="0" smtClean="0"/>
              <a:t>The black dotted line marks the caldera boundary.  Yellow triangles mark permanent GPS stations.  White dots and circles show the epicenters of earthquakes between 1996 and 2000. </a:t>
            </a:r>
            <a:r>
              <a:rPr lang="en-US" sz="1050" dirty="0" smtClean="0"/>
              <a:t/>
            </a:r>
            <a:br>
              <a:rPr lang="en-US" sz="1050" dirty="0" smtClean="0"/>
            </a:br>
            <a:endParaRPr lang="en-US" sz="1050" kern="1200" baseline="0" dirty="0" smtClean="0">
              <a:solidFill>
                <a:schemeClr val="tx1"/>
              </a:solidFill>
              <a:latin typeface="Arial" pitchFamily="-107" charset="0"/>
              <a:ea typeface="ＭＳ Ｐゴシック" pitchFamily="-107" charset="-128"/>
              <a:cs typeface="ＭＳ Ｐゴシック" pitchFamily="-107" charset="-128"/>
            </a:endParaRPr>
          </a:p>
          <a:p>
            <a:pPr lvl="1"/>
            <a:r>
              <a:rPr lang="en-US" sz="1050" kern="1200" baseline="0" dirty="0" smtClean="0">
                <a:solidFill>
                  <a:schemeClr val="tx1"/>
                </a:solidFill>
                <a:latin typeface="Arial" pitchFamily="-107" charset="0"/>
                <a:ea typeface="ＭＳ Ｐゴシック" pitchFamily="-107" charset="-128"/>
                <a:cs typeface="ＭＳ Ｐゴシック" pitchFamily="-107" charset="-128"/>
              </a:rPr>
              <a:t>Image from USGS </a:t>
            </a:r>
            <a:r>
              <a:rPr lang="en-US" sz="1050" kern="1200" baseline="0" dirty="0" smtClean="0">
                <a:solidFill>
                  <a:schemeClr val="tx1"/>
                </a:solidFill>
                <a:latin typeface="Arial" charset="0"/>
                <a:ea typeface="ＭＳ Ｐゴシック" pitchFamily="-112" charset="-128"/>
                <a:cs typeface="+mn-cs"/>
              </a:rPr>
              <a:t>Fact Sheet 100-03.  2004. “Tracking Changes in Yellowstone's Restless Volcanic System.” http://pubs.usgs.gov/fs/fs100-03/  </a:t>
            </a:r>
            <a:r>
              <a:rPr lang="en-US" sz="1050" b="0" dirty="0" smtClean="0">
                <a:ea typeface="Arial" pitchFamily="-107" charset="0"/>
                <a:cs typeface="Arial" pitchFamily="-107" charset="0"/>
                <a:sym typeface="Arial" pitchFamily="-107" charset="0"/>
              </a:rPr>
              <a:t>Retrieved </a:t>
            </a:r>
            <a:r>
              <a:rPr lang="en-US" sz="1050" b="0" baseline="0" dirty="0" smtClean="0">
                <a:ea typeface="Arial" pitchFamily="-107" charset="0"/>
                <a:cs typeface="Arial" pitchFamily="-107" charset="0"/>
                <a:sym typeface="Arial" pitchFamily="-107" charset="0"/>
              </a:rPr>
              <a:t>27 December 2011.</a:t>
            </a:r>
            <a:endParaRPr lang="en-US" sz="1050" b="1"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98F34-553F-634F-B606-D4585979C3E2}" type="slidenum">
              <a:rPr lang="en-US" sz="1200"/>
              <a:pPr eaLnBrk="1" hangingPunct="1"/>
              <a:t>4</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2767CB-079F-C84C-A42B-9435024E31BA}" type="slidenum">
              <a:rPr lang="en-US" sz="1200"/>
              <a:pPr eaLnBrk="1" hangingPunct="1"/>
              <a:t>5</a:t>
            </a:fld>
            <a:endParaRPr 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B15CFF-B836-C74D-9B63-43258506325D}" type="slidenum">
              <a:rPr lang="en-US" sz="1200"/>
              <a:pPr eaLnBrk="1" hangingPunct="1"/>
              <a:t>6</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2C924D-95F8-6745-B6C0-0BBE52C11070}" type="slidenum">
              <a:rPr lang="en-US" sz="1200"/>
              <a:pPr eaLnBrk="1" hangingPunct="1"/>
              <a:t>7</a:t>
            </a:fld>
            <a:endParaRPr lang="en-US"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847626-CABB-BA46-AA0D-C2A065C5D05B}" type="slidenum">
              <a:rPr lang="en-US" sz="1200"/>
              <a:pPr eaLnBrk="1" hangingPunct="1"/>
              <a:t>8</a:t>
            </a:fld>
            <a:endParaRPr 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655FC9-8CBA-6C4A-A158-0B9F2A897D00}" type="slidenum">
              <a:rPr lang="en-US" sz="1200"/>
              <a:pPr eaLnBrk="1" hangingPunct="1"/>
              <a:t>9</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ster_page_ima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2962354" y="2012056"/>
            <a:ext cx="6181646" cy="580003"/>
          </a:xfrm>
        </p:spPr>
        <p:txBody>
          <a:bodyPr/>
          <a:lstStyle>
            <a:lvl1pPr marL="0" indent="0" algn="ctr">
              <a:buNone/>
              <a:defRPr>
                <a:solidFill>
                  <a:srgbClr val="C00000"/>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2954796" y="475437"/>
            <a:ext cx="6189203" cy="1512061"/>
          </a:xfrm>
        </p:spPr>
        <p:txBody>
          <a:bodyPr/>
          <a:lstStyle>
            <a:lvl1pPr algn="ctr">
              <a:defRPr>
                <a:solidFill>
                  <a:schemeClr val="tx1"/>
                </a:solidFill>
                <a:latin typeface="Georgia"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52612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8A5A614-CA1E-6E4E-94F9-D2F2E005F5A1}" type="slidenum">
              <a:rPr lang="en-US"/>
              <a:pPr>
                <a:defRPr/>
              </a:pPr>
              <a:t>‹#›</a:t>
            </a:fld>
            <a:endParaRPr lang="en-US"/>
          </a:p>
        </p:txBody>
      </p:sp>
    </p:spTree>
    <p:extLst>
      <p:ext uri="{BB962C8B-B14F-4D97-AF65-F5344CB8AC3E}">
        <p14:creationId xmlns:p14="http://schemas.microsoft.com/office/powerpoint/2010/main" val="263975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5DC24BD-F27F-4040-B619-590A692D885A}" type="slidenum">
              <a:rPr lang="en-US"/>
              <a:pPr>
                <a:defRPr/>
              </a:pPr>
              <a:t>‹#›</a:t>
            </a:fld>
            <a:endParaRPr lang="en-US"/>
          </a:p>
        </p:txBody>
      </p:sp>
    </p:spTree>
    <p:extLst>
      <p:ext uri="{BB962C8B-B14F-4D97-AF65-F5344CB8AC3E}">
        <p14:creationId xmlns:p14="http://schemas.microsoft.com/office/powerpoint/2010/main" val="684298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314450"/>
            <a:ext cx="4352925" cy="2390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3857625"/>
            <a:ext cx="4352925" cy="2392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noChangeArrowheads="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7" name="Slide Number Placeholder 6"/>
          <p:cNvSpPr>
            <a:spLocks noGrp="1" noChangeArrowheads="1"/>
          </p:cNvSpPr>
          <p:nvPr>
            <p:ph type="sldNum" sz="quarter" idx="11"/>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CCF171F-AB34-F94F-9456-F91D5EDE059D}" type="slidenum">
              <a:rPr lang="en-US"/>
              <a:pPr>
                <a:defRPr/>
              </a:pPr>
              <a:t>‹#›</a:t>
            </a:fld>
            <a:endParaRPr lang="en-US"/>
          </a:p>
        </p:txBody>
      </p:sp>
    </p:spTree>
    <p:extLst>
      <p:ext uri="{BB962C8B-B14F-4D97-AF65-F5344CB8AC3E}">
        <p14:creationId xmlns:p14="http://schemas.microsoft.com/office/powerpoint/2010/main" val="3628455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7725"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567488"/>
            <a:ext cx="2133600" cy="15398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589713"/>
            <a:ext cx="2133600" cy="131762"/>
          </a:xfrm>
          <a:prstGeom prst="rect">
            <a:avLst/>
          </a:prstGeom>
        </p:spPr>
        <p:txBody>
          <a:bodyPr/>
          <a:lstStyle>
            <a:lvl1pPr>
              <a:defRPr/>
            </a:lvl1pPr>
          </a:lstStyle>
          <a:p>
            <a:pPr>
              <a:defRPr/>
            </a:pPr>
            <a:fld id="{FEC818F0-B52C-0B47-BE5F-2CEB4DEBAEA2}" type="slidenum">
              <a:rPr lang="en-US"/>
              <a:pPr>
                <a:defRPr/>
              </a:pPr>
              <a:t>‹#›</a:t>
            </a:fld>
            <a:endParaRPr lang="en-US"/>
          </a:p>
        </p:txBody>
      </p:sp>
    </p:spTree>
    <p:extLst>
      <p:ext uri="{BB962C8B-B14F-4D97-AF65-F5344CB8AC3E}">
        <p14:creationId xmlns:p14="http://schemas.microsoft.com/office/powerpoint/2010/main" val="3726669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FF42524-7C8D-D446-83EB-15E704C45D80}" type="slidenum">
              <a:rPr lang="en-US"/>
              <a:pPr>
                <a:defRPr/>
              </a:pPr>
              <a:t>‹#›</a:t>
            </a:fld>
            <a:endParaRPr lang="en-US"/>
          </a:p>
        </p:txBody>
      </p:sp>
    </p:spTree>
    <p:extLst>
      <p:ext uri="{BB962C8B-B14F-4D97-AF65-F5344CB8AC3E}">
        <p14:creationId xmlns:p14="http://schemas.microsoft.com/office/powerpoint/2010/main" val="123583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9AFA6E4-3869-1649-A41C-098D9CBAD5B9}" type="slidenum">
              <a:rPr lang="en-US"/>
              <a:pPr>
                <a:defRPr/>
              </a:pPr>
              <a:t>‹#›</a:t>
            </a:fld>
            <a:endParaRPr lang="en-US"/>
          </a:p>
        </p:txBody>
      </p:sp>
    </p:spTree>
    <p:extLst>
      <p:ext uri="{BB962C8B-B14F-4D97-AF65-F5344CB8AC3E}">
        <p14:creationId xmlns:p14="http://schemas.microsoft.com/office/powerpoint/2010/main" val="428881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22ABFFC-56C1-6348-A38C-3B262E507A4A}" type="slidenum">
              <a:rPr lang="en-US"/>
              <a:pPr>
                <a:defRPr/>
              </a:pPr>
              <a:t>‹#›</a:t>
            </a:fld>
            <a:endParaRPr lang="en-US"/>
          </a:p>
        </p:txBody>
      </p:sp>
    </p:spTree>
    <p:extLst>
      <p:ext uri="{BB962C8B-B14F-4D97-AF65-F5344CB8AC3E}">
        <p14:creationId xmlns:p14="http://schemas.microsoft.com/office/powerpoint/2010/main" val="2853366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44C9D20-69DE-5046-B64C-5238DE5D5B5C}" type="slidenum">
              <a:rPr lang="en-US"/>
              <a:pPr>
                <a:defRPr/>
              </a:pPr>
              <a:t>‹#›</a:t>
            </a:fld>
            <a:endParaRPr lang="en-US"/>
          </a:p>
        </p:txBody>
      </p:sp>
    </p:spTree>
    <p:extLst>
      <p:ext uri="{BB962C8B-B14F-4D97-AF65-F5344CB8AC3E}">
        <p14:creationId xmlns:p14="http://schemas.microsoft.com/office/powerpoint/2010/main" val="232159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629F039-4454-AE4E-B084-FD9378EB260F}" type="slidenum">
              <a:rPr lang="en-US"/>
              <a:pPr>
                <a:defRPr/>
              </a:pPr>
              <a:t>‹#›</a:t>
            </a:fld>
            <a:endParaRPr lang="en-US"/>
          </a:p>
        </p:txBody>
      </p:sp>
    </p:spTree>
    <p:extLst>
      <p:ext uri="{BB962C8B-B14F-4D97-AF65-F5344CB8AC3E}">
        <p14:creationId xmlns:p14="http://schemas.microsoft.com/office/powerpoint/2010/main" val="183019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7E8434D-AFFF-9349-9A8F-95651B7CE981}" type="slidenum">
              <a:rPr lang="en-US"/>
              <a:pPr>
                <a:defRPr/>
              </a:pPr>
              <a:t>‹#›</a:t>
            </a:fld>
            <a:endParaRPr lang="en-US"/>
          </a:p>
        </p:txBody>
      </p:sp>
    </p:spTree>
    <p:extLst>
      <p:ext uri="{BB962C8B-B14F-4D97-AF65-F5344CB8AC3E}">
        <p14:creationId xmlns:p14="http://schemas.microsoft.com/office/powerpoint/2010/main" val="941999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C213D-07E7-3848-BD4C-B13C908606CA}" type="slidenum">
              <a:rPr lang="en-US"/>
              <a:pPr>
                <a:defRPr/>
              </a:pPr>
              <a:t>‹#›</a:t>
            </a:fld>
            <a:endParaRPr lang="en-US"/>
          </a:p>
        </p:txBody>
      </p:sp>
    </p:spTree>
    <p:extLst>
      <p:ext uri="{BB962C8B-B14F-4D97-AF65-F5344CB8AC3E}">
        <p14:creationId xmlns:p14="http://schemas.microsoft.com/office/powerpoint/2010/main" val="91002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567488"/>
            <a:ext cx="2133600" cy="153987"/>
          </a:xfrm>
          <a:prstGeom prst="rect">
            <a:avLst/>
          </a:prstGeom>
        </p:spPr>
        <p:txBody>
          <a:bodyPr/>
          <a:lstStyle>
            <a:lvl1pPr>
              <a:defRPr>
                <a:latin typeface="Arial" pitchFamily="-107" charset="0"/>
                <a:ea typeface="ＭＳ Ｐゴシック" pitchFamily="-107" charset="-128"/>
                <a:cs typeface="ＭＳ Ｐゴシック" pitchFamily="-107" charset="-128"/>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589713"/>
            <a:ext cx="2133600" cy="131762"/>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D922766-BF32-1549-B41D-481106EE5D09}" type="slidenum">
              <a:rPr lang="en-US"/>
              <a:pPr>
                <a:defRPr/>
              </a:pPr>
              <a:t>‹#›</a:t>
            </a:fld>
            <a:endParaRPr lang="en-US"/>
          </a:p>
        </p:txBody>
      </p:sp>
    </p:spTree>
    <p:extLst>
      <p:ext uri="{BB962C8B-B14F-4D97-AF65-F5344CB8AC3E}">
        <p14:creationId xmlns:p14="http://schemas.microsoft.com/office/powerpoint/2010/main" val="1824150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3" descr="UNV-PPT-Support-Green.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3309938" y="60325"/>
            <a:ext cx="583406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 click to edit title</a:t>
            </a:r>
          </a:p>
        </p:txBody>
      </p:sp>
      <p:sp>
        <p:nvSpPr>
          <p:cNvPr id="1028" name="Text Placeholder 2"/>
          <p:cNvSpPr>
            <a:spLocks noGrp="1"/>
          </p:cNvSpPr>
          <p:nvPr>
            <p:ph type="body" idx="1"/>
          </p:nvPr>
        </p:nvSpPr>
        <p:spPr bwMode="auto">
          <a:xfrm>
            <a:off x="457200" y="1073150"/>
            <a:ext cx="8229600" cy="53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Lst>
  <p:txStyles>
    <p:titleStyle>
      <a:lvl1pPr algn="r" rtl="0" eaLnBrk="0" fontAlgn="base" hangingPunct="0">
        <a:lnSpc>
          <a:spcPts val="3100"/>
        </a:lnSpc>
        <a:spcBef>
          <a:spcPct val="0"/>
        </a:spcBef>
        <a:spcAft>
          <a:spcPct val="0"/>
        </a:spcAft>
        <a:defRPr sz="3600" kern="1200">
          <a:solidFill>
            <a:schemeClr val="bg1"/>
          </a:solidFill>
          <a:latin typeface="Arial" pitchFamily="34" charset="0"/>
          <a:ea typeface="ＭＳ Ｐゴシック" charset="0"/>
          <a:cs typeface="Arial" pitchFamily="34" charset="0"/>
        </a:defRPr>
      </a:lvl1pPr>
      <a:lvl2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2pPr>
      <a:lvl3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3pPr>
      <a:lvl4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4pPr>
      <a:lvl5pPr algn="r" rtl="0" eaLnBrk="0" fontAlgn="base" hangingPunct="0">
        <a:lnSpc>
          <a:spcPts val="3100"/>
        </a:lnSpc>
        <a:spcBef>
          <a:spcPct val="0"/>
        </a:spcBef>
        <a:spcAft>
          <a:spcPct val="0"/>
        </a:spcAft>
        <a:defRPr sz="3600">
          <a:solidFill>
            <a:schemeClr val="bg1"/>
          </a:solidFill>
          <a:latin typeface="Arial" pitchFamily="34" charset="0"/>
          <a:ea typeface="ＭＳ Ｐゴシック" charset="0"/>
          <a:cs typeface="Arial" pitchFamily="34" charset="0"/>
        </a:defRPr>
      </a:lvl5pPr>
      <a:lvl6pPr marL="457200" algn="r" rtl="0" fontAlgn="base">
        <a:spcBef>
          <a:spcPct val="0"/>
        </a:spcBef>
        <a:spcAft>
          <a:spcPct val="0"/>
        </a:spcAft>
        <a:defRPr sz="2800">
          <a:solidFill>
            <a:schemeClr val="bg1"/>
          </a:solidFill>
          <a:latin typeface="Arial" pitchFamily="34" charset="0"/>
          <a:cs typeface="Arial" pitchFamily="34" charset="0"/>
        </a:defRPr>
      </a:lvl6pPr>
      <a:lvl7pPr marL="914400" algn="r" rtl="0" fontAlgn="base">
        <a:spcBef>
          <a:spcPct val="0"/>
        </a:spcBef>
        <a:spcAft>
          <a:spcPct val="0"/>
        </a:spcAft>
        <a:defRPr sz="2800">
          <a:solidFill>
            <a:schemeClr val="bg1"/>
          </a:solidFill>
          <a:latin typeface="Arial" pitchFamily="34" charset="0"/>
          <a:cs typeface="Arial" pitchFamily="34" charset="0"/>
        </a:defRPr>
      </a:lvl7pPr>
      <a:lvl8pPr marL="1371600" algn="r" rtl="0" fontAlgn="base">
        <a:spcBef>
          <a:spcPct val="0"/>
        </a:spcBef>
        <a:spcAft>
          <a:spcPct val="0"/>
        </a:spcAft>
        <a:defRPr sz="2800">
          <a:solidFill>
            <a:schemeClr val="bg1"/>
          </a:solidFill>
          <a:latin typeface="Arial" pitchFamily="34" charset="0"/>
          <a:cs typeface="Arial" pitchFamily="34" charset="0"/>
        </a:defRPr>
      </a:lvl8pPr>
      <a:lvl9pPr marL="1828800" algn="r" rtl="0" fontAlgn="base">
        <a:spcBef>
          <a:spcPct val="0"/>
        </a:spcBef>
        <a:spcAft>
          <a:spcPct val="0"/>
        </a:spcAft>
        <a:defRPr sz="2800">
          <a:solidFill>
            <a:schemeClr val="bg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Wingdings" charset="0"/>
        <a:buChar char="Ø"/>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gif"/></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youtube.com/watch?feature=player_embedded&amp;v=s_CeiMjO5P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oleObject" Target="file:///\\localhost\Users\shelleyolds\Documents\Dropbox\Shared-UNAVCO\educational-resources\visualizing-relationships-JVV\visualizing-earthquakes-volcanoes-westernUS-JVV-v2012-03\Macintosh%20HD:Users:seolds:Documents:a-work:EducationalModules:Visualizing%20Relationships%20using%20JVV:docs:Computer_w_Worksheet_VisualizingRelations_2009sep14.doc!OLE_LINK1" TargetMode="External"/><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unavco.org/" TargetMode="External"/><Relationship Id="rId1" Type="http://schemas.openxmlformats.org/officeDocument/2006/relationships/slideLayout" Target="../slideLayouts/slideLayout6.xml"/><Relationship Id="rId2" Type="http://schemas.openxmlformats.org/officeDocument/2006/relationships/image" Target="../media/image2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unavco.org/" TargetMode="External"/><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hyperlink" Target="http://www.unavco.org/" TargetMode="External"/><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hyperlink" Target="http://www.unavco.org/" TargetMode="External"/><Relationship Id="rId4" Type="http://schemas.openxmlformats.org/officeDocument/2006/relationships/hyperlink" Target="http://www.facebook.com/unavco?ref=profile" TargetMode="External"/><Relationship Id="rId5" Type="http://schemas.openxmlformats.org/officeDocument/2006/relationships/image" Target="../media/image39.png"/><Relationship Id="rId6" Type="http://schemas.openxmlformats.org/officeDocument/2006/relationships/hyperlink" Target="http://twitter.com/UNAVCO" TargetMode="External"/><Relationship Id="rId7"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hyperlink" Target="mailto:olds@unavco.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hyperlink" Target="http://www.facebook.com/unavco?ref=profile%23/pages/UNAVCO/58415136190?ref=sgm" TargetMode="External"/><Relationship Id="rId5" Type="http://schemas.openxmlformats.org/officeDocument/2006/relationships/image" Target="../media/image39.png"/><Relationship Id="rId6" Type="http://schemas.openxmlformats.org/officeDocument/2006/relationships/hyperlink" Target="http://twitter.com/UNAVCO" TargetMode="External"/><Relationship Id="rId7"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navco.org/software/visualization/GPS-Velocity-Viewer/GPS-Velocity-Viewer.html" TargetMode="External"/><Relationship Id="rId3" Type="http://schemas.openxmlformats.org/officeDocument/2006/relationships/hyperlink" Target="http://www.iris.edu.ieb"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hyperlink" Target="http://pubs.usgs.gov/gip/msh//pyroclastic.html"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3" Type="http://schemas.openxmlformats.org/officeDocument/2006/relationships/hyperlink" Target="http://volcanoes.usgs.gov/Imgs/Jpg/Monitoring/Deformation/30210600_018_large.jpg" TargetMode="External"/><Relationship Id="rId4" Type="http://schemas.openxmlformats.org/officeDocument/2006/relationships/image" Target="../media/image61.jpe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9.gif"/><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descr="seondary_jvv_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3"/>
          <p:cNvSpPr>
            <a:spLocks noGrp="1"/>
          </p:cNvSpPr>
          <p:nvPr>
            <p:ph type="title"/>
          </p:nvPr>
        </p:nvSpPr>
        <p:spPr>
          <a:xfrm>
            <a:off x="969963" y="1108075"/>
            <a:ext cx="7481887" cy="1579563"/>
          </a:xfrm>
          <a:solidFill>
            <a:srgbClr val="292929">
              <a:alpha val="92940"/>
            </a:srgbClr>
          </a:solidFill>
        </p:spPr>
        <p:txBody>
          <a:bodyPr/>
          <a:lstStyle/>
          <a:p>
            <a:pPr algn="ctr"/>
            <a:r>
              <a:rPr lang="en-US" sz="3200" b="1" dirty="0">
                <a:latin typeface="Georgia" charset="0"/>
                <a:cs typeface="ＭＳ Ｐゴシック" charset="0"/>
              </a:rPr>
              <a:t>Visualizing</a:t>
            </a:r>
            <a:r>
              <a:rPr lang="en-US" b="1" dirty="0">
                <a:latin typeface="Georgia" charset="0"/>
                <a:cs typeface="ＭＳ Ｐゴシック" charset="0"/>
              </a:rPr>
              <a:t> Relationships Between Earthquakes, Volcanoes, and Plate </a:t>
            </a:r>
            <a:r>
              <a:rPr lang="en-US" b="1" dirty="0" smtClean="0">
                <a:latin typeface="Georgia" charset="0"/>
                <a:cs typeface="ＭＳ Ｐゴシック" charset="0"/>
              </a:rPr>
              <a:t>Tectonics</a:t>
            </a:r>
            <a:br>
              <a:rPr lang="en-US" b="1" dirty="0" smtClean="0">
                <a:latin typeface="Georgia" charset="0"/>
                <a:cs typeface="ＭＳ Ｐゴシック" charset="0"/>
              </a:rPr>
            </a:br>
            <a:r>
              <a:rPr lang="en-US" b="1" dirty="0" smtClean="0">
                <a:latin typeface="Georgia" charset="0"/>
                <a:cs typeface="ＭＳ Ｐゴシック" charset="0"/>
              </a:rPr>
              <a:t>in Alaska</a:t>
            </a:r>
            <a:endParaRPr lang="en-US" b="1" dirty="0">
              <a:latin typeface="Georgia" charset="0"/>
              <a:cs typeface="ＭＳ Ｐゴシック" charset="0"/>
            </a:endParaRPr>
          </a:p>
        </p:txBody>
      </p:sp>
      <p:sp>
        <p:nvSpPr>
          <p:cNvPr id="16387" name="Subtitle 2"/>
          <p:cNvSpPr txBox="1">
            <a:spLocks/>
          </p:cNvSpPr>
          <p:nvPr/>
        </p:nvSpPr>
        <p:spPr bwMode="auto">
          <a:xfrm>
            <a:off x="982819" y="2670469"/>
            <a:ext cx="7514787" cy="609600"/>
          </a:xfrm>
          <a:prstGeom prst="rect">
            <a:avLst/>
          </a:prstGeom>
          <a:solidFill>
            <a:srgbClr val="292929">
              <a:alpha val="9294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40000"/>
              </a:spcAft>
            </a:pPr>
            <a:r>
              <a:rPr lang="en-US" sz="1000" b="1" i="1" dirty="0">
                <a:solidFill>
                  <a:srgbClr val="FF0000"/>
                </a:solidFill>
                <a:latin typeface="Tahoma" charset="0"/>
                <a:cs typeface="Tahoma" charset="0"/>
              </a:rPr>
              <a:t>Ruth Powers (UNAVCO Master Teaching-in-Residence); </a:t>
            </a:r>
            <a:r>
              <a:rPr lang="en-US" sz="1000" b="1" i="1" dirty="0" err="1">
                <a:solidFill>
                  <a:srgbClr val="FF0000"/>
                </a:solidFill>
                <a:latin typeface="Tahoma" charset="0"/>
                <a:cs typeface="Tahoma" charset="0"/>
              </a:rPr>
              <a:t>Becca</a:t>
            </a:r>
            <a:r>
              <a:rPr lang="en-US" sz="1000" b="1" i="1" dirty="0">
                <a:solidFill>
                  <a:srgbClr val="FF0000"/>
                </a:solidFill>
                <a:latin typeface="Tahoma" charset="0"/>
                <a:cs typeface="Tahoma" charset="0"/>
              </a:rPr>
              <a:t> Walker and Shelley Olds (UNAVCO)</a:t>
            </a:r>
            <a:r>
              <a:rPr lang="en-US" sz="1800" b="1" i="1" dirty="0">
                <a:solidFill>
                  <a:srgbClr val="FF0000"/>
                </a:solidFill>
                <a:latin typeface="Tahoma" charset="0"/>
                <a:cs typeface="Tahoma" charset="0"/>
              </a:rPr>
              <a:t> </a:t>
            </a:r>
            <a:endParaRPr lang="en-US" sz="1800" i="1" dirty="0">
              <a:solidFill>
                <a:srgbClr val="FF0000"/>
              </a:solidFill>
              <a:latin typeface="Tahoma" charset="0"/>
              <a:cs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8"/>
          <p:cNvSpPr>
            <a:spLocks noGrp="1" noChangeArrowheads="1"/>
          </p:cNvSpPr>
          <p:nvPr>
            <p:ph type="title"/>
          </p:nvPr>
        </p:nvSpPr>
        <p:spPr>
          <a:xfrm>
            <a:off x="2549525" y="60325"/>
            <a:ext cx="6594475" cy="784225"/>
          </a:xfrm>
        </p:spPr>
        <p:txBody>
          <a:bodyPr/>
          <a:lstStyle/>
          <a:p>
            <a:pPr eaLnBrk="1" hangingPunct="1"/>
            <a:r>
              <a:rPr lang="en-US" dirty="0" smtClean="0">
                <a:latin typeface="Arial" charset="0"/>
                <a:cs typeface="ＭＳ Ｐゴシック" charset="0"/>
              </a:rPr>
              <a:t>Volcano </a:t>
            </a:r>
            <a:r>
              <a:rPr lang="en-US" dirty="0">
                <a:latin typeface="Arial" charset="0"/>
                <a:cs typeface="ＭＳ Ｐゴシック" charset="0"/>
              </a:rPr>
              <a:t>Distribution</a:t>
            </a:r>
          </a:p>
        </p:txBody>
      </p:sp>
      <p:sp>
        <p:nvSpPr>
          <p:cNvPr id="2" name="Content Placeholder 1"/>
          <p:cNvSpPr>
            <a:spLocks noGrp="1"/>
          </p:cNvSpPr>
          <p:nvPr>
            <p:ph sz="half"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7653" y="1162796"/>
            <a:ext cx="7954645" cy="534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394491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5_westernUS_EQ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 y="1239838"/>
            <a:ext cx="5126038" cy="4851400"/>
          </a:xfrm>
          <a:noFill/>
        </p:spPr>
      </p:pic>
      <p:pic>
        <p:nvPicPr>
          <p:cNvPr id="52226" name="Picture 4" descr="5_westernUS_volcanoe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084638" y="1654175"/>
            <a:ext cx="5059362" cy="4732338"/>
          </a:xfrm>
          <a:noFill/>
        </p:spPr>
      </p:pic>
      <p:sp>
        <p:nvSpPr>
          <p:cNvPr id="52227" name="Rectangle 8"/>
          <p:cNvSpPr>
            <a:spLocks noGrp="1" noChangeArrowheads="1"/>
          </p:cNvSpPr>
          <p:nvPr>
            <p:ph type="title"/>
          </p:nvPr>
        </p:nvSpPr>
        <p:spPr>
          <a:xfrm>
            <a:off x="2549525" y="7402"/>
            <a:ext cx="6594475" cy="784225"/>
          </a:xfrm>
        </p:spPr>
        <p:txBody>
          <a:bodyPr/>
          <a:lstStyle/>
          <a:p>
            <a:pPr eaLnBrk="1" hangingPunct="1"/>
            <a:r>
              <a:rPr lang="en-US" sz="3200" dirty="0">
                <a:latin typeface="Arial" charset="0"/>
                <a:cs typeface="ＭＳ Ｐゴシック" charset="0"/>
              </a:rPr>
              <a:t>Earthquake and Volcano </a:t>
            </a:r>
            <a:r>
              <a:rPr lang="en-US" sz="3200" dirty="0" smtClean="0">
                <a:latin typeface="Arial" charset="0"/>
                <a:cs typeface="ＭＳ Ｐゴシック" charset="0"/>
              </a:rPr>
              <a:t>Distribution in the Western U.S.</a:t>
            </a:r>
            <a:endParaRPr lang="en-US" sz="3200" dirty="0">
              <a:latin typeface="Arial" charset="0"/>
              <a:cs typeface="ＭＳ Ｐゴシック" charset="0"/>
            </a:endParaRPr>
          </a:p>
        </p:txBody>
      </p:sp>
    </p:spTree>
    <p:extLst>
      <p:ext uri="{BB962C8B-B14F-4D97-AF65-F5344CB8AC3E}">
        <p14:creationId xmlns:p14="http://schemas.microsoft.com/office/powerpoint/2010/main" val="3267954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ctagon 6"/>
          <p:cNvSpPr>
            <a:spLocks noChangeArrowheads="1"/>
          </p:cNvSpPr>
          <p:nvPr/>
        </p:nvSpPr>
        <p:spPr bwMode="auto">
          <a:xfrm>
            <a:off x="8720138"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54275" name="Rectangle 2"/>
          <p:cNvSpPr>
            <a:spLocks noGrp="1" noChangeArrowheads="1"/>
          </p:cNvSpPr>
          <p:nvPr>
            <p:ph type="title"/>
          </p:nvPr>
        </p:nvSpPr>
        <p:spPr>
          <a:xfrm>
            <a:off x="2452688" y="60325"/>
            <a:ext cx="6691312" cy="673100"/>
          </a:xfrm>
        </p:spPr>
        <p:txBody>
          <a:bodyPr/>
          <a:lstStyle/>
          <a:p>
            <a:pPr eaLnBrk="1" hangingPunct="1"/>
            <a:r>
              <a:rPr lang="en-US">
                <a:latin typeface="Arial" charset="0"/>
                <a:cs typeface="ＭＳ Ｐゴシック" charset="0"/>
              </a:rPr>
              <a:t>Earthquakes and Volcanoes</a:t>
            </a:r>
          </a:p>
        </p:txBody>
      </p:sp>
      <p:sp>
        <p:nvSpPr>
          <p:cNvPr id="54276" name="Rectangle 3"/>
          <p:cNvSpPr>
            <a:spLocks noGrp="1" noChangeArrowheads="1"/>
          </p:cNvSpPr>
          <p:nvPr>
            <p:ph type="body" idx="1"/>
          </p:nvPr>
        </p:nvSpPr>
        <p:spPr>
          <a:xfrm>
            <a:off x="419100" y="1155700"/>
            <a:ext cx="8483600" cy="5524500"/>
          </a:xfrm>
        </p:spPr>
        <p:txBody>
          <a:bodyPr/>
          <a:lstStyle/>
          <a:p>
            <a:pPr lvl="1" eaLnBrk="1" hangingPunct="1">
              <a:lnSpc>
                <a:spcPct val="80000"/>
              </a:lnSpc>
              <a:defRPr/>
            </a:pPr>
            <a:endParaRPr lang="en-US" sz="2200" dirty="0">
              <a:latin typeface="Calibri" charset="0"/>
              <a:ea typeface="ＭＳ Ｐゴシック" charset="0"/>
            </a:endParaRPr>
          </a:p>
          <a:p>
            <a:pPr eaLnBrk="1" hangingPunct="1">
              <a:lnSpc>
                <a:spcPct val="80000"/>
              </a:lnSpc>
              <a:buFont typeface="Arial" charset="0"/>
              <a:buNone/>
              <a:defRPr/>
            </a:pPr>
            <a:r>
              <a:rPr lang="en-US" sz="2400" dirty="0">
                <a:latin typeface="Arial" charset="0"/>
                <a:ea typeface="ＭＳ Ｐゴシック" charset="0"/>
                <a:cs typeface="Arial" charset="0"/>
              </a:rPr>
              <a:t>Discussion:</a:t>
            </a:r>
            <a:endParaRPr lang="en-US" sz="2400" b="1" i="1" dirty="0">
              <a:latin typeface="Arial" charset="0"/>
              <a:ea typeface="ＭＳ Ｐゴシック" charset="0"/>
              <a:cs typeface="Arial" charset="0"/>
            </a:endParaRPr>
          </a:p>
          <a:p>
            <a:pPr marL="914400" lvl="1" indent="-457200" eaLnBrk="1" hangingPunct="1">
              <a:lnSpc>
                <a:spcPct val="80000"/>
              </a:lnSpc>
              <a:buFont typeface="+mj-lt"/>
              <a:buAutoNum type="alphaUcPeriod"/>
              <a:defRPr/>
            </a:pPr>
            <a:r>
              <a:rPr lang="en-US" sz="2400" dirty="0" smtClean="0">
                <a:latin typeface="Arial" charset="0"/>
                <a:ea typeface="ＭＳ Ｐゴシック" charset="0"/>
                <a:cs typeface="Arial" charset="0"/>
              </a:rPr>
              <a:t>What </a:t>
            </a:r>
            <a:r>
              <a:rPr lang="en-US" sz="2400" dirty="0">
                <a:latin typeface="Arial" charset="0"/>
                <a:ea typeface="ＭＳ Ｐゴシック" charset="0"/>
                <a:cs typeface="Arial" charset="0"/>
              </a:rPr>
              <a:t>geographic features (mountains, plains, valleys, </a:t>
            </a:r>
            <a:r>
              <a:rPr lang="en-US" sz="2400" dirty="0" err="1">
                <a:latin typeface="Arial" charset="0"/>
                <a:ea typeface="ＭＳ Ｐゴシック" charset="0"/>
                <a:cs typeface="Arial" charset="0"/>
              </a:rPr>
              <a:t>etc</a:t>
            </a:r>
            <a:r>
              <a:rPr lang="en-US" sz="2400" dirty="0">
                <a:latin typeface="Arial" charset="0"/>
                <a:ea typeface="ＭＳ Ｐゴシック" charset="0"/>
                <a:cs typeface="Arial" charset="0"/>
              </a:rPr>
              <a:t>) are frequently </a:t>
            </a:r>
            <a:r>
              <a:rPr lang="en-US" sz="2400" dirty="0" smtClean="0">
                <a:latin typeface="Arial" charset="0"/>
                <a:ea typeface="ＭＳ Ｐゴシック" charset="0"/>
                <a:cs typeface="Arial" charset="0"/>
              </a:rPr>
              <a:t>where </a:t>
            </a:r>
            <a:r>
              <a:rPr lang="en-US" sz="2400" dirty="0">
                <a:latin typeface="Arial" charset="0"/>
                <a:ea typeface="ＭＳ Ｐゴシック" charset="0"/>
                <a:cs typeface="Arial" charset="0"/>
              </a:rPr>
              <a:t>there are only:</a:t>
            </a:r>
          </a:p>
          <a:p>
            <a:pPr lvl="2" eaLnBrk="1" hangingPunct="1">
              <a:lnSpc>
                <a:spcPct val="80000"/>
              </a:lnSpc>
              <a:defRPr/>
            </a:pPr>
            <a:r>
              <a:rPr lang="en-US" dirty="0">
                <a:latin typeface="Arial" charset="0"/>
                <a:ea typeface="ＭＳ Ｐゴシック" charset="0"/>
                <a:cs typeface="Arial" charset="0"/>
              </a:rPr>
              <a:t>Earthquakes?  </a:t>
            </a:r>
          </a:p>
          <a:p>
            <a:pPr lvl="2" eaLnBrk="1" hangingPunct="1">
              <a:lnSpc>
                <a:spcPct val="80000"/>
              </a:lnSpc>
              <a:defRPr/>
            </a:pPr>
            <a:r>
              <a:rPr lang="en-US" dirty="0">
                <a:latin typeface="Arial" charset="0"/>
                <a:ea typeface="ＭＳ Ｐゴシック" charset="0"/>
                <a:cs typeface="Arial" charset="0"/>
              </a:rPr>
              <a:t>Volcanoes? </a:t>
            </a:r>
          </a:p>
          <a:p>
            <a:pPr marL="914400" lvl="1" indent="-457200" eaLnBrk="1" hangingPunct="1">
              <a:lnSpc>
                <a:spcPct val="80000"/>
              </a:lnSpc>
              <a:buFont typeface="+mj-lt"/>
              <a:buAutoNum type="alphaUcPeriod"/>
              <a:defRPr/>
            </a:pPr>
            <a:r>
              <a:rPr lang="en-US" sz="2400" dirty="0">
                <a:latin typeface="Arial" charset="0"/>
                <a:ea typeface="ＭＳ Ｐゴシック" charset="0"/>
                <a:cs typeface="Arial" charset="0"/>
              </a:rPr>
              <a:t>In which regions do you find earthquakes and volcanoes near each other? What</a:t>
            </a:r>
            <a:r>
              <a:rPr lang="ja-JP" altLang="en-US" sz="2400" dirty="0">
                <a:latin typeface="Arial" charset="0"/>
                <a:ea typeface="ＭＳ Ｐゴシック" charset="0"/>
                <a:cs typeface="Arial" charset="0"/>
              </a:rPr>
              <a:t>’</a:t>
            </a:r>
            <a:r>
              <a:rPr lang="en-US" altLang="ja-JP" sz="2400" dirty="0">
                <a:latin typeface="Arial" charset="0"/>
                <a:ea typeface="ＭＳ Ｐゴシック" charset="0"/>
                <a:cs typeface="Arial" charset="0"/>
              </a:rPr>
              <a:t>s there</a:t>
            </a:r>
            <a:r>
              <a:rPr lang="en-US" altLang="ja-JP" sz="2400" dirty="0" smtClean="0">
                <a:latin typeface="Arial" charset="0"/>
                <a:ea typeface="ＭＳ Ｐゴシック" charset="0"/>
                <a:cs typeface="Arial" charset="0"/>
              </a:rPr>
              <a:t>?</a:t>
            </a:r>
          </a:p>
          <a:p>
            <a:pPr marL="914400" lvl="1" indent="-457200" eaLnBrk="1" hangingPunct="1">
              <a:lnSpc>
                <a:spcPct val="80000"/>
              </a:lnSpc>
              <a:buFont typeface="+mj-lt"/>
              <a:buAutoNum type="alphaUcPeriod" startAt="3"/>
              <a:defRPr/>
            </a:pPr>
            <a:endParaRPr lang="en-US" sz="2400" dirty="0" smtClean="0">
              <a:latin typeface="Arial" charset="0"/>
              <a:ea typeface="ＭＳ Ｐゴシック" charset="0"/>
              <a:cs typeface="Arial" charset="0"/>
            </a:endParaRPr>
          </a:p>
          <a:p>
            <a:pPr marL="914400" lvl="1" indent="-457200" eaLnBrk="1" hangingPunct="1">
              <a:lnSpc>
                <a:spcPct val="80000"/>
              </a:lnSpc>
              <a:buFont typeface="+mj-lt"/>
              <a:buAutoNum type="alphaUcPeriod" startAt="3"/>
              <a:defRPr/>
            </a:pPr>
            <a:r>
              <a:rPr lang="en-US" sz="2400" dirty="0" smtClean="0">
                <a:latin typeface="Arial" charset="0"/>
                <a:ea typeface="ＭＳ Ｐゴシック" charset="0"/>
                <a:cs typeface="Arial" charset="0"/>
              </a:rPr>
              <a:t>Summarize </a:t>
            </a:r>
            <a:r>
              <a:rPr lang="en-US" sz="2400" dirty="0">
                <a:latin typeface="Arial" charset="0"/>
                <a:ea typeface="ＭＳ Ｐゴシック" charset="0"/>
                <a:cs typeface="Arial" charset="0"/>
              </a:rPr>
              <a:t>the relationships you discovered. </a:t>
            </a:r>
            <a:endParaRPr lang="en-US" sz="2400" dirty="0" smtClean="0">
              <a:latin typeface="Arial" charset="0"/>
              <a:ea typeface="ＭＳ Ｐゴシック" charset="0"/>
              <a:cs typeface="Arial" charset="0"/>
            </a:endParaRPr>
          </a:p>
          <a:p>
            <a:pPr marL="457200" lvl="1" indent="0" eaLnBrk="1" hangingPunct="1">
              <a:lnSpc>
                <a:spcPct val="80000"/>
              </a:lnSpc>
              <a:buFont typeface="Wingdings" charset="0"/>
              <a:buNone/>
              <a:defRPr/>
            </a:pPr>
            <a:endParaRPr lang="en-US" sz="2400" dirty="0" smtClean="0">
              <a:latin typeface="Arial" charset="0"/>
              <a:ea typeface="ＭＳ Ｐゴシック" charset="0"/>
              <a:cs typeface="Arial" charset="0"/>
            </a:endParaRPr>
          </a:p>
          <a:p>
            <a:pPr marL="914400" lvl="1" indent="-457200" eaLnBrk="1" hangingPunct="1">
              <a:lnSpc>
                <a:spcPct val="80000"/>
              </a:lnSpc>
              <a:buFont typeface="+mj-lt"/>
              <a:buAutoNum type="alphaUcPeriod" startAt="3"/>
              <a:defRPr/>
            </a:pPr>
            <a:r>
              <a:rPr lang="en-US" sz="2400" dirty="0" smtClean="0">
                <a:latin typeface="Arial" charset="0"/>
                <a:ea typeface="ＭＳ Ｐゴシック" charset="0"/>
                <a:cs typeface="Arial" charset="0"/>
              </a:rPr>
              <a:t>What </a:t>
            </a:r>
            <a:r>
              <a:rPr lang="en-US" sz="2400" dirty="0">
                <a:latin typeface="Arial" charset="0"/>
                <a:ea typeface="ＭＳ Ｐゴシック" charset="0"/>
                <a:cs typeface="Arial" charset="0"/>
              </a:rPr>
              <a:t>explanation can you provide for the observed relationships?</a:t>
            </a:r>
            <a:r>
              <a:rPr lang="en-US" sz="3200" dirty="0">
                <a:latin typeface="Calibri" charset="0"/>
                <a:ea typeface="ＭＳ Ｐゴシック" charset="0"/>
              </a:rPr>
              <a:t> </a:t>
            </a:r>
          </a:p>
        </p:txBody>
      </p:sp>
      <p:sp>
        <p:nvSpPr>
          <p:cNvPr id="5" name="Octagon 4"/>
          <p:cNvSpPr>
            <a:spLocks noChangeArrowheads="1"/>
          </p:cNvSpPr>
          <p:nvPr/>
        </p:nvSpPr>
        <p:spPr bwMode="auto">
          <a:xfrm>
            <a:off x="8734425"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552299" y="289658"/>
            <a:ext cx="7644622" cy="673100"/>
          </a:xfrm>
        </p:spPr>
        <p:txBody>
          <a:bodyPr/>
          <a:lstStyle/>
          <a:p>
            <a:pPr eaLnBrk="1" hangingPunct="1"/>
            <a:r>
              <a:rPr lang="en-US" sz="3200" dirty="0">
                <a:latin typeface="Arial" charset="0"/>
                <a:cs typeface="ＭＳ Ｐゴシック" charset="0"/>
              </a:rPr>
              <a:t>Part 3: How is Alaska moving over time? </a:t>
            </a:r>
          </a:p>
        </p:txBody>
      </p:sp>
      <p:sp>
        <p:nvSpPr>
          <p:cNvPr id="56322" name="Text Box 24"/>
          <p:cNvSpPr txBox="1">
            <a:spLocks noChangeArrowheads="1"/>
          </p:cNvSpPr>
          <p:nvPr/>
        </p:nvSpPr>
        <p:spPr bwMode="auto">
          <a:xfrm>
            <a:off x="0" y="1286073"/>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dirty="0"/>
              <a:t>GPS station positions change as </a:t>
            </a:r>
            <a:r>
              <a:rPr lang="en-US" sz="2800" dirty="0" smtClean="0"/>
              <a:t>tectonic plates </a:t>
            </a:r>
            <a:r>
              <a:rPr lang="en-US" sz="2800" dirty="0"/>
              <a:t>move.</a:t>
            </a:r>
          </a:p>
        </p:txBody>
      </p:sp>
      <p:sp>
        <p:nvSpPr>
          <p:cNvPr id="56323" name="Text Box 27"/>
          <p:cNvSpPr txBox="1">
            <a:spLocks noChangeArrowheads="1"/>
          </p:cNvSpPr>
          <p:nvPr/>
        </p:nvSpPr>
        <p:spPr bwMode="auto">
          <a:xfrm>
            <a:off x="3097213" y="5797748"/>
            <a:ext cx="58086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a:t>How will </a:t>
            </a:r>
            <a:r>
              <a:rPr lang="en-US" dirty="0" smtClean="0"/>
              <a:t>ground under GPS </a:t>
            </a:r>
            <a:r>
              <a:rPr lang="en-US" dirty="0"/>
              <a:t>Station </a:t>
            </a:r>
            <a:r>
              <a:rPr lang="en-US" dirty="0" smtClean="0"/>
              <a:t>A</a:t>
            </a:r>
            <a:r>
              <a:rPr lang="en-US" altLang="ja-JP" dirty="0" smtClean="0"/>
              <a:t> move relative </a:t>
            </a:r>
            <a:r>
              <a:rPr lang="en-US" altLang="ja-JP" dirty="0"/>
              <a:t>to GPS Station </a:t>
            </a:r>
            <a:r>
              <a:rPr lang="en-US" altLang="ja-JP" dirty="0" smtClean="0"/>
              <a:t>B?</a:t>
            </a:r>
            <a:endParaRPr lang="en-US" dirty="0"/>
          </a:p>
        </p:txBody>
      </p:sp>
      <p:sp>
        <p:nvSpPr>
          <p:cNvPr id="56324" name="Text Box 27"/>
          <p:cNvSpPr txBox="1">
            <a:spLocks noChangeArrowheads="1"/>
          </p:cNvSpPr>
          <p:nvPr/>
        </p:nvSpPr>
        <p:spPr bwMode="auto">
          <a:xfrm>
            <a:off x="6313488" y="6550025"/>
            <a:ext cx="2830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400"/>
              <a:t>GPS stations are not to scale</a:t>
            </a:r>
          </a:p>
        </p:txBody>
      </p:sp>
      <p:grpSp>
        <p:nvGrpSpPr>
          <p:cNvPr id="56325" name="Group 1"/>
          <p:cNvGrpSpPr>
            <a:grpSpLocks/>
          </p:cNvGrpSpPr>
          <p:nvPr/>
        </p:nvGrpSpPr>
        <p:grpSpPr bwMode="auto">
          <a:xfrm>
            <a:off x="0" y="1776610"/>
            <a:ext cx="9144000" cy="3648075"/>
            <a:chOff x="0" y="1600200"/>
            <a:chExt cx="9144000" cy="3648075"/>
          </a:xfrm>
        </p:grpSpPr>
        <p:pic>
          <p:nvPicPr>
            <p:cNvPr id="56328"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9" name="Group 3"/>
            <p:cNvGrpSpPr>
              <a:grpSpLocks/>
            </p:cNvGrpSpPr>
            <p:nvPr/>
          </p:nvGrpSpPr>
          <p:grpSpPr bwMode="auto">
            <a:xfrm rot="349143">
              <a:off x="2589213" y="2417763"/>
              <a:ext cx="431800" cy="647700"/>
              <a:chOff x="1536700" y="1981200"/>
              <a:chExt cx="431800" cy="647700"/>
            </a:xfrm>
          </p:grpSpPr>
          <p:sp>
            <p:nvSpPr>
              <p:cNvPr id="56347"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8"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9"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50"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56330" name="Group 32"/>
            <p:cNvGrpSpPr>
              <a:grpSpLocks/>
            </p:cNvGrpSpPr>
            <p:nvPr/>
          </p:nvGrpSpPr>
          <p:grpSpPr bwMode="auto">
            <a:xfrm rot="414600">
              <a:off x="5972175" y="2041525"/>
              <a:ext cx="431800" cy="660400"/>
              <a:chOff x="3544" y="1176"/>
              <a:chExt cx="272" cy="416"/>
            </a:xfrm>
          </p:grpSpPr>
          <p:sp>
            <p:nvSpPr>
              <p:cNvPr id="56343"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4"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5"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6"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56331" name="Group 32"/>
            <p:cNvGrpSpPr>
              <a:grpSpLocks/>
            </p:cNvGrpSpPr>
            <p:nvPr/>
          </p:nvGrpSpPr>
          <p:grpSpPr bwMode="auto">
            <a:xfrm rot="252391">
              <a:off x="415925" y="2540000"/>
              <a:ext cx="431800" cy="660400"/>
              <a:chOff x="3544" y="1176"/>
              <a:chExt cx="272" cy="416"/>
            </a:xfrm>
          </p:grpSpPr>
          <p:sp>
            <p:nvSpPr>
              <p:cNvPr id="56339"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0"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1"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42"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56332" name="Group 28"/>
            <p:cNvGrpSpPr>
              <a:grpSpLocks/>
            </p:cNvGrpSpPr>
            <p:nvPr/>
          </p:nvGrpSpPr>
          <p:grpSpPr bwMode="auto">
            <a:xfrm rot="423441">
              <a:off x="8385175" y="1928813"/>
              <a:ext cx="431800" cy="647700"/>
              <a:chOff x="1536700" y="1981200"/>
              <a:chExt cx="431800" cy="647700"/>
            </a:xfrm>
          </p:grpSpPr>
          <p:sp>
            <p:nvSpPr>
              <p:cNvPr id="56335"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36"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37"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6338"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sp>
          <p:nvSpPr>
            <p:cNvPr id="56334" name="Text Box 27"/>
            <p:cNvSpPr txBox="1">
              <a:spLocks noChangeArrowheads="1"/>
            </p:cNvSpPr>
            <p:nvPr/>
          </p:nvSpPr>
          <p:spPr bwMode="auto">
            <a:xfrm>
              <a:off x="2378378" y="1865917"/>
              <a:ext cx="28253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smtClean="0"/>
                <a:t>GPS Station B</a:t>
              </a:r>
              <a:endParaRPr lang="en-US" dirty="0"/>
            </a:p>
          </p:txBody>
        </p:sp>
      </p:grpSp>
      <p:sp>
        <p:nvSpPr>
          <p:cNvPr id="56326" name="Line 25"/>
          <p:cNvSpPr>
            <a:spLocks noChangeShapeType="1"/>
          </p:cNvSpPr>
          <p:nvPr/>
        </p:nvSpPr>
        <p:spPr bwMode="auto">
          <a:xfrm flipH="1" flipV="1">
            <a:off x="795338" y="3433960"/>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27" name="Line 26"/>
          <p:cNvSpPr>
            <a:spLocks noChangeShapeType="1"/>
          </p:cNvSpPr>
          <p:nvPr/>
        </p:nvSpPr>
        <p:spPr bwMode="auto">
          <a:xfrm flipH="1" flipV="1">
            <a:off x="2943225" y="3308548"/>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3" name="Text Box 27"/>
          <p:cNvSpPr txBox="1">
            <a:spLocks noChangeArrowheads="1"/>
          </p:cNvSpPr>
          <p:nvPr/>
        </p:nvSpPr>
        <p:spPr bwMode="auto">
          <a:xfrm>
            <a:off x="167054" y="2247650"/>
            <a:ext cx="21437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smtClean="0"/>
              <a:t>GPS Station A</a:t>
            </a:r>
            <a:endParaRPr lang="en-US" dirty="0"/>
          </a:p>
        </p:txBody>
      </p:sp>
      <p:sp>
        <p:nvSpPr>
          <p:cNvPr id="34" name="Text Box 24"/>
          <p:cNvSpPr txBox="1">
            <a:spLocks noChangeArrowheads="1"/>
          </p:cNvSpPr>
          <p:nvPr/>
        </p:nvSpPr>
        <p:spPr bwMode="auto">
          <a:xfrm>
            <a:off x="1058384" y="750470"/>
            <a:ext cx="8085617" cy="523220"/>
          </a:xfrm>
          <a:prstGeom prst="rect">
            <a:avLst/>
          </a:prstGeom>
          <a:solidFill>
            <a:srgbClr val="395227"/>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2800" dirty="0">
                <a:solidFill>
                  <a:schemeClr val="bg1"/>
                </a:solidFill>
              </a:rPr>
              <a:t>Analyzing ground motions with GPS </a:t>
            </a:r>
            <a:r>
              <a:rPr lang="en-US" sz="2800" dirty="0" smtClean="0">
                <a:solidFill>
                  <a:schemeClr val="bg1"/>
                </a:solidFill>
              </a:rPr>
              <a:t>data.</a:t>
            </a:r>
            <a:endParaRPr lang="en-US" sz="2800"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1481738" y="236735"/>
            <a:ext cx="7662264" cy="673100"/>
          </a:xfrm>
        </p:spPr>
        <p:txBody>
          <a:bodyPr/>
          <a:lstStyle/>
          <a:p>
            <a:pPr eaLnBrk="1" hangingPunct="1"/>
            <a:r>
              <a:rPr lang="en-US" sz="3200" dirty="0">
                <a:latin typeface="Arial" charset="0"/>
                <a:cs typeface="ＭＳ Ｐゴシック" charset="0"/>
              </a:rPr>
              <a:t>Part 3: </a:t>
            </a:r>
            <a:r>
              <a:rPr lang="en-US" sz="3200" dirty="0" smtClean="0">
                <a:latin typeface="Arial" charset="0"/>
                <a:cs typeface="ＭＳ Ｐゴシック" charset="0"/>
              </a:rPr>
              <a:t>How is Alaska moving over time? </a:t>
            </a:r>
            <a:endParaRPr lang="en-US" sz="3200" dirty="0">
              <a:latin typeface="Arial" charset="0"/>
              <a:cs typeface="ＭＳ Ｐゴシック" charset="0"/>
            </a:endParaRPr>
          </a:p>
        </p:txBody>
      </p:sp>
      <p:sp>
        <p:nvSpPr>
          <p:cNvPr id="58370" name="Text Box 24"/>
          <p:cNvSpPr txBox="1">
            <a:spLocks noChangeArrowheads="1"/>
          </p:cNvSpPr>
          <p:nvPr/>
        </p:nvSpPr>
        <p:spPr bwMode="auto">
          <a:xfrm>
            <a:off x="0" y="137427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dirty="0" smtClean="0"/>
              <a:t>GPS </a:t>
            </a:r>
            <a:r>
              <a:rPr lang="en-US" sz="2800" dirty="0"/>
              <a:t>station positions change as plates move.</a:t>
            </a:r>
          </a:p>
        </p:txBody>
      </p:sp>
      <p:sp>
        <p:nvSpPr>
          <p:cNvPr id="58371" name="Text Box 27"/>
          <p:cNvSpPr txBox="1">
            <a:spLocks noChangeArrowheads="1"/>
          </p:cNvSpPr>
          <p:nvPr/>
        </p:nvSpPr>
        <p:spPr bwMode="auto">
          <a:xfrm>
            <a:off x="3097213" y="5885953"/>
            <a:ext cx="5808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a:t>GPS Station </a:t>
            </a:r>
            <a:r>
              <a:rPr lang="en-US" dirty="0" smtClean="0"/>
              <a:t>A </a:t>
            </a:r>
            <a:r>
              <a:rPr lang="en-US" dirty="0"/>
              <a:t>is moving toward </a:t>
            </a:r>
            <a:r>
              <a:rPr lang="en-US" dirty="0" smtClean="0"/>
              <a:t>B.</a:t>
            </a:r>
            <a:endParaRPr lang="en-US" dirty="0"/>
          </a:p>
        </p:txBody>
      </p:sp>
      <p:sp>
        <p:nvSpPr>
          <p:cNvPr id="58372" name="Text Box 27"/>
          <p:cNvSpPr txBox="1">
            <a:spLocks noChangeArrowheads="1"/>
          </p:cNvSpPr>
          <p:nvPr/>
        </p:nvSpPr>
        <p:spPr bwMode="auto">
          <a:xfrm>
            <a:off x="6313488" y="6550025"/>
            <a:ext cx="2830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400"/>
              <a:t>GPS stations are not to scale</a:t>
            </a:r>
          </a:p>
        </p:txBody>
      </p:sp>
      <p:grpSp>
        <p:nvGrpSpPr>
          <p:cNvPr id="58373" name="Group 34"/>
          <p:cNvGrpSpPr>
            <a:grpSpLocks/>
          </p:cNvGrpSpPr>
          <p:nvPr/>
        </p:nvGrpSpPr>
        <p:grpSpPr bwMode="auto">
          <a:xfrm>
            <a:off x="0" y="1847174"/>
            <a:ext cx="9144000" cy="3648075"/>
            <a:chOff x="0" y="1600200"/>
            <a:chExt cx="9144000" cy="3648075"/>
          </a:xfrm>
        </p:grpSpPr>
        <p:pic>
          <p:nvPicPr>
            <p:cNvPr id="58377" name="Picture 2" descr="PlateBoundaryTyp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8" name="Group 3"/>
            <p:cNvGrpSpPr>
              <a:grpSpLocks/>
            </p:cNvGrpSpPr>
            <p:nvPr/>
          </p:nvGrpSpPr>
          <p:grpSpPr bwMode="auto">
            <a:xfrm rot="349143">
              <a:off x="2589213" y="2417763"/>
              <a:ext cx="431800" cy="647700"/>
              <a:chOff x="1536700" y="1981200"/>
              <a:chExt cx="431800" cy="647700"/>
            </a:xfrm>
          </p:grpSpPr>
          <p:sp>
            <p:nvSpPr>
              <p:cNvPr id="58396"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7"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8"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9"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nvGrpSpPr>
            <p:cNvPr id="58379" name="Group 32"/>
            <p:cNvGrpSpPr>
              <a:grpSpLocks/>
            </p:cNvGrpSpPr>
            <p:nvPr/>
          </p:nvGrpSpPr>
          <p:grpSpPr bwMode="auto">
            <a:xfrm rot="414600">
              <a:off x="5972175" y="2041525"/>
              <a:ext cx="431800" cy="660400"/>
              <a:chOff x="3544" y="1176"/>
              <a:chExt cx="272" cy="416"/>
            </a:xfrm>
          </p:grpSpPr>
          <p:sp>
            <p:nvSpPr>
              <p:cNvPr id="58392"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3"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4"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5"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58380" name="Group 32"/>
            <p:cNvGrpSpPr>
              <a:grpSpLocks/>
            </p:cNvGrpSpPr>
            <p:nvPr/>
          </p:nvGrpSpPr>
          <p:grpSpPr bwMode="auto">
            <a:xfrm rot="252391">
              <a:off x="415925" y="2540000"/>
              <a:ext cx="431800" cy="660400"/>
              <a:chOff x="3544" y="1176"/>
              <a:chExt cx="272" cy="416"/>
            </a:xfrm>
          </p:grpSpPr>
          <p:sp>
            <p:nvSpPr>
              <p:cNvPr id="58388" name="Line 15"/>
              <p:cNvSpPr>
                <a:spLocks noChangeShapeType="1"/>
              </p:cNvSpPr>
              <p:nvPr/>
            </p:nvSpPr>
            <p:spPr bwMode="auto">
              <a:xfrm flipH="1">
                <a:off x="3544" y="1240"/>
                <a:ext cx="88" cy="352"/>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89" name="Line 16"/>
              <p:cNvSpPr>
                <a:spLocks noChangeShapeType="1"/>
              </p:cNvSpPr>
              <p:nvPr/>
            </p:nvSpPr>
            <p:spPr bwMode="auto">
              <a:xfrm>
                <a:off x="3648" y="1248"/>
                <a:ext cx="48" cy="344"/>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0" name="Line 17"/>
              <p:cNvSpPr>
                <a:spLocks noChangeShapeType="1"/>
              </p:cNvSpPr>
              <p:nvPr/>
            </p:nvSpPr>
            <p:spPr bwMode="auto">
              <a:xfrm>
                <a:off x="3664" y="1240"/>
                <a:ext cx="152" cy="288"/>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91" name="Oval 18"/>
              <p:cNvSpPr>
                <a:spLocks noChangeArrowheads="1"/>
              </p:cNvSpPr>
              <p:nvPr/>
            </p:nvSpPr>
            <p:spPr bwMode="auto">
              <a:xfrm>
                <a:off x="3600" y="1176"/>
                <a:ext cx="80" cy="96"/>
              </a:xfrm>
              <a:prstGeom prst="ellipse">
                <a:avLst/>
              </a:prstGeom>
              <a:solidFill>
                <a:schemeClr val="tx2"/>
              </a:solidFill>
              <a:ln w="12700">
                <a:solidFill>
                  <a:schemeClr val="tx1"/>
                </a:solidFill>
                <a:round/>
                <a:headEnd/>
                <a:tailEnd type="none" w="med" len="lg"/>
              </a:ln>
            </p:spPr>
            <p:txBody>
              <a:bodyPr wrap="none" anchor="ctr"/>
              <a:lstStyle/>
              <a:p>
                <a:endParaRPr lang="en-US"/>
              </a:p>
            </p:txBody>
          </p:sp>
        </p:grpSp>
        <p:grpSp>
          <p:nvGrpSpPr>
            <p:cNvPr id="58381" name="Group 28"/>
            <p:cNvGrpSpPr>
              <a:grpSpLocks/>
            </p:cNvGrpSpPr>
            <p:nvPr/>
          </p:nvGrpSpPr>
          <p:grpSpPr bwMode="auto">
            <a:xfrm rot="423441">
              <a:off x="8385175" y="1928813"/>
              <a:ext cx="431800" cy="647700"/>
              <a:chOff x="1536700" y="1981200"/>
              <a:chExt cx="431800" cy="647700"/>
            </a:xfrm>
          </p:grpSpPr>
          <p:sp>
            <p:nvSpPr>
              <p:cNvPr id="58384" name="Line 11"/>
              <p:cNvSpPr>
                <a:spLocks noChangeShapeType="1"/>
              </p:cNvSpPr>
              <p:nvPr/>
            </p:nvSpPr>
            <p:spPr bwMode="auto">
              <a:xfrm flipH="1">
                <a:off x="1536700" y="2070100"/>
                <a:ext cx="139700" cy="5588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85" name="Line 12"/>
              <p:cNvSpPr>
                <a:spLocks noChangeShapeType="1"/>
              </p:cNvSpPr>
              <p:nvPr/>
            </p:nvSpPr>
            <p:spPr bwMode="auto">
              <a:xfrm>
                <a:off x="1701800" y="2082800"/>
                <a:ext cx="76200" cy="5461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86" name="Line 13"/>
              <p:cNvSpPr>
                <a:spLocks noChangeShapeType="1"/>
              </p:cNvSpPr>
              <p:nvPr/>
            </p:nvSpPr>
            <p:spPr bwMode="auto">
              <a:xfrm>
                <a:off x="1727200" y="2070100"/>
                <a:ext cx="241300" cy="457200"/>
              </a:xfrm>
              <a:prstGeom prst="line">
                <a:avLst/>
              </a:prstGeom>
              <a:noFill/>
              <a:ln w="12700">
                <a:solidFill>
                  <a:schemeClr val="tx1"/>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58387" name="Oval 14"/>
              <p:cNvSpPr>
                <a:spLocks noChangeArrowheads="1"/>
              </p:cNvSpPr>
              <p:nvPr/>
            </p:nvSpPr>
            <p:spPr bwMode="auto">
              <a:xfrm>
                <a:off x="1612900" y="1981200"/>
                <a:ext cx="177800" cy="139700"/>
              </a:xfrm>
              <a:prstGeom prst="ellipse">
                <a:avLst/>
              </a:prstGeom>
              <a:solidFill>
                <a:schemeClr val="tx2"/>
              </a:solidFill>
              <a:ln w="12700">
                <a:solidFill>
                  <a:schemeClr val="tx1"/>
                </a:solidFill>
                <a:round/>
                <a:headEnd/>
                <a:tailEnd type="none" w="med" len="lg"/>
              </a:ln>
            </p:spPr>
            <p:txBody>
              <a:bodyPr wrap="none" anchor="ctr"/>
              <a:lstStyle/>
              <a:p>
                <a:pPr algn="ctr"/>
                <a:endParaRPr lang="en-US" sz="2800" b="1">
                  <a:solidFill>
                    <a:schemeClr val="tx2"/>
                  </a:solidFill>
                </a:endParaRPr>
              </a:p>
            </p:txBody>
          </p:sp>
        </p:grpSp>
      </p:grpSp>
      <p:sp>
        <p:nvSpPr>
          <p:cNvPr id="58374" name="Line 25"/>
          <p:cNvSpPr>
            <a:spLocks noChangeShapeType="1"/>
          </p:cNvSpPr>
          <p:nvPr/>
        </p:nvSpPr>
        <p:spPr bwMode="auto">
          <a:xfrm flipH="1" flipV="1">
            <a:off x="795338" y="3522165"/>
            <a:ext cx="2370137" cy="2432050"/>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375" name="Line 26"/>
          <p:cNvSpPr>
            <a:spLocks noChangeShapeType="1"/>
          </p:cNvSpPr>
          <p:nvPr/>
        </p:nvSpPr>
        <p:spPr bwMode="auto">
          <a:xfrm flipH="1" flipV="1">
            <a:off x="2943225" y="3396753"/>
            <a:ext cx="338138" cy="2528887"/>
          </a:xfrm>
          <a:prstGeom prst="line">
            <a:avLst/>
          </a:prstGeom>
          <a:noFill/>
          <a:ln w="57150">
            <a:solidFill>
              <a:schemeClr val="tx1"/>
            </a:solidFill>
            <a:prstDash val="sysDot"/>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cxnSp>
        <p:nvCxnSpPr>
          <p:cNvPr id="7" name="Straight Arrow Connector 6"/>
          <p:cNvCxnSpPr/>
          <p:nvPr/>
        </p:nvCxnSpPr>
        <p:spPr>
          <a:xfrm flipV="1">
            <a:off x="776149" y="2912565"/>
            <a:ext cx="1000264" cy="86432"/>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 Box 24"/>
          <p:cNvSpPr txBox="1">
            <a:spLocks noChangeArrowheads="1"/>
          </p:cNvSpPr>
          <p:nvPr/>
        </p:nvSpPr>
        <p:spPr bwMode="auto">
          <a:xfrm>
            <a:off x="1058384" y="750470"/>
            <a:ext cx="8085617" cy="523220"/>
          </a:xfrm>
          <a:prstGeom prst="rect">
            <a:avLst/>
          </a:prstGeom>
          <a:solidFill>
            <a:srgbClr val="395227"/>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2800" dirty="0">
                <a:solidFill>
                  <a:schemeClr val="bg1"/>
                </a:solidFill>
              </a:rPr>
              <a:t>Analyzing ground motions with GPS </a:t>
            </a:r>
            <a:r>
              <a:rPr lang="en-US" sz="2800" dirty="0" smtClean="0">
                <a:solidFill>
                  <a:schemeClr val="bg1"/>
                </a:solidFill>
              </a:rPr>
              <a:t>data.</a:t>
            </a:r>
            <a:endParaRPr lang="en-US" sz="2800" dirty="0">
              <a:solidFill>
                <a:schemeClr val="bg1"/>
              </a:solidFill>
            </a:endParaRPr>
          </a:p>
        </p:txBody>
      </p:sp>
      <p:sp>
        <p:nvSpPr>
          <p:cNvPr id="34" name="Text Box 27"/>
          <p:cNvSpPr txBox="1">
            <a:spLocks noChangeArrowheads="1"/>
          </p:cNvSpPr>
          <p:nvPr/>
        </p:nvSpPr>
        <p:spPr bwMode="auto">
          <a:xfrm>
            <a:off x="0" y="2201099"/>
            <a:ext cx="2363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smtClean="0"/>
              <a:t>GPS Station A</a:t>
            </a:r>
            <a:endParaRPr lang="en-US" dirty="0"/>
          </a:p>
        </p:txBody>
      </p:sp>
      <p:sp>
        <p:nvSpPr>
          <p:cNvPr id="35" name="Text Box 27"/>
          <p:cNvSpPr txBox="1">
            <a:spLocks noChangeArrowheads="1"/>
          </p:cNvSpPr>
          <p:nvPr/>
        </p:nvSpPr>
        <p:spPr bwMode="auto">
          <a:xfrm>
            <a:off x="2445566" y="2141805"/>
            <a:ext cx="2363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dirty="0" smtClean="0"/>
              <a:t>GPS Station B</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9DEF1F-EAF8-7840-85E6-606443739FB8}" type="slidenum">
              <a:rPr lang="en-US" sz="900">
                <a:solidFill>
                  <a:srgbClr val="898989"/>
                </a:solidFill>
              </a:rPr>
              <a:pPr eaLnBrk="1" hangingPunct="1"/>
              <a:t>15</a:t>
            </a:fld>
            <a:endParaRPr lang="en-US" sz="900">
              <a:solidFill>
                <a:srgbClr val="898989"/>
              </a:solidFill>
            </a:endParaRPr>
          </a:p>
        </p:txBody>
      </p:sp>
      <p:sp>
        <p:nvSpPr>
          <p:cNvPr id="44034" name="Rectangle 2"/>
          <p:cNvSpPr>
            <a:spLocks noGrp="1" noChangeArrowheads="1"/>
          </p:cNvSpPr>
          <p:nvPr>
            <p:ph type="title"/>
          </p:nvPr>
        </p:nvSpPr>
        <p:spPr>
          <a:xfrm>
            <a:off x="2006600" y="114300"/>
            <a:ext cx="7137400" cy="515938"/>
          </a:xfrm>
        </p:spPr>
        <p:txBody>
          <a:bodyPr/>
          <a:lstStyle/>
          <a:p>
            <a:pPr eaLnBrk="1" hangingPunct="1"/>
            <a:r>
              <a:rPr lang="en-US" sz="2800" b="1">
                <a:latin typeface="Arial" charset="0"/>
                <a:cs typeface="ＭＳ Ｐゴシック" charset="0"/>
              </a:rPr>
              <a:t>Anatomy of a High-precision </a:t>
            </a:r>
            <a:br>
              <a:rPr lang="en-US" sz="2800" b="1">
                <a:latin typeface="Arial" charset="0"/>
                <a:cs typeface="ＭＳ Ｐゴシック" charset="0"/>
              </a:rPr>
            </a:br>
            <a:r>
              <a:rPr lang="en-US" sz="2800" b="1">
                <a:latin typeface="Arial" charset="0"/>
                <a:cs typeface="ＭＳ Ｐゴシック" charset="0"/>
              </a:rPr>
              <a:t>Permanent GPS Station</a:t>
            </a:r>
          </a:p>
        </p:txBody>
      </p:sp>
      <p:pic>
        <p:nvPicPr>
          <p:cNvPr id="44035"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11138" y="1350963"/>
            <a:ext cx="4471987" cy="4664075"/>
          </a:xfrm>
        </p:spPr>
      </p:pic>
      <p:sp>
        <p:nvSpPr>
          <p:cNvPr id="44036" name="Rectangle 4"/>
          <p:cNvSpPr>
            <a:spLocks noGrp="1" noChangeArrowheads="1"/>
          </p:cNvSpPr>
          <p:nvPr>
            <p:ph type="body" sz="half" idx="2"/>
          </p:nvPr>
        </p:nvSpPr>
        <p:spPr>
          <a:xfrm>
            <a:off x="4810125" y="1306513"/>
            <a:ext cx="4235450" cy="5343525"/>
          </a:xfrm>
        </p:spPr>
        <p:txBody>
          <a:bodyPr/>
          <a:lstStyle/>
          <a:p>
            <a:pPr eaLnBrk="1" hangingPunct="1">
              <a:lnSpc>
                <a:spcPct val="80000"/>
              </a:lnSpc>
              <a:buFontTx/>
              <a:buNone/>
            </a:pPr>
            <a:r>
              <a:rPr lang="en-US" sz="2200">
                <a:latin typeface="Calibri" charset="0"/>
                <a:ea typeface="ＭＳ Ｐゴシック" charset="0"/>
                <a:cs typeface="ＭＳ Ｐゴシック" charset="0"/>
              </a:rPr>
              <a:t>GPS antenna inside of dome</a:t>
            </a:r>
          </a:p>
          <a:p>
            <a:pPr eaLnBrk="1" hangingPunct="1">
              <a:lnSpc>
                <a:spcPct val="80000"/>
              </a:lnSpc>
              <a:buFontTx/>
              <a:buNone/>
            </a:pPr>
            <a:endParaRPr lang="en-US" sz="2200">
              <a:latin typeface="Calibri" charset="0"/>
              <a:ea typeface="ＭＳ Ｐゴシック" charset="0"/>
              <a:cs typeface="ＭＳ Ｐゴシック" charset="0"/>
            </a:endParaRPr>
          </a:p>
          <a:p>
            <a:pPr eaLnBrk="1" hangingPunct="1">
              <a:lnSpc>
                <a:spcPct val="80000"/>
              </a:lnSpc>
              <a:buFontTx/>
              <a:buNone/>
            </a:pPr>
            <a:r>
              <a:rPr lang="en-US" sz="2200">
                <a:latin typeface="Calibri" charset="0"/>
                <a:ea typeface="ＭＳ Ｐゴシック" charset="0"/>
                <a:cs typeface="ＭＳ Ｐゴシック" charset="0"/>
              </a:rPr>
              <a:t>Monument solidly attached into the ground with braces. </a:t>
            </a:r>
          </a:p>
          <a:p>
            <a:pPr eaLnBrk="1" hangingPunct="1">
              <a:lnSpc>
                <a:spcPct val="80000"/>
              </a:lnSpc>
              <a:buFontTx/>
              <a:buNone/>
            </a:pPr>
            <a:endParaRPr lang="en-US" sz="2200" b="1">
              <a:latin typeface="Calibri" charset="0"/>
              <a:ea typeface="ＭＳ Ｐゴシック" charset="0"/>
              <a:cs typeface="ＭＳ Ｐゴシック" charset="0"/>
            </a:endParaRPr>
          </a:p>
          <a:p>
            <a:pPr eaLnBrk="1" hangingPunct="1">
              <a:lnSpc>
                <a:spcPct val="80000"/>
              </a:lnSpc>
              <a:buFontTx/>
              <a:buNone/>
            </a:pPr>
            <a:r>
              <a:rPr lang="en-US" sz="2200" b="1">
                <a:latin typeface="Calibri" charset="0"/>
                <a:ea typeface="ＭＳ Ｐゴシック" charset="0"/>
                <a:cs typeface="ＭＳ Ｐゴシック" charset="0"/>
              </a:rPr>
              <a:t>If the ground moves, the station moves</a:t>
            </a:r>
            <a:r>
              <a:rPr lang="en-US" sz="2200">
                <a:latin typeface="Calibri" charset="0"/>
                <a:ea typeface="ＭＳ Ｐゴシック" charset="0"/>
                <a:cs typeface="ＭＳ Ｐゴシック" charset="0"/>
              </a:rPr>
              <a:t>.</a:t>
            </a:r>
          </a:p>
          <a:p>
            <a:pPr eaLnBrk="1" hangingPunct="1">
              <a:lnSpc>
                <a:spcPct val="80000"/>
              </a:lnSpc>
              <a:buFontTx/>
              <a:buNone/>
            </a:pPr>
            <a:endParaRPr lang="en-US" sz="2200">
              <a:latin typeface="Calibri" charset="0"/>
              <a:ea typeface="ＭＳ Ｐゴシック" charset="0"/>
              <a:cs typeface="ＭＳ Ｐゴシック" charset="0"/>
            </a:endParaRPr>
          </a:p>
          <a:p>
            <a:pPr eaLnBrk="1" hangingPunct="1">
              <a:lnSpc>
                <a:spcPct val="80000"/>
              </a:lnSpc>
              <a:buFontTx/>
              <a:buNone/>
            </a:pPr>
            <a:r>
              <a:rPr lang="en-US" sz="2200">
                <a:latin typeface="Calibri" charset="0"/>
                <a:ea typeface="ＭＳ Ｐゴシック" charset="0"/>
                <a:cs typeface="ＭＳ Ｐゴシック" charset="0"/>
              </a:rPr>
              <a:t>Solar panel for power</a:t>
            </a:r>
          </a:p>
          <a:p>
            <a:pPr eaLnBrk="1" hangingPunct="1">
              <a:lnSpc>
                <a:spcPct val="80000"/>
              </a:lnSpc>
              <a:buFontTx/>
              <a:buNone/>
            </a:pPr>
            <a:endParaRPr lang="en-US" sz="2100">
              <a:latin typeface="Calibri" charset="0"/>
              <a:ea typeface="ＭＳ Ｐゴシック" charset="0"/>
              <a:cs typeface="ＭＳ Ｐゴシック" charset="0"/>
            </a:endParaRPr>
          </a:p>
          <a:p>
            <a:pPr eaLnBrk="1" hangingPunct="1">
              <a:lnSpc>
                <a:spcPct val="80000"/>
              </a:lnSpc>
              <a:buFontTx/>
              <a:buNone/>
            </a:pPr>
            <a:r>
              <a:rPr lang="en-US" sz="2200">
                <a:latin typeface="Calibri" charset="0"/>
                <a:ea typeface="ＭＳ Ｐゴシック" charset="0"/>
                <a:cs typeface="ＭＳ Ｐゴシック" charset="0"/>
              </a:rPr>
              <a:t>Equipment enclosure</a:t>
            </a:r>
            <a:r>
              <a:rPr lang="en-US" sz="2100">
                <a:latin typeface="Calibri" charset="0"/>
                <a:ea typeface="ＭＳ Ｐゴシック" charset="0"/>
                <a:cs typeface="ＭＳ Ｐゴシック" charset="0"/>
              </a:rPr>
              <a:t> </a:t>
            </a:r>
          </a:p>
          <a:p>
            <a:pPr eaLnBrk="1" hangingPunct="1">
              <a:lnSpc>
                <a:spcPct val="80000"/>
              </a:lnSpc>
            </a:pPr>
            <a:r>
              <a:rPr lang="en-US" sz="2100">
                <a:latin typeface="Calibri" charset="0"/>
                <a:ea typeface="ＭＳ Ｐゴシック" charset="0"/>
                <a:cs typeface="ＭＳ Ｐゴシック" charset="0"/>
              </a:rPr>
              <a:t>GPS receiver</a:t>
            </a:r>
          </a:p>
          <a:p>
            <a:pPr eaLnBrk="1" hangingPunct="1">
              <a:lnSpc>
                <a:spcPct val="80000"/>
              </a:lnSpc>
            </a:pPr>
            <a:r>
              <a:rPr lang="en-US" sz="2100">
                <a:latin typeface="Calibri" charset="0"/>
                <a:ea typeface="ＭＳ Ｐゴシック" charset="0"/>
                <a:cs typeface="ＭＳ Ｐゴシック" charset="0"/>
              </a:rPr>
              <a:t>Power/batteries</a:t>
            </a:r>
          </a:p>
          <a:p>
            <a:pPr eaLnBrk="1" hangingPunct="1">
              <a:lnSpc>
                <a:spcPct val="80000"/>
              </a:lnSpc>
            </a:pPr>
            <a:r>
              <a:rPr lang="en-US" sz="2100">
                <a:latin typeface="Calibri" charset="0"/>
                <a:ea typeface="ＭＳ Ｐゴシック" charset="0"/>
                <a:cs typeface="ＭＳ Ｐゴシック" charset="0"/>
              </a:rPr>
              <a:t>Communications/ radio/ modem</a:t>
            </a:r>
          </a:p>
          <a:p>
            <a:pPr eaLnBrk="1" hangingPunct="1">
              <a:lnSpc>
                <a:spcPct val="80000"/>
              </a:lnSpc>
            </a:pPr>
            <a:r>
              <a:rPr lang="en-US" sz="2100">
                <a:latin typeface="Calibri" charset="0"/>
                <a:ea typeface="ＭＳ Ｐゴシック" charset="0"/>
                <a:cs typeface="ＭＳ Ｐゴシック" charset="0"/>
              </a:rPr>
              <a:t>Data storage/ memory</a:t>
            </a:r>
          </a:p>
        </p:txBody>
      </p:sp>
      <p:sp>
        <p:nvSpPr>
          <p:cNvPr id="44037" name="Line 5"/>
          <p:cNvSpPr>
            <a:spLocks noChangeShapeType="1"/>
          </p:cNvSpPr>
          <p:nvPr/>
        </p:nvSpPr>
        <p:spPr bwMode="auto">
          <a:xfrm flipH="1">
            <a:off x="1641475" y="157956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38" name="Line 6"/>
          <p:cNvSpPr>
            <a:spLocks noChangeShapeType="1"/>
          </p:cNvSpPr>
          <p:nvPr/>
        </p:nvSpPr>
        <p:spPr bwMode="auto">
          <a:xfrm flipH="1">
            <a:off x="627063" y="3968750"/>
            <a:ext cx="744537" cy="2730500"/>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39" name="Line 7"/>
          <p:cNvSpPr>
            <a:spLocks noChangeShapeType="1"/>
          </p:cNvSpPr>
          <p:nvPr/>
        </p:nvSpPr>
        <p:spPr bwMode="auto">
          <a:xfrm>
            <a:off x="1803400" y="4103688"/>
            <a:ext cx="1038225" cy="2351087"/>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40" name="Line 8"/>
          <p:cNvSpPr>
            <a:spLocks noChangeShapeType="1"/>
          </p:cNvSpPr>
          <p:nvPr/>
        </p:nvSpPr>
        <p:spPr bwMode="auto">
          <a:xfrm flipH="1">
            <a:off x="1417638" y="4008438"/>
            <a:ext cx="101600" cy="2570162"/>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4041" name="Line 9"/>
          <p:cNvSpPr>
            <a:spLocks noChangeShapeType="1"/>
          </p:cNvSpPr>
          <p:nvPr/>
        </p:nvSpPr>
        <p:spPr bwMode="auto">
          <a:xfrm flipH="1">
            <a:off x="1863725" y="242411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0177123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531813" y="4937125"/>
            <a:ext cx="7772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177800">
              <a:spcBef>
                <a:spcPct val="20000"/>
              </a:spcBef>
            </a:pPr>
            <a:endParaRPr lang="en-US" sz="1900" b="1"/>
          </a:p>
          <a:p>
            <a:pPr marL="520700" indent="-177800">
              <a:spcBef>
                <a:spcPct val="20000"/>
              </a:spcBef>
            </a:pPr>
            <a:endParaRPr lang="en-US" sz="1900" b="1"/>
          </a:p>
          <a:p>
            <a:pPr marL="977900" lvl="1" indent="-228600">
              <a:spcBef>
                <a:spcPct val="20000"/>
              </a:spcBef>
              <a:buSzPct val="75000"/>
              <a:buFont typeface="Wingdings" charset="0"/>
              <a:buNone/>
            </a:pPr>
            <a:endParaRPr lang="en-US" sz="2000"/>
          </a:p>
        </p:txBody>
      </p:sp>
      <p:sp>
        <p:nvSpPr>
          <p:cNvPr id="35842"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43" name="Rectangle 4"/>
          <p:cNvSpPr>
            <a:spLocks noGrp="1" noChangeArrowheads="1"/>
          </p:cNvSpPr>
          <p:nvPr>
            <p:ph type="title"/>
          </p:nvPr>
        </p:nvSpPr>
        <p:spPr/>
        <p:txBody>
          <a:bodyPr/>
          <a:lstStyle/>
          <a:p>
            <a:r>
              <a:rPr lang="en-US" sz="3200">
                <a:latin typeface="Arial" charset="0"/>
              </a:rPr>
              <a:t>Introduction: GPS Basics</a:t>
            </a:r>
            <a:endParaRPr lang="en-US">
              <a:latin typeface="Arial" charset="0"/>
            </a:endParaRPr>
          </a:p>
        </p:txBody>
      </p:sp>
      <p:sp>
        <p:nvSpPr>
          <p:cNvPr id="35844" name="Text Box 5"/>
          <p:cNvSpPr txBox="1">
            <a:spLocks noChangeArrowheads="1"/>
          </p:cNvSpPr>
          <p:nvPr/>
        </p:nvSpPr>
        <p:spPr bwMode="auto">
          <a:xfrm>
            <a:off x="254000" y="1100138"/>
            <a:ext cx="889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endParaRPr lang="en-US" sz="2800"/>
          </a:p>
        </p:txBody>
      </p:sp>
      <p:sp>
        <p:nvSpPr>
          <p:cNvPr id="35845" name="Text Box 6"/>
          <p:cNvSpPr txBox="1">
            <a:spLocks noChangeArrowheads="1"/>
          </p:cNvSpPr>
          <p:nvPr/>
        </p:nvSpPr>
        <p:spPr bwMode="auto">
          <a:xfrm>
            <a:off x="4816475" y="1187450"/>
            <a:ext cx="384492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Char char="•"/>
            </a:pPr>
            <a:r>
              <a:rPr lang="en-US" sz="2800" dirty="0"/>
              <a:t> Three satellite signals are needed to locate the receiver in 3D space.</a:t>
            </a:r>
          </a:p>
          <a:p>
            <a:pPr eaLnBrk="1" hangingPunct="1">
              <a:spcBef>
                <a:spcPct val="50000"/>
              </a:spcBef>
              <a:buFont typeface="Times" charset="0"/>
              <a:buChar char="•"/>
            </a:pPr>
            <a:r>
              <a:rPr lang="en-US" sz="2800" dirty="0"/>
              <a:t> The fourth satellite is used for time accuracy. </a:t>
            </a:r>
          </a:p>
          <a:p>
            <a:pPr eaLnBrk="1" hangingPunct="1">
              <a:spcBef>
                <a:spcPct val="50000"/>
              </a:spcBef>
              <a:buFont typeface="Times" charset="0"/>
              <a:buChar char="•"/>
            </a:pPr>
            <a:r>
              <a:rPr lang="en-US" sz="2800" dirty="0"/>
              <a:t> Position can be calculated within a sub</a:t>
            </a:r>
            <a:r>
              <a:rPr lang="en-US" sz="2800" dirty="0" smtClean="0"/>
              <a:t>-millimeter.</a:t>
            </a:r>
            <a:endParaRPr lang="en-US" sz="2800" dirty="0"/>
          </a:p>
          <a:p>
            <a:pPr eaLnBrk="1" hangingPunct="1">
              <a:spcBef>
                <a:spcPct val="50000"/>
              </a:spcBef>
              <a:buFont typeface="Times" charset="0"/>
              <a:buChar char="•"/>
            </a:pPr>
            <a:r>
              <a:rPr lang="en-US" sz="2800" dirty="0" smtClean="0"/>
              <a:t> Needs </a:t>
            </a:r>
            <a:r>
              <a:rPr lang="en-US" sz="2800" dirty="0"/>
              <a:t>ground control and time quality</a:t>
            </a:r>
          </a:p>
        </p:txBody>
      </p:sp>
      <p:sp>
        <p:nvSpPr>
          <p:cNvPr id="35846" name="Text Box 7"/>
          <p:cNvSpPr txBox="1">
            <a:spLocks noChangeArrowheads="1"/>
          </p:cNvSpPr>
          <p:nvPr/>
        </p:nvSpPr>
        <p:spPr bwMode="auto">
          <a:xfrm>
            <a:off x="322263" y="3929063"/>
            <a:ext cx="8601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2800" b="1"/>
          </a:p>
        </p:txBody>
      </p:sp>
      <p:pic>
        <p:nvPicPr>
          <p:cNvPr id="358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30625"/>
            <a:ext cx="33178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Line 9"/>
          <p:cNvSpPr>
            <a:spLocks noChangeShapeType="1"/>
          </p:cNvSpPr>
          <p:nvPr/>
        </p:nvSpPr>
        <p:spPr bwMode="auto">
          <a:xfrm flipV="1">
            <a:off x="1787525" y="1728788"/>
            <a:ext cx="1009650" cy="311626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35849" name="Picture 10" descr="gps_orbi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19058"/>
          <a:stretch>
            <a:fillRect/>
          </a:stretch>
        </p:blipFill>
        <p:spPr>
          <a:xfrm>
            <a:off x="901700" y="1163638"/>
            <a:ext cx="3230563" cy="2381250"/>
          </a:xfrm>
          <a:noFill/>
        </p:spPr>
      </p:pic>
      <p:sp>
        <p:nvSpPr>
          <p:cNvPr id="35850" name="Line 11"/>
          <p:cNvSpPr>
            <a:spLocks noChangeShapeType="1"/>
          </p:cNvSpPr>
          <p:nvPr/>
        </p:nvSpPr>
        <p:spPr bwMode="auto">
          <a:xfrm flipV="1">
            <a:off x="1752600" y="2281238"/>
            <a:ext cx="34925" cy="256381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51" name="Line 12"/>
          <p:cNvSpPr>
            <a:spLocks noChangeShapeType="1"/>
          </p:cNvSpPr>
          <p:nvPr/>
        </p:nvSpPr>
        <p:spPr bwMode="auto">
          <a:xfrm flipV="1">
            <a:off x="1824038" y="1895475"/>
            <a:ext cx="1779587" cy="2949575"/>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98193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sz="3200">
                <a:latin typeface="Arial" charset="0"/>
              </a:rPr>
              <a:t>Demonstration </a:t>
            </a:r>
            <a:br>
              <a:rPr lang="en-US" sz="3200">
                <a:latin typeface="Arial" charset="0"/>
              </a:rPr>
            </a:br>
            <a:r>
              <a:rPr lang="en-US" sz="3200">
                <a:latin typeface="Arial" charset="0"/>
              </a:rPr>
              <a:t>Pinpoint Location With GPS</a:t>
            </a:r>
          </a:p>
        </p:txBody>
      </p:sp>
      <p:grpSp>
        <p:nvGrpSpPr>
          <p:cNvPr id="46082" name="Group 27"/>
          <p:cNvGrpSpPr>
            <a:grpSpLocks/>
          </p:cNvGrpSpPr>
          <p:nvPr/>
        </p:nvGrpSpPr>
        <p:grpSpPr bwMode="auto">
          <a:xfrm>
            <a:off x="4665663" y="4703763"/>
            <a:ext cx="1368425" cy="1927225"/>
            <a:chOff x="5896220" y="2917067"/>
            <a:chExt cx="2186920" cy="3079373"/>
          </a:xfrm>
        </p:grpSpPr>
        <p:cxnSp>
          <p:nvCxnSpPr>
            <p:cNvPr id="19" name="Straight Connector 18"/>
            <p:cNvCxnSpPr/>
            <p:nvPr/>
          </p:nvCxnSpPr>
          <p:spPr>
            <a:xfrm flipV="1">
              <a:off x="5974867" y="3472571"/>
              <a:ext cx="1022424"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6982069" y="3508083"/>
              <a:ext cx="1022422"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634495" y="3637448"/>
              <a:ext cx="309518" cy="1765440"/>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956699" y="3546132"/>
              <a:ext cx="2536" cy="1882121"/>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96220" y="5714882"/>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9" name="Oval 28"/>
            <p:cNvSpPr/>
            <p:nvPr/>
          </p:nvSpPr>
          <p:spPr>
            <a:xfrm>
              <a:off x="7900474" y="5788443"/>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0" name="Oval 29"/>
            <p:cNvSpPr/>
            <p:nvPr/>
          </p:nvSpPr>
          <p:spPr>
            <a:xfrm>
              <a:off x="6538088" y="5293815"/>
              <a:ext cx="180130"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 name="Chord 5"/>
            <p:cNvSpPr/>
            <p:nvPr/>
          </p:nvSpPr>
          <p:spPr>
            <a:xfrm rot="6777333">
              <a:off x="6186859" y="2875057"/>
              <a:ext cx="1572662" cy="1656680"/>
            </a:xfrm>
            <a:prstGeom prst="chord">
              <a:avLst>
                <a:gd name="adj1" fmla="val 2700000"/>
                <a:gd name="adj2" fmla="val 16193263"/>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083" name="Group 25607"/>
          <p:cNvGrpSpPr>
            <a:grpSpLocks/>
          </p:cNvGrpSpPr>
          <p:nvPr/>
        </p:nvGrpSpPr>
        <p:grpSpPr bwMode="auto">
          <a:xfrm>
            <a:off x="2112963" y="1385888"/>
            <a:ext cx="1177925" cy="2592387"/>
            <a:chOff x="725689" y="1619745"/>
            <a:chExt cx="1179244" cy="2591592"/>
          </a:xfrm>
        </p:grpSpPr>
        <p:sp>
          <p:nvSpPr>
            <p:cNvPr id="4" name="Freeform 25603"/>
            <p:cNvSpPr/>
            <p:nvPr/>
          </p:nvSpPr>
          <p:spPr>
            <a:xfrm>
              <a:off x="725689" y="3679688"/>
              <a:ext cx="1153816" cy="285662"/>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reeform 25604"/>
            <p:cNvSpPr/>
            <p:nvPr/>
          </p:nvSpPr>
          <p:spPr>
            <a:xfrm>
              <a:off x="725689" y="3732059"/>
              <a:ext cx="1179244" cy="479278"/>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5600" name="Straight Connector 25599"/>
            <p:cNvCxnSpPr/>
            <p:nvPr/>
          </p:nvCxnSpPr>
          <p:spPr>
            <a:xfrm>
              <a:off x="1231079" y="1619745"/>
              <a:ext cx="0" cy="22027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4" name="Group 25606"/>
          <p:cNvGrpSpPr>
            <a:grpSpLocks/>
          </p:cNvGrpSpPr>
          <p:nvPr/>
        </p:nvGrpSpPr>
        <p:grpSpPr bwMode="auto">
          <a:xfrm>
            <a:off x="7202488" y="1474788"/>
            <a:ext cx="1177925" cy="2590800"/>
            <a:chOff x="7201947" y="1474112"/>
            <a:chExt cx="1179244" cy="2591592"/>
          </a:xfrm>
        </p:grpSpPr>
        <p:sp>
          <p:nvSpPr>
            <p:cNvPr id="38" name="Freeform 37"/>
            <p:cNvSpPr/>
            <p:nvPr/>
          </p:nvSpPr>
          <p:spPr>
            <a:xfrm>
              <a:off x="7201947" y="3533728"/>
              <a:ext cx="1153816" cy="285837"/>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Freeform 38"/>
            <p:cNvSpPr/>
            <p:nvPr/>
          </p:nvSpPr>
          <p:spPr>
            <a:xfrm>
              <a:off x="7201947" y="3586132"/>
              <a:ext cx="1179244" cy="479572"/>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40" name="Straight Connector 39"/>
            <p:cNvCxnSpPr/>
            <p:nvPr/>
          </p:nvCxnSpPr>
          <p:spPr>
            <a:xfrm>
              <a:off x="7707337" y="1474112"/>
              <a:ext cx="0" cy="2202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6085" name="Group 25605"/>
          <p:cNvGrpSpPr>
            <a:grpSpLocks/>
          </p:cNvGrpSpPr>
          <p:nvPr/>
        </p:nvGrpSpPr>
        <p:grpSpPr bwMode="auto">
          <a:xfrm>
            <a:off x="473075" y="4327525"/>
            <a:ext cx="1179513" cy="2374900"/>
            <a:chOff x="2818794" y="4007536"/>
            <a:chExt cx="1179244" cy="2374547"/>
          </a:xfrm>
        </p:grpSpPr>
        <p:sp>
          <p:nvSpPr>
            <p:cNvPr id="41" name="Freeform 40"/>
            <p:cNvSpPr/>
            <p:nvPr/>
          </p:nvSpPr>
          <p:spPr>
            <a:xfrm>
              <a:off x="2844188" y="5837652"/>
              <a:ext cx="1153850" cy="285708"/>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2" name="Straight Connector 41"/>
            <p:cNvCxnSpPr/>
            <p:nvPr/>
          </p:nvCxnSpPr>
          <p:spPr>
            <a:xfrm>
              <a:off x="3317155" y="4007536"/>
              <a:ext cx="33330" cy="19729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2818794" y="5902729"/>
              <a:ext cx="1179244" cy="479354"/>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46086" name="Group 3"/>
          <p:cNvGrpSpPr>
            <a:grpSpLocks/>
          </p:cNvGrpSpPr>
          <p:nvPr/>
        </p:nvGrpSpPr>
        <p:grpSpPr bwMode="auto">
          <a:xfrm rot="-1070820">
            <a:off x="1247775" y="866775"/>
            <a:ext cx="2620963" cy="777875"/>
            <a:chOff x="262572" y="1553383"/>
            <a:chExt cx="2620724" cy="777523"/>
          </a:xfrm>
        </p:grpSpPr>
        <p:sp>
          <p:nvSpPr>
            <p:cNvPr id="3" name="Right Triangle 2"/>
            <p:cNvSpPr/>
            <p:nvPr/>
          </p:nvSpPr>
          <p:spPr>
            <a:xfrm rot="2990141">
              <a:off x="2144208" y="1558874"/>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ight Triangle 4"/>
            <p:cNvSpPr/>
            <p:nvPr/>
          </p:nvSpPr>
          <p:spPr>
            <a:xfrm rot="18609859" flipH="1">
              <a:off x="226287" y="157754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ounded Rectangle 1"/>
            <p:cNvSpPr/>
            <p:nvPr/>
          </p:nvSpPr>
          <p:spPr>
            <a:xfrm>
              <a:off x="912619" y="1584580"/>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087" name="Group 8"/>
          <p:cNvGrpSpPr>
            <a:grpSpLocks/>
          </p:cNvGrpSpPr>
          <p:nvPr/>
        </p:nvGrpSpPr>
        <p:grpSpPr bwMode="auto">
          <a:xfrm rot="1315461">
            <a:off x="6467475" y="1122363"/>
            <a:ext cx="2620963" cy="777875"/>
            <a:chOff x="262572" y="1553383"/>
            <a:chExt cx="2620724" cy="777523"/>
          </a:xfrm>
        </p:grpSpPr>
        <p:sp>
          <p:nvSpPr>
            <p:cNvPr id="10" name="Right Triangle 9"/>
            <p:cNvSpPr/>
            <p:nvPr/>
          </p:nvSpPr>
          <p:spPr>
            <a:xfrm rot="2990141">
              <a:off x="2129479" y="1583461"/>
              <a:ext cx="777523" cy="712723"/>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ight Triangle 10"/>
            <p:cNvSpPr/>
            <p:nvPr/>
          </p:nvSpPr>
          <p:spPr>
            <a:xfrm rot="18609859" flipH="1">
              <a:off x="223339" y="156441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ounded Rectangle 11"/>
            <p:cNvSpPr/>
            <p:nvPr/>
          </p:nvSpPr>
          <p:spPr>
            <a:xfrm>
              <a:off x="910030" y="1589564"/>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6088" name="Group 12"/>
          <p:cNvGrpSpPr>
            <a:grpSpLocks/>
          </p:cNvGrpSpPr>
          <p:nvPr/>
        </p:nvGrpSpPr>
        <p:grpSpPr bwMode="auto">
          <a:xfrm rot="807766">
            <a:off x="-242888" y="4067175"/>
            <a:ext cx="2620963" cy="777875"/>
            <a:chOff x="262572" y="1553383"/>
            <a:chExt cx="2620724" cy="777523"/>
          </a:xfrm>
        </p:grpSpPr>
        <p:sp>
          <p:nvSpPr>
            <p:cNvPr id="14" name="Right Triangle 13"/>
            <p:cNvSpPr/>
            <p:nvPr/>
          </p:nvSpPr>
          <p:spPr>
            <a:xfrm rot="2990141">
              <a:off x="2134801" y="158182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ight Triangle 14"/>
            <p:cNvSpPr/>
            <p:nvPr/>
          </p:nvSpPr>
          <p:spPr>
            <a:xfrm rot="18609859" flipH="1">
              <a:off x="222109" y="1559031"/>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p:cNvSpPr/>
            <p:nvPr/>
          </p:nvSpPr>
          <p:spPr>
            <a:xfrm>
              <a:off x="899828" y="1577505"/>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25611" name="Straight Connector 25610"/>
          <p:cNvCxnSpPr/>
          <p:nvPr/>
        </p:nvCxnSpPr>
        <p:spPr>
          <a:xfrm>
            <a:off x="1154113" y="4367213"/>
            <a:ext cx="4146550" cy="712787"/>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536825" y="1227138"/>
            <a:ext cx="2736850" cy="3840162"/>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248275" y="1425575"/>
            <a:ext cx="2552700" cy="3589338"/>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472075" y="4485311"/>
            <a:ext cx="2445606" cy="2308324"/>
          </a:xfrm>
          <a:prstGeom prst="rect">
            <a:avLst/>
          </a:prstGeom>
          <a:noFill/>
        </p:spPr>
        <p:txBody>
          <a:bodyPr wrap="square" rtlCol="0">
            <a:spAutoFit/>
          </a:bodyPr>
          <a:lstStyle/>
          <a:p>
            <a:r>
              <a:rPr lang="en-US" dirty="0" smtClean="0"/>
              <a:t>How to demonstrate this:</a:t>
            </a:r>
          </a:p>
          <a:p>
            <a:r>
              <a:rPr lang="en-US" dirty="0">
                <a:hlinkClick r:id="rId2"/>
              </a:rPr>
              <a:t>http://www.youtube.com/watch?feature=player_embedded&amp;v=s_CeiMjO5Pc#</a:t>
            </a:r>
            <a:r>
              <a:rPr lang="en-US" dirty="0" smtClean="0"/>
              <a:t>! </a:t>
            </a:r>
            <a:endParaRPr lang="en-US" dirty="0"/>
          </a:p>
        </p:txBody>
      </p:sp>
    </p:spTree>
    <p:extLst>
      <p:ext uri="{BB962C8B-B14F-4D97-AF65-F5344CB8AC3E}">
        <p14:creationId xmlns:p14="http://schemas.microsoft.com/office/powerpoint/2010/main" val="375750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0714" y="60325"/>
            <a:ext cx="6513286" cy="673100"/>
          </a:xfrm>
        </p:spPr>
        <p:txBody>
          <a:bodyPr/>
          <a:lstStyle/>
          <a:p>
            <a:r>
              <a:rPr lang="en-US" dirty="0"/>
              <a:t>One way to find your location – 4 intersecting spheres</a:t>
            </a:r>
          </a:p>
        </p:txBody>
      </p:sp>
      <p:pic>
        <p:nvPicPr>
          <p:cNvPr id="3" name="Picture 2" descr="1-sphere-geo09b1_700.jpg"/>
          <p:cNvPicPr>
            <a:picLocks noChangeAspect="1"/>
          </p:cNvPicPr>
          <p:nvPr/>
        </p:nvPicPr>
        <p:blipFill rotWithShape="1">
          <a:blip r:embed="rId2">
            <a:extLst>
              <a:ext uri="{28A0092B-C50C-407E-A947-70E740481C1C}">
                <a14:useLocalDpi xmlns:a14="http://schemas.microsoft.com/office/drawing/2010/main" val="0"/>
              </a:ext>
            </a:extLst>
          </a:blip>
          <a:srcRect l="13698" t="5613"/>
          <a:stretch/>
        </p:blipFill>
        <p:spPr>
          <a:xfrm>
            <a:off x="729629" y="851128"/>
            <a:ext cx="3796770" cy="2337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2-spheres-geo09b2_700.jpg"/>
          <p:cNvPicPr>
            <a:picLocks noChangeAspect="1"/>
          </p:cNvPicPr>
          <p:nvPr/>
        </p:nvPicPr>
        <p:blipFill rotWithShape="1">
          <a:blip r:embed="rId3">
            <a:extLst>
              <a:ext uri="{28A0092B-C50C-407E-A947-70E740481C1C}">
                <a14:useLocalDpi xmlns:a14="http://schemas.microsoft.com/office/drawing/2010/main" val="0"/>
              </a:ext>
            </a:extLst>
          </a:blip>
          <a:srcRect l="12900"/>
          <a:stretch/>
        </p:blipFill>
        <p:spPr>
          <a:xfrm>
            <a:off x="3472490" y="1860587"/>
            <a:ext cx="3831908" cy="247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3-spheres-geo09b3_7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07" y="3462287"/>
            <a:ext cx="4399398" cy="247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4-spheres-geo09b4_700.jpg"/>
          <p:cNvPicPr>
            <a:picLocks noChangeAspect="1"/>
          </p:cNvPicPr>
          <p:nvPr/>
        </p:nvPicPr>
        <p:blipFill rotWithShape="1">
          <a:blip r:embed="rId5">
            <a:extLst>
              <a:ext uri="{28A0092B-C50C-407E-A947-70E740481C1C}">
                <a14:useLocalDpi xmlns:a14="http://schemas.microsoft.com/office/drawing/2010/main" val="0"/>
              </a:ext>
            </a:extLst>
          </a:blip>
          <a:srcRect l="16231" t="-3662" b="-1"/>
          <a:stretch/>
        </p:blipFill>
        <p:spPr>
          <a:xfrm>
            <a:off x="4715561" y="4277574"/>
            <a:ext cx="3685299" cy="256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675028" y="783771"/>
            <a:ext cx="4468972" cy="923330"/>
          </a:xfrm>
          <a:prstGeom prst="rect">
            <a:avLst/>
          </a:prstGeom>
          <a:noFill/>
        </p:spPr>
        <p:txBody>
          <a:bodyPr wrap="square" rtlCol="0">
            <a:spAutoFit/>
          </a:bodyPr>
          <a:lstStyle/>
          <a:p>
            <a:r>
              <a:rPr lang="en-US" dirty="0" smtClean="0"/>
              <a:t>With </a:t>
            </a:r>
            <a:r>
              <a:rPr lang="en-US" b="1" dirty="0" smtClean="0"/>
              <a:t>one</a:t>
            </a:r>
            <a:r>
              <a:rPr lang="en-US" dirty="0" smtClean="0"/>
              <a:t> GPS satellite, the GPS receiver could be anywhere on the edge of the sphere.</a:t>
            </a:r>
            <a:endParaRPr lang="en-US" dirty="0"/>
          </a:p>
        </p:txBody>
      </p:sp>
      <p:sp>
        <p:nvSpPr>
          <p:cNvPr id="8" name="TextBox 7"/>
          <p:cNvSpPr txBox="1"/>
          <p:nvPr/>
        </p:nvSpPr>
        <p:spPr>
          <a:xfrm>
            <a:off x="7231529" y="1867647"/>
            <a:ext cx="1912471" cy="2031325"/>
          </a:xfrm>
          <a:prstGeom prst="rect">
            <a:avLst/>
          </a:prstGeom>
          <a:noFill/>
        </p:spPr>
        <p:txBody>
          <a:bodyPr wrap="square" rtlCol="0">
            <a:spAutoFit/>
          </a:bodyPr>
          <a:lstStyle/>
          <a:p>
            <a:r>
              <a:rPr lang="en-US" dirty="0" smtClean="0"/>
              <a:t>With </a:t>
            </a:r>
            <a:r>
              <a:rPr lang="en-US" b="1" dirty="0" smtClean="0"/>
              <a:t>two</a:t>
            </a:r>
            <a:r>
              <a:rPr lang="en-US" dirty="0" smtClean="0"/>
              <a:t> GPS satellites, the GPS receiver could be on the circle where spheres intersect.</a:t>
            </a:r>
            <a:endParaRPr lang="en-US" dirty="0"/>
          </a:p>
        </p:txBody>
      </p:sp>
      <p:sp>
        <p:nvSpPr>
          <p:cNvPr id="9" name="TextBox 8"/>
          <p:cNvSpPr txBox="1"/>
          <p:nvPr/>
        </p:nvSpPr>
        <p:spPr>
          <a:xfrm>
            <a:off x="152400" y="5662705"/>
            <a:ext cx="4075953" cy="923330"/>
          </a:xfrm>
          <a:prstGeom prst="rect">
            <a:avLst/>
          </a:prstGeom>
          <a:solidFill>
            <a:schemeClr val="bg1"/>
          </a:solidFill>
        </p:spPr>
        <p:txBody>
          <a:bodyPr wrap="square" rtlCol="0">
            <a:spAutoFit/>
          </a:bodyPr>
          <a:lstStyle/>
          <a:p>
            <a:r>
              <a:rPr lang="en-US" dirty="0" smtClean="0"/>
              <a:t>With </a:t>
            </a:r>
            <a:r>
              <a:rPr lang="en-US" b="1" dirty="0" smtClean="0"/>
              <a:t>three</a:t>
            </a:r>
            <a:r>
              <a:rPr lang="en-US" dirty="0" smtClean="0"/>
              <a:t> GPS satellites, the GPS receiver could be two places where the spheres intersect.</a:t>
            </a:r>
            <a:endParaRPr lang="en-US" dirty="0"/>
          </a:p>
        </p:txBody>
      </p:sp>
      <p:sp>
        <p:nvSpPr>
          <p:cNvPr id="10" name="TextBox 9"/>
          <p:cNvSpPr txBox="1"/>
          <p:nvPr/>
        </p:nvSpPr>
        <p:spPr>
          <a:xfrm>
            <a:off x="7634941" y="5103673"/>
            <a:ext cx="1509059" cy="1754327"/>
          </a:xfrm>
          <a:prstGeom prst="rect">
            <a:avLst/>
          </a:prstGeom>
          <a:solidFill>
            <a:schemeClr val="bg1"/>
          </a:solidFill>
        </p:spPr>
        <p:txBody>
          <a:bodyPr wrap="square" rtlCol="0">
            <a:spAutoFit/>
          </a:bodyPr>
          <a:lstStyle/>
          <a:p>
            <a:r>
              <a:rPr lang="en-US" dirty="0" smtClean="0"/>
              <a:t>With four GPS satellites, the spheres intersection in one place.</a:t>
            </a:r>
            <a:endParaRPr lang="en-US" dirty="0"/>
          </a:p>
        </p:txBody>
      </p:sp>
    </p:spTree>
    <p:extLst>
      <p:ext uri="{BB962C8B-B14F-4D97-AF65-F5344CB8AC3E}">
        <p14:creationId xmlns:p14="http://schemas.microsoft.com/office/powerpoint/2010/main" val="1143793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a:latin typeface="Arial" charset="0"/>
                <a:cs typeface="ＭＳ Ｐゴシック" charset="0"/>
              </a:rPr>
              <a:t>About Velocity Vectors</a:t>
            </a:r>
          </a:p>
        </p:txBody>
      </p:sp>
      <p:sp>
        <p:nvSpPr>
          <p:cNvPr id="60418" name="Content Placeholder 2"/>
          <p:cNvSpPr>
            <a:spLocks noGrp="1"/>
          </p:cNvSpPr>
          <p:nvPr>
            <p:ph idx="1"/>
          </p:nvPr>
        </p:nvSpPr>
        <p:spPr>
          <a:xfrm>
            <a:off x="4530725" y="993775"/>
            <a:ext cx="4613275" cy="5256213"/>
          </a:xfrm>
        </p:spPr>
        <p:txBody>
          <a:bodyPr/>
          <a:lstStyle/>
          <a:p>
            <a:pPr eaLnBrk="1" hangingPunct="1"/>
            <a:r>
              <a:rPr lang="en-US" sz="2400">
                <a:latin typeface="Arial" charset="0"/>
                <a:ea typeface="ＭＳ Ｐゴシック" charset="0"/>
                <a:cs typeface="Arial" charset="0"/>
              </a:rPr>
              <a:t>Length of the vector arrow </a:t>
            </a:r>
            <a:br>
              <a:rPr lang="en-US" sz="2400">
                <a:latin typeface="Arial" charset="0"/>
                <a:ea typeface="ＭＳ Ｐゴシック" charset="0"/>
                <a:cs typeface="Arial" charset="0"/>
              </a:rPr>
            </a:br>
            <a:r>
              <a:rPr lang="en-US" sz="2400">
                <a:latin typeface="Arial" charset="0"/>
                <a:ea typeface="ＭＳ Ｐゴシック" charset="0"/>
                <a:cs typeface="Arial" charset="0"/>
              </a:rPr>
              <a:t>= how fast the plate is moving (magnitude).  </a:t>
            </a:r>
          </a:p>
          <a:p>
            <a:pPr eaLnBrk="1" hangingPunct="1"/>
            <a:r>
              <a:rPr lang="en-US" sz="2400">
                <a:latin typeface="Arial" charset="0"/>
                <a:ea typeface="ＭＳ Ｐゴシック" charset="0"/>
                <a:cs typeface="Arial" charset="0"/>
              </a:rPr>
              <a:t>Direction of the vector arrow </a:t>
            </a:r>
            <a:br>
              <a:rPr lang="en-US" sz="2400">
                <a:latin typeface="Arial" charset="0"/>
                <a:ea typeface="ＭＳ Ｐゴシック" charset="0"/>
                <a:cs typeface="Arial" charset="0"/>
              </a:rPr>
            </a:br>
            <a:r>
              <a:rPr lang="en-US" sz="2400">
                <a:latin typeface="Arial" charset="0"/>
                <a:ea typeface="ＭＳ Ｐゴシック" charset="0"/>
                <a:cs typeface="Arial" charset="0"/>
              </a:rPr>
              <a:t>= the direction that the plate is moving </a:t>
            </a:r>
            <a:r>
              <a:rPr lang="en-US" sz="2400" i="1">
                <a:latin typeface="Arial" charset="0"/>
                <a:ea typeface="ＭＳ Ｐゴシック" charset="0"/>
                <a:cs typeface="Arial" charset="0"/>
              </a:rPr>
              <a:t>at that GPS station</a:t>
            </a:r>
            <a:endParaRPr lang="en-US" sz="2400">
              <a:latin typeface="Arial" charset="0"/>
              <a:ea typeface="ＭＳ Ｐゴシック" charset="0"/>
              <a:cs typeface="Arial" charset="0"/>
            </a:endParaRPr>
          </a:p>
          <a:p>
            <a:pPr eaLnBrk="1" hangingPunct="1"/>
            <a:r>
              <a:rPr lang="en-US" sz="2400">
                <a:latin typeface="Arial" charset="0"/>
                <a:ea typeface="ＭＳ Ｐゴシック" charset="0"/>
                <a:cs typeface="Arial" charset="0"/>
              </a:rPr>
              <a:t>Tail of vector = location of GPS station</a:t>
            </a:r>
          </a:p>
        </p:txBody>
      </p:sp>
      <p:sp>
        <p:nvSpPr>
          <p:cNvPr id="60419" name="Slide Number Placeholder 3"/>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59F2EF-D0A4-BA4C-B582-75D473C38E00}" type="slidenum">
              <a:rPr lang="en-US" sz="1800"/>
              <a:pPr eaLnBrk="1" hangingPunct="1"/>
              <a:t>19</a:t>
            </a:fld>
            <a:endParaRPr lang="en-US" sz="1800"/>
          </a:p>
        </p:txBody>
      </p:sp>
      <p:pic>
        <p:nvPicPr>
          <p:cNvPr id="60420" name="Picture 8"/>
          <p:cNvPicPr>
            <a:picLocks noChangeAspect="1" noChangeArrowheads="1"/>
          </p:cNvPicPr>
          <p:nvPr/>
        </p:nvPicPr>
        <p:blipFill>
          <a:blip r:embed="rId2">
            <a:extLst>
              <a:ext uri="{28A0092B-C50C-407E-A947-70E740481C1C}">
                <a14:useLocalDpi xmlns:a14="http://schemas.microsoft.com/office/drawing/2010/main" val="0"/>
              </a:ext>
            </a:extLst>
          </a:blip>
          <a:srcRect l="49800" t="35065" r="19542" b="17088"/>
          <a:stretch>
            <a:fillRect/>
          </a:stretch>
        </p:blipFill>
        <p:spPr bwMode="auto">
          <a:xfrm>
            <a:off x="455613" y="1222375"/>
            <a:ext cx="40735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4"/>
          <p:cNvSpPr>
            <a:spLocks noGrp="1"/>
          </p:cNvSpPr>
          <p:nvPr>
            <p:ph type="sldNum" sz="quarter" idx="12"/>
          </p:nvPr>
        </p:nvSpPr>
        <p:spPr bwMode="auto">
          <a:xfrm>
            <a:off x="4370388" y="6356350"/>
            <a:ext cx="16494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74059D-DDC1-D345-8BBB-B874BAA6B0D9}" type="slidenum">
              <a:rPr lang="en-US" sz="1800"/>
              <a:pPr eaLnBrk="1" hangingPunct="1"/>
              <a:t>2</a:t>
            </a:fld>
            <a:endParaRPr lang="en-US" sz="1800"/>
          </a:p>
        </p:txBody>
      </p:sp>
      <p:sp>
        <p:nvSpPr>
          <p:cNvPr id="37890" name="Rectangle 2"/>
          <p:cNvSpPr>
            <a:spLocks noGrp="1" noChangeArrowheads="1"/>
          </p:cNvSpPr>
          <p:nvPr>
            <p:ph type="title"/>
          </p:nvPr>
        </p:nvSpPr>
        <p:spPr/>
        <p:txBody>
          <a:bodyPr/>
          <a:lstStyle/>
          <a:p>
            <a:pPr eaLnBrk="1" hangingPunct="1"/>
            <a:r>
              <a:rPr lang="en-US">
                <a:latin typeface="Arial" charset="0"/>
                <a:cs typeface="ＭＳ Ｐゴシック" charset="0"/>
              </a:rPr>
              <a:t>Activity Outcomes</a:t>
            </a:r>
          </a:p>
        </p:txBody>
      </p:sp>
      <p:sp>
        <p:nvSpPr>
          <p:cNvPr id="37891" name="Rectangle 3"/>
          <p:cNvSpPr>
            <a:spLocks noGrp="1" noChangeArrowheads="1"/>
          </p:cNvSpPr>
          <p:nvPr>
            <p:ph type="body" idx="1"/>
          </p:nvPr>
        </p:nvSpPr>
        <p:spPr>
          <a:xfrm>
            <a:off x="152400" y="1314450"/>
            <a:ext cx="8651875" cy="4935538"/>
          </a:xfrm>
        </p:spPr>
        <p:txBody>
          <a:bodyPr/>
          <a:lstStyle/>
          <a:p>
            <a:pPr eaLnBrk="1" hangingPunct="1">
              <a:buFontTx/>
              <a:buNone/>
            </a:pPr>
            <a:r>
              <a:rPr lang="en-US" sz="2800" b="1">
                <a:latin typeface="Arial" charset="0"/>
                <a:ea typeface="ＭＳ Ｐゴシック" charset="0"/>
                <a:cs typeface="Arial" charset="0"/>
              </a:rPr>
              <a:t>Learners should be able to…</a:t>
            </a:r>
          </a:p>
          <a:p>
            <a:pPr lvl="1" eaLnBrk="1" hangingPunct="1">
              <a:lnSpc>
                <a:spcPct val="90000"/>
              </a:lnSpc>
              <a:spcBef>
                <a:spcPct val="25000"/>
              </a:spcBef>
              <a:buFont typeface="Arial" charset="0"/>
              <a:buChar char="•"/>
            </a:pPr>
            <a:r>
              <a:rPr lang="en-US">
                <a:latin typeface="Arial" charset="0"/>
                <a:ea typeface="ＭＳ Ｐゴシック" charset="0"/>
                <a:cs typeface="Arial" charset="0"/>
              </a:rPr>
              <a:t>Describe how the locations of earthquakes, volcanoes, and velocity vectors from GPS stations in the Western United States inform us about plate boundary zones</a:t>
            </a:r>
          </a:p>
          <a:p>
            <a:pPr lvl="1" eaLnBrk="1" hangingPunct="1">
              <a:spcBef>
                <a:spcPct val="25000"/>
              </a:spcBef>
              <a:buFont typeface="Arial" charset="0"/>
              <a:buChar char="•"/>
            </a:pPr>
            <a:r>
              <a:rPr lang="en-US">
                <a:latin typeface="Arial" charset="0"/>
                <a:ea typeface="ＭＳ Ｐゴシック" charset="0"/>
                <a:cs typeface="Arial" charset="0"/>
              </a:rPr>
              <a:t>Describe and draw a velocity vector</a:t>
            </a:r>
          </a:p>
          <a:p>
            <a:pPr lvl="1" eaLnBrk="1" hangingPunct="1">
              <a:lnSpc>
                <a:spcPct val="90000"/>
              </a:lnSpc>
              <a:spcBef>
                <a:spcPct val="25000"/>
              </a:spcBef>
              <a:buFont typeface="Arial" charset="0"/>
              <a:buChar char="•"/>
            </a:pPr>
            <a:r>
              <a:rPr lang="en-US">
                <a:latin typeface="Arial" charset="0"/>
                <a:ea typeface="ＭＳ Ｐゴシック" charset="0"/>
                <a:cs typeface="Arial" charset="0"/>
              </a:rPr>
              <a:t>Analyze regional plate motion and crustal deformation based on velocity vector maps</a:t>
            </a:r>
          </a:p>
          <a:p>
            <a:pPr lvl="1" eaLnBrk="1" hangingPunct="1">
              <a:lnSpc>
                <a:spcPct val="90000"/>
              </a:lnSpc>
              <a:spcBef>
                <a:spcPct val="25000"/>
              </a:spcBef>
              <a:buFont typeface="Arial" charset="0"/>
              <a:buChar char="•"/>
            </a:pPr>
            <a:r>
              <a:rPr lang="en-US">
                <a:latin typeface="Arial" charset="0"/>
                <a:ea typeface="ＭＳ Ｐゴシック" charset="0"/>
                <a:cs typeface="Arial" charset="0"/>
              </a:rPr>
              <a:t>Describe the difference between a plate boundary and plate boundary zone</a:t>
            </a:r>
          </a:p>
          <a:p>
            <a:pPr lvl="1" eaLnBrk="1" hangingPunct="1">
              <a:lnSpc>
                <a:spcPct val="90000"/>
              </a:lnSpc>
              <a:spcBef>
                <a:spcPct val="25000"/>
              </a:spcBef>
              <a:buFont typeface="Arial" charset="0"/>
              <a:buChar char="•"/>
            </a:pPr>
            <a:endParaRPr lang="en-US">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492375" y="60325"/>
            <a:ext cx="6651625" cy="673100"/>
          </a:xfrm>
        </p:spPr>
        <p:txBody>
          <a:bodyPr/>
          <a:lstStyle/>
          <a:p>
            <a:pPr eaLnBrk="1" hangingPunct="1"/>
            <a:r>
              <a:rPr lang="en-US" sz="3200" dirty="0" smtClean="0">
                <a:latin typeface="Arial" charset="0"/>
                <a:cs typeface="ＭＳ Ｐゴシック" charset="0"/>
              </a:rPr>
              <a:t>Add Velocity </a:t>
            </a:r>
            <a:r>
              <a:rPr lang="en-US" sz="3200" dirty="0">
                <a:latin typeface="Arial" charset="0"/>
                <a:cs typeface="ＭＳ Ｐゴシック" charset="0"/>
              </a:rPr>
              <a:t>Vectors</a:t>
            </a:r>
          </a:p>
        </p:txBody>
      </p:sp>
      <p:graphicFrame>
        <p:nvGraphicFramePr>
          <p:cNvPr id="61442" name="Object 2"/>
          <p:cNvGraphicFramePr>
            <a:graphicFrameLocks noChangeAspect="1"/>
          </p:cNvGraphicFramePr>
          <p:nvPr/>
        </p:nvGraphicFramePr>
        <p:xfrm>
          <a:off x="146050" y="1323975"/>
          <a:ext cx="8872538" cy="1743075"/>
        </p:xfrm>
        <a:graphic>
          <a:graphicData uri="http://schemas.openxmlformats.org/presentationml/2006/ole">
            <mc:AlternateContent xmlns:mc="http://schemas.openxmlformats.org/markup-compatibility/2006">
              <mc:Choice xmlns:v="urn:schemas-microsoft-com:vml" Requires="v">
                <p:oleObj spid="_x0000_s61513" name="Document" r:id="rId3" imgW="22755556" imgH="4469841" progId="Word.Document.12">
                  <p:link updateAutomatic="1"/>
                </p:oleObj>
              </mc:Choice>
              <mc:Fallback>
                <p:oleObj name="Document" r:id="rId3" imgW="22755556" imgH="4469841"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50" y="1323975"/>
                        <a:ext cx="8872538"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3" name="Oval 7"/>
          <p:cNvSpPr>
            <a:spLocks noChangeArrowheads="1"/>
          </p:cNvSpPr>
          <p:nvPr/>
        </p:nvSpPr>
        <p:spPr bwMode="auto">
          <a:xfrm>
            <a:off x="4995863" y="2611438"/>
            <a:ext cx="1749425" cy="684212"/>
          </a:xfrm>
          <a:prstGeom prst="ellipse">
            <a:avLst/>
          </a:prstGeom>
          <a:noFill/>
          <a:ln w="571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44" name="Oval 8"/>
          <p:cNvSpPr>
            <a:spLocks noChangeArrowheads="1"/>
          </p:cNvSpPr>
          <p:nvPr/>
        </p:nvSpPr>
        <p:spPr bwMode="auto">
          <a:xfrm>
            <a:off x="6742113" y="1638300"/>
            <a:ext cx="1747837" cy="682625"/>
          </a:xfrm>
          <a:prstGeom prst="ellipse">
            <a:avLst/>
          </a:prstGeom>
          <a:noFill/>
          <a:ln w="571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445" name="Oval 9"/>
          <p:cNvSpPr>
            <a:spLocks noChangeArrowheads="1"/>
          </p:cNvSpPr>
          <p:nvPr/>
        </p:nvSpPr>
        <p:spPr bwMode="auto">
          <a:xfrm>
            <a:off x="8362950" y="2070100"/>
            <a:ext cx="804863" cy="614363"/>
          </a:xfrm>
          <a:prstGeom prst="ellipse">
            <a:avLst/>
          </a:prstGeom>
          <a:noFill/>
          <a:ln w="571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1446"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tretch>
            <a:fillRect/>
          </a:stretch>
        </p:blipFill>
        <p:spPr>
          <a:xfrm>
            <a:off x="909638" y="3430440"/>
            <a:ext cx="4238625" cy="2853033"/>
          </a:xfrm>
          <a:noFill/>
        </p:spPr>
      </p:pic>
      <p:sp>
        <p:nvSpPr>
          <p:cNvPr id="8" name="Text Box 11"/>
          <p:cNvSpPr txBox="1">
            <a:spLocks noChangeArrowheads="1"/>
          </p:cNvSpPr>
          <p:nvPr/>
        </p:nvSpPr>
        <p:spPr bwMode="auto">
          <a:xfrm>
            <a:off x="5352586" y="3205061"/>
            <a:ext cx="3507910" cy="210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lIns="56693" tIns="28346" rIns="56693" bIns="2834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000000"/>
                </a:solidFill>
              </a:rPr>
              <a:t>Under “Add velocities” click on N. America</a:t>
            </a:r>
          </a:p>
          <a:p>
            <a:pPr eaLnBrk="1" hangingPunct="1"/>
            <a:r>
              <a:rPr lang="en-US" sz="1800" dirty="0" smtClean="0">
                <a:solidFill>
                  <a:srgbClr val="000000"/>
                </a:solidFill>
              </a:rPr>
              <a:t>(this reference frame keeps the North America tectonic plate fixed in place while the rest of the world’s plate move relative to North America)</a:t>
            </a:r>
          </a:p>
          <a:p>
            <a:pPr eaLnBrk="1" hangingPunct="1"/>
            <a:endParaRPr lang="en-US" dirty="0">
              <a:solidFill>
                <a:srgbClr val="000000"/>
              </a:solidFill>
            </a:endParaRPr>
          </a:p>
          <a:p>
            <a:pPr eaLnBrk="1" hangingPunct="1"/>
            <a:r>
              <a:rPr lang="en-US" dirty="0" smtClean="0">
                <a:solidFill>
                  <a:srgbClr val="000000"/>
                </a:solidFill>
              </a:rPr>
              <a:t>Click on “</a:t>
            </a:r>
            <a:r>
              <a:rPr lang="en-US" dirty="0" err="1" smtClean="0">
                <a:solidFill>
                  <a:srgbClr val="000000"/>
                </a:solidFill>
              </a:rPr>
              <a:t>Obs</a:t>
            </a:r>
            <a:r>
              <a:rPr lang="en-US" dirty="0" smtClean="0">
                <a:solidFill>
                  <a:srgbClr val="000000"/>
                </a:solidFill>
              </a:rPr>
              <a:t>” for observed data.</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492375" y="60325"/>
            <a:ext cx="6651625" cy="673100"/>
          </a:xfrm>
        </p:spPr>
        <p:txBody>
          <a:bodyPr/>
          <a:lstStyle/>
          <a:p>
            <a:pPr eaLnBrk="1" hangingPunct="1"/>
            <a:r>
              <a:rPr lang="en-US" sz="3200" dirty="0">
                <a:latin typeface="Arial" charset="0"/>
                <a:cs typeface="ＭＳ Ｐゴシック" charset="0"/>
              </a:rPr>
              <a:t>Add </a:t>
            </a:r>
            <a:r>
              <a:rPr lang="en-US" sz="3200" dirty="0" smtClean="0">
                <a:latin typeface="Arial" charset="0"/>
                <a:cs typeface="ＭＳ Ｐゴシック" charset="0"/>
              </a:rPr>
              <a:t>Velocity </a:t>
            </a:r>
            <a:r>
              <a:rPr lang="en-US" sz="3200" dirty="0">
                <a:latin typeface="Arial" charset="0"/>
                <a:cs typeface="ＭＳ Ｐゴシック" charset="0"/>
              </a:rPr>
              <a:t>Vectors</a:t>
            </a:r>
          </a:p>
        </p:txBody>
      </p:sp>
      <p:pic>
        <p:nvPicPr>
          <p:cNvPr id="61446"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909638" y="860344"/>
            <a:ext cx="8132759" cy="5474188"/>
          </a:xfrm>
          <a:noFill/>
        </p:spPr>
      </p:pic>
    </p:spTree>
    <p:extLst>
      <p:ext uri="{BB962C8B-B14F-4D97-AF65-F5344CB8AC3E}">
        <p14:creationId xmlns:p14="http://schemas.microsoft.com/office/powerpoint/2010/main" val="37065658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0941" y="60325"/>
            <a:ext cx="6843059" cy="673100"/>
          </a:xfrm>
        </p:spPr>
        <p:txBody>
          <a:bodyPr/>
          <a:lstStyle/>
          <a:p>
            <a:r>
              <a:rPr lang="en-US" sz="3200" dirty="0" smtClean="0"/>
              <a:t>Viewing recent &amp; near-real time data </a:t>
            </a:r>
            <a:endParaRPr lang="en-US" sz="3200" dirty="0"/>
          </a:p>
        </p:txBody>
      </p:sp>
      <p:sp>
        <p:nvSpPr>
          <p:cNvPr id="5" name="TextBox 4"/>
          <p:cNvSpPr txBox="1"/>
          <p:nvPr/>
        </p:nvSpPr>
        <p:spPr>
          <a:xfrm>
            <a:off x="7015239" y="1886856"/>
            <a:ext cx="1838476" cy="3046988"/>
          </a:xfrm>
          <a:prstGeom prst="rect">
            <a:avLst/>
          </a:prstGeom>
          <a:noFill/>
        </p:spPr>
        <p:txBody>
          <a:bodyPr wrap="square" rtlCol="0">
            <a:spAutoFit/>
          </a:bodyPr>
          <a:lstStyle/>
          <a:p>
            <a:r>
              <a:rPr lang="en-US" sz="2400" dirty="0" smtClean="0"/>
              <a:t>Search for:</a:t>
            </a:r>
          </a:p>
          <a:p>
            <a:endParaRPr lang="en-US" sz="2400" dirty="0" smtClean="0"/>
          </a:p>
          <a:p>
            <a:r>
              <a:rPr lang="en-US" sz="2400" dirty="0" smtClean="0"/>
              <a:t>UNAVCO GPS</a:t>
            </a:r>
          </a:p>
          <a:p>
            <a:r>
              <a:rPr lang="en-US" sz="2400" dirty="0" smtClean="0"/>
              <a:t>Velocity Viewer</a:t>
            </a:r>
          </a:p>
          <a:p>
            <a:endParaRPr lang="en-US" sz="2400" dirty="0"/>
          </a:p>
          <a:p>
            <a:endParaRPr lang="en-US" sz="2400"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10" y="1048959"/>
            <a:ext cx="6851114" cy="5346744"/>
          </a:xfrm>
          <a:prstGeom prst="rect">
            <a:avLst/>
          </a:prstGeom>
        </p:spPr>
      </p:pic>
    </p:spTree>
    <p:extLst>
      <p:ext uri="{BB962C8B-B14F-4D97-AF65-F5344CB8AC3E}">
        <p14:creationId xmlns:p14="http://schemas.microsoft.com/office/powerpoint/2010/main" val="174192552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locity-volcano-plate boundary-map-A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50" y="925618"/>
            <a:ext cx="7636568" cy="5742459"/>
          </a:xfrm>
          <a:prstGeom prst="rect">
            <a:avLst/>
          </a:prstGeom>
        </p:spPr>
      </p:pic>
      <p:pic>
        <p:nvPicPr>
          <p:cNvPr id="3" name="Picture 2" descr="legend-usgs-plate-bounda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17" y="1244172"/>
            <a:ext cx="3022600" cy="1676400"/>
          </a:xfrm>
          <a:prstGeom prst="rect">
            <a:avLst/>
          </a:prstGeom>
        </p:spPr>
      </p:pic>
      <p:sp>
        <p:nvSpPr>
          <p:cNvPr id="4" name="Title 3"/>
          <p:cNvSpPr>
            <a:spLocks noGrp="1"/>
          </p:cNvSpPr>
          <p:nvPr>
            <p:ph type="title"/>
          </p:nvPr>
        </p:nvSpPr>
        <p:spPr>
          <a:xfrm>
            <a:off x="2005953" y="72195"/>
            <a:ext cx="7138048" cy="673100"/>
          </a:xfrm>
        </p:spPr>
        <p:txBody>
          <a:bodyPr/>
          <a:lstStyle/>
          <a:p>
            <a:r>
              <a:rPr lang="en-US" sz="3200" dirty="0" smtClean="0"/>
              <a:t>Explore Data: GPS Velocity Viewer</a:t>
            </a:r>
            <a:endParaRPr lang="en-US" sz="3200" dirty="0"/>
          </a:p>
        </p:txBody>
      </p:sp>
      <p:sp>
        <p:nvSpPr>
          <p:cNvPr id="5" name="Rectangle 11"/>
          <p:cNvSpPr>
            <a:spLocks noChangeArrowheads="1"/>
          </p:cNvSpPr>
          <p:nvPr/>
        </p:nvSpPr>
        <p:spPr bwMode="auto">
          <a:xfrm>
            <a:off x="11870" y="6410410"/>
            <a:ext cx="9144000"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r">
              <a:spcBef>
                <a:spcPct val="20000"/>
              </a:spcBef>
            </a:pPr>
            <a:r>
              <a:rPr lang="en-US" sz="2000" b="1" dirty="0">
                <a:hlinkClick r:id="rId4"/>
              </a:rPr>
              <a:t>http://www.unavco.org</a:t>
            </a:r>
            <a:r>
              <a:rPr lang="en-US" sz="2000" b="1" dirty="0" smtClean="0">
                <a:hlinkClick r:id="rId4"/>
              </a:rPr>
              <a:t>/</a:t>
            </a:r>
            <a:r>
              <a:rPr lang="en-US" sz="2000" b="1" dirty="0" smtClean="0"/>
              <a:t> - </a:t>
            </a:r>
            <a:r>
              <a:rPr lang="en-US" sz="2000" dirty="0" smtClean="0"/>
              <a:t>Click </a:t>
            </a:r>
            <a:r>
              <a:rPr lang="en-US" sz="2000" dirty="0"/>
              <a:t>on Education </a:t>
            </a:r>
            <a:r>
              <a:rPr lang="en-US" sz="2000" dirty="0">
                <a:sym typeface="Wingdings"/>
              </a:rPr>
              <a:t></a:t>
            </a:r>
            <a:r>
              <a:rPr lang="en-US" sz="2000" dirty="0"/>
              <a:t> </a:t>
            </a:r>
            <a:r>
              <a:rPr lang="en-US" sz="2000" dirty="0" smtClean="0"/>
              <a:t>Outreach </a:t>
            </a:r>
          </a:p>
          <a:p>
            <a:pPr lvl="0" algn="r">
              <a:spcBef>
                <a:spcPct val="20000"/>
              </a:spcBef>
            </a:pPr>
            <a:r>
              <a:rPr lang="en-US" sz="2000" dirty="0" smtClean="0">
                <a:sym typeface="Wingdings"/>
              </a:rPr>
              <a:t></a:t>
            </a:r>
            <a:r>
              <a:rPr lang="en-US" sz="2000" dirty="0" smtClean="0"/>
              <a:t> Interactive </a:t>
            </a:r>
            <a:r>
              <a:rPr lang="en-US" sz="2000" dirty="0"/>
              <a:t>Data &amp; Mapping Tools </a:t>
            </a:r>
            <a:r>
              <a:rPr lang="en-US" sz="2000" dirty="0">
                <a:sym typeface="Wingdings"/>
              </a:rPr>
              <a:t></a:t>
            </a:r>
            <a:r>
              <a:rPr lang="en-US" sz="2000" dirty="0"/>
              <a:t> GPS Velocity </a:t>
            </a:r>
            <a:r>
              <a:rPr lang="en-US" sz="2000" dirty="0" smtClean="0"/>
              <a:t>Viewer</a:t>
            </a:r>
            <a:endParaRPr lang="en-US" sz="2000" dirty="0"/>
          </a:p>
        </p:txBody>
      </p:sp>
    </p:spTree>
    <p:extLst>
      <p:ext uri="{BB962C8B-B14F-4D97-AF65-F5344CB8AC3E}">
        <p14:creationId xmlns:p14="http://schemas.microsoft.com/office/powerpoint/2010/main" val="392583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ctagon 5"/>
          <p:cNvSpPr>
            <a:spLocks noChangeArrowheads="1"/>
          </p:cNvSpPr>
          <p:nvPr/>
        </p:nvSpPr>
        <p:spPr bwMode="auto">
          <a:xfrm>
            <a:off x="8720138"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62467" name="Rectangle 2"/>
          <p:cNvSpPr>
            <a:spLocks noGrp="1" noChangeArrowheads="1"/>
          </p:cNvSpPr>
          <p:nvPr>
            <p:ph type="title"/>
          </p:nvPr>
        </p:nvSpPr>
        <p:spPr>
          <a:xfrm>
            <a:off x="3328081" y="60325"/>
            <a:ext cx="5834062" cy="901246"/>
          </a:xfrm>
        </p:spPr>
        <p:txBody>
          <a:bodyPr/>
          <a:lstStyle/>
          <a:p>
            <a:pPr eaLnBrk="1" hangingPunct="1"/>
            <a:r>
              <a:rPr lang="en-US" dirty="0">
                <a:latin typeface="Arial" charset="0"/>
                <a:cs typeface="ＭＳ Ｐゴシック" charset="0"/>
              </a:rPr>
              <a:t>Part 3 continued: Sketch and Study the Vectors</a:t>
            </a:r>
          </a:p>
        </p:txBody>
      </p:sp>
      <p:sp>
        <p:nvSpPr>
          <p:cNvPr id="62468" name="Rectangle 3"/>
          <p:cNvSpPr>
            <a:spLocks noGrp="1" noChangeArrowheads="1"/>
          </p:cNvSpPr>
          <p:nvPr>
            <p:ph idx="1"/>
          </p:nvPr>
        </p:nvSpPr>
        <p:spPr/>
        <p:txBody>
          <a:bodyPr/>
          <a:lstStyle/>
          <a:p>
            <a:pPr eaLnBrk="1" hangingPunct="1">
              <a:lnSpc>
                <a:spcPct val="90000"/>
              </a:lnSpc>
            </a:pPr>
            <a:r>
              <a:rPr lang="en-US" sz="2800" dirty="0">
                <a:latin typeface="Arial" charset="0"/>
                <a:ea typeface="ＭＳ Ｐゴシック" charset="0"/>
                <a:cs typeface="Arial" charset="0"/>
              </a:rPr>
              <a:t>Sketch some of the observed velocity vectors on your </a:t>
            </a:r>
            <a:r>
              <a:rPr lang="en-US" sz="2800" dirty="0" smtClean="0">
                <a:latin typeface="Arial" charset="0"/>
                <a:ea typeface="ＭＳ Ｐゴシック" charset="0"/>
                <a:cs typeface="Arial" charset="0"/>
              </a:rPr>
              <a:t>map - </a:t>
            </a:r>
            <a:r>
              <a:rPr lang="en-US" sz="2800" dirty="0" smtClean="0"/>
              <a:t> direction &amp; lengths </a:t>
            </a:r>
            <a:r>
              <a:rPr lang="en-US" sz="2800" dirty="0"/>
              <a:t>of the </a:t>
            </a:r>
            <a:r>
              <a:rPr lang="en-US" sz="2800" dirty="0" smtClean="0"/>
              <a:t>vectors. </a:t>
            </a:r>
          </a:p>
          <a:p>
            <a:pPr lvl="1" eaLnBrk="1" hangingPunct="1">
              <a:lnSpc>
                <a:spcPct val="90000"/>
              </a:lnSpc>
            </a:pPr>
            <a:r>
              <a:rPr lang="en-US" sz="2400" dirty="0" smtClean="0"/>
              <a:t>Add different data types (earthquakes, volcanoes, plate boundaries)</a:t>
            </a:r>
            <a:r>
              <a:rPr lang="en-US" sz="2400" dirty="0"/>
              <a:t> </a:t>
            </a:r>
          </a:p>
          <a:p>
            <a:pPr lvl="1"/>
            <a:r>
              <a:rPr lang="en-US" sz="2400" dirty="0"/>
              <a:t>What do you notice about the length of the vectors (the velocities) </a:t>
            </a:r>
            <a:r>
              <a:rPr lang="en-US" sz="2400" dirty="0" smtClean="0"/>
              <a:t>along the Aleutian Islands? What patterns do you see?</a:t>
            </a:r>
            <a:endParaRPr lang="en-US" sz="2400" dirty="0"/>
          </a:p>
          <a:p>
            <a:pPr lvl="1"/>
            <a:r>
              <a:rPr lang="en-US" sz="2400" dirty="0" smtClean="0"/>
              <a:t>How </a:t>
            </a:r>
            <a:r>
              <a:rPr lang="en-US" sz="2400" dirty="0"/>
              <a:t>does the </a:t>
            </a:r>
            <a:r>
              <a:rPr lang="en-US" sz="2400" dirty="0" smtClean="0"/>
              <a:t>velocity and direction </a:t>
            </a:r>
            <a:r>
              <a:rPr lang="en-US" sz="2400" dirty="0"/>
              <a:t>of </a:t>
            </a:r>
            <a:r>
              <a:rPr lang="en-US" sz="2400" dirty="0" smtClean="0"/>
              <a:t>the GPS stations </a:t>
            </a:r>
            <a:r>
              <a:rPr lang="en-US" sz="2400" dirty="0"/>
              <a:t>change from the coast to </a:t>
            </a:r>
            <a:r>
              <a:rPr lang="en-US" sz="2400" dirty="0" smtClean="0"/>
              <a:t>inland? </a:t>
            </a:r>
          </a:p>
          <a:p>
            <a:pPr lvl="1"/>
            <a:r>
              <a:rPr lang="en-US" sz="2400" dirty="0" smtClean="0"/>
              <a:t>What </a:t>
            </a:r>
            <a:r>
              <a:rPr lang="en-US" sz="2400" dirty="0"/>
              <a:t>other areas </a:t>
            </a:r>
            <a:r>
              <a:rPr lang="en-US" sz="2400" dirty="0" smtClean="0"/>
              <a:t>have </a:t>
            </a:r>
            <a:r>
              <a:rPr lang="en-US" sz="2400" dirty="0"/>
              <a:t>differing </a:t>
            </a:r>
            <a:r>
              <a:rPr lang="en-US" sz="2400" dirty="0" smtClean="0"/>
              <a:t>velocities or velocities? </a:t>
            </a:r>
          </a:p>
          <a:p>
            <a:pPr lvl="1"/>
            <a:r>
              <a:rPr lang="en-US" sz="2400" dirty="0" smtClean="0"/>
              <a:t>What </a:t>
            </a:r>
            <a:r>
              <a:rPr lang="en-US" sz="2400" dirty="0"/>
              <a:t>do you think is happening in these regions to cause these differences?</a:t>
            </a:r>
          </a:p>
          <a:p>
            <a:pPr eaLnBrk="1" hangingPunct="1">
              <a:lnSpc>
                <a:spcPct val="90000"/>
              </a:lnSpc>
            </a:pPr>
            <a:endParaRPr lang="en-US" sz="2800" dirty="0">
              <a:latin typeface="Arial" charset="0"/>
              <a:ea typeface="ＭＳ Ｐゴシック" charset="0"/>
              <a:cs typeface="Arial" charset="0"/>
            </a:endParaRPr>
          </a:p>
        </p:txBody>
      </p:sp>
    </p:spTree>
    <p:extLst>
      <p:ext uri="{BB962C8B-B14F-4D97-AF65-F5344CB8AC3E}">
        <p14:creationId xmlns:p14="http://schemas.microsoft.com/office/powerpoint/2010/main" val="18550221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Volcano Augustine</a:t>
            </a:r>
            <a:endParaRPr lang="en-US" dirty="0"/>
          </a:p>
        </p:txBody>
      </p:sp>
      <p:pic>
        <p:nvPicPr>
          <p:cNvPr id="4" name="Picture 3" descr="augustine-scienceImag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924" y="987692"/>
            <a:ext cx="7319076" cy="5489307"/>
          </a:xfrm>
          <a:prstGeom prst="rect">
            <a:avLst/>
          </a:prstGeom>
        </p:spPr>
      </p:pic>
    </p:spTree>
    <p:extLst>
      <p:ext uri="{BB962C8B-B14F-4D97-AF65-F5344CB8AC3E}">
        <p14:creationId xmlns:p14="http://schemas.microsoft.com/office/powerpoint/2010/main" val="2707691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81" y="1029448"/>
            <a:ext cx="7931408" cy="5350314"/>
          </a:xfrm>
          <a:prstGeom prst="rect">
            <a:avLst/>
          </a:prstGeom>
        </p:spPr>
      </p:pic>
      <p:pic>
        <p:nvPicPr>
          <p:cNvPr id="3" name="Picture 2" descr="legend-usgs-plate-bounda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883" y="1086933"/>
            <a:ext cx="3022600" cy="1676400"/>
          </a:xfrm>
          <a:prstGeom prst="rect">
            <a:avLst/>
          </a:prstGeom>
        </p:spPr>
      </p:pic>
      <p:sp>
        <p:nvSpPr>
          <p:cNvPr id="4" name="Title 3"/>
          <p:cNvSpPr>
            <a:spLocks noGrp="1"/>
          </p:cNvSpPr>
          <p:nvPr>
            <p:ph type="title"/>
          </p:nvPr>
        </p:nvSpPr>
        <p:spPr>
          <a:xfrm>
            <a:off x="2177143" y="60325"/>
            <a:ext cx="6966857" cy="673100"/>
          </a:xfrm>
        </p:spPr>
        <p:txBody>
          <a:bodyPr/>
          <a:lstStyle/>
          <a:p>
            <a:r>
              <a:rPr lang="en-US" dirty="0" smtClean="0"/>
              <a:t>GPS Velocity Viewer- Zoomed in</a:t>
            </a:r>
            <a:endParaRPr lang="en-US" dirty="0"/>
          </a:p>
        </p:txBody>
      </p:sp>
      <p:sp>
        <p:nvSpPr>
          <p:cNvPr id="5" name="Rectangle 11"/>
          <p:cNvSpPr>
            <a:spLocks noChangeArrowheads="1"/>
          </p:cNvSpPr>
          <p:nvPr/>
        </p:nvSpPr>
        <p:spPr bwMode="auto">
          <a:xfrm>
            <a:off x="0" y="6457890"/>
            <a:ext cx="9144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sz="2000" b="1" dirty="0">
                <a:hlinkClick r:id="rId4"/>
              </a:rPr>
              <a:t>http://www.unavco.org</a:t>
            </a:r>
            <a:r>
              <a:rPr lang="en-US" sz="2000" b="1" dirty="0" smtClean="0">
                <a:hlinkClick r:id="rId4"/>
              </a:rPr>
              <a:t>/</a:t>
            </a:r>
            <a:r>
              <a:rPr lang="en-US" sz="2000" b="1" dirty="0" smtClean="0"/>
              <a:t> - </a:t>
            </a:r>
            <a:r>
              <a:rPr lang="en-US" sz="2000" dirty="0" smtClean="0"/>
              <a:t>click on </a:t>
            </a:r>
            <a:r>
              <a:rPr lang="en-US" sz="2000" b="1" dirty="0" smtClean="0"/>
              <a:t>Education </a:t>
            </a:r>
            <a:r>
              <a:rPr lang="en-US" sz="2000" dirty="0" smtClean="0"/>
              <a:t>then </a:t>
            </a:r>
            <a:r>
              <a:rPr lang="en-US" sz="2000" b="1" dirty="0" smtClean="0"/>
              <a:t>Data for Educators</a:t>
            </a:r>
            <a:endParaRPr lang="en-US" sz="2000" b="1" dirty="0"/>
          </a:p>
        </p:txBody>
      </p:sp>
    </p:spTree>
    <p:extLst>
      <p:ext uri="{BB962C8B-B14F-4D97-AF65-F5344CB8AC3E}">
        <p14:creationId xmlns:p14="http://schemas.microsoft.com/office/powerpoint/2010/main" val="1674956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909" y="84065"/>
            <a:ext cx="6770091" cy="673100"/>
          </a:xfrm>
        </p:spPr>
        <p:txBody>
          <a:bodyPr/>
          <a:lstStyle/>
          <a:p>
            <a:r>
              <a:rPr lang="en-US" dirty="0" smtClean="0"/>
              <a:t>Study the GPS Data-,  </a:t>
            </a:r>
            <a:br>
              <a:rPr lang="en-US" dirty="0" smtClean="0"/>
            </a:br>
            <a:r>
              <a:rPr lang="en-US" dirty="0" smtClean="0"/>
              <a:t>ex: Cooper Landing, Alaska</a:t>
            </a:r>
            <a:endParaRPr lang="en-US" dirty="0"/>
          </a:p>
        </p:txBody>
      </p:sp>
      <p:pic>
        <p:nvPicPr>
          <p:cNvPr id="4" name="Picture 3" descr="map-of-GPS-S-coast-Alask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377" y="1590604"/>
            <a:ext cx="4451404" cy="4537505"/>
          </a:xfrm>
          <a:prstGeom prst="rect">
            <a:avLst/>
          </a:prstGeom>
        </p:spPr>
      </p:pic>
      <p:pic>
        <p:nvPicPr>
          <p:cNvPr id="6" name="Picture 5" descr="GPS-Cooper-Landing-Alaska-AC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772" y="1412552"/>
            <a:ext cx="4208228" cy="5445448"/>
          </a:xfrm>
          <a:prstGeom prst="rect">
            <a:avLst/>
          </a:prstGeom>
        </p:spPr>
      </p:pic>
      <p:sp>
        <p:nvSpPr>
          <p:cNvPr id="7" name="Rectangle 11"/>
          <p:cNvSpPr>
            <a:spLocks noChangeArrowheads="1"/>
          </p:cNvSpPr>
          <p:nvPr/>
        </p:nvSpPr>
        <p:spPr bwMode="auto">
          <a:xfrm>
            <a:off x="2006357" y="840240"/>
            <a:ext cx="6865049"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sz="2000" b="1" dirty="0"/>
              <a:t> </a:t>
            </a:r>
            <a:r>
              <a:rPr lang="en-US" sz="2000" dirty="0" smtClean="0"/>
              <a:t>(optional)</a:t>
            </a:r>
            <a:r>
              <a:rPr lang="en-US" sz="2000" b="1" dirty="0" smtClean="0"/>
              <a:t> </a:t>
            </a:r>
            <a:r>
              <a:rPr lang="en-US" sz="2000" dirty="0" smtClean="0"/>
              <a:t>add </a:t>
            </a:r>
            <a:r>
              <a:rPr lang="en-US" sz="2000" b="1" dirty="0" smtClean="0"/>
              <a:t>Station </a:t>
            </a:r>
            <a:r>
              <a:rPr lang="en-US" sz="2000" b="1" dirty="0"/>
              <a:t>labels and data download</a:t>
            </a:r>
          </a:p>
        </p:txBody>
      </p:sp>
      <p:sp>
        <p:nvSpPr>
          <p:cNvPr id="8" name="Octagon 7"/>
          <p:cNvSpPr>
            <a:spLocks noChangeArrowheads="1"/>
          </p:cNvSpPr>
          <p:nvPr/>
        </p:nvSpPr>
        <p:spPr bwMode="auto">
          <a:xfrm>
            <a:off x="8720138"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9" name="Octagon 8"/>
          <p:cNvSpPr>
            <a:spLocks noChangeArrowheads="1"/>
          </p:cNvSpPr>
          <p:nvPr/>
        </p:nvSpPr>
        <p:spPr bwMode="auto">
          <a:xfrm>
            <a:off x="8352443" y="6453112"/>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80027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7558" y="60325"/>
            <a:ext cx="6436442" cy="673100"/>
          </a:xfrm>
        </p:spPr>
        <p:txBody>
          <a:bodyPr/>
          <a:lstStyle/>
          <a:p>
            <a:r>
              <a:rPr lang="en-US" sz="2800" dirty="0">
                <a:latin typeface="Arial" charset="0"/>
              </a:rPr>
              <a:t>Measuring the Crust and M</a:t>
            </a:r>
            <a:r>
              <a:rPr lang="en-US" sz="2800" dirty="0" smtClean="0">
                <a:latin typeface="Arial" charset="0"/>
              </a:rPr>
              <a:t>antle </a:t>
            </a:r>
            <a:r>
              <a:rPr lang="en-US" sz="2800" dirty="0">
                <a:latin typeface="Arial" charset="0"/>
              </a:rPr>
              <a:t>Move</a:t>
            </a:r>
            <a:endParaRPr lang="en-US" sz="2800" dirty="0"/>
          </a:p>
        </p:txBody>
      </p:sp>
      <p:sp>
        <p:nvSpPr>
          <p:cNvPr id="3" name="Text Box 3"/>
          <p:cNvSpPr txBox="1">
            <a:spLocks noChangeArrowheads="1"/>
          </p:cNvSpPr>
          <p:nvPr/>
        </p:nvSpPr>
        <p:spPr bwMode="auto">
          <a:xfrm>
            <a:off x="158758" y="938254"/>
            <a:ext cx="3669065" cy="597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Aft>
                <a:spcPts val="600"/>
              </a:spcAft>
              <a:defRPr/>
            </a:pPr>
            <a:r>
              <a:rPr lang="en-US" sz="2000" dirty="0"/>
              <a:t>Ground motion due </a:t>
            </a:r>
            <a:r>
              <a:rPr lang="en-US" sz="2000" dirty="0" smtClean="0"/>
              <a:t>to:</a:t>
            </a:r>
          </a:p>
          <a:p>
            <a:pPr>
              <a:defRPr/>
            </a:pPr>
            <a:r>
              <a:rPr lang="en-US" sz="2000" dirty="0" smtClean="0">
                <a:solidFill>
                  <a:schemeClr val="accent2"/>
                </a:solidFill>
              </a:rPr>
              <a:t>Geophysical processes</a:t>
            </a:r>
            <a:endParaRPr lang="en-US" sz="2000" dirty="0">
              <a:solidFill>
                <a:schemeClr val="accent2"/>
              </a:solidFill>
            </a:endParaRPr>
          </a:p>
          <a:p>
            <a:pPr marL="342900" indent="-342900">
              <a:buFont typeface="Arial"/>
              <a:buChar char="•"/>
              <a:defRPr/>
            </a:pPr>
            <a:r>
              <a:rPr lang="en-US" dirty="0"/>
              <a:t>Regional plate tectonics</a:t>
            </a:r>
          </a:p>
          <a:p>
            <a:pPr marL="342900" indent="-342900">
              <a:buFont typeface="Arial"/>
              <a:buChar char="•"/>
              <a:defRPr/>
            </a:pPr>
            <a:r>
              <a:rPr lang="en-US" dirty="0" smtClean="0"/>
              <a:t>Motion due to 1964 Mw 9.2 earthquake and other </a:t>
            </a:r>
            <a:r>
              <a:rPr lang="en-US" dirty="0" err="1" smtClean="0"/>
              <a:t>eqs</a:t>
            </a:r>
            <a:endParaRPr lang="en-US" dirty="0"/>
          </a:p>
          <a:p>
            <a:pPr marL="342900" indent="-342900">
              <a:spcAft>
                <a:spcPts val="600"/>
              </a:spcAft>
              <a:buFont typeface="Arial"/>
              <a:buChar char="•"/>
              <a:defRPr/>
            </a:pPr>
            <a:r>
              <a:rPr lang="en-US" dirty="0" smtClean="0"/>
              <a:t>Volcanic </a:t>
            </a:r>
            <a:r>
              <a:rPr lang="en-US" dirty="0"/>
              <a:t>inflation</a:t>
            </a:r>
            <a:r>
              <a:rPr lang="en-US" dirty="0" smtClean="0"/>
              <a:t>/ deflation</a:t>
            </a:r>
            <a:r>
              <a:rPr lang="en-US" dirty="0"/>
              <a:t>/eruption</a:t>
            </a:r>
            <a:endParaRPr lang="en-US" sz="2000" dirty="0" smtClean="0">
              <a:solidFill>
                <a:schemeClr val="accent2"/>
              </a:solidFill>
            </a:endParaRPr>
          </a:p>
          <a:p>
            <a:pPr>
              <a:defRPr/>
            </a:pPr>
            <a:r>
              <a:rPr lang="en-US" sz="2000" dirty="0" smtClean="0">
                <a:solidFill>
                  <a:schemeClr val="accent2"/>
                </a:solidFill>
              </a:rPr>
              <a:t>Ice processes</a:t>
            </a:r>
          </a:p>
          <a:p>
            <a:pPr marL="342900" indent="-342900">
              <a:buFont typeface="Arial"/>
              <a:buChar char="•"/>
              <a:defRPr/>
            </a:pPr>
            <a:r>
              <a:rPr lang="en-US" dirty="0"/>
              <a:t>Post-glacial </a:t>
            </a:r>
            <a:r>
              <a:rPr lang="en-US" dirty="0" smtClean="0"/>
              <a:t>adjustments (rebound)</a:t>
            </a:r>
            <a:endParaRPr lang="en-US" dirty="0"/>
          </a:p>
          <a:p>
            <a:pPr marL="342900" indent="-342900">
              <a:buFont typeface="Arial"/>
              <a:buChar char="•"/>
              <a:defRPr/>
            </a:pPr>
            <a:r>
              <a:rPr lang="en-US" dirty="0"/>
              <a:t>Present-day glacier &amp; permafrost </a:t>
            </a:r>
            <a:r>
              <a:rPr lang="en-US" dirty="0" smtClean="0"/>
              <a:t>melting</a:t>
            </a:r>
            <a:endParaRPr lang="en-US" dirty="0"/>
          </a:p>
          <a:p>
            <a:pPr>
              <a:defRPr/>
            </a:pPr>
            <a:r>
              <a:rPr lang="en-US" sz="2000" dirty="0">
                <a:solidFill>
                  <a:schemeClr val="accent2"/>
                </a:solidFill>
              </a:rPr>
              <a:t>Water</a:t>
            </a:r>
            <a:r>
              <a:rPr lang="en-US" dirty="0"/>
              <a:t> </a:t>
            </a:r>
            <a:endParaRPr lang="en-US" dirty="0" smtClean="0"/>
          </a:p>
          <a:p>
            <a:pPr marL="285750" indent="-285750">
              <a:buFont typeface="Arial"/>
              <a:buChar char="•"/>
              <a:defRPr/>
            </a:pPr>
            <a:r>
              <a:rPr lang="en-US" dirty="0"/>
              <a:t>Seasonal changes</a:t>
            </a:r>
          </a:p>
          <a:p>
            <a:pPr marL="285750" indent="-285750">
              <a:buFont typeface="Arial"/>
              <a:buChar char="•"/>
              <a:defRPr/>
            </a:pPr>
            <a:r>
              <a:rPr lang="en-US" dirty="0"/>
              <a:t>Wind-driven surges</a:t>
            </a:r>
          </a:p>
          <a:p>
            <a:pPr marL="285750" indent="-285750">
              <a:buFont typeface="Arial"/>
              <a:buChar char="•"/>
              <a:defRPr/>
            </a:pPr>
            <a:r>
              <a:rPr lang="en-US" dirty="0" smtClean="0"/>
              <a:t>Reservoir water-level changes</a:t>
            </a:r>
            <a:endParaRPr lang="en-US" dirty="0"/>
          </a:p>
          <a:p>
            <a:pPr marL="342900" indent="-342900" eaLnBrk="0" hangingPunct="0">
              <a:buFont typeface="Arial"/>
              <a:buChar char="•"/>
              <a:defRPr/>
            </a:pPr>
            <a:r>
              <a:rPr lang="en-US" dirty="0"/>
              <a:t>Earth/Ocean tides </a:t>
            </a:r>
            <a:r>
              <a:rPr lang="en-US" dirty="0" smtClean="0"/>
              <a:t>*</a:t>
            </a:r>
            <a:endParaRPr lang="en-US" dirty="0"/>
          </a:p>
          <a:p>
            <a:pPr>
              <a:defRPr/>
            </a:pPr>
            <a:r>
              <a:rPr lang="en-US" sz="2000" dirty="0">
                <a:solidFill>
                  <a:schemeClr val="accent2"/>
                </a:solidFill>
              </a:rPr>
              <a:t>Air</a:t>
            </a:r>
          </a:p>
          <a:p>
            <a:pPr marL="285750" indent="-285750">
              <a:buFont typeface="Arial"/>
              <a:buChar char="•"/>
              <a:defRPr/>
            </a:pPr>
            <a:r>
              <a:rPr lang="en-US" dirty="0"/>
              <a:t>Water Vapor *</a:t>
            </a:r>
          </a:p>
          <a:p>
            <a:pPr marL="285750" indent="-285750">
              <a:buFont typeface="Arial"/>
              <a:buChar char="•"/>
              <a:defRPr/>
            </a:pPr>
            <a:r>
              <a:rPr lang="en-US" dirty="0"/>
              <a:t>Weather systems *</a:t>
            </a:r>
          </a:p>
        </p:txBody>
      </p:sp>
      <p:sp>
        <p:nvSpPr>
          <p:cNvPr id="7" name="Text Box 3"/>
          <p:cNvSpPr txBox="1">
            <a:spLocks noChangeArrowheads="1"/>
          </p:cNvSpPr>
          <p:nvPr/>
        </p:nvSpPr>
        <p:spPr bwMode="auto">
          <a:xfrm rot="16200000">
            <a:off x="8215024" y="5822592"/>
            <a:ext cx="1596342" cy="26161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err="1" smtClean="0"/>
              <a:t>Sella</a:t>
            </a:r>
            <a:r>
              <a:rPr lang="en-US" sz="1100" dirty="0" smtClean="0"/>
              <a:t> </a:t>
            </a:r>
            <a:r>
              <a:rPr lang="en-US" sz="1100" dirty="0"/>
              <a:t>and others, </a:t>
            </a:r>
            <a:r>
              <a:rPr lang="en-US" sz="1100" dirty="0" smtClean="0"/>
              <a:t>2007</a:t>
            </a:r>
            <a:endParaRPr lang="en-US" sz="1100" dirty="0"/>
          </a:p>
        </p:txBody>
      </p:sp>
      <p:sp>
        <p:nvSpPr>
          <p:cNvPr id="8" name="Text Box 3"/>
          <p:cNvSpPr txBox="1">
            <a:spLocks noChangeArrowheads="1"/>
          </p:cNvSpPr>
          <p:nvPr/>
        </p:nvSpPr>
        <p:spPr bwMode="auto">
          <a:xfrm>
            <a:off x="3880743" y="5758285"/>
            <a:ext cx="49948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b="1" dirty="0" smtClean="0"/>
              <a:t>*</a:t>
            </a:r>
            <a:r>
              <a:rPr lang="en-US" b="1" dirty="0"/>
              <a:t> </a:t>
            </a:r>
            <a:r>
              <a:rPr lang="en-US" b="1" dirty="0" smtClean="0"/>
              <a:t>GPS </a:t>
            </a:r>
            <a:r>
              <a:rPr lang="en-US" b="1" dirty="0"/>
              <a:t>data in the Velocity </a:t>
            </a:r>
            <a:r>
              <a:rPr lang="en-US" b="1" dirty="0" smtClean="0"/>
              <a:t>Viewer accounts for these effects</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849" y="1006458"/>
            <a:ext cx="5371044" cy="388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7419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309938" y="60325"/>
            <a:ext cx="5834062" cy="742950"/>
          </a:xfrm>
        </p:spPr>
        <p:txBody>
          <a:bodyPr/>
          <a:lstStyle/>
          <a:p>
            <a:pPr eaLnBrk="1" hangingPunct="1"/>
            <a:r>
              <a:rPr lang="en-US" dirty="0">
                <a:latin typeface="Arial" charset="0"/>
                <a:cs typeface="ＭＳ Ｐゴシック" charset="0"/>
              </a:rPr>
              <a:t>Plate Boundaries </a:t>
            </a:r>
          </a:p>
        </p:txBody>
      </p:sp>
      <p:pic>
        <p:nvPicPr>
          <p:cNvPr id="71683" name="Picture 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752098" y="758570"/>
            <a:ext cx="7307898" cy="6099430"/>
          </a:xfrm>
          <a:noFill/>
        </p:spPr>
      </p:pic>
      <p:sp>
        <p:nvSpPr>
          <p:cNvPr id="3" name="Slide Number Placeholder 2"/>
          <p:cNvSpPr>
            <a:spLocks noGrp="1"/>
          </p:cNvSpPr>
          <p:nvPr>
            <p:ph type="sldNum" sz="quarter" idx="12"/>
          </p:nvPr>
        </p:nvSpPr>
        <p:spPr>
          <a:xfrm>
            <a:off x="7010400" y="6544869"/>
            <a:ext cx="2133600" cy="313131"/>
          </a:xfrm>
        </p:spPr>
        <p:txBody>
          <a:bodyPr/>
          <a:lstStyle/>
          <a:p>
            <a:pPr algn="r">
              <a:defRPr/>
            </a:pPr>
            <a:fld id="{022ABFFC-56C1-6348-A38C-3B262E507A4A}" type="slidenum">
              <a:rPr lang="en-US" smtClean="0"/>
              <a:pPr algn="r">
                <a:defRPr/>
              </a:pPr>
              <a:t>29</a:t>
            </a:fld>
            <a:endParaRPr lang="en-US" dirty="0"/>
          </a:p>
        </p:txBody>
      </p:sp>
    </p:spTree>
    <p:extLst>
      <p:ext uri="{BB962C8B-B14F-4D97-AF65-F5344CB8AC3E}">
        <p14:creationId xmlns:p14="http://schemas.microsoft.com/office/powerpoint/2010/main" val="14792295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8"/>
          <p:cNvSpPr>
            <a:spLocks noGrp="1" noChangeArrowheads="1"/>
          </p:cNvSpPr>
          <p:nvPr>
            <p:ph type="title"/>
          </p:nvPr>
        </p:nvSpPr>
        <p:spPr>
          <a:xfrm>
            <a:off x="1676400" y="0"/>
            <a:ext cx="7467600" cy="844550"/>
          </a:xfrm>
        </p:spPr>
        <p:txBody>
          <a:bodyPr/>
          <a:lstStyle/>
          <a:p>
            <a:pPr eaLnBrk="1" hangingPunct="1"/>
            <a:r>
              <a:rPr lang="en-US" sz="3200">
                <a:latin typeface="Arial" charset="0"/>
                <a:cs typeface="ＭＳ Ｐゴシック" charset="0"/>
              </a:rPr>
              <a:t>Part 1: Prepare Your Map for Study</a:t>
            </a:r>
          </a:p>
        </p:txBody>
      </p:sp>
      <p:sp>
        <p:nvSpPr>
          <p:cNvPr id="39943" name="Rectangle 12"/>
          <p:cNvSpPr>
            <a:spLocks noChangeArrowheads="1"/>
          </p:cNvSpPr>
          <p:nvPr/>
        </p:nvSpPr>
        <p:spPr bwMode="auto">
          <a:xfrm>
            <a:off x="4621612" y="852101"/>
            <a:ext cx="4557668" cy="581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txBody>
          <a:bodyPr wrap="square">
            <a:spAutoFit/>
          </a:bodyPr>
          <a:lstStyle/>
          <a:p>
            <a:r>
              <a:rPr lang="en-US" dirty="0" smtClean="0"/>
              <a:t>Start at:</a:t>
            </a:r>
            <a:r>
              <a:rPr lang="en-US" sz="3000" dirty="0" smtClean="0"/>
              <a:t> </a:t>
            </a:r>
            <a:r>
              <a:rPr lang="en-US" sz="2600" dirty="0">
                <a:hlinkClick r:id="rId3"/>
              </a:rPr>
              <a:t>http://www.unavco.org/</a:t>
            </a:r>
            <a:endParaRPr lang="en-US" sz="2600" dirty="0"/>
          </a:p>
          <a:p>
            <a:pPr algn="ctr"/>
            <a:r>
              <a:rPr lang="en-US" sz="2000" dirty="0" smtClean="0"/>
              <a:t>Click on </a:t>
            </a:r>
            <a:r>
              <a:rPr lang="en-US" sz="2600" b="1" dirty="0" smtClean="0"/>
              <a:t>Education</a:t>
            </a:r>
            <a:r>
              <a:rPr lang="en-US" sz="2600" dirty="0" smtClean="0"/>
              <a:t> </a:t>
            </a:r>
          </a:p>
          <a:p>
            <a:pPr algn="ctr">
              <a:spcBef>
                <a:spcPts val="600"/>
              </a:spcBef>
            </a:pPr>
            <a:r>
              <a:rPr lang="en-US" sz="2600" dirty="0" smtClean="0">
                <a:sym typeface="Wingdings"/>
              </a:rPr>
              <a:t> Outreach </a:t>
            </a:r>
            <a:r>
              <a:rPr lang="en-US" sz="2600" dirty="0" smtClean="0"/>
              <a:t> </a:t>
            </a:r>
          </a:p>
          <a:p>
            <a:pPr algn="ctr">
              <a:spcBef>
                <a:spcPts val="600"/>
              </a:spcBef>
            </a:pPr>
            <a:r>
              <a:rPr lang="en-US" sz="2600" b="1" dirty="0" smtClean="0"/>
              <a:t>Interactive Data &amp;</a:t>
            </a:r>
            <a:r>
              <a:rPr lang="en-US" sz="2600" dirty="0" smtClean="0"/>
              <a:t> </a:t>
            </a:r>
            <a:r>
              <a:rPr lang="en-US" sz="2600" b="1" dirty="0" smtClean="0"/>
              <a:t>Mapping Tools</a:t>
            </a:r>
            <a:r>
              <a:rPr lang="en-US" sz="2600" dirty="0" smtClean="0"/>
              <a:t> </a:t>
            </a:r>
          </a:p>
          <a:p>
            <a:endParaRPr lang="en-US" sz="2600" dirty="0" smtClean="0"/>
          </a:p>
          <a:p>
            <a:r>
              <a:rPr lang="en-US" sz="2600" b="1" dirty="0"/>
              <a:t>	</a:t>
            </a:r>
            <a:endParaRPr lang="en-US" sz="2600" b="1" dirty="0" smtClean="0"/>
          </a:p>
          <a:p>
            <a:endParaRPr lang="en-US" sz="2600" b="1" dirty="0"/>
          </a:p>
          <a:p>
            <a:endParaRPr lang="en-US" sz="2600" b="1" dirty="0" smtClean="0"/>
          </a:p>
          <a:p>
            <a:endParaRPr lang="en-US" sz="2600" b="1" dirty="0"/>
          </a:p>
          <a:p>
            <a:endParaRPr lang="en-US" sz="2600" b="1" dirty="0" smtClean="0"/>
          </a:p>
          <a:p>
            <a:endParaRPr lang="en-US" sz="2600" b="1" dirty="0"/>
          </a:p>
          <a:p>
            <a:pPr algn="ctr"/>
            <a:r>
              <a:rPr lang="en-US" sz="2000" dirty="0" smtClean="0"/>
              <a:t>Click on </a:t>
            </a:r>
          </a:p>
          <a:p>
            <a:pPr algn="ctr"/>
            <a:r>
              <a:rPr lang="en-US" sz="2600" b="1" dirty="0" err="1" smtClean="0"/>
              <a:t>EarthScope</a:t>
            </a:r>
            <a:r>
              <a:rPr lang="en-US" sz="2600" b="1" dirty="0" smtClean="0"/>
              <a:t> </a:t>
            </a:r>
            <a:r>
              <a:rPr lang="en-US" sz="2600" b="1" dirty="0"/>
              <a:t>Voyager Jr</a:t>
            </a:r>
            <a:r>
              <a:rPr lang="en-US" sz="2600" dirty="0"/>
              <a:t>.</a:t>
            </a:r>
            <a:r>
              <a:rPr lang="en-US" dirty="0"/>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127" y="1033499"/>
            <a:ext cx="4379404" cy="2948509"/>
          </a:xfrm>
          <a:prstGeom prst="rect">
            <a:avLst/>
          </a:prstGeom>
          <a:ln>
            <a:solidFill>
              <a:srgbClr val="000000"/>
            </a:solidFill>
          </a:ln>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2512" y="3229270"/>
            <a:ext cx="7493276" cy="2352183"/>
          </a:xfrm>
          <a:prstGeom prst="rect">
            <a:avLst/>
          </a:prstGeom>
          <a:ln>
            <a:solidFill>
              <a:schemeClr val="tx1"/>
            </a:solidFill>
          </a:ln>
        </p:spPr>
      </p:pic>
      <p:sp>
        <p:nvSpPr>
          <p:cNvPr id="13" name="Line 13"/>
          <p:cNvSpPr>
            <a:spLocks noChangeShapeType="1"/>
          </p:cNvSpPr>
          <p:nvPr/>
        </p:nvSpPr>
        <p:spPr bwMode="auto">
          <a:xfrm flipH="1">
            <a:off x="5005758" y="2734379"/>
            <a:ext cx="1344547" cy="2094833"/>
          </a:xfrm>
          <a:prstGeom prst="line">
            <a:avLst/>
          </a:prstGeom>
          <a:noFill/>
          <a:ln w="76200" cmpd="sng">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pic>
        <p:nvPicPr>
          <p:cNvPr id="39940" name="Picture 7"/>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tretch>
            <a:fillRect/>
          </a:stretch>
        </p:blipFill>
        <p:spPr>
          <a:xfrm>
            <a:off x="88305" y="3790418"/>
            <a:ext cx="3867865" cy="3014659"/>
          </a:xfrm>
          <a:noFill/>
          <a:ln>
            <a:solidFill>
              <a:srgbClr val="000000"/>
            </a:solidFill>
          </a:ln>
        </p:spPr>
      </p:pic>
      <p:sp>
        <p:nvSpPr>
          <p:cNvPr id="39942" name="Oval 11"/>
          <p:cNvSpPr>
            <a:spLocks noChangeArrowheads="1"/>
          </p:cNvSpPr>
          <p:nvPr/>
        </p:nvSpPr>
        <p:spPr bwMode="auto">
          <a:xfrm>
            <a:off x="911605" y="5350003"/>
            <a:ext cx="1455348" cy="1393393"/>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45" name="Line 13"/>
          <p:cNvSpPr>
            <a:spLocks noChangeShapeType="1"/>
          </p:cNvSpPr>
          <p:nvPr/>
        </p:nvSpPr>
        <p:spPr bwMode="auto">
          <a:xfrm flipH="1" flipV="1">
            <a:off x="2333065" y="6114043"/>
            <a:ext cx="2570782" cy="272055"/>
          </a:xfrm>
          <a:prstGeom prst="line">
            <a:avLst/>
          </a:prstGeom>
          <a:noFill/>
          <a:ln w="76200" cmpd="sng">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39941" name="Oval 10"/>
          <p:cNvSpPr>
            <a:spLocks noChangeArrowheads="1"/>
          </p:cNvSpPr>
          <p:nvPr/>
        </p:nvSpPr>
        <p:spPr bwMode="auto">
          <a:xfrm>
            <a:off x="3777960" y="1124940"/>
            <a:ext cx="1002409" cy="1150769"/>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9944" name="Line 13"/>
          <p:cNvSpPr>
            <a:spLocks noChangeShapeType="1"/>
          </p:cNvSpPr>
          <p:nvPr/>
        </p:nvSpPr>
        <p:spPr bwMode="auto">
          <a:xfrm flipH="1" flipV="1">
            <a:off x="4639251" y="1711192"/>
            <a:ext cx="1023103" cy="282259"/>
          </a:xfrm>
          <a:prstGeom prst="line">
            <a:avLst/>
          </a:prstGeom>
          <a:noFill/>
          <a:ln w="76200" cmpd="sng">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endParaRPr lang="en-US"/>
          </a:p>
        </p:txBody>
      </p:sp>
      <p:sp>
        <p:nvSpPr>
          <p:cNvPr id="12" name="Oval 11"/>
          <p:cNvSpPr>
            <a:spLocks noChangeArrowheads="1"/>
          </p:cNvSpPr>
          <p:nvPr/>
        </p:nvSpPr>
        <p:spPr bwMode="auto">
          <a:xfrm>
            <a:off x="3946834" y="4745235"/>
            <a:ext cx="2809185" cy="1111629"/>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 name="Slide Number Placeholder 3"/>
          <p:cNvSpPr>
            <a:spLocks noGrp="1"/>
          </p:cNvSpPr>
          <p:nvPr>
            <p:ph type="sldNum" sz="quarter" idx="12"/>
          </p:nvPr>
        </p:nvSpPr>
        <p:spPr/>
        <p:txBody>
          <a:bodyPr/>
          <a:lstStyle/>
          <a:p>
            <a:pPr>
              <a:defRPr/>
            </a:pPr>
            <a:fld id="{022ABFFC-56C1-6348-A38C-3B262E507A4A}" type="slidenum">
              <a:rPr lang="en-US" smtClean="0"/>
              <a:pPr>
                <a:defRPr/>
              </a:pPr>
              <a:t>3</a:t>
            </a:fld>
            <a:endParaRPr lang="en-US"/>
          </a:p>
        </p:txBody>
      </p:sp>
    </p:spTree>
    <p:extLst>
      <p:ext uri="{BB962C8B-B14F-4D97-AF65-F5344CB8AC3E}">
        <p14:creationId xmlns:p14="http://schemas.microsoft.com/office/powerpoint/2010/main" val="20347818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DCD1D6-23E1-9849-84FA-368FE97176CD}" type="slidenum">
              <a:rPr lang="en-US" sz="1800"/>
              <a:pPr eaLnBrk="1" hangingPunct="1"/>
              <a:t>30</a:t>
            </a:fld>
            <a:endParaRPr lang="en-US" sz="1800"/>
          </a:p>
        </p:txBody>
      </p:sp>
      <p:sp>
        <p:nvSpPr>
          <p:cNvPr id="73730" name="Rectangle 2"/>
          <p:cNvSpPr>
            <a:spLocks noGrp="1" noChangeArrowheads="1"/>
          </p:cNvSpPr>
          <p:nvPr>
            <p:ph type="title"/>
          </p:nvPr>
        </p:nvSpPr>
        <p:spPr>
          <a:xfrm>
            <a:off x="2333625" y="0"/>
            <a:ext cx="6810375" cy="735013"/>
          </a:xfrm>
        </p:spPr>
        <p:txBody>
          <a:bodyPr/>
          <a:lstStyle/>
          <a:p>
            <a:pPr eaLnBrk="1" hangingPunct="1"/>
            <a:r>
              <a:rPr lang="en-US" sz="3200" dirty="0" smtClean="0">
                <a:latin typeface="Arial" charset="0"/>
                <a:cs typeface="ＭＳ Ｐゴシック" charset="0"/>
              </a:rPr>
              <a:t>Plate Boundaries </a:t>
            </a:r>
            <a:r>
              <a:rPr lang="en-US" sz="3200" dirty="0">
                <a:latin typeface="Arial" charset="0"/>
                <a:cs typeface="ＭＳ Ｐゴシック" charset="0"/>
              </a:rPr>
              <a:t>as Zones</a:t>
            </a:r>
          </a:p>
        </p:txBody>
      </p:sp>
      <p:pic>
        <p:nvPicPr>
          <p:cNvPr id="73731" name="Picture 9"/>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tretch>
            <a:fillRect/>
          </a:stretch>
        </p:blipFill>
        <p:spPr>
          <a:xfrm>
            <a:off x="1725612" y="1416886"/>
            <a:ext cx="7418388" cy="4957971"/>
          </a:xfrm>
          <a:noFill/>
        </p:spPr>
      </p:pic>
      <p:pic>
        <p:nvPicPr>
          <p:cNvPr id="73732" name="Picture 10"/>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1094026"/>
            <a:ext cx="2371725" cy="3568700"/>
          </a:xfrm>
          <a:noFill/>
        </p:spPr>
      </p:pic>
    </p:spTree>
    <p:extLst>
      <p:ext uri="{BB962C8B-B14F-4D97-AF65-F5344CB8AC3E}">
        <p14:creationId xmlns:p14="http://schemas.microsoft.com/office/powerpoint/2010/main" val="744123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8"/>
          <p:cNvSpPr>
            <a:spLocks noGrp="1" noChangeArrowheads="1"/>
          </p:cNvSpPr>
          <p:nvPr>
            <p:ph type="title"/>
          </p:nvPr>
        </p:nvSpPr>
        <p:spPr/>
        <p:txBody>
          <a:bodyPr/>
          <a:lstStyle/>
          <a:p>
            <a:pPr eaLnBrk="1" hangingPunct="1"/>
            <a:r>
              <a:rPr lang="en-US">
                <a:latin typeface="Arial" charset="0"/>
                <a:cs typeface="ＭＳ Ｐゴシック" charset="0"/>
              </a:rPr>
              <a:t>Wrap Up</a:t>
            </a:r>
          </a:p>
        </p:txBody>
      </p:sp>
      <p:sp>
        <p:nvSpPr>
          <p:cNvPr id="77827" name="Rectangle 9"/>
          <p:cNvSpPr>
            <a:spLocks noGrp="1" noChangeArrowheads="1"/>
          </p:cNvSpPr>
          <p:nvPr>
            <p:ph type="body" idx="1"/>
          </p:nvPr>
        </p:nvSpPr>
        <p:spPr>
          <a:xfrm>
            <a:off x="307975" y="1282700"/>
            <a:ext cx="8623300" cy="5348288"/>
          </a:xfrm>
        </p:spPr>
        <p:txBody>
          <a:bodyPr/>
          <a:lstStyle/>
          <a:p>
            <a:pPr eaLnBrk="1" hangingPunct="1">
              <a:lnSpc>
                <a:spcPct val="85000"/>
              </a:lnSpc>
              <a:spcBef>
                <a:spcPct val="25000"/>
              </a:spcBef>
              <a:buFontTx/>
              <a:buNone/>
            </a:pPr>
            <a:r>
              <a:rPr lang="en-US" dirty="0">
                <a:latin typeface="Arial" charset="0"/>
                <a:ea typeface="ＭＳ Ｐゴシック" charset="0"/>
                <a:cs typeface="Arial" charset="0"/>
              </a:rPr>
              <a:t>What we did:</a:t>
            </a:r>
          </a:p>
          <a:p>
            <a:pPr eaLnBrk="1" hangingPunct="1">
              <a:lnSpc>
                <a:spcPct val="85000"/>
              </a:lnSpc>
              <a:spcBef>
                <a:spcPct val="25000"/>
              </a:spcBef>
            </a:pPr>
            <a:r>
              <a:rPr lang="en-US" dirty="0" smtClean="0">
                <a:latin typeface="Arial" charset="0"/>
                <a:ea typeface="ＭＳ Ｐゴシック" charset="0"/>
                <a:cs typeface="Arial" charset="0"/>
              </a:rPr>
              <a:t>Studied the patterns of earthquakes </a:t>
            </a:r>
            <a:r>
              <a:rPr lang="en-US" dirty="0">
                <a:latin typeface="Arial" charset="0"/>
                <a:ea typeface="ＭＳ Ｐゴシック" charset="0"/>
                <a:cs typeface="Arial" charset="0"/>
              </a:rPr>
              <a:t>and </a:t>
            </a:r>
            <a:r>
              <a:rPr lang="en-US" dirty="0" smtClean="0">
                <a:latin typeface="Arial" charset="0"/>
                <a:ea typeface="ＭＳ Ｐゴシック" charset="0"/>
                <a:cs typeface="Arial" charset="0"/>
              </a:rPr>
              <a:t>volcanoes and made hypotheses about the relationships</a:t>
            </a:r>
            <a:endParaRPr lang="en-US" dirty="0">
              <a:latin typeface="Arial" charset="0"/>
              <a:ea typeface="ＭＳ Ｐゴシック" charset="0"/>
              <a:cs typeface="Arial" charset="0"/>
            </a:endParaRPr>
          </a:p>
          <a:p>
            <a:pPr eaLnBrk="1" hangingPunct="1">
              <a:lnSpc>
                <a:spcPct val="85000"/>
              </a:lnSpc>
              <a:spcBef>
                <a:spcPct val="25000"/>
              </a:spcBef>
            </a:pPr>
            <a:r>
              <a:rPr lang="en-US" dirty="0">
                <a:latin typeface="Arial" charset="0"/>
                <a:ea typeface="ＭＳ Ｐゴシック" charset="0"/>
                <a:cs typeface="Arial" charset="0"/>
              </a:rPr>
              <a:t>Compared </a:t>
            </a:r>
            <a:r>
              <a:rPr lang="en-US" dirty="0" smtClean="0">
                <a:latin typeface="Arial" charset="0"/>
                <a:ea typeface="ＭＳ Ｐゴシック" charset="0"/>
                <a:cs typeface="Arial" charset="0"/>
              </a:rPr>
              <a:t>ground motion in different regions of Alaska</a:t>
            </a:r>
            <a:endParaRPr lang="en-US" dirty="0">
              <a:latin typeface="Arial" charset="0"/>
              <a:ea typeface="ＭＳ Ｐゴシック" charset="0"/>
              <a:cs typeface="Arial" charset="0"/>
            </a:endParaRPr>
          </a:p>
          <a:p>
            <a:pPr eaLnBrk="1" hangingPunct="1">
              <a:lnSpc>
                <a:spcPct val="85000"/>
              </a:lnSpc>
              <a:spcBef>
                <a:spcPct val="25000"/>
              </a:spcBef>
            </a:pPr>
            <a:r>
              <a:rPr lang="en-US" dirty="0">
                <a:latin typeface="Arial" charset="0"/>
                <a:ea typeface="ＭＳ Ｐゴシック" charset="0"/>
                <a:cs typeface="Arial" charset="0"/>
              </a:rPr>
              <a:t>Determined plate boundary zones using multiple lines of evidence: </a:t>
            </a:r>
            <a:endParaRPr lang="en-US" dirty="0" smtClean="0">
              <a:latin typeface="Arial" charset="0"/>
              <a:ea typeface="ＭＳ Ｐゴシック" charset="0"/>
              <a:cs typeface="Arial" charset="0"/>
            </a:endParaRPr>
          </a:p>
          <a:p>
            <a:pPr lvl="1" eaLnBrk="1" hangingPunct="1">
              <a:lnSpc>
                <a:spcPct val="85000"/>
              </a:lnSpc>
              <a:spcBef>
                <a:spcPct val="25000"/>
              </a:spcBef>
            </a:pPr>
            <a:r>
              <a:rPr lang="en-US" dirty="0" smtClean="0">
                <a:latin typeface="Arial" charset="0"/>
                <a:ea typeface="ＭＳ Ｐゴシック" charset="0"/>
                <a:cs typeface="Arial" charset="0"/>
              </a:rPr>
              <a:t> Ground motions measured by GPS</a:t>
            </a:r>
          </a:p>
          <a:p>
            <a:pPr lvl="1" eaLnBrk="1" hangingPunct="1">
              <a:lnSpc>
                <a:spcPct val="85000"/>
              </a:lnSpc>
              <a:spcBef>
                <a:spcPct val="25000"/>
              </a:spcBef>
            </a:pPr>
            <a:r>
              <a:rPr lang="en-US" dirty="0" smtClean="0">
                <a:latin typeface="Arial" charset="0"/>
                <a:ea typeface="ＭＳ Ｐゴシック" charset="0"/>
                <a:cs typeface="Arial" charset="0"/>
              </a:rPr>
              <a:t> Locations of </a:t>
            </a:r>
          </a:p>
          <a:p>
            <a:pPr lvl="2" eaLnBrk="1" hangingPunct="1">
              <a:lnSpc>
                <a:spcPct val="85000"/>
              </a:lnSpc>
              <a:spcBef>
                <a:spcPct val="25000"/>
              </a:spcBef>
            </a:pPr>
            <a:r>
              <a:rPr lang="en-US" dirty="0" smtClean="0">
                <a:latin typeface="Arial" charset="0"/>
                <a:ea typeface="ＭＳ Ｐゴシック" charset="0"/>
                <a:cs typeface="Arial" charset="0"/>
              </a:rPr>
              <a:t>Earthquakes</a:t>
            </a:r>
          </a:p>
          <a:p>
            <a:pPr lvl="2" eaLnBrk="1" hangingPunct="1">
              <a:lnSpc>
                <a:spcPct val="85000"/>
              </a:lnSpc>
              <a:spcBef>
                <a:spcPct val="25000"/>
              </a:spcBef>
            </a:pPr>
            <a:r>
              <a:rPr lang="en-US" dirty="0" smtClean="0">
                <a:latin typeface="Arial" charset="0"/>
                <a:ea typeface="ＭＳ Ｐゴシック" charset="0"/>
                <a:cs typeface="Arial" charset="0"/>
              </a:rPr>
              <a:t>Volcanoes</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3953036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a:defRPr/>
            </a:pPr>
            <a:endParaRPr lang="en-US">
              <a:latin typeface="Arial" charset="0"/>
            </a:endParaRPr>
          </a:p>
        </p:txBody>
      </p:sp>
      <p:sp>
        <p:nvSpPr>
          <p:cNvPr id="32770" name="Content Placeholder 2"/>
          <p:cNvSpPr>
            <a:spLocks noGrp="1"/>
          </p:cNvSpPr>
          <p:nvPr>
            <p:ph idx="1"/>
          </p:nvPr>
        </p:nvSpPr>
        <p:spPr bwMode="auto">
          <a:xfrm>
            <a:off x="433388" y="1073150"/>
            <a:ext cx="8420100" cy="578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buFont typeface="Arial" charset="0"/>
              <a:buNone/>
            </a:pPr>
            <a:r>
              <a:rPr lang="en-US" sz="5400" b="1" dirty="0">
                <a:latin typeface="Calibri" charset="0"/>
                <a:ea typeface="ＭＳ Ｐゴシック" charset="0"/>
                <a:cs typeface="ＭＳ Ｐゴシック" charset="0"/>
              </a:rPr>
              <a:t>Thank You!</a:t>
            </a:r>
            <a:endParaRPr lang="en-US" sz="4400" b="1" dirty="0">
              <a:latin typeface="Calibri" charset="0"/>
              <a:ea typeface="ＭＳ Ｐゴシック" charset="0"/>
              <a:cs typeface="ＭＳ Ｐゴシック" charset="0"/>
            </a:endParaRPr>
          </a:p>
          <a:p>
            <a:pPr algn="ctr">
              <a:buFont typeface="Arial" charset="0"/>
              <a:buNone/>
            </a:pPr>
            <a:r>
              <a:rPr lang="en-US" sz="2800" dirty="0">
                <a:latin typeface="Calibri" charset="0"/>
                <a:ea typeface="ＭＳ Ｐゴシック" charset="0"/>
                <a:cs typeface="ＭＳ Ｐゴシック" charset="0"/>
              </a:rPr>
              <a:t>Contact: Shelley Olds</a:t>
            </a:r>
          </a:p>
          <a:p>
            <a:pPr algn="ctr">
              <a:lnSpc>
                <a:spcPts val="2900"/>
              </a:lnSpc>
              <a:buFont typeface="Arial" charset="0"/>
              <a:buNone/>
            </a:pPr>
            <a:r>
              <a:rPr lang="en-US" sz="2800" dirty="0" smtClean="0">
                <a:latin typeface="Calibri" charset="0"/>
                <a:ea typeface="ＭＳ Ｐゴシック" charset="0"/>
                <a:cs typeface="ＭＳ Ｐゴシック" charset="0"/>
                <a:hlinkClick r:id="rId2"/>
              </a:rPr>
              <a:t>Education -at- </a:t>
            </a:r>
            <a:r>
              <a:rPr lang="en-US" sz="2800" dirty="0">
                <a:latin typeface="Calibri" charset="0"/>
                <a:ea typeface="ＭＳ Ｐゴシック" charset="0"/>
                <a:cs typeface="ＭＳ Ｐゴシック" charset="0"/>
                <a:hlinkClick r:id="rId2"/>
              </a:rPr>
              <a:t>unavco.org</a:t>
            </a:r>
            <a:endParaRPr lang="en-US" sz="2800" dirty="0">
              <a:latin typeface="Calibri" charset="0"/>
              <a:ea typeface="ＭＳ Ｐゴシック" charset="0"/>
              <a:cs typeface="ＭＳ Ｐゴシック" charset="0"/>
            </a:endParaRPr>
          </a:p>
          <a:p>
            <a:pPr algn="ctr">
              <a:lnSpc>
                <a:spcPts val="2900"/>
              </a:lnSpc>
              <a:buFont typeface="Arial" charset="0"/>
              <a:buNone/>
            </a:pPr>
            <a:r>
              <a:rPr lang="en-US" sz="2800" dirty="0">
                <a:latin typeface="Calibri" charset="0"/>
                <a:ea typeface="ＭＳ Ｐゴシック" charset="0"/>
                <a:cs typeface="ＭＳ Ｐゴシック" charset="0"/>
                <a:hlinkClick r:id="rId3"/>
              </a:rPr>
              <a:t>http://www.unavco.org/</a:t>
            </a:r>
            <a:endParaRPr lang="en-US" sz="2800" dirty="0">
              <a:latin typeface="Calibri" charset="0"/>
              <a:ea typeface="ＭＳ Ｐゴシック" charset="0"/>
              <a:cs typeface="ＭＳ Ｐゴシック" charset="0"/>
            </a:endParaRPr>
          </a:p>
          <a:p>
            <a:pPr algn="ctr">
              <a:lnSpc>
                <a:spcPts val="2900"/>
              </a:lnSpc>
              <a:buFont typeface="Arial" charset="0"/>
              <a:buNone/>
            </a:pPr>
            <a:endParaRPr lang="en-US" sz="4000" dirty="0">
              <a:latin typeface="Calibri" charset="0"/>
              <a:ea typeface="ＭＳ Ｐゴシック" charset="0"/>
              <a:cs typeface="ＭＳ Ｐゴシック" charset="0"/>
            </a:endParaRPr>
          </a:p>
          <a:p>
            <a:pPr algn="ctr">
              <a:lnSpc>
                <a:spcPts val="2900"/>
              </a:lnSpc>
              <a:buFont typeface="Arial" charset="0"/>
              <a:buNone/>
            </a:pPr>
            <a:r>
              <a:rPr lang="en-US" sz="4000" dirty="0">
                <a:latin typeface="Calibri" charset="0"/>
                <a:ea typeface="ＭＳ Ｐゴシック" charset="0"/>
                <a:cs typeface="ＭＳ Ｐゴシック" charset="0"/>
              </a:rPr>
              <a:t>Follow UNAVCO on  </a:t>
            </a:r>
            <a:r>
              <a:rPr lang="en-US" sz="4000" dirty="0">
                <a:solidFill>
                  <a:schemeClr val="bg1"/>
                </a:solidFill>
                <a:latin typeface="Calibri" charset="0"/>
                <a:ea typeface="ＭＳ Ｐゴシック" charset="0"/>
                <a:cs typeface="ＭＳ Ｐゴシック" charset="0"/>
              </a:rPr>
              <a:t>_________</a:t>
            </a:r>
          </a:p>
          <a:p>
            <a:pPr algn="ctr">
              <a:lnSpc>
                <a:spcPts val="2900"/>
              </a:lnSpc>
              <a:buFont typeface="Arial" charset="0"/>
              <a:buNone/>
            </a:pPr>
            <a:r>
              <a:rPr lang="en-US" sz="1800" dirty="0">
                <a:latin typeface="Calibri" charset="0"/>
                <a:ea typeface="ＭＳ Ｐゴシック" charset="0"/>
                <a:cs typeface="ＭＳ Ｐゴシック" charset="0"/>
              </a:rPr>
              <a:t>													Facebook    Twitter</a:t>
            </a:r>
          </a:p>
        </p:txBody>
      </p:sp>
      <p:pic>
        <p:nvPicPr>
          <p:cNvPr id="32771"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7619" y="3881362"/>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889829"/>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09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endParaRPr lang="en-US">
              <a:latin typeface="Arial" charset="0"/>
            </a:endParaRPr>
          </a:p>
        </p:txBody>
      </p:sp>
      <p:pic>
        <p:nvPicPr>
          <p:cNvPr id="80898" name="Picture 7" descr="UNV-PPT-Cover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itle 1"/>
          <p:cNvSpPr txBox="1">
            <a:spLocks/>
          </p:cNvSpPr>
          <p:nvPr/>
        </p:nvSpPr>
        <p:spPr bwMode="auto">
          <a:xfrm>
            <a:off x="0" y="23495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buFont typeface="Arial" charset="0"/>
              <a:buNone/>
            </a:pPr>
            <a:r>
              <a:rPr lang="en-US" sz="6600" b="1" dirty="0">
                <a:solidFill>
                  <a:schemeClr val="bg1"/>
                </a:solidFill>
                <a:latin typeface="Georgia" charset="0"/>
              </a:rPr>
              <a:t>Thank You!</a:t>
            </a:r>
          </a:p>
          <a:p>
            <a:pPr algn="ctr" eaLnBrk="1" hangingPunct="1">
              <a:buFont typeface="Arial" charset="0"/>
              <a:buNone/>
            </a:pPr>
            <a:endParaRPr lang="en-US" sz="3600" b="1" dirty="0">
              <a:solidFill>
                <a:schemeClr val="bg1"/>
              </a:solidFill>
              <a:latin typeface="Georgia" charset="0"/>
            </a:endParaRPr>
          </a:p>
          <a:p>
            <a:pPr algn="ctr" eaLnBrk="1" hangingPunct="1">
              <a:spcAft>
                <a:spcPts val="600"/>
              </a:spcAft>
              <a:buFont typeface="Arial" charset="0"/>
              <a:buNone/>
            </a:pPr>
            <a:r>
              <a:rPr lang="en-US" sz="3600" dirty="0">
                <a:solidFill>
                  <a:schemeClr val="bg1"/>
                </a:solidFill>
                <a:latin typeface="Georgia" charset="0"/>
              </a:rPr>
              <a:t>Contact</a:t>
            </a:r>
            <a:r>
              <a:rPr lang="en-US" sz="3600" dirty="0" smtClean="0">
                <a:solidFill>
                  <a:schemeClr val="bg1"/>
                </a:solidFill>
                <a:latin typeface="Georgia" charset="0"/>
              </a:rPr>
              <a:t>:</a:t>
            </a:r>
          </a:p>
          <a:p>
            <a:pPr algn="ctr" eaLnBrk="1" hangingPunct="1">
              <a:spcAft>
                <a:spcPts val="600"/>
              </a:spcAft>
              <a:buFont typeface="Arial" charset="0"/>
              <a:buNone/>
            </a:pPr>
            <a:r>
              <a:rPr lang="en-US" sz="3600" dirty="0" smtClean="0">
                <a:solidFill>
                  <a:schemeClr val="bg1"/>
                </a:solidFill>
                <a:latin typeface="Georgia" charset="0"/>
              </a:rPr>
              <a:t>education     </a:t>
            </a:r>
            <a:r>
              <a:rPr lang="en-US" sz="3600" dirty="0" err="1" smtClean="0">
                <a:solidFill>
                  <a:schemeClr val="bg1"/>
                </a:solidFill>
                <a:latin typeface="Georgia" charset="0"/>
              </a:rPr>
              <a:t>unavco.org</a:t>
            </a:r>
            <a:endParaRPr lang="en-US" sz="3600" dirty="0" smtClean="0">
              <a:solidFill>
                <a:schemeClr val="bg1"/>
              </a:solidFill>
              <a:latin typeface="Georgia" charset="0"/>
            </a:endParaRPr>
          </a:p>
          <a:p>
            <a:pPr algn="ctr" eaLnBrk="1" hangingPunct="1">
              <a:spcAft>
                <a:spcPts val="600"/>
              </a:spcAft>
              <a:buFont typeface="Arial" charset="0"/>
              <a:buNone/>
            </a:pPr>
            <a:r>
              <a:rPr lang="en-US" sz="3600" dirty="0" smtClean="0">
                <a:solidFill>
                  <a:schemeClr val="bg1"/>
                </a:solidFill>
                <a:latin typeface="Georgia" charset="0"/>
              </a:rPr>
              <a:t>http</a:t>
            </a:r>
            <a:r>
              <a:rPr lang="en-US" sz="3600" dirty="0">
                <a:solidFill>
                  <a:schemeClr val="bg1"/>
                </a:solidFill>
                <a:latin typeface="Georgia" charset="0"/>
              </a:rPr>
              <a:t>://</a:t>
            </a:r>
            <a:r>
              <a:rPr lang="en-US" sz="3600" dirty="0" err="1">
                <a:solidFill>
                  <a:schemeClr val="bg1"/>
                </a:solidFill>
                <a:latin typeface="Georgia" charset="0"/>
              </a:rPr>
              <a:t>www.unavco.org</a:t>
            </a:r>
            <a:r>
              <a:rPr lang="en-US" sz="3600" dirty="0">
                <a:solidFill>
                  <a:schemeClr val="bg1"/>
                </a:solidFill>
                <a:latin typeface="Georgia" charset="0"/>
              </a:rPr>
              <a:t>/</a:t>
            </a:r>
          </a:p>
          <a:p>
            <a:pPr algn="ctr" eaLnBrk="1" hangingPunct="1">
              <a:lnSpc>
                <a:spcPts val="2900"/>
              </a:lnSpc>
              <a:buFont typeface="Arial" charset="0"/>
              <a:buNone/>
            </a:pPr>
            <a:endParaRPr lang="en-US" sz="4800" b="1" dirty="0">
              <a:solidFill>
                <a:schemeClr val="bg1"/>
              </a:solidFill>
              <a:latin typeface="Georgia" charset="0"/>
            </a:endParaRPr>
          </a:p>
          <a:p>
            <a:pPr algn="ctr" eaLnBrk="1" hangingPunct="1">
              <a:lnSpc>
                <a:spcPts val="2900"/>
              </a:lnSpc>
              <a:buFont typeface="Arial" charset="0"/>
              <a:buNone/>
            </a:pPr>
            <a:r>
              <a:rPr lang="en-US" sz="4400" b="1" dirty="0">
                <a:solidFill>
                  <a:schemeClr val="bg1"/>
                </a:solidFill>
                <a:latin typeface="Georgia" charset="0"/>
              </a:rPr>
              <a:t>Follow UNAVCO on _______</a:t>
            </a:r>
            <a:r>
              <a:rPr lang="en-US" sz="2000" b="1" dirty="0">
                <a:solidFill>
                  <a:schemeClr val="bg1"/>
                </a:solidFill>
                <a:latin typeface="Georgia" charset="0"/>
              </a:rPr>
              <a:t>						                                Facebook    Twitter</a:t>
            </a:r>
          </a:p>
        </p:txBody>
      </p:sp>
      <p:pic>
        <p:nvPicPr>
          <p:cNvPr id="8090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301" y="2583782"/>
            <a:ext cx="4746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3363" y="391001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4">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18400" y="390207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7074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381" y="60325"/>
            <a:ext cx="7063619" cy="673100"/>
          </a:xfrm>
        </p:spPr>
        <p:txBody>
          <a:bodyPr/>
          <a:lstStyle/>
          <a:p>
            <a:r>
              <a:rPr lang="en-US" dirty="0"/>
              <a:t>Alaska </a:t>
            </a:r>
            <a:r>
              <a:rPr lang="en-US" dirty="0" smtClean="0"/>
              <a:t>Topography</a:t>
            </a:r>
            <a:endParaRPr lang="en-US" dirty="0"/>
          </a:p>
        </p:txBody>
      </p:sp>
      <p:pic>
        <p:nvPicPr>
          <p:cNvPr id="4" name="Content Placeholder 3" descr="Alaksa-blank-grey.gif"/>
          <p:cNvPicPr>
            <a:picLocks noGrp="1" noChangeAspect="1"/>
          </p:cNvPicPr>
          <p:nvPr>
            <p:ph idx="1"/>
          </p:nvPr>
        </p:nvPicPr>
        <p:blipFill>
          <a:blip r:embed="rId2">
            <a:extLst>
              <a:ext uri="{28A0092B-C50C-407E-A947-70E740481C1C}">
                <a14:useLocalDpi xmlns:a14="http://schemas.microsoft.com/office/drawing/2010/main" val="0"/>
              </a:ext>
            </a:extLst>
          </a:blip>
          <a:srcRect t="1226" b="1226"/>
          <a:stretch>
            <a:fillRect/>
          </a:stretch>
        </p:blipFill>
        <p:spPr>
          <a:xfrm>
            <a:off x="0" y="-1"/>
            <a:ext cx="9144000" cy="6858001"/>
          </a:xfrm>
        </p:spPr>
      </p:pic>
    </p:spTree>
    <p:extLst>
      <p:ext uri="{BB962C8B-B14F-4D97-AF65-F5344CB8AC3E}">
        <p14:creationId xmlns:p14="http://schemas.microsoft.com/office/powerpoint/2010/main" val="3301948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3148013" y="0"/>
            <a:ext cx="5995987" cy="884238"/>
          </a:xfrm>
        </p:spPr>
        <p:txBody>
          <a:bodyPr/>
          <a:lstStyle/>
          <a:p>
            <a:pPr eaLnBrk="1" hangingPunct="1"/>
            <a:r>
              <a:rPr lang="en-US" sz="3200">
                <a:latin typeface="Arial" charset="0"/>
                <a:cs typeface="ＭＳ Ｐゴシック" charset="0"/>
              </a:rPr>
              <a:t>Neighboring Frames of Reference: North America</a:t>
            </a:r>
          </a:p>
        </p:txBody>
      </p:sp>
      <p:sp>
        <p:nvSpPr>
          <p:cNvPr id="64514" name="Rectangle 3"/>
          <p:cNvSpPr>
            <a:spLocks noGrp="1" noChangeArrowheads="1"/>
          </p:cNvSpPr>
          <p:nvPr>
            <p:ph type="body" idx="1"/>
          </p:nvPr>
        </p:nvSpPr>
        <p:spPr>
          <a:xfrm>
            <a:off x="176213" y="1479550"/>
            <a:ext cx="3106737" cy="5402263"/>
          </a:xfrm>
        </p:spPr>
        <p:txBody>
          <a:bodyPr/>
          <a:lstStyle/>
          <a:p>
            <a:pPr eaLnBrk="1" hangingPunct="1">
              <a:lnSpc>
                <a:spcPct val="80000"/>
              </a:lnSpc>
              <a:buFontTx/>
              <a:buNone/>
            </a:pPr>
            <a:r>
              <a:rPr lang="en-US" sz="2400" dirty="0">
                <a:latin typeface="Arial" charset="0"/>
                <a:ea typeface="ＭＳ Ｐゴシック" charset="0"/>
                <a:cs typeface="Arial" charset="0"/>
              </a:rPr>
              <a:t>Reference frame North America (SNARF) </a:t>
            </a:r>
            <a:r>
              <a:rPr lang="en-US" sz="2400" i="1" dirty="0">
                <a:latin typeface="Arial" charset="0"/>
                <a:ea typeface="ＭＳ Ｐゴシック" charset="0"/>
                <a:cs typeface="Arial" charset="0"/>
              </a:rPr>
              <a:t>which means:</a:t>
            </a:r>
            <a:endParaRPr lang="en-US" sz="2400" dirty="0">
              <a:latin typeface="Arial" charset="0"/>
              <a:ea typeface="ＭＳ Ｐゴシック" charset="0"/>
              <a:cs typeface="Arial" charset="0"/>
            </a:endParaRPr>
          </a:p>
          <a:p>
            <a:pPr eaLnBrk="1" hangingPunct="1">
              <a:lnSpc>
                <a:spcPct val="80000"/>
              </a:lnSpc>
            </a:pPr>
            <a:r>
              <a:rPr lang="en-US" sz="2400" dirty="0">
                <a:latin typeface="Arial" charset="0"/>
                <a:ea typeface="ＭＳ Ｐゴシック" charset="0"/>
                <a:cs typeface="Arial" charset="0"/>
              </a:rPr>
              <a:t>The rest of the world</a:t>
            </a:r>
            <a:r>
              <a:rPr lang="ja-JP" altLang="en-US" sz="2400" dirty="0">
                <a:latin typeface="Arial" charset="0"/>
                <a:ea typeface="ＭＳ Ｐゴシック" charset="0"/>
                <a:cs typeface="Arial" charset="0"/>
              </a:rPr>
              <a:t>’</a:t>
            </a:r>
            <a:r>
              <a:rPr lang="en-US" altLang="ja-JP" sz="2400" dirty="0">
                <a:latin typeface="Arial" charset="0"/>
                <a:ea typeface="ＭＳ Ｐゴシック" charset="0"/>
                <a:cs typeface="Arial" charset="0"/>
              </a:rPr>
              <a:t>s plates move, while the North America plate stays fixed.</a:t>
            </a:r>
          </a:p>
          <a:p>
            <a:pPr eaLnBrk="1" hangingPunct="1">
              <a:lnSpc>
                <a:spcPct val="80000"/>
              </a:lnSpc>
            </a:pPr>
            <a:r>
              <a:rPr lang="en-US" sz="2400" dirty="0">
                <a:latin typeface="Arial" charset="0"/>
                <a:ea typeface="ＭＳ Ｐゴシック" charset="0"/>
                <a:cs typeface="Arial" charset="0"/>
              </a:rPr>
              <a:t>Near Alaska, the vector arrows are pointing to the </a:t>
            </a:r>
            <a:r>
              <a:rPr lang="en-US" sz="2400" i="1" dirty="0">
                <a:latin typeface="Arial" charset="0"/>
                <a:ea typeface="ＭＳ Ｐゴシック" charset="0"/>
                <a:cs typeface="Arial" charset="0"/>
              </a:rPr>
              <a:t>North West (NW)</a:t>
            </a:r>
            <a:r>
              <a:rPr lang="en-US" sz="2400" dirty="0">
                <a:latin typeface="Arial" charset="0"/>
                <a:ea typeface="ＭＳ Ｐゴシック" charset="0"/>
                <a:cs typeface="Arial" charset="0"/>
              </a:rPr>
              <a:t> because the Pacific plate is moving to the </a:t>
            </a:r>
            <a:r>
              <a:rPr lang="en-US" sz="2400" i="1" dirty="0">
                <a:latin typeface="Arial" charset="0"/>
                <a:ea typeface="ＭＳ Ｐゴシック" charset="0"/>
                <a:cs typeface="Arial" charset="0"/>
              </a:rPr>
              <a:t>NW… </a:t>
            </a:r>
          </a:p>
        </p:txBody>
      </p:sp>
      <p:pic>
        <p:nvPicPr>
          <p:cNvPr id="64515" name="Picture 8"/>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243263" y="1392238"/>
            <a:ext cx="5900737" cy="4983162"/>
          </a:xfrm>
          <a:noFill/>
        </p:spPr>
      </p:pic>
      <p:sp>
        <p:nvSpPr>
          <p:cNvPr id="64516" name="TextBox 5"/>
          <p:cNvSpPr txBox="1">
            <a:spLocks noChangeArrowheads="1"/>
          </p:cNvSpPr>
          <p:nvPr/>
        </p:nvSpPr>
        <p:spPr bwMode="auto">
          <a:xfrm>
            <a:off x="2146300" y="6365875"/>
            <a:ext cx="699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and </a:t>
            </a:r>
            <a:r>
              <a:rPr lang="en-US" i="1"/>
              <a:t>the edge of Alaska </a:t>
            </a:r>
            <a:r>
              <a:rPr lang="en-US"/>
              <a:t>is also moving NW </a:t>
            </a:r>
          </a:p>
        </p:txBody>
      </p:sp>
    </p:spTree>
    <p:extLst>
      <p:ext uri="{BB962C8B-B14F-4D97-AF65-F5344CB8AC3E}">
        <p14:creationId xmlns:p14="http://schemas.microsoft.com/office/powerpoint/2010/main" val="329292050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3592513" y="192088"/>
            <a:ext cx="5551487" cy="504825"/>
          </a:xfrm>
        </p:spPr>
        <p:txBody>
          <a:bodyPr/>
          <a:lstStyle/>
          <a:p>
            <a:pPr eaLnBrk="1" hangingPunct="1"/>
            <a:r>
              <a:rPr lang="en-US" sz="3200">
                <a:latin typeface="Arial" charset="0"/>
                <a:cs typeface="ＭＳ Ｐゴシック" charset="0"/>
              </a:rPr>
              <a:t>Neighboring Frames of Reference: Pacific Plate</a:t>
            </a:r>
          </a:p>
        </p:txBody>
      </p:sp>
      <p:sp>
        <p:nvSpPr>
          <p:cNvPr id="66562" name="Rectangle 3"/>
          <p:cNvSpPr>
            <a:spLocks noGrp="1" noChangeArrowheads="1"/>
          </p:cNvSpPr>
          <p:nvPr>
            <p:ph type="body" idx="1"/>
          </p:nvPr>
        </p:nvSpPr>
        <p:spPr>
          <a:xfrm>
            <a:off x="152400" y="1314450"/>
            <a:ext cx="3178175" cy="4935538"/>
          </a:xfrm>
        </p:spPr>
        <p:txBody>
          <a:bodyPr/>
          <a:lstStyle/>
          <a:p>
            <a:pPr eaLnBrk="1" hangingPunct="1">
              <a:lnSpc>
                <a:spcPct val="90000"/>
              </a:lnSpc>
              <a:buFontTx/>
              <a:buNone/>
            </a:pPr>
            <a:r>
              <a:rPr lang="en-US" sz="2800">
                <a:latin typeface="Arial" charset="0"/>
                <a:ea typeface="ＭＳ Ｐゴシック" charset="0"/>
                <a:cs typeface="Arial" charset="0"/>
              </a:rPr>
              <a:t>Pacific plate as reference frame:</a:t>
            </a:r>
          </a:p>
          <a:p>
            <a:pPr eaLnBrk="1" hangingPunct="1">
              <a:lnSpc>
                <a:spcPct val="90000"/>
              </a:lnSpc>
            </a:pPr>
            <a:r>
              <a:rPr lang="en-US" sz="2800">
                <a:latin typeface="Arial" charset="0"/>
                <a:ea typeface="ＭＳ Ｐゴシック" charset="0"/>
                <a:cs typeface="Arial" charset="0"/>
              </a:rPr>
              <a:t>Pacific plate doesn</a:t>
            </a:r>
            <a:r>
              <a:rPr lang="ja-JP" altLang="en-US" sz="2800">
                <a:latin typeface="Arial" charset="0"/>
                <a:ea typeface="ＭＳ Ｐゴシック" charset="0"/>
                <a:cs typeface="Arial" charset="0"/>
              </a:rPr>
              <a:t>’</a:t>
            </a:r>
            <a:r>
              <a:rPr lang="en-US" altLang="ja-JP" sz="2800">
                <a:latin typeface="Arial" charset="0"/>
                <a:ea typeface="ＭＳ Ｐゴシック" charset="0"/>
                <a:cs typeface="Arial" charset="0"/>
              </a:rPr>
              <a:t>t move</a:t>
            </a:r>
          </a:p>
          <a:p>
            <a:pPr eaLnBrk="1" hangingPunct="1">
              <a:lnSpc>
                <a:spcPct val="90000"/>
              </a:lnSpc>
            </a:pPr>
            <a:r>
              <a:rPr lang="en-US" sz="2800">
                <a:latin typeface="Arial" charset="0"/>
                <a:ea typeface="ＭＳ Ｐゴシック" charset="0"/>
                <a:cs typeface="Arial" charset="0"/>
              </a:rPr>
              <a:t>Near Alaska, the vector arrows point South East</a:t>
            </a:r>
          </a:p>
          <a:p>
            <a:pPr eaLnBrk="1" hangingPunct="1">
              <a:lnSpc>
                <a:spcPct val="90000"/>
              </a:lnSpc>
            </a:pPr>
            <a:r>
              <a:rPr lang="en-US" sz="2800">
                <a:latin typeface="Arial" charset="0"/>
                <a:ea typeface="ＭＳ Ｐゴシック" charset="0"/>
                <a:cs typeface="Arial" charset="0"/>
              </a:rPr>
              <a:t>Alaska is moving to the </a:t>
            </a:r>
            <a:r>
              <a:rPr lang="en-US" sz="2800" i="1">
                <a:latin typeface="Arial" charset="0"/>
                <a:ea typeface="ＭＳ Ｐゴシック" charset="0"/>
                <a:cs typeface="Arial" charset="0"/>
              </a:rPr>
              <a:t>South East…</a:t>
            </a:r>
            <a:endParaRPr lang="en-US" sz="2800">
              <a:latin typeface="Arial" charset="0"/>
              <a:ea typeface="ＭＳ Ｐゴシック" charset="0"/>
              <a:cs typeface="Arial" charset="0"/>
            </a:endParaRPr>
          </a:p>
        </p:txBody>
      </p:sp>
      <p:pic>
        <p:nvPicPr>
          <p:cNvPr id="66563" name="Picture 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287713" y="1406525"/>
            <a:ext cx="5856287" cy="4937125"/>
          </a:xfrm>
          <a:noFill/>
        </p:spPr>
      </p:pic>
    </p:spTree>
    <p:extLst>
      <p:ext uri="{BB962C8B-B14F-4D97-AF65-F5344CB8AC3E}">
        <p14:creationId xmlns:p14="http://schemas.microsoft.com/office/powerpoint/2010/main" val="395149612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DCD1D6-23E1-9849-84FA-368FE97176CD}" type="slidenum">
              <a:rPr lang="en-US" sz="1800"/>
              <a:pPr eaLnBrk="1" hangingPunct="1"/>
              <a:t>37</a:t>
            </a:fld>
            <a:endParaRPr lang="en-US" sz="1800"/>
          </a:p>
        </p:txBody>
      </p:sp>
      <p:sp>
        <p:nvSpPr>
          <p:cNvPr id="73730" name="Rectangle 2"/>
          <p:cNvSpPr>
            <a:spLocks noGrp="1" noChangeArrowheads="1"/>
          </p:cNvSpPr>
          <p:nvPr>
            <p:ph type="title"/>
          </p:nvPr>
        </p:nvSpPr>
        <p:spPr>
          <a:xfrm>
            <a:off x="2333625" y="0"/>
            <a:ext cx="6810375" cy="735013"/>
          </a:xfrm>
        </p:spPr>
        <p:txBody>
          <a:bodyPr/>
          <a:lstStyle/>
          <a:p>
            <a:pPr eaLnBrk="1" hangingPunct="1"/>
            <a:r>
              <a:rPr lang="en-US" sz="3200">
                <a:latin typeface="Arial" charset="0"/>
                <a:cs typeface="ＭＳ Ｐゴシック" charset="0"/>
              </a:rPr>
              <a:t>Thinking of Boundaries as Zones</a:t>
            </a:r>
          </a:p>
        </p:txBody>
      </p:sp>
      <p:pic>
        <p:nvPicPr>
          <p:cNvPr id="73731" name="Picture 9"/>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814439" y="863895"/>
            <a:ext cx="7418388" cy="6184900"/>
          </a:xfrm>
          <a:noFill/>
        </p:spPr>
      </p:pic>
      <p:pic>
        <p:nvPicPr>
          <p:cNvPr id="73732" name="Picture 10"/>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86525" y="1320800"/>
            <a:ext cx="2371725" cy="3568700"/>
          </a:xfrm>
          <a:noFill/>
        </p:spPr>
      </p:pic>
    </p:spTree>
    <p:extLst>
      <p:ext uri="{BB962C8B-B14F-4D97-AF65-F5344CB8AC3E}">
        <p14:creationId xmlns:p14="http://schemas.microsoft.com/office/powerpoint/2010/main" val="4272117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a:latin typeface="Arial" charset="0"/>
                <a:cs typeface="ＭＳ Ｐゴシック" charset="0"/>
              </a:rPr>
              <a:t>Part 4: Put It All Together</a:t>
            </a:r>
          </a:p>
        </p:txBody>
      </p:sp>
      <p:pic>
        <p:nvPicPr>
          <p:cNvPr id="68610" name="Content Placeholder 4" descr="model_GPS_JVV.png"/>
          <p:cNvPicPr>
            <a:picLocks noGrp="1" noChangeAspect="1"/>
          </p:cNvPicPr>
          <p:nvPr>
            <p:ph idx="1"/>
          </p:nvPr>
        </p:nvPicPr>
        <p:blipFill>
          <a:blip r:embed="rId2">
            <a:extLst>
              <a:ext uri="{28A0092B-C50C-407E-A947-70E740481C1C}">
                <a14:useLocalDpi xmlns:a14="http://schemas.microsoft.com/office/drawing/2010/main" val="0"/>
              </a:ext>
            </a:extLst>
          </a:blip>
          <a:srcRect l="-56223" r="-56223"/>
          <a:stretch>
            <a:fillRect/>
          </a:stretch>
        </p:blipFill>
        <p:spPr>
          <a:xfrm>
            <a:off x="-863600" y="809625"/>
            <a:ext cx="10855325" cy="6048375"/>
          </a:xfrm>
        </p:spPr>
      </p:pic>
      <p:sp>
        <p:nvSpPr>
          <p:cNvPr id="68611" name="Slide Number Placeholder 3"/>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09D096-0C6A-904E-B2D8-67CB70D8A708}" type="slidenum">
              <a:rPr lang="en-US" sz="1800"/>
              <a:pPr eaLnBrk="1" hangingPunct="1"/>
              <a:t>38</a:t>
            </a:fld>
            <a:endParaRPr lang="en-US" sz="180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ctagon 5"/>
          <p:cNvSpPr>
            <a:spLocks noChangeArrowheads="1"/>
          </p:cNvSpPr>
          <p:nvPr/>
        </p:nvSpPr>
        <p:spPr bwMode="auto">
          <a:xfrm>
            <a:off x="8720138" y="645795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69635" name="Rectangle 2"/>
          <p:cNvSpPr>
            <a:spLocks noGrp="1" noChangeArrowheads="1"/>
          </p:cNvSpPr>
          <p:nvPr>
            <p:ph type="title"/>
          </p:nvPr>
        </p:nvSpPr>
        <p:spPr>
          <a:xfrm>
            <a:off x="1693863" y="60325"/>
            <a:ext cx="7450137" cy="892175"/>
          </a:xfrm>
        </p:spPr>
        <p:txBody>
          <a:bodyPr/>
          <a:lstStyle/>
          <a:p>
            <a:pPr eaLnBrk="1" hangingPunct="1"/>
            <a:r>
              <a:rPr lang="en-US">
                <a:latin typeface="Arial" charset="0"/>
                <a:cs typeface="ＭＳ Ｐゴシック" charset="0"/>
              </a:rPr>
              <a:t>Part 4: Sketch and </a:t>
            </a:r>
            <a:br>
              <a:rPr lang="en-US">
                <a:latin typeface="Arial" charset="0"/>
                <a:cs typeface="ＭＳ Ｐゴシック" charset="0"/>
              </a:rPr>
            </a:br>
            <a:r>
              <a:rPr lang="en-US">
                <a:latin typeface="Arial" charset="0"/>
                <a:cs typeface="ＭＳ Ｐゴシック" charset="0"/>
              </a:rPr>
              <a:t>Study the Modeled Vectors</a:t>
            </a:r>
          </a:p>
        </p:txBody>
      </p:sp>
      <p:sp>
        <p:nvSpPr>
          <p:cNvPr id="69636" name="Rectangle 3"/>
          <p:cNvSpPr>
            <a:spLocks noGrp="1" noChangeArrowheads="1"/>
          </p:cNvSpPr>
          <p:nvPr>
            <p:ph type="body" idx="1"/>
          </p:nvPr>
        </p:nvSpPr>
        <p:spPr/>
        <p:txBody>
          <a:bodyPr/>
          <a:lstStyle/>
          <a:p>
            <a:pPr eaLnBrk="1" hangingPunct="1">
              <a:lnSpc>
                <a:spcPct val="90000"/>
              </a:lnSpc>
            </a:pPr>
            <a:r>
              <a:rPr lang="en-US" sz="2800">
                <a:latin typeface="Arial" charset="0"/>
                <a:ea typeface="ＭＳ Ｐゴシック" charset="0"/>
                <a:cs typeface="Arial" charset="0"/>
              </a:rPr>
              <a:t>Sketch vectors where they are very different from each other</a:t>
            </a:r>
          </a:p>
          <a:p>
            <a:pPr eaLnBrk="1" hangingPunct="1">
              <a:lnSpc>
                <a:spcPct val="90000"/>
              </a:lnSpc>
            </a:pPr>
            <a:endParaRPr lang="en-US" sz="2800">
              <a:latin typeface="Arial" charset="0"/>
              <a:ea typeface="ＭＳ Ｐゴシック" charset="0"/>
              <a:cs typeface="Arial" charset="0"/>
            </a:endParaRPr>
          </a:p>
          <a:p>
            <a:pPr eaLnBrk="1" hangingPunct="1">
              <a:lnSpc>
                <a:spcPct val="90000"/>
              </a:lnSpc>
            </a:pPr>
            <a:r>
              <a:rPr lang="en-US" sz="2800">
                <a:latin typeface="Calibri" charset="0"/>
                <a:ea typeface="ＭＳ Ｐゴシック" charset="0"/>
                <a:cs typeface="ＭＳ Ｐゴシック" charset="0"/>
              </a:rPr>
              <a:t>Draw where you believe the plate boundaries are located </a:t>
            </a:r>
          </a:p>
          <a:p>
            <a:pPr eaLnBrk="1" hangingPunct="1">
              <a:lnSpc>
                <a:spcPct val="90000"/>
              </a:lnSpc>
            </a:pPr>
            <a:endParaRPr lang="en-US" sz="2800">
              <a:latin typeface="Calibri" charset="0"/>
              <a:ea typeface="ＭＳ Ｐゴシック" charset="0"/>
              <a:cs typeface="ＭＳ Ｐゴシック" charset="0"/>
            </a:endParaRPr>
          </a:p>
          <a:p>
            <a:pPr eaLnBrk="1" hangingPunct="1">
              <a:lnSpc>
                <a:spcPct val="90000"/>
              </a:lnSpc>
            </a:pPr>
            <a:r>
              <a:rPr lang="en-US" sz="2800">
                <a:latin typeface="Calibri" charset="0"/>
                <a:ea typeface="ＭＳ Ｐゴシック" charset="0"/>
                <a:cs typeface="ＭＳ Ｐゴシック" charset="0"/>
              </a:rPr>
              <a:t>Compare with plate boundaries in EarthScope Voyager Jr.</a:t>
            </a:r>
          </a:p>
          <a:p>
            <a:pPr eaLnBrk="1" hangingPunct="1">
              <a:lnSpc>
                <a:spcPct val="90000"/>
              </a:lnSpc>
            </a:pPr>
            <a:endParaRPr lang="en-US" sz="2800">
              <a:latin typeface="Arial" charset="0"/>
              <a:ea typeface="ＭＳ Ｐゴシック" charset="0"/>
              <a:cs typeface="Arial" charset="0"/>
            </a:endParaRPr>
          </a:p>
          <a:p>
            <a:pPr eaLnBrk="1" hangingPunct="1">
              <a:lnSpc>
                <a:spcPct val="90000"/>
              </a:lnSpc>
            </a:pPr>
            <a:r>
              <a:rPr lang="en-US" sz="2800">
                <a:latin typeface="Arial" charset="0"/>
                <a:ea typeface="ＭＳ Ｐゴシック" charset="0"/>
                <a:cs typeface="Arial" charset="0"/>
              </a:rPr>
              <a:t>Answer</a:t>
            </a:r>
            <a:r>
              <a:rPr lang="en-US" sz="2800" b="1">
                <a:latin typeface="Arial" charset="0"/>
                <a:ea typeface="ＭＳ Ｐゴシック" charset="0"/>
                <a:cs typeface="Arial" charset="0"/>
              </a:rPr>
              <a:t> </a:t>
            </a:r>
            <a:r>
              <a:rPr lang="en-US" sz="2800">
                <a:latin typeface="Arial" charset="0"/>
                <a:ea typeface="ＭＳ Ｐゴシック" charset="0"/>
                <a:cs typeface="Arial" charset="0"/>
              </a:rPr>
              <a:t>questions</a:t>
            </a:r>
          </a:p>
          <a:p>
            <a:pPr eaLnBrk="1" hangingPunct="1">
              <a:lnSpc>
                <a:spcPct val="90000"/>
              </a:lnSpc>
            </a:pPr>
            <a:endParaRPr lang="en-US" sz="2800">
              <a:latin typeface="Arial" charset="0"/>
              <a:ea typeface="ＭＳ Ｐゴシック" charset="0"/>
              <a:cs typeface="Arial" charset="0"/>
            </a:endParaRPr>
          </a:p>
          <a:p>
            <a:pPr eaLnBrk="1" hangingPunct="1">
              <a:lnSpc>
                <a:spcPct val="90000"/>
              </a:lnSpc>
            </a:pPr>
            <a:r>
              <a:rPr lang="en-US" sz="2800">
                <a:latin typeface="Arial" charset="0"/>
                <a:ea typeface="ＭＳ Ｐゴシック" charset="0"/>
                <a:cs typeface="Arial" charset="0"/>
              </a:rPr>
              <a:t>Discuss</a:t>
            </a:r>
            <a:r>
              <a:rPr lang="en-US" sz="2800" b="1">
                <a:latin typeface="Arial" charset="0"/>
                <a:ea typeface="ＭＳ Ｐゴシック" charset="0"/>
                <a:cs typeface="Arial" charset="0"/>
              </a:rPr>
              <a:t> </a:t>
            </a:r>
            <a:r>
              <a:rPr lang="en-US" sz="2800">
                <a:latin typeface="Arial" charset="0"/>
                <a:ea typeface="ＭＳ Ｐゴシック" charset="0"/>
                <a:cs typeface="Arial" charset="0"/>
              </a:rPr>
              <a:t>with your teammate</a:t>
            </a:r>
          </a:p>
          <a:p>
            <a:pPr eaLnBrk="1" hangingPunct="1">
              <a:lnSpc>
                <a:spcPct val="90000"/>
              </a:lnSpc>
            </a:pPr>
            <a:endParaRPr lang="en-US" sz="2800">
              <a:latin typeface="Arial" charset="0"/>
              <a:ea typeface="ＭＳ Ｐゴシック"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5"/>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CD5B78-AB1F-6545-A833-24070A41797B}" type="slidenum">
              <a:rPr lang="en-US" sz="1800"/>
              <a:pPr eaLnBrk="1" hangingPunct="1"/>
              <a:t>4</a:t>
            </a:fld>
            <a:endParaRPr lang="en-US" sz="1800"/>
          </a:p>
        </p:txBody>
      </p:sp>
      <p:sp>
        <p:nvSpPr>
          <p:cNvPr id="41986" name="Rectangle 2"/>
          <p:cNvSpPr>
            <a:spLocks noGrp="1" noChangeArrowheads="1"/>
          </p:cNvSpPr>
          <p:nvPr>
            <p:ph type="title"/>
          </p:nvPr>
        </p:nvSpPr>
        <p:spPr>
          <a:xfrm>
            <a:off x="1801813" y="71438"/>
            <a:ext cx="7342187" cy="676275"/>
          </a:xfrm>
        </p:spPr>
        <p:txBody>
          <a:bodyPr/>
          <a:lstStyle/>
          <a:p>
            <a:pPr eaLnBrk="1" hangingPunct="1"/>
            <a:r>
              <a:rPr lang="en-US" sz="3200">
                <a:latin typeface="Arial" charset="0"/>
                <a:cs typeface="ＭＳ Ｐゴシック" charset="0"/>
              </a:rPr>
              <a:t>Getting Oriented to the Map</a:t>
            </a:r>
          </a:p>
        </p:txBody>
      </p:sp>
      <p:pic>
        <p:nvPicPr>
          <p:cNvPr id="41987" name="Picture 3" descr="1_NorthA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6700" y="804863"/>
            <a:ext cx="6400800" cy="6053137"/>
          </a:xfrm>
          <a:noFill/>
        </p:spPr>
      </p:pic>
      <p:pic>
        <p:nvPicPr>
          <p:cNvPr id="41988"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552825" y="5486400"/>
            <a:ext cx="866775" cy="533400"/>
          </a:xfrm>
          <a:noFill/>
        </p:spPr>
      </p:pic>
      <p:sp>
        <p:nvSpPr>
          <p:cNvPr id="41989" name="Oval 10"/>
          <p:cNvSpPr>
            <a:spLocks noChangeArrowheads="1"/>
          </p:cNvSpPr>
          <p:nvPr/>
        </p:nvSpPr>
        <p:spPr bwMode="auto">
          <a:xfrm>
            <a:off x="1492250" y="1347788"/>
            <a:ext cx="668338" cy="290512"/>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90" name="Oval 10"/>
          <p:cNvSpPr>
            <a:spLocks noChangeArrowheads="1"/>
          </p:cNvSpPr>
          <p:nvPr/>
        </p:nvSpPr>
        <p:spPr bwMode="auto">
          <a:xfrm>
            <a:off x="2014538" y="1727200"/>
            <a:ext cx="904875" cy="303213"/>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pPr eaLnBrk="1" hangingPunct="1"/>
            <a:r>
              <a:rPr lang="en-US">
                <a:latin typeface="Arial" charset="0"/>
                <a:cs typeface="ＭＳ Ｐゴシック" charset="0"/>
              </a:rPr>
              <a:t>Global Motion</a:t>
            </a:r>
          </a:p>
        </p:txBody>
      </p:sp>
      <p:pic>
        <p:nvPicPr>
          <p:cNvPr id="75778"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3" y="1446213"/>
            <a:ext cx="9277351" cy="4794250"/>
          </a:xfrm>
          <a:noFill/>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a:latin typeface="Arial" charset="0"/>
                <a:cs typeface="ＭＳ Ｐゴシック" charset="0"/>
              </a:rPr>
              <a:t>Other Tools to Explore</a:t>
            </a:r>
          </a:p>
        </p:txBody>
      </p:sp>
      <p:sp>
        <p:nvSpPr>
          <p:cNvPr id="79874" name="Content Placeholder 2"/>
          <p:cNvSpPr>
            <a:spLocks noGrp="1"/>
          </p:cNvSpPr>
          <p:nvPr>
            <p:ph idx="1"/>
          </p:nvPr>
        </p:nvSpPr>
        <p:spPr>
          <a:xfrm>
            <a:off x="457200" y="1073150"/>
            <a:ext cx="8513763" cy="5395913"/>
          </a:xfrm>
        </p:spPr>
        <p:txBody>
          <a:bodyPr/>
          <a:lstStyle/>
          <a:p>
            <a:r>
              <a:rPr lang="en-US" dirty="0">
                <a:latin typeface="Arial" charset="0"/>
                <a:ea typeface="ＭＳ Ｐゴシック" charset="0"/>
                <a:cs typeface="Arial" charset="0"/>
              </a:rPr>
              <a:t>UNAVCO GPS, Earthquake, Volcano Viewer</a:t>
            </a:r>
          </a:p>
          <a:p>
            <a:pPr lvl="1">
              <a:buFont typeface="Courier New" charset="0"/>
              <a:buChar char="o"/>
            </a:pPr>
            <a:r>
              <a:rPr lang="en-US" dirty="0">
                <a:latin typeface="Arial" charset="0"/>
                <a:ea typeface="ＭＳ Ｐゴシック" charset="0"/>
                <a:cs typeface="Arial" charset="0"/>
                <a:hlinkClick r:id="rId2"/>
              </a:rPr>
              <a:t>http://www.unavco.org/software/visualization/GPS-Velocity-Viewer/GPS-Velocity-Viewer.html</a:t>
            </a:r>
            <a:endParaRPr lang="en-US" dirty="0">
              <a:latin typeface="Arial" charset="0"/>
              <a:ea typeface="ＭＳ Ｐゴシック" charset="0"/>
              <a:cs typeface="Arial" charset="0"/>
            </a:endParaRPr>
          </a:p>
          <a:p>
            <a:pPr lvl="1">
              <a:buFont typeface="Courier New" charset="0"/>
              <a:buChar char="o"/>
            </a:pPr>
            <a:r>
              <a:rPr lang="en-US" dirty="0">
                <a:latin typeface="Arial" charset="0"/>
                <a:ea typeface="ＭＳ Ｐゴシック" charset="0"/>
                <a:cs typeface="Arial" charset="0"/>
              </a:rPr>
              <a:t>Google search: </a:t>
            </a:r>
            <a:r>
              <a:rPr lang="en-US" dirty="0" err="1">
                <a:latin typeface="Arial" charset="0"/>
                <a:ea typeface="ＭＳ Ｐゴシック" charset="0"/>
                <a:cs typeface="Arial" charset="0"/>
              </a:rPr>
              <a:t>unavco</a:t>
            </a:r>
            <a:r>
              <a:rPr lang="en-US" dirty="0">
                <a:latin typeface="Arial" charset="0"/>
                <a:ea typeface="ＭＳ Ｐゴシック" charset="0"/>
                <a:cs typeface="Arial" charset="0"/>
              </a:rPr>
              <a:t> GPS Velocity Viewer</a:t>
            </a:r>
          </a:p>
          <a:p>
            <a:r>
              <a:rPr lang="en-US" dirty="0">
                <a:latin typeface="Arial" charset="0"/>
                <a:ea typeface="ＭＳ Ｐゴシック" charset="0"/>
                <a:cs typeface="Arial" charset="0"/>
              </a:rPr>
              <a:t>IRIS Earthquake Browser</a:t>
            </a:r>
          </a:p>
          <a:p>
            <a:pPr lvl="1">
              <a:buFont typeface="Courier New" charset="0"/>
              <a:buChar char="o"/>
            </a:pPr>
            <a:r>
              <a:rPr lang="en-US" dirty="0">
                <a:latin typeface="Arial" charset="0"/>
                <a:ea typeface="ＭＳ Ｐゴシック" charset="0"/>
                <a:cs typeface="Arial" charset="0"/>
                <a:hlinkClick r:id="rId3"/>
              </a:rPr>
              <a:t>www.iris.edu.ieb</a:t>
            </a:r>
            <a:r>
              <a:rPr lang="en-US" dirty="0">
                <a:latin typeface="Arial" charset="0"/>
                <a:ea typeface="ＭＳ Ｐゴシック" charset="0"/>
                <a:cs typeface="Arial" charset="0"/>
              </a:rPr>
              <a:t> </a:t>
            </a:r>
          </a:p>
        </p:txBody>
      </p:sp>
      <p:sp>
        <p:nvSpPr>
          <p:cNvPr id="79875" name="Slide Number Placeholder 3"/>
          <p:cNvSpPr>
            <a:spLocks noGrp="1"/>
          </p:cNvSpPr>
          <p:nvPr>
            <p:ph type="sldNum" sz="quarter" idx="12"/>
          </p:nvPr>
        </p:nvSpPr>
        <p:spPr bwMode="auto">
          <a:xfrm>
            <a:off x="4306888" y="6356350"/>
            <a:ext cx="17129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BF7EED-F175-3543-A6B5-A1B4E21725D8}" type="slidenum">
              <a:rPr lang="en-US" sz="1800"/>
              <a:pPr eaLnBrk="1" hangingPunct="1"/>
              <a:t>41</a:t>
            </a:fld>
            <a:endParaRPr lang="en-US" sz="180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motions - Kenai</a:t>
            </a:r>
            <a:endParaRPr lang="en-US" dirty="0"/>
          </a:p>
        </p:txBody>
      </p:sp>
      <p:pic>
        <p:nvPicPr>
          <p:cNvPr id="3" name="Picture 2" descr="alaska-vertical-mo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451" y="994286"/>
            <a:ext cx="7169705" cy="5734133"/>
          </a:xfrm>
          <a:prstGeom prst="rect">
            <a:avLst/>
          </a:prstGeom>
        </p:spPr>
      </p:pic>
      <p:sp>
        <p:nvSpPr>
          <p:cNvPr id="4" name="Text Box 3"/>
          <p:cNvSpPr txBox="1">
            <a:spLocks noChangeArrowheads="1"/>
          </p:cNvSpPr>
          <p:nvPr/>
        </p:nvSpPr>
        <p:spPr bwMode="auto">
          <a:xfrm rot="16200000">
            <a:off x="6338183" y="4121025"/>
            <a:ext cx="5212339" cy="26161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100" dirty="0" err="1" smtClean="0">
                <a:ea typeface="ＭＳ Ｐゴシック" charset="-128"/>
                <a:cs typeface="ＭＳ Ｐゴシック" charset="-128"/>
              </a:rPr>
              <a:t>Freymueller</a:t>
            </a:r>
            <a:r>
              <a:rPr lang="en-US" sz="1100" dirty="0" smtClean="0">
                <a:ea typeface="ＭＳ Ｐゴシック" charset="-128"/>
                <a:cs typeface="ＭＳ Ｐゴシック" charset="-128"/>
              </a:rPr>
              <a:t> et al. 2008</a:t>
            </a:r>
            <a:endParaRPr lang="en-US" sz="1100" dirty="0"/>
          </a:p>
        </p:txBody>
      </p:sp>
      <p:sp>
        <p:nvSpPr>
          <p:cNvPr id="5" name="TextBox 4"/>
          <p:cNvSpPr txBox="1"/>
          <p:nvPr/>
        </p:nvSpPr>
        <p:spPr>
          <a:xfrm>
            <a:off x="-1153326" y="1218048"/>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747564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744788" y="0"/>
            <a:ext cx="6399212" cy="673100"/>
          </a:xfrm>
        </p:spPr>
        <p:txBody>
          <a:bodyPr/>
          <a:lstStyle/>
          <a:p>
            <a:pPr>
              <a:defRPr/>
            </a:pPr>
            <a:r>
              <a:rPr lang="en-US" kern="0" dirty="0" smtClean="0">
                <a:solidFill>
                  <a:srgbClr val="FFFFFF"/>
                </a:solidFill>
              </a:rPr>
              <a:t>Signs of Volcanic Activity</a:t>
            </a:r>
            <a:endParaRPr lang="en-US" dirty="0"/>
          </a:p>
        </p:txBody>
      </p:sp>
      <p:sp>
        <p:nvSpPr>
          <p:cNvPr id="14" name="Content Placeholder 13"/>
          <p:cNvSpPr>
            <a:spLocks noGrp="1"/>
          </p:cNvSpPr>
          <p:nvPr>
            <p:ph idx="1"/>
          </p:nvPr>
        </p:nvSpPr>
        <p:spPr>
          <a:xfrm>
            <a:off x="5808133" y="1371600"/>
            <a:ext cx="3335867" cy="3634845"/>
          </a:xfrm>
        </p:spPr>
        <p:txBody>
          <a:bodyPr/>
          <a:lstStyle/>
          <a:p>
            <a:pPr lvl="1">
              <a:spcBef>
                <a:spcPct val="40000"/>
              </a:spcBef>
              <a:buClr>
                <a:schemeClr val="tx1"/>
              </a:buClr>
              <a:buFontTx/>
              <a:buChar char="•"/>
              <a:defRPr/>
            </a:pPr>
            <a:r>
              <a:rPr lang="en-US" sz="2600" kern="0" dirty="0" smtClean="0">
                <a:solidFill>
                  <a:srgbClr val="0000FF"/>
                </a:solidFill>
              </a:rPr>
              <a:t>Eruption history</a:t>
            </a:r>
          </a:p>
          <a:p>
            <a:pPr lvl="1">
              <a:spcBef>
                <a:spcPct val="40000"/>
              </a:spcBef>
              <a:buClr>
                <a:schemeClr val="tx1"/>
              </a:buClr>
              <a:buFontTx/>
              <a:buChar char="•"/>
              <a:defRPr/>
            </a:pPr>
            <a:r>
              <a:rPr lang="en-US" sz="2600" kern="0" dirty="0" smtClean="0">
                <a:solidFill>
                  <a:srgbClr val="0000FF"/>
                </a:solidFill>
              </a:rPr>
              <a:t>Volcanic gas emission</a:t>
            </a:r>
          </a:p>
          <a:p>
            <a:pPr lvl="1">
              <a:spcBef>
                <a:spcPct val="40000"/>
              </a:spcBef>
              <a:buClr>
                <a:schemeClr val="tx1"/>
              </a:buClr>
              <a:buFontTx/>
              <a:buChar char="•"/>
              <a:defRPr/>
            </a:pPr>
            <a:r>
              <a:rPr lang="en-US" sz="2600" kern="0" dirty="0" smtClean="0">
                <a:solidFill>
                  <a:srgbClr val="0000FF"/>
                </a:solidFill>
              </a:rPr>
              <a:t>Heat and hydrothermal activity</a:t>
            </a:r>
          </a:p>
          <a:p>
            <a:pPr lvl="1">
              <a:spcBef>
                <a:spcPct val="40000"/>
              </a:spcBef>
              <a:buClr>
                <a:schemeClr val="tx1"/>
              </a:buClr>
              <a:buFontTx/>
              <a:buChar char="•"/>
              <a:defRPr/>
            </a:pPr>
            <a:r>
              <a:rPr lang="en-US" sz="2600" kern="0" dirty="0" smtClean="0">
                <a:solidFill>
                  <a:srgbClr val="0000FF"/>
                </a:solidFill>
              </a:rPr>
              <a:t>Earthquakes</a:t>
            </a:r>
          </a:p>
          <a:p>
            <a:pPr lvl="1">
              <a:spcBef>
                <a:spcPct val="40000"/>
              </a:spcBef>
              <a:buClr>
                <a:schemeClr val="tx1"/>
              </a:buClr>
              <a:buFontTx/>
              <a:buChar char="•"/>
              <a:defRPr/>
            </a:pPr>
            <a:r>
              <a:rPr lang="en-US" sz="2600" kern="0" dirty="0" smtClean="0">
                <a:solidFill>
                  <a:srgbClr val="0000FF"/>
                </a:solidFill>
              </a:rPr>
              <a:t>Ground deformation</a:t>
            </a:r>
          </a:p>
          <a:p>
            <a:pPr>
              <a:buFont typeface="Arial" pitchFamily="-108" charset="0"/>
              <a:buChar char="•"/>
              <a:defRPr/>
            </a:pPr>
            <a:endParaRPr lang="en-US" dirty="0" smtClean="0"/>
          </a:p>
          <a:p>
            <a:pPr>
              <a:buFont typeface="Arial" pitchFamily="-108" charset="0"/>
              <a:buChar char="•"/>
              <a:defRPr/>
            </a:pPr>
            <a:endParaRPr lang="en-US" dirty="0"/>
          </a:p>
        </p:txBody>
      </p:sp>
      <p:pic>
        <p:nvPicPr>
          <p:cNvPr id="4" name="Picture 3"/>
          <p:cNvPicPr>
            <a:picLocks noChangeAspect="1"/>
          </p:cNvPicPr>
          <p:nvPr/>
        </p:nvPicPr>
        <p:blipFill>
          <a:blip r:embed="rId3"/>
          <a:stretch>
            <a:fillRect/>
          </a:stretch>
        </p:blipFill>
        <p:spPr>
          <a:xfrm>
            <a:off x="278874" y="1347021"/>
            <a:ext cx="5734774" cy="4427246"/>
          </a:xfrm>
          <a:prstGeom prst="rect">
            <a:avLst/>
          </a:prstGeom>
        </p:spPr>
      </p:pic>
    </p:spTree>
    <p:extLst>
      <p:ext uri="{BB962C8B-B14F-4D97-AF65-F5344CB8AC3E}">
        <p14:creationId xmlns:p14="http://schemas.microsoft.com/office/powerpoint/2010/main" val="9373301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3"/>
          <a:srcRect/>
          <a:stretch>
            <a:fillRect/>
          </a:stretch>
        </p:blipFill>
        <p:spPr bwMode="auto">
          <a:xfrm>
            <a:off x="577694" y="900864"/>
            <a:ext cx="7988612" cy="4546262"/>
          </a:xfrm>
          <a:prstGeom prst="rect">
            <a:avLst/>
          </a:prstGeom>
          <a:noFill/>
          <a:ln w="38100" cap="flat" cmpd="sng" algn="ctr">
            <a:solidFill>
              <a:srgbClr val="0000FF"/>
            </a:solidFill>
            <a:prstDash val="solid"/>
            <a:miter lim="800000"/>
            <a:headEnd type="none" w="med" len="med"/>
            <a:tailEnd type="none" w="med" len="med"/>
          </a:ln>
        </p:spPr>
      </p:pic>
      <p:sp>
        <p:nvSpPr>
          <p:cNvPr id="7" name="Title 6"/>
          <p:cNvSpPr>
            <a:spLocks noGrp="1"/>
          </p:cNvSpPr>
          <p:nvPr>
            <p:ph type="title"/>
          </p:nvPr>
        </p:nvSpPr>
        <p:spPr/>
        <p:txBody>
          <a:bodyPr/>
          <a:lstStyle/>
          <a:p>
            <a:pPr>
              <a:defRPr/>
            </a:pPr>
            <a:r>
              <a:rPr lang="en-US" kern="0" dirty="0" smtClean="0">
                <a:solidFill>
                  <a:srgbClr val="FFFFFF"/>
                </a:solidFill>
              </a:rPr>
              <a:t>Monitoring</a:t>
            </a:r>
            <a:endParaRPr lang="en-US" dirty="0"/>
          </a:p>
        </p:txBody>
      </p:sp>
      <p:sp>
        <p:nvSpPr>
          <p:cNvPr id="19461" name="Content Placeholder 5"/>
          <p:cNvSpPr>
            <a:spLocks noGrp="1"/>
          </p:cNvSpPr>
          <p:nvPr>
            <p:ph idx="1"/>
          </p:nvPr>
        </p:nvSpPr>
        <p:spPr>
          <a:xfrm>
            <a:off x="806329" y="5563563"/>
            <a:ext cx="7531341" cy="957539"/>
          </a:xfrm>
        </p:spPr>
        <p:txBody>
          <a:bodyPr/>
          <a:lstStyle/>
          <a:p>
            <a:pPr marL="0" indent="0">
              <a:lnSpc>
                <a:spcPct val="80000"/>
              </a:lnSpc>
              <a:spcAft>
                <a:spcPts val="1200"/>
              </a:spcAft>
              <a:buNone/>
            </a:pPr>
            <a:r>
              <a:rPr lang="en-US" dirty="0" smtClean="0">
                <a:solidFill>
                  <a:srgbClr val="0000FF"/>
                </a:solidFill>
                <a:ea typeface="ＭＳ Ｐゴシック" pitchFamily="-107" charset="-128"/>
                <a:cs typeface="ＭＳ Ｐゴシック" pitchFamily="-107" charset="-128"/>
              </a:rPr>
              <a:t>Scientists use tools, many of which can be set up and left, to monitor volcanoes.</a:t>
            </a:r>
          </a:p>
          <a:p>
            <a:endParaRPr lang="en-US" dirty="0" smtClean="0">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38744765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Eruption History</a:t>
            </a:r>
            <a:endParaRPr lang="en-US" dirty="0">
              <a:latin typeface="Arial" pitchFamily="-107" charset="0"/>
              <a:ea typeface="Arial" pitchFamily="-107" charset="0"/>
              <a:cs typeface="Arial" pitchFamily="-107" charset="0"/>
            </a:endParaRPr>
          </a:p>
        </p:txBody>
      </p:sp>
      <p:pic>
        <p:nvPicPr>
          <p:cNvPr id="10" name="Picture 9"/>
          <p:cNvPicPr>
            <a:picLocks noChangeAspect="1"/>
          </p:cNvPicPr>
          <p:nvPr/>
        </p:nvPicPr>
        <p:blipFill>
          <a:blip r:embed="rId3"/>
          <a:stretch>
            <a:fillRect/>
          </a:stretch>
        </p:blipFill>
        <p:spPr>
          <a:xfrm>
            <a:off x="306852" y="1131742"/>
            <a:ext cx="7687143" cy="5137574"/>
          </a:xfrm>
          <a:prstGeom prst="rect">
            <a:avLst/>
          </a:prstGeom>
          <a:ln w="38100" cap="flat" cmpd="sng" algn="ctr">
            <a:solidFill>
              <a:srgbClr val="4F81BD"/>
            </a:solidFill>
            <a:prstDash val="solid"/>
            <a:round/>
            <a:headEnd type="none" w="med" len="med"/>
            <a:tailEnd type="none" w="med" len="med"/>
          </a:ln>
        </p:spPr>
      </p:pic>
      <p:pic>
        <p:nvPicPr>
          <p:cNvPr id="7" name="Picture 6"/>
          <p:cNvPicPr>
            <a:picLocks noChangeAspect="1"/>
          </p:cNvPicPr>
          <p:nvPr/>
        </p:nvPicPr>
        <p:blipFill>
          <a:blip r:embed="rId4"/>
          <a:stretch>
            <a:fillRect/>
          </a:stretch>
        </p:blipFill>
        <p:spPr>
          <a:xfrm>
            <a:off x="6296135" y="4834249"/>
            <a:ext cx="2468741" cy="1695202"/>
          </a:xfrm>
          <a:prstGeom prst="rect">
            <a:avLst/>
          </a:prstGeom>
          <a:ln w="38100" cap="flat" cmpd="sng" algn="ctr">
            <a:solidFill>
              <a:srgbClr val="4F81BD"/>
            </a:solidFill>
            <a:prstDash val="solid"/>
            <a:round/>
            <a:headEnd type="none" w="med" len="med"/>
            <a:tailEnd type="none" w="med" len="med"/>
          </a:ln>
        </p:spPr>
      </p:pic>
      <p:sp>
        <p:nvSpPr>
          <p:cNvPr id="26627" name="Rectangle 3"/>
          <p:cNvSpPr>
            <a:spLocks noGrp="1" noChangeArrowheads="1"/>
          </p:cNvSpPr>
          <p:nvPr>
            <p:ph type="body" idx="1"/>
          </p:nvPr>
        </p:nvSpPr>
        <p:spPr>
          <a:xfrm>
            <a:off x="2776746" y="5699689"/>
            <a:ext cx="2911831" cy="699347"/>
          </a:xfrm>
        </p:spPr>
        <p:txBody>
          <a:bodyPr/>
          <a:lstStyle/>
          <a:p>
            <a:pPr eaLnBrk="1" hangingPunct="1">
              <a:lnSpc>
                <a:spcPct val="80000"/>
              </a:lnSpc>
              <a:buNone/>
            </a:pPr>
            <a:r>
              <a:rPr lang="en-US" sz="2800" dirty="0" err="1">
                <a:solidFill>
                  <a:schemeClr val="bg1"/>
                </a:solidFill>
                <a:ea typeface="ＭＳ Ｐゴシック" pitchFamily="-107" charset="-128"/>
                <a:cs typeface="ＭＳ Ｐゴシック" pitchFamily="-107" charset="-128"/>
              </a:rPr>
              <a:t>Pyroclastic</a:t>
            </a:r>
            <a:r>
              <a:rPr lang="en-US" sz="2800" dirty="0" smtClean="0">
                <a:solidFill>
                  <a:schemeClr val="bg1"/>
                </a:solidFill>
                <a:ea typeface="ＭＳ Ｐゴシック" pitchFamily="-107" charset="-128"/>
                <a:cs typeface="ＭＳ Ｐゴシック" pitchFamily="-107" charset="-128"/>
              </a:rPr>
              <a:t> </a:t>
            </a:r>
            <a:r>
              <a:rPr lang="en-US" sz="2800" dirty="0">
                <a:solidFill>
                  <a:schemeClr val="bg1"/>
                </a:solidFill>
                <a:ea typeface="ＭＳ Ｐゴシック" pitchFamily="-107" charset="-128"/>
                <a:cs typeface="ＭＳ Ｐゴシック" pitchFamily="-107" charset="-128"/>
              </a:rPr>
              <a:t>f</a:t>
            </a:r>
            <a:r>
              <a:rPr lang="en-US" sz="2800" dirty="0" smtClean="0">
                <a:solidFill>
                  <a:schemeClr val="bg1"/>
                </a:solidFill>
                <a:ea typeface="ＭＳ Ｐゴシック" pitchFamily="-107" charset="-128"/>
                <a:cs typeface="ＭＳ Ｐゴシック" pitchFamily="-107" charset="-128"/>
              </a:rPr>
              <a:t>lows</a:t>
            </a:r>
          </a:p>
          <a:p>
            <a:pPr eaLnBrk="1" hangingPunct="1">
              <a:lnSpc>
                <a:spcPct val="80000"/>
              </a:lnSpc>
            </a:pPr>
            <a:endParaRPr lang="en-US" sz="2400" dirty="0" smtClean="0">
              <a:solidFill>
                <a:schemeClr val="bg1"/>
              </a:solidFill>
              <a:ea typeface="ＭＳ Ｐゴシック" pitchFamily="-107" charset="-128"/>
              <a:cs typeface="ＭＳ Ｐゴシック" pitchFamily="-107" charset="-128"/>
            </a:endParaRPr>
          </a:p>
        </p:txBody>
      </p:sp>
      <p:sp>
        <p:nvSpPr>
          <p:cNvPr id="6" name="TextBox 5">
            <a:hlinkClick r:id="rId5" tooltip="Click on the photo to learn more about pyroclastic flows."/>
          </p:cNvPr>
          <p:cNvSpPr txBox="1"/>
          <p:nvPr/>
        </p:nvSpPr>
        <p:spPr>
          <a:xfrm>
            <a:off x="0" y="1058332"/>
            <a:ext cx="8424333" cy="579966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1360773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28675" name="Rectangle 3"/>
          <p:cNvSpPr>
            <a:spLocks noGrp="1" noChangeArrowheads="1"/>
          </p:cNvSpPr>
          <p:nvPr>
            <p:ph type="body" idx="1"/>
          </p:nvPr>
        </p:nvSpPr>
        <p:spPr>
          <a:xfrm>
            <a:off x="4848222" y="1773017"/>
            <a:ext cx="2844349" cy="1057715"/>
          </a:xfrm>
        </p:spPr>
        <p:txBody>
          <a:bodyPr/>
          <a:lstStyle/>
          <a:p>
            <a:pPr eaLnBrk="1" hangingPunct="1">
              <a:lnSpc>
                <a:spcPct val="90000"/>
              </a:lnSpc>
              <a:buNone/>
            </a:pPr>
            <a:r>
              <a:rPr lang="en-US" dirty="0" smtClean="0">
                <a:solidFill>
                  <a:srgbClr val="0000FF"/>
                </a:solidFill>
                <a:ea typeface="ＭＳ Ｐゴシック" pitchFamily="-107" charset="-128"/>
                <a:cs typeface="ＭＳ Ｐゴシック" pitchFamily="-107" charset="-128"/>
              </a:rPr>
              <a:t>Gas emissions </a:t>
            </a:r>
            <a:endParaRPr lang="en-US" dirty="0">
              <a:solidFill>
                <a:srgbClr val="0000FF"/>
              </a:solidFill>
              <a:ea typeface="ＭＳ Ｐゴシック" pitchFamily="-107" charset="-128"/>
              <a:cs typeface="ＭＳ Ｐゴシック" pitchFamily="-107" charset="-128"/>
            </a:endParaRPr>
          </a:p>
        </p:txBody>
      </p:sp>
      <p:pic>
        <p:nvPicPr>
          <p:cNvPr id="28676" name="Picture 4"/>
          <p:cNvPicPr>
            <a:picLocks noChangeAspect="1" noChangeArrowheads="1"/>
          </p:cNvPicPr>
          <p:nvPr/>
        </p:nvPicPr>
        <p:blipFill>
          <a:blip r:embed="rId3"/>
          <a:srcRect l="73500" t="34666" r="12250" b="8667"/>
          <a:stretch>
            <a:fillRect/>
          </a:stretch>
        </p:blipFill>
        <p:spPr bwMode="auto">
          <a:xfrm>
            <a:off x="594572" y="927963"/>
            <a:ext cx="3977427" cy="5932934"/>
          </a:xfrm>
          <a:prstGeom prst="rect">
            <a:avLst/>
          </a:prstGeom>
          <a:noFill/>
          <a:ln w="9525">
            <a:solidFill>
              <a:srgbClr val="4F81BD"/>
            </a:solidFill>
            <a:miter lim="800000"/>
            <a:headEnd/>
            <a:tailEnd/>
          </a:ln>
        </p:spPr>
      </p:pic>
      <p:pic>
        <p:nvPicPr>
          <p:cNvPr id="7" name="Picture 6"/>
          <p:cNvPicPr>
            <a:picLocks noChangeAspect="1"/>
          </p:cNvPicPr>
          <p:nvPr/>
        </p:nvPicPr>
        <p:blipFill>
          <a:blip r:embed="rId4"/>
          <a:stretch>
            <a:fillRect/>
          </a:stretch>
        </p:blipFill>
        <p:spPr>
          <a:xfrm>
            <a:off x="5339514" y="3383311"/>
            <a:ext cx="3201741" cy="2525818"/>
          </a:xfrm>
          <a:prstGeom prst="rect">
            <a:avLst/>
          </a:prstGeom>
          <a:ln w="38100" cap="flat" cmpd="sng" algn="ctr">
            <a:solidFill>
              <a:srgbClr val="4F81BD"/>
            </a:solidFill>
            <a:prstDash val="solid"/>
            <a:round/>
            <a:headEnd type="none" w="med" len="med"/>
            <a:tailEnd type="none" w="med" len="med"/>
          </a:ln>
        </p:spPr>
      </p:pic>
      <p:sp>
        <p:nvSpPr>
          <p:cNvPr id="9" name="Rectangle 8"/>
          <p:cNvSpPr/>
          <p:nvPr/>
        </p:nvSpPr>
        <p:spPr>
          <a:xfrm>
            <a:off x="6287264" y="6013591"/>
            <a:ext cx="2340304" cy="430887"/>
          </a:xfrm>
          <a:prstGeom prst="rect">
            <a:avLst/>
          </a:prstGeom>
        </p:spPr>
        <p:txBody>
          <a:bodyPr wrap="none">
            <a:spAutoFit/>
          </a:bodyPr>
          <a:lstStyle/>
          <a:p>
            <a:pPr eaLnBrk="1" hangingPunct="1">
              <a:lnSpc>
                <a:spcPct val="90000"/>
              </a:lnSpc>
              <a:buNone/>
            </a:pPr>
            <a:r>
              <a:rPr lang="en-US" sz="2400" dirty="0" smtClean="0">
                <a:solidFill>
                  <a:srgbClr val="0000FF"/>
                </a:solidFill>
              </a:rPr>
              <a:t>Vesicular basalt</a:t>
            </a:r>
            <a:endParaRPr lang="en-US" sz="2400" dirty="0">
              <a:solidFill>
                <a:srgbClr val="0000FF"/>
              </a:solidFill>
            </a:endParaRPr>
          </a:p>
        </p:txBody>
      </p:sp>
    </p:spTree>
    <p:extLst>
      <p:ext uri="{BB962C8B-B14F-4D97-AF65-F5344CB8AC3E}">
        <p14:creationId xmlns:p14="http://schemas.microsoft.com/office/powerpoint/2010/main" val="25252114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srcRect/>
          <a:stretch>
            <a:fillRect/>
          </a:stretch>
        </p:blipFill>
        <p:spPr bwMode="auto">
          <a:xfrm>
            <a:off x="664293" y="1281158"/>
            <a:ext cx="8081219" cy="5050762"/>
          </a:xfrm>
          <a:prstGeom prst="rect">
            <a:avLst/>
          </a:prstGeom>
          <a:noFill/>
          <a:ln w="38100" cap="flat" cmpd="sng" algn="ctr">
            <a:solidFill>
              <a:srgbClr val="4F81BD"/>
            </a:solidFill>
            <a:prstDash val="solid"/>
            <a:miter lim="800000"/>
            <a:headEnd type="none" w="med" len="med"/>
            <a:tailEnd type="none" w="med" len="med"/>
          </a:ln>
        </p:spPr>
      </p:pic>
      <p:sp>
        <p:nvSpPr>
          <p:cNvPr id="31747"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1748" name="Rectangle 3"/>
          <p:cNvSpPr>
            <a:spLocks noGrp="1" noChangeArrowheads="1"/>
          </p:cNvSpPr>
          <p:nvPr>
            <p:ph type="body" idx="1"/>
          </p:nvPr>
        </p:nvSpPr>
        <p:spPr>
          <a:xfrm>
            <a:off x="4572000" y="5353732"/>
            <a:ext cx="4060372" cy="851125"/>
          </a:xfrm>
        </p:spPr>
        <p:txBody>
          <a:bodyPr/>
          <a:lstStyle/>
          <a:p>
            <a:pPr eaLnBrk="1" hangingPunct="1">
              <a:lnSpc>
                <a:spcPct val="90000"/>
              </a:lnSpc>
              <a:buNone/>
            </a:pPr>
            <a:r>
              <a:rPr lang="en-US" dirty="0" smtClean="0">
                <a:solidFill>
                  <a:srgbClr val="FFFFFF"/>
                </a:solidFill>
              </a:rPr>
              <a:t>Collecting gas samples</a:t>
            </a:r>
            <a:endParaRPr lang="en-US" dirty="0">
              <a:solidFill>
                <a:srgbClr val="FFFFFF"/>
              </a:solidFill>
            </a:endParaRPr>
          </a:p>
        </p:txBody>
      </p:sp>
    </p:spTree>
    <p:extLst>
      <p:ext uri="{BB962C8B-B14F-4D97-AF65-F5344CB8AC3E}">
        <p14:creationId xmlns:p14="http://schemas.microsoft.com/office/powerpoint/2010/main" val="125852395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Volcanic Gases</a:t>
            </a:r>
          </a:p>
        </p:txBody>
      </p:sp>
      <p:sp>
        <p:nvSpPr>
          <p:cNvPr id="32771" name="Rectangle 3"/>
          <p:cNvSpPr>
            <a:spLocks noGrp="1" noChangeArrowheads="1"/>
          </p:cNvSpPr>
          <p:nvPr>
            <p:ph type="body" idx="1"/>
          </p:nvPr>
        </p:nvSpPr>
        <p:spPr>
          <a:xfrm>
            <a:off x="5711371" y="1957728"/>
            <a:ext cx="3432629" cy="688293"/>
          </a:xfrm>
        </p:spPr>
        <p:txBody>
          <a:bodyPr/>
          <a:lstStyle/>
          <a:p>
            <a:pPr eaLnBrk="1" hangingPunct="1">
              <a:lnSpc>
                <a:spcPct val="90000"/>
              </a:lnSpc>
            </a:pPr>
            <a:r>
              <a:rPr lang="en-US" dirty="0" smtClean="0">
                <a:solidFill>
                  <a:srgbClr val="0000FF"/>
                </a:solidFill>
                <a:ea typeface="ＭＳ Ｐゴシック" pitchFamily="-107" charset="-128"/>
                <a:cs typeface="ＭＳ Ｐゴシック" pitchFamily="-107" charset="-128"/>
              </a:rPr>
              <a:t>Death by gases</a:t>
            </a:r>
          </a:p>
        </p:txBody>
      </p:sp>
      <p:pic>
        <p:nvPicPr>
          <p:cNvPr id="32772" name="Picture 4"/>
          <p:cNvPicPr>
            <a:picLocks noChangeAspect="1" noChangeArrowheads="1"/>
          </p:cNvPicPr>
          <p:nvPr/>
        </p:nvPicPr>
        <p:blipFill>
          <a:blip r:embed="rId3"/>
          <a:srcRect/>
          <a:stretch>
            <a:fillRect/>
          </a:stretch>
        </p:blipFill>
        <p:spPr bwMode="auto">
          <a:xfrm>
            <a:off x="734053" y="1052286"/>
            <a:ext cx="5245380" cy="5166145"/>
          </a:xfrm>
          <a:prstGeom prst="rect">
            <a:avLst/>
          </a:prstGeom>
          <a:noFill/>
          <a:ln w="38100" cap="flat" cmpd="sng" algn="ctr">
            <a:solidFill>
              <a:srgbClr val="4F81BD"/>
            </a:solidFill>
            <a:prstDash val="solid"/>
            <a:miter lim="800000"/>
            <a:headEnd type="none" w="med" len="med"/>
            <a:tailEnd type="none" w="med" len="med"/>
          </a:ln>
        </p:spPr>
      </p:pic>
    </p:spTree>
    <p:extLst>
      <p:ext uri="{BB962C8B-B14F-4D97-AF65-F5344CB8AC3E}">
        <p14:creationId xmlns:p14="http://schemas.microsoft.com/office/powerpoint/2010/main" val="12908810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613025" y="60325"/>
            <a:ext cx="6530975" cy="673100"/>
          </a:xfrm>
        </p:spPr>
        <p:txBody>
          <a:bodyPr/>
          <a:lstStyle/>
          <a:p>
            <a:pPr eaLnBrk="1" hangingPunct="1"/>
            <a:r>
              <a:rPr lang="en-US">
                <a:latin typeface="Arial" pitchFamily="-107" charset="0"/>
                <a:ea typeface="Arial" pitchFamily="-107" charset="0"/>
                <a:cs typeface="Arial" pitchFamily="-107" charset="0"/>
              </a:rPr>
              <a:t>Heat and Hydrothermal Activity</a:t>
            </a:r>
          </a:p>
        </p:txBody>
      </p:sp>
      <p:sp>
        <p:nvSpPr>
          <p:cNvPr id="36870" name="Text Box 6"/>
          <p:cNvSpPr txBox="1">
            <a:spLocks noChangeArrowheads="1"/>
          </p:cNvSpPr>
          <p:nvPr/>
        </p:nvSpPr>
        <p:spPr bwMode="auto">
          <a:xfrm>
            <a:off x="1816534" y="5663922"/>
            <a:ext cx="6799679"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600" b="1" dirty="0">
                <a:solidFill>
                  <a:schemeClr val="bg1"/>
                </a:solidFill>
              </a:rPr>
              <a:t>FLIR image of Mt. St. Helens’ new dome June 26</a:t>
            </a:r>
            <a:r>
              <a:rPr lang="en-US" sz="1600" b="1" baseline="30000" dirty="0">
                <a:solidFill>
                  <a:schemeClr val="bg1"/>
                </a:solidFill>
              </a:rPr>
              <a:t>th</a:t>
            </a:r>
            <a:r>
              <a:rPr lang="en-US" sz="1600" b="1" dirty="0">
                <a:solidFill>
                  <a:schemeClr val="bg1"/>
                </a:solidFill>
              </a:rPr>
              <a:t> 2007</a:t>
            </a:r>
          </a:p>
        </p:txBody>
      </p:sp>
      <p:pic>
        <p:nvPicPr>
          <p:cNvPr id="7" name="Picture 6"/>
          <p:cNvPicPr>
            <a:picLocks noChangeAspect="1"/>
          </p:cNvPicPr>
          <p:nvPr/>
        </p:nvPicPr>
        <p:blipFill>
          <a:blip r:embed="rId3"/>
          <a:stretch>
            <a:fillRect/>
          </a:stretch>
        </p:blipFill>
        <p:spPr>
          <a:xfrm>
            <a:off x="574282" y="998315"/>
            <a:ext cx="8176080" cy="5437093"/>
          </a:xfrm>
          <a:prstGeom prst="rect">
            <a:avLst/>
          </a:prstGeom>
          <a:ln w="38100" cap="flat" cmpd="sng" algn="ctr">
            <a:solidFill>
              <a:srgbClr val="4F81BD"/>
            </a:solidFill>
            <a:prstDash val="solid"/>
            <a:round/>
            <a:headEnd type="none" w="med" len="med"/>
            <a:tailEnd type="none" w="med" len="med"/>
          </a:ln>
        </p:spPr>
      </p:pic>
    </p:spTree>
    <p:extLst>
      <p:ext uri="{BB962C8B-B14F-4D97-AF65-F5344CB8AC3E}">
        <p14:creationId xmlns:p14="http://schemas.microsoft.com/office/powerpoint/2010/main" val="35589596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5"/>
          <p:cNvSpPr>
            <a:spLocks noGrp="1"/>
          </p:cNvSpPr>
          <p:nvPr>
            <p:ph type="sldNum" sz="quarter" idx="12"/>
          </p:nvPr>
        </p:nvSpPr>
        <p:spPr bwMode="auto">
          <a:xfrm>
            <a:off x="3124200" y="6356350"/>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6D96AC-AD98-2549-98D3-53098CE3B641}" type="slidenum">
              <a:rPr lang="en-US" sz="1800"/>
              <a:pPr eaLnBrk="1" hangingPunct="1"/>
              <a:t>5</a:t>
            </a:fld>
            <a:endParaRPr lang="en-US" sz="1800"/>
          </a:p>
        </p:txBody>
      </p:sp>
      <p:sp>
        <p:nvSpPr>
          <p:cNvPr id="44034" name="Rectangle 2"/>
          <p:cNvSpPr>
            <a:spLocks noGrp="1" noChangeArrowheads="1"/>
          </p:cNvSpPr>
          <p:nvPr>
            <p:ph type="title"/>
          </p:nvPr>
        </p:nvSpPr>
        <p:spPr>
          <a:xfrm>
            <a:off x="1801813" y="71438"/>
            <a:ext cx="7342187" cy="676275"/>
          </a:xfrm>
        </p:spPr>
        <p:txBody>
          <a:bodyPr/>
          <a:lstStyle/>
          <a:p>
            <a:pPr eaLnBrk="1" hangingPunct="1"/>
            <a:r>
              <a:rPr lang="en-US" sz="3200">
                <a:latin typeface="Arial" charset="0"/>
                <a:cs typeface="ＭＳ Ｐゴシック" charset="0"/>
              </a:rPr>
              <a:t>Getting Oriented to the Map</a:t>
            </a:r>
          </a:p>
        </p:txBody>
      </p:sp>
      <p:pic>
        <p:nvPicPr>
          <p:cNvPr id="44035" name="Picture 3" descr="1_NorthA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6700" y="804863"/>
            <a:ext cx="6400800" cy="6053137"/>
          </a:xfrm>
          <a:noFill/>
        </p:spPr>
      </p:pic>
      <p:pic>
        <p:nvPicPr>
          <p:cNvPr id="44036" name="Picture 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552825" y="5486400"/>
            <a:ext cx="866775" cy="533400"/>
          </a:xfrm>
          <a:noFill/>
        </p:spPr>
      </p:pic>
      <p:sp>
        <p:nvSpPr>
          <p:cNvPr id="44037" name="Oval 10"/>
          <p:cNvSpPr>
            <a:spLocks noChangeArrowheads="1"/>
          </p:cNvSpPr>
          <p:nvPr/>
        </p:nvSpPr>
        <p:spPr bwMode="auto">
          <a:xfrm>
            <a:off x="1527175" y="1590675"/>
            <a:ext cx="1368425" cy="238125"/>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38" name="Oval 10"/>
          <p:cNvSpPr>
            <a:spLocks noChangeArrowheads="1"/>
          </p:cNvSpPr>
          <p:nvPr/>
        </p:nvSpPr>
        <p:spPr bwMode="auto">
          <a:xfrm>
            <a:off x="2797175" y="1039813"/>
            <a:ext cx="1570038" cy="966787"/>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39" name="Oval 10"/>
          <p:cNvSpPr>
            <a:spLocks noChangeArrowheads="1"/>
          </p:cNvSpPr>
          <p:nvPr/>
        </p:nvSpPr>
        <p:spPr bwMode="auto">
          <a:xfrm>
            <a:off x="4957763" y="979488"/>
            <a:ext cx="1498600" cy="1157287"/>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40" name="Oval 10"/>
          <p:cNvSpPr>
            <a:spLocks noChangeArrowheads="1"/>
          </p:cNvSpPr>
          <p:nvPr/>
        </p:nvSpPr>
        <p:spPr bwMode="auto">
          <a:xfrm>
            <a:off x="6346825" y="1027113"/>
            <a:ext cx="1262063" cy="1062037"/>
          </a:xfrm>
          <a:prstGeom prst="ellipse">
            <a:avLst/>
          </a:prstGeom>
          <a:noFill/>
          <a:ln w="3810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smtClean="0">
                <a:latin typeface="Arial" pitchFamily="-107" charset="0"/>
                <a:ea typeface="Arial" pitchFamily="-107" charset="0"/>
                <a:cs typeface="Arial" pitchFamily="-107" charset="0"/>
              </a:rPr>
              <a:t>Earthquakes from magma </a:t>
            </a:r>
            <a:endParaRPr lang="en-US" dirty="0">
              <a:latin typeface="Arial" pitchFamily="-107" charset="0"/>
              <a:ea typeface="Arial" pitchFamily="-107" charset="0"/>
              <a:cs typeface="Arial" pitchFamily="-107" charset="0"/>
            </a:endParaRPr>
          </a:p>
        </p:txBody>
      </p:sp>
      <p:sp>
        <p:nvSpPr>
          <p:cNvPr id="18435" name="Rectangle 3"/>
          <p:cNvSpPr>
            <a:spLocks noGrp="1" noChangeArrowheads="1"/>
          </p:cNvSpPr>
          <p:nvPr>
            <p:ph type="body" idx="1"/>
          </p:nvPr>
        </p:nvSpPr>
        <p:spPr>
          <a:xfrm>
            <a:off x="806912" y="967933"/>
            <a:ext cx="7530176" cy="954109"/>
          </a:xfrm>
        </p:spPr>
        <p:txBody>
          <a:bodyPr/>
          <a:lstStyle/>
          <a:p>
            <a:pPr eaLnBrk="1" hangingPunct="1">
              <a:lnSpc>
                <a:spcPct val="80000"/>
              </a:lnSpc>
              <a:buNone/>
              <a:defRPr/>
            </a:pPr>
            <a:r>
              <a:rPr lang="en-US" dirty="0" smtClean="0">
                <a:solidFill>
                  <a:srgbClr val="0000FF"/>
                </a:solidFill>
              </a:rPr>
              <a:t>Formation of earthquakes by rising magma</a:t>
            </a:r>
            <a:endParaRPr lang="en-US" dirty="0">
              <a:solidFill>
                <a:srgbClr val="0000FF"/>
              </a:solidFill>
            </a:endParaRPr>
          </a:p>
        </p:txBody>
      </p:sp>
      <p:sp>
        <p:nvSpPr>
          <p:cNvPr id="37892" name="Text Box 32"/>
          <p:cNvSpPr txBox="1">
            <a:spLocks noChangeArrowheads="1"/>
          </p:cNvSpPr>
          <p:nvPr/>
        </p:nvSpPr>
        <p:spPr bwMode="auto">
          <a:xfrm>
            <a:off x="651472" y="4969658"/>
            <a:ext cx="1981200" cy="1015663"/>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Magma rises into reservoir </a:t>
            </a:r>
          </a:p>
          <a:p>
            <a:r>
              <a:rPr lang="en-US" sz="2000" dirty="0">
                <a:solidFill>
                  <a:srgbClr val="0000FF"/>
                </a:solidFill>
                <a:latin typeface="Calibri"/>
                <a:cs typeface="Calibri"/>
              </a:rPr>
              <a:t>beneath volcano</a:t>
            </a:r>
          </a:p>
        </p:txBody>
      </p:sp>
      <p:pic>
        <p:nvPicPr>
          <p:cNvPr id="37893" name="Picture 34" descr="Diagram showing magma filling the reservoir beneath a volcano"/>
          <p:cNvPicPr>
            <a:picLocks noChangeAspect="1" noChangeArrowheads="1"/>
          </p:cNvPicPr>
          <p:nvPr/>
        </p:nvPicPr>
        <p:blipFill>
          <a:blip r:embed="rId3"/>
          <a:srcRect/>
          <a:stretch>
            <a:fillRect/>
          </a:stretch>
        </p:blipFill>
        <p:spPr bwMode="auto">
          <a:xfrm>
            <a:off x="443433" y="1764655"/>
            <a:ext cx="2349069" cy="2885999"/>
          </a:xfrm>
          <a:prstGeom prst="rect">
            <a:avLst/>
          </a:prstGeom>
          <a:noFill/>
          <a:ln w="38100" cap="flat" cmpd="sng" algn="ctr">
            <a:solidFill>
              <a:srgbClr val="4F81BD"/>
            </a:solidFill>
            <a:prstDash val="solid"/>
            <a:miter lim="800000"/>
            <a:headEnd type="none" w="med" len="med"/>
            <a:tailEnd type="none" w="med" len="med"/>
          </a:ln>
        </p:spPr>
      </p:pic>
      <p:pic>
        <p:nvPicPr>
          <p:cNvPr id="37894" name="Picture 36" descr="Diagram showing magma exerting pressure"/>
          <p:cNvPicPr>
            <a:picLocks noChangeAspect="1" noChangeArrowheads="1"/>
          </p:cNvPicPr>
          <p:nvPr/>
        </p:nvPicPr>
        <p:blipFill>
          <a:blip r:embed="rId4"/>
          <a:srcRect/>
          <a:stretch>
            <a:fillRect/>
          </a:stretch>
        </p:blipFill>
        <p:spPr bwMode="auto">
          <a:xfrm>
            <a:off x="3338169" y="1764655"/>
            <a:ext cx="2377006" cy="2920321"/>
          </a:xfrm>
          <a:prstGeom prst="rect">
            <a:avLst/>
          </a:prstGeom>
          <a:noFill/>
          <a:ln w="38100" cap="flat" cmpd="sng" algn="ctr">
            <a:solidFill>
              <a:srgbClr val="4F81BD"/>
            </a:solidFill>
            <a:prstDash val="solid"/>
            <a:miter lim="800000"/>
            <a:headEnd type="none" w="med" len="med"/>
            <a:tailEnd type="none" w="med" len="med"/>
          </a:ln>
        </p:spPr>
      </p:pic>
      <p:pic>
        <p:nvPicPr>
          <p:cNvPr id="37895" name="Picture 38" descr="Diagram showing rocks breaking and causing earthquakes"/>
          <p:cNvPicPr>
            <a:picLocks noChangeAspect="1" noChangeArrowheads="1"/>
          </p:cNvPicPr>
          <p:nvPr/>
        </p:nvPicPr>
        <p:blipFill>
          <a:blip r:embed="rId5"/>
          <a:srcRect/>
          <a:stretch>
            <a:fillRect/>
          </a:stretch>
        </p:blipFill>
        <p:spPr bwMode="auto">
          <a:xfrm>
            <a:off x="6260843" y="1764655"/>
            <a:ext cx="2349069" cy="2885999"/>
          </a:xfrm>
          <a:prstGeom prst="rect">
            <a:avLst/>
          </a:prstGeom>
          <a:noFill/>
          <a:ln w="38100" cap="flat" cmpd="sng" algn="ctr">
            <a:solidFill>
              <a:srgbClr val="4F81BD"/>
            </a:solidFill>
            <a:prstDash val="solid"/>
            <a:miter lim="800000"/>
            <a:headEnd type="none" w="med" len="med"/>
            <a:tailEnd type="none" w="med" len="med"/>
          </a:ln>
        </p:spPr>
      </p:pic>
      <p:sp>
        <p:nvSpPr>
          <p:cNvPr id="37896" name="Rectangle 56"/>
          <p:cNvSpPr>
            <a:spLocks noChangeArrowheads="1"/>
          </p:cNvSpPr>
          <p:nvPr/>
        </p:nvSpPr>
        <p:spPr bwMode="auto">
          <a:xfrm>
            <a:off x="3591236" y="4969658"/>
            <a:ext cx="1895475" cy="1323439"/>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Rising magma and volcanic gases exert pressure</a:t>
            </a:r>
          </a:p>
        </p:txBody>
      </p:sp>
      <p:sp>
        <p:nvSpPr>
          <p:cNvPr id="37897" name="Rectangle 57"/>
          <p:cNvSpPr>
            <a:spLocks noChangeArrowheads="1"/>
          </p:cNvSpPr>
          <p:nvPr/>
        </p:nvSpPr>
        <p:spPr bwMode="auto">
          <a:xfrm>
            <a:off x="6445275" y="4969658"/>
            <a:ext cx="1924050" cy="1323439"/>
          </a:xfrm>
          <a:prstGeom prst="rect">
            <a:avLst/>
          </a:prstGeom>
          <a:noFill/>
          <a:ln w="9525">
            <a:noFill/>
            <a:miter lim="800000"/>
            <a:headEnd/>
            <a:tailEnd/>
          </a:ln>
        </p:spPr>
        <p:txBody>
          <a:bodyPr>
            <a:prstTxWarp prst="textNoShape">
              <a:avLst/>
            </a:prstTxWarp>
            <a:spAutoFit/>
          </a:bodyPr>
          <a:lstStyle/>
          <a:p>
            <a:r>
              <a:rPr lang="en-US" sz="2000" dirty="0">
                <a:solidFill>
                  <a:srgbClr val="0000FF"/>
                </a:solidFill>
                <a:latin typeface="Calibri"/>
                <a:cs typeface="Calibri"/>
              </a:rPr>
              <a:t>High pressure causes</a:t>
            </a:r>
            <a:r>
              <a:rPr lang="en-US" sz="2000" dirty="0" smtClean="0">
                <a:solidFill>
                  <a:srgbClr val="0000FF"/>
                </a:solidFill>
                <a:latin typeface="Calibri"/>
                <a:cs typeface="Calibri"/>
              </a:rPr>
              <a:t> breaks rocks, </a:t>
            </a:r>
            <a:r>
              <a:rPr lang="en-US" sz="2000" dirty="0">
                <a:solidFill>
                  <a:srgbClr val="0000FF"/>
                </a:solidFill>
                <a:latin typeface="Calibri"/>
                <a:cs typeface="Calibri"/>
              </a:rPr>
              <a:t>triggering earthquakes </a:t>
            </a:r>
          </a:p>
        </p:txBody>
      </p:sp>
    </p:spTree>
    <p:extLst>
      <p:ext uri="{BB962C8B-B14F-4D97-AF65-F5344CB8AC3E}">
        <p14:creationId xmlns:p14="http://schemas.microsoft.com/office/powerpoint/2010/main" val="987911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p:txBody>
          <a:bodyPr/>
          <a:lstStyle/>
          <a:p>
            <a:pPr eaLnBrk="1" hangingPunct="1"/>
            <a:r>
              <a:rPr lang="en-US" dirty="0">
                <a:latin typeface="Arial" pitchFamily="-107" charset="0"/>
                <a:ea typeface="Arial" pitchFamily="-107" charset="0"/>
                <a:cs typeface="Arial" pitchFamily="-107" charset="0"/>
              </a:rPr>
              <a:t>Ground Deformation</a:t>
            </a:r>
          </a:p>
        </p:txBody>
      </p:sp>
      <p:sp>
        <p:nvSpPr>
          <p:cNvPr id="45061" name="Rectangle 4"/>
          <p:cNvSpPr>
            <a:spLocks noChangeArrowheads="1"/>
          </p:cNvSpPr>
          <p:nvPr/>
        </p:nvSpPr>
        <p:spPr bwMode="auto">
          <a:xfrm>
            <a:off x="5486400" y="958841"/>
            <a:ext cx="3124200" cy="2339102"/>
          </a:xfrm>
          <a:prstGeom prst="rect">
            <a:avLst/>
          </a:prstGeom>
          <a:noFill/>
          <a:ln w="9525">
            <a:noFill/>
            <a:miter lim="800000"/>
            <a:headEnd/>
            <a:tailEnd/>
          </a:ln>
        </p:spPr>
        <p:txBody>
          <a:bodyPr wrap="square" anchor="ctr">
            <a:prstTxWarp prst="textNoShape">
              <a:avLst/>
            </a:prstTxWarp>
            <a:spAutoFit/>
          </a:bodyPr>
          <a:lstStyle/>
          <a:p>
            <a:r>
              <a:rPr lang="en-US" dirty="0" smtClean="0"/>
              <a:t> </a:t>
            </a:r>
            <a:r>
              <a:rPr lang="en-US" dirty="0"/>
              <a:t>                  </a:t>
            </a:r>
            <a:br>
              <a:rPr lang="en-US" dirty="0"/>
            </a:br>
            <a:endParaRPr lang="en-US" dirty="0"/>
          </a:p>
          <a:p>
            <a:endParaRPr lang="en-US" dirty="0"/>
          </a:p>
          <a:p>
            <a:endParaRPr lang="en-US" dirty="0"/>
          </a:p>
          <a:p>
            <a:endParaRPr lang="en-US" dirty="0"/>
          </a:p>
          <a:p>
            <a:endParaRPr lang="en-US" dirty="0"/>
          </a:p>
          <a:p>
            <a:endParaRPr lang="en-US" dirty="0" smtClean="0"/>
          </a:p>
          <a:p>
            <a:r>
              <a:rPr lang="en-US" sz="1000" b="1" dirty="0" smtClean="0"/>
              <a:t/>
            </a:r>
            <a:br>
              <a:rPr lang="en-US" sz="1000" b="1" dirty="0" smtClean="0"/>
            </a:br>
            <a:endParaRPr lang="en-US" sz="1000" b="1" dirty="0"/>
          </a:p>
        </p:txBody>
      </p:sp>
      <p:pic>
        <p:nvPicPr>
          <p:cNvPr id="45062" name="Picture 5" descr="Tiltmeter site at base of dome (note steam on flank of dome on right), Mount St. Helens">
            <a:hlinkClick r:id="rId3"/>
          </p:cNvPr>
          <p:cNvPicPr>
            <a:picLocks noChangeAspect="1" noChangeArrowheads="1"/>
          </p:cNvPicPr>
          <p:nvPr/>
        </p:nvPicPr>
        <p:blipFill>
          <a:blip r:embed="rId4"/>
          <a:srcRect/>
          <a:stretch>
            <a:fillRect/>
          </a:stretch>
        </p:blipFill>
        <p:spPr bwMode="auto">
          <a:xfrm>
            <a:off x="382171" y="3142689"/>
            <a:ext cx="5499397" cy="3441051"/>
          </a:xfrm>
          <a:prstGeom prst="rect">
            <a:avLst/>
          </a:prstGeom>
          <a:noFill/>
          <a:ln w="38100" cap="flat" cmpd="sng" algn="ctr">
            <a:solidFill>
              <a:srgbClr val="4F81BD"/>
            </a:solidFill>
            <a:prstDash val="solid"/>
            <a:miter lim="800000"/>
            <a:headEnd type="none" w="med" len="med"/>
            <a:tailEnd type="none" w="med" len="med"/>
          </a:ln>
        </p:spPr>
      </p:pic>
      <p:sp>
        <p:nvSpPr>
          <p:cNvPr id="11" name="TextBox 10"/>
          <p:cNvSpPr txBox="1"/>
          <p:nvPr/>
        </p:nvSpPr>
        <p:spPr>
          <a:xfrm>
            <a:off x="1079538" y="1224657"/>
            <a:ext cx="3243997" cy="1077218"/>
          </a:xfrm>
          <a:prstGeom prst="rect">
            <a:avLst/>
          </a:prstGeom>
          <a:noFill/>
        </p:spPr>
        <p:txBody>
          <a:bodyPr wrap="none" rtlCol="0">
            <a:spAutoFit/>
          </a:bodyPr>
          <a:lstStyle/>
          <a:p>
            <a:r>
              <a:rPr lang="en-US" sz="3200" dirty="0" smtClean="0">
                <a:solidFill>
                  <a:srgbClr val="0000FF"/>
                </a:solidFill>
                <a:latin typeface="Calibri"/>
                <a:cs typeface="Calibri"/>
              </a:rPr>
              <a:t>Measuring ground </a:t>
            </a:r>
          </a:p>
          <a:p>
            <a:r>
              <a:rPr lang="en-US" sz="3200" dirty="0" smtClean="0">
                <a:solidFill>
                  <a:srgbClr val="0000FF"/>
                </a:solidFill>
                <a:latin typeface="Calibri"/>
                <a:cs typeface="Calibri"/>
              </a:rPr>
              <a:t>deformation</a:t>
            </a:r>
            <a:endParaRPr lang="en-US" sz="3200" dirty="0">
              <a:solidFill>
                <a:srgbClr val="0000FF"/>
              </a:solidFill>
              <a:latin typeface="Calibri"/>
              <a:cs typeface="Calibri"/>
            </a:endParaRPr>
          </a:p>
        </p:txBody>
      </p:sp>
      <p:pic>
        <p:nvPicPr>
          <p:cNvPr id="8" name="Picture 7"/>
          <p:cNvPicPr>
            <a:picLocks noChangeAspect="1"/>
          </p:cNvPicPr>
          <p:nvPr/>
        </p:nvPicPr>
        <p:blipFill>
          <a:blip r:embed="rId5"/>
          <a:stretch>
            <a:fillRect/>
          </a:stretch>
        </p:blipFill>
        <p:spPr>
          <a:xfrm>
            <a:off x="4364472" y="967558"/>
            <a:ext cx="4157118" cy="3117839"/>
          </a:xfrm>
          <a:prstGeom prst="rect">
            <a:avLst/>
          </a:prstGeom>
          <a:ln w="38100" cap="flat" cmpd="sng" algn="ctr">
            <a:solidFill>
              <a:srgbClr val="4F81BD"/>
            </a:solidFill>
            <a:prstDash val="solid"/>
            <a:round/>
            <a:headEnd type="none" w="med" len="med"/>
            <a:tailEnd type="none" w="med" len="med"/>
          </a:ln>
        </p:spPr>
      </p:pic>
    </p:spTree>
    <p:extLst>
      <p:ext uri="{BB962C8B-B14F-4D97-AF65-F5344CB8AC3E}">
        <p14:creationId xmlns:p14="http://schemas.microsoft.com/office/powerpoint/2010/main" val="96182878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Arial" pitchFamily="-107" charset="0"/>
                <a:ea typeface="Arial" pitchFamily="-107" charset="0"/>
                <a:cs typeface="Arial" pitchFamily="-107" charset="0"/>
              </a:rPr>
              <a:t>Ground Deformation</a:t>
            </a:r>
          </a:p>
        </p:txBody>
      </p:sp>
      <p:sp>
        <p:nvSpPr>
          <p:cNvPr id="43012" name="Rectangle 4"/>
          <p:cNvSpPr>
            <a:spLocks noChangeArrowheads="1"/>
          </p:cNvSpPr>
          <p:nvPr/>
        </p:nvSpPr>
        <p:spPr bwMode="auto">
          <a:xfrm>
            <a:off x="6420907" y="3112799"/>
            <a:ext cx="2723093" cy="2554545"/>
          </a:xfrm>
          <a:prstGeom prst="rect">
            <a:avLst/>
          </a:prstGeom>
          <a:noFill/>
          <a:ln w="9525">
            <a:noFill/>
            <a:miter lim="800000"/>
            <a:headEnd/>
            <a:tailEnd/>
          </a:ln>
        </p:spPr>
        <p:txBody>
          <a:bodyPr wrap="square" anchor="ctr">
            <a:prstTxWarp prst="textNoShape">
              <a:avLst/>
            </a:prstTxWarp>
            <a:spAutoFit/>
          </a:bodyPr>
          <a:lstStyle/>
          <a:p>
            <a:r>
              <a:rPr lang="en-US" sz="3200" dirty="0" smtClean="0">
                <a:solidFill>
                  <a:srgbClr val="0000FF"/>
                </a:solidFill>
                <a:latin typeface="Calibri"/>
                <a:cs typeface="Calibri"/>
              </a:rPr>
              <a:t>Satellite measurement of ground deformation 1996 to 2000</a:t>
            </a:r>
            <a:endParaRPr lang="en-US" sz="3200" dirty="0">
              <a:solidFill>
                <a:srgbClr val="0000FF"/>
              </a:solidFill>
              <a:latin typeface="Calibri"/>
              <a:cs typeface="Calibri"/>
            </a:endParaRPr>
          </a:p>
        </p:txBody>
      </p:sp>
      <p:pic>
        <p:nvPicPr>
          <p:cNvPr id="6" name="Picture 5"/>
          <p:cNvPicPr>
            <a:picLocks noChangeAspect="1"/>
          </p:cNvPicPr>
          <p:nvPr/>
        </p:nvPicPr>
        <p:blipFill>
          <a:blip r:embed="rId3"/>
          <a:stretch>
            <a:fillRect/>
          </a:stretch>
        </p:blipFill>
        <p:spPr>
          <a:xfrm>
            <a:off x="300762" y="1140703"/>
            <a:ext cx="5694671" cy="5449211"/>
          </a:xfrm>
          <a:prstGeom prst="rect">
            <a:avLst/>
          </a:prstGeom>
        </p:spPr>
      </p:pic>
    </p:spTree>
    <p:extLst>
      <p:ext uri="{BB962C8B-B14F-4D97-AF65-F5344CB8AC3E}">
        <p14:creationId xmlns:p14="http://schemas.microsoft.com/office/powerpoint/2010/main" val="38955583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1_Nort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4863"/>
            <a:ext cx="6400800" cy="605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46081" name="Rectangle 2"/>
          <p:cNvSpPr>
            <a:spLocks noGrp="1" noChangeArrowheads="1"/>
          </p:cNvSpPr>
          <p:nvPr>
            <p:ph type="title"/>
          </p:nvPr>
        </p:nvSpPr>
        <p:spPr>
          <a:xfrm>
            <a:off x="2644775" y="60325"/>
            <a:ext cx="6499225" cy="673100"/>
          </a:xfrm>
        </p:spPr>
        <p:txBody>
          <a:bodyPr/>
          <a:lstStyle/>
          <a:p>
            <a:pPr eaLnBrk="1" hangingPunct="1"/>
            <a:r>
              <a:rPr lang="en-US" dirty="0">
                <a:latin typeface="Arial" charset="0"/>
                <a:cs typeface="ＭＳ Ｐゴシック" charset="0"/>
              </a:rPr>
              <a:t>Zoom Into </a:t>
            </a:r>
            <a:r>
              <a:rPr lang="en-US" dirty="0" smtClean="0">
                <a:latin typeface="Arial" charset="0"/>
                <a:cs typeface="ＭＳ Ｐゴシック" charset="0"/>
              </a:rPr>
              <a:t>Alaska</a:t>
            </a:r>
            <a:endParaRPr lang="en-US" dirty="0">
              <a:latin typeface="Arial" charset="0"/>
              <a:cs typeface="ＭＳ Ｐゴシック" charset="0"/>
            </a:endParaRPr>
          </a:p>
        </p:txBody>
      </p:sp>
      <p:pic>
        <p:nvPicPr>
          <p:cNvPr id="46084" name="Picture 8"/>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a:xfrm>
            <a:off x="4565988" y="2842437"/>
            <a:ext cx="4351338" cy="2924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6086" name="Text Box 11"/>
          <p:cNvSpPr txBox="1">
            <a:spLocks noChangeArrowheads="1"/>
          </p:cNvSpPr>
          <p:nvPr/>
        </p:nvSpPr>
        <p:spPr bwMode="auto">
          <a:xfrm>
            <a:off x="6592450" y="1069975"/>
            <a:ext cx="2389007" cy="14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lIns="56693" tIns="28346" rIns="56693" bIns="28346"/>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000000"/>
                </a:solidFill>
              </a:rPr>
              <a:t>Click on map to zoom </a:t>
            </a:r>
            <a:r>
              <a:rPr lang="en-US" dirty="0" smtClean="0">
                <a:solidFill>
                  <a:srgbClr val="000000"/>
                </a:solidFill>
              </a:rPr>
              <a:t>in</a:t>
            </a:r>
          </a:p>
          <a:p>
            <a:pPr eaLnBrk="1" hangingPunct="1"/>
            <a:endParaRPr lang="en-US" dirty="0">
              <a:solidFill>
                <a:srgbClr val="000000"/>
              </a:solidFill>
            </a:endParaRPr>
          </a:p>
          <a:p>
            <a:pPr eaLnBrk="1" hangingPunct="1"/>
            <a:r>
              <a:rPr lang="en-US" dirty="0" smtClean="0">
                <a:solidFill>
                  <a:srgbClr val="000000"/>
                </a:solidFill>
              </a:rPr>
              <a:t>And zoom again</a:t>
            </a:r>
            <a:endParaRPr lang="en-US" dirty="0">
              <a:solidFill>
                <a:srgbClr val="000000"/>
              </a:solidFill>
            </a:endParaRPr>
          </a:p>
        </p:txBody>
      </p:sp>
      <p:sp>
        <p:nvSpPr>
          <p:cNvPr id="46087" name="Line 13"/>
          <p:cNvSpPr>
            <a:spLocks noChangeShapeType="1"/>
          </p:cNvSpPr>
          <p:nvPr/>
        </p:nvSpPr>
        <p:spPr bwMode="auto">
          <a:xfrm flipH="1">
            <a:off x="1557390" y="1859540"/>
            <a:ext cx="5246741" cy="2071196"/>
          </a:xfrm>
          <a:prstGeom prst="line">
            <a:avLst/>
          </a:prstGeom>
          <a:noFill/>
          <a:ln w="38100">
            <a:solidFill>
              <a:srgbClr val="FF0000"/>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46088" name="Oval 14"/>
          <p:cNvSpPr>
            <a:spLocks noChangeArrowheads="1"/>
          </p:cNvSpPr>
          <p:nvPr/>
        </p:nvSpPr>
        <p:spPr bwMode="auto">
          <a:xfrm>
            <a:off x="1171732" y="3661091"/>
            <a:ext cx="762000" cy="581025"/>
          </a:xfrm>
          <a:prstGeom prst="ellipse">
            <a:avLst/>
          </a:prstGeom>
          <a:solidFill>
            <a:srgbClr val="000000">
              <a:alpha val="0"/>
            </a:srgbClr>
          </a:solidFill>
          <a:ln w="38100">
            <a:solidFill>
              <a:srgbClr val="FF0000"/>
            </a:solidFill>
            <a:round/>
            <a:headEnd/>
            <a:tailEnd type="none" w="med" len="lg"/>
          </a:ln>
        </p:spPr>
        <p:txBody>
          <a:bodyPr wrap="none" anchor="ctr"/>
          <a:lstStyle/>
          <a:p>
            <a:endParaRPr lang="en-US"/>
          </a:p>
        </p:txBody>
      </p:sp>
      <p:sp>
        <p:nvSpPr>
          <p:cNvPr id="12" name="Line 13"/>
          <p:cNvSpPr>
            <a:spLocks noChangeShapeType="1"/>
          </p:cNvSpPr>
          <p:nvPr/>
        </p:nvSpPr>
        <p:spPr bwMode="auto">
          <a:xfrm>
            <a:off x="7046058" y="2554978"/>
            <a:ext cx="635051" cy="1874658"/>
          </a:xfrm>
          <a:prstGeom prst="line">
            <a:avLst/>
          </a:prstGeom>
          <a:noFill/>
          <a:ln w="38100">
            <a:solidFill>
              <a:srgbClr val="FF0000"/>
            </a:solidFill>
            <a:round/>
            <a:headEnd/>
            <a:tailEnd type="none" w="med" len="lg"/>
          </a:ln>
          <a:extLst>
            <a:ext uri="{909E8E84-426E-40dd-AFC4-6F175D3DCCD1}">
              <a14:hiddenFill xmlns:a14="http://schemas.microsoft.com/office/drawing/2010/main">
                <a:noFill/>
              </a14:hiddenFill>
            </a:ext>
          </a:extLst>
        </p:spPr>
        <p:txBody>
          <a:bodyPr/>
          <a:lstStyle/>
          <a:p>
            <a:endParaRPr lang="en-US"/>
          </a:p>
        </p:txBody>
      </p:sp>
      <p:sp>
        <p:nvSpPr>
          <p:cNvPr id="13" name="Oval 14"/>
          <p:cNvSpPr>
            <a:spLocks noChangeArrowheads="1"/>
          </p:cNvSpPr>
          <p:nvPr/>
        </p:nvSpPr>
        <p:spPr bwMode="auto">
          <a:xfrm>
            <a:off x="7296650" y="4161210"/>
            <a:ext cx="762000" cy="581025"/>
          </a:xfrm>
          <a:prstGeom prst="ellipse">
            <a:avLst/>
          </a:prstGeom>
          <a:solidFill>
            <a:srgbClr val="000000">
              <a:alpha val="0"/>
            </a:srgbClr>
          </a:solidFill>
          <a:ln w="38100">
            <a:solidFill>
              <a:srgbClr val="FF0000"/>
            </a:solidFill>
            <a:round/>
            <a:headEnd/>
            <a:tailEnd type="none" w="med" len="lg"/>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5"/>
          <p:cNvSpPr>
            <a:spLocks noGrp="1"/>
          </p:cNvSpPr>
          <p:nvPr>
            <p:ph type="sldNum" sz="quarter" idx="12"/>
          </p:nvPr>
        </p:nvSpPr>
        <p:spPr bwMode="auto">
          <a:xfrm>
            <a:off x="62484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DEF7076-BEEF-D541-A84D-D8713E414B09}" type="slidenum">
              <a:rPr lang="en-US" sz="1800"/>
              <a:pPr algn="r" eaLnBrk="1" hangingPunct="1"/>
              <a:t>7</a:t>
            </a:fld>
            <a:endParaRPr lang="en-US" sz="1800" dirty="0"/>
          </a:p>
        </p:txBody>
      </p:sp>
      <p:sp>
        <p:nvSpPr>
          <p:cNvPr id="48130" name="Rectangle 2"/>
          <p:cNvSpPr>
            <a:spLocks noGrp="1" noChangeArrowheads="1"/>
          </p:cNvSpPr>
          <p:nvPr>
            <p:ph type="title"/>
          </p:nvPr>
        </p:nvSpPr>
        <p:spPr/>
        <p:txBody>
          <a:bodyPr/>
          <a:lstStyle/>
          <a:p>
            <a:pPr eaLnBrk="1" hangingPunct="1"/>
            <a:r>
              <a:rPr lang="en-US" sz="3200" dirty="0" smtClean="0">
                <a:latin typeface="Arial" charset="0"/>
                <a:cs typeface="ＭＳ Ｐゴシック" charset="0"/>
              </a:rPr>
              <a:t>Under </a:t>
            </a:r>
            <a:r>
              <a:rPr lang="en-US" sz="3200" dirty="0">
                <a:latin typeface="Arial" charset="0"/>
                <a:cs typeface="ＭＳ Ｐゴシック" charset="0"/>
              </a:rPr>
              <a:t>Add </a:t>
            </a:r>
            <a:r>
              <a:rPr lang="en-US" sz="3200" dirty="0" smtClean="0">
                <a:latin typeface="Arial" charset="0"/>
                <a:cs typeface="ＭＳ Ｐゴシック" charset="0"/>
              </a:rPr>
              <a:t>Features </a:t>
            </a:r>
            <a:r>
              <a:rPr lang="en-US" sz="3200" dirty="0" smtClean="0">
                <a:latin typeface="Arial" charset="0"/>
                <a:cs typeface="ＭＳ Ｐゴシック" charset="0"/>
                <a:sym typeface="Wingdings"/>
              </a:rPr>
              <a:t> select Political </a:t>
            </a:r>
            <a:r>
              <a:rPr lang="en-US" sz="3200" dirty="0" err="1" smtClean="0">
                <a:latin typeface="Arial" charset="0"/>
                <a:cs typeface="ＭＳ Ｐゴシック" charset="0"/>
                <a:sym typeface="Wingdings"/>
              </a:rPr>
              <a:t>Lat</a:t>
            </a:r>
            <a:r>
              <a:rPr lang="en-US" sz="3200" dirty="0" smtClean="0">
                <a:latin typeface="Arial" charset="0"/>
                <a:cs typeface="ＭＳ Ｐゴシック" charset="0"/>
                <a:sym typeface="Wingdings"/>
              </a:rPr>
              <a:t>/Long</a:t>
            </a:r>
            <a:endParaRPr lang="en-US" sz="3200" dirty="0">
              <a:latin typeface="Arial" charset="0"/>
              <a:cs typeface="ＭＳ Ｐゴシック" charset="0"/>
            </a:endParaRPr>
          </a:p>
        </p:txBody>
      </p:sp>
      <p:pic>
        <p:nvPicPr>
          <p:cNvPr id="48131" name="Picture 5" descr="4_westernUS_lines"/>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78217"/>
          <a:stretch/>
        </p:blipFill>
        <p:spPr>
          <a:xfrm>
            <a:off x="131557" y="1404534"/>
            <a:ext cx="8846119" cy="1815646"/>
          </a:xfrm>
          <a:noFill/>
        </p:spPr>
      </p:pic>
      <p:sp>
        <p:nvSpPr>
          <p:cNvPr id="48132" name="Oval 9"/>
          <p:cNvSpPr>
            <a:spLocks noChangeArrowheads="1"/>
          </p:cNvSpPr>
          <p:nvPr/>
        </p:nvSpPr>
        <p:spPr bwMode="auto">
          <a:xfrm>
            <a:off x="4877945" y="2659084"/>
            <a:ext cx="1880828" cy="558800"/>
          </a:xfrm>
          <a:prstGeom prst="ellipse">
            <a:avLst/>
          </a:prstGeom>
          <a:noFill/>
          <a:ln w="571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48133" name="Rectangle 3"/>
          <p:cNvSpPr>
            <a:spLocks noChangeArrowheads="1"/>
          </p:cNvSpPr>
          <p:nvPr/>
        </p:nvSpPr>
        <p:spPr bwMode="auto">
          <a:xfrm>
            <a:off x="287286" y="822218"/>
            <a:ext cx="8648810" cy="523220"/>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wrap="square">
            <a:spAutoFit/>
          </a:bodyPr>
          <a:lstStyle/>
          <a:p>
            <a:pPr algn="ctr"/>
            <a:r>
              <a:rPr lang="en-US" sz="2800" dirty="0"/>
              <a:t>Add political boundaries and latitude/longitude lines</a:t>
            </a:r>
          </a:p>
        </p:txBody>
      </p:sp>
      <p:pic>
        <p:nvPicPr>
          <p:cNvPr id="9" name="Content Placeholder 8"/>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t="16363"/>
          <a:stretch/>
        </p:blipFill>
        <p:spPr>
          <a:xfrm>
            <a:off x="3255654" y="3208136"/>
            <a:ext cx="3958999" cy="3619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9"/>
          <p:cNvSpPr>
            <a:spLocks noChangeArrowheads="1"/>
          </p:cNvSpPr>
          <p:nvPr/>
        </p:nvSpPr>
        <p:spPr bwMode="auto">
          <a:xfrm>
            <a:off x="826903" y="2660302"/>
            <a:ext cx="1270000" cy="558800"/>
          </a:xfrm>
          <a:prstGeom prst="ellipse">
            <a:avLst/>
          </a:prstGeom>
          <a:noFill/>
          <a:ln w="57150">
            <a:solidFill>
              <a:srgbClr val="FF0000"/>
            </a:solidFill>
            <a:round/>
            <a:headEnd/>
            <a:tailEnd type="none" w="med"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11" name="Rectangle 3"/>
          <p:cNvSpPr>
            <a:spLocks noChangeArrowheads="1"/>
          </p:cNvSpPr>
          <p:nvPr/>
        </p:nvSpPr>
        <p:spPr bwMode="auto">
          <a:xfrm>
            <a:off x="-1" y="3590069"/>
            <a:ext cx="2872857" cy="954107"/>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wrap="square">
            <a:spAutoFit/>
          </a:bodyPr>
          <a:lstStyle/>
          <a:p>
            <a:pPr algn="ctr"/>
            <a:r>
              <a:rPr lang="en-US" sz="2800" dirty="0" smtClean="0"/>
              <a:t>Then click on</a:t>
            </a:r>
          </a:p>
          <a:p>
            <a:pPr algn="ctr"/>
            <a:r>
              <a:rPr lang="en-US" sz="2800" dirty="0" smtClean="0"/>
              <a:t>“Make changes”</a:t>
            </a:r>
            <a:endParaRPr lang="en-US"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1" descr="UNV-PPT-Support-Orange-LARGEv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3"/>
          <p:cNvSpPr>
            <a:spLocks noGrp="1" noChangeArrowheads="1"/>
          </p:cNvSpPr>
          <p:nvPr>
            <p:ph type="body" idx="1"/>
          </p:nvPr>
        </p:nvSpPr>
        <p:spPr>
          <a:xfrm>
            <a:off x="419100" y="1006475"/>
            <a:ext cx="8483600" cy="5673725"/>
          </a:xfrm>
        </p:spPr>
        <p:txBody>
          <a:bodyPr/>
          <a:lstStyle/>
          <a:p>
            <a:pPr eaLnBrk="1" hangingPunct="1">
              <a:lnSpc>
                <a:spcPct val="80000"/>
              </a:lnSpc>
              <a:defRPr/>
            </a:pPr>
            <a:r>
              <a:rPr lang="en-US" sz="2800" dirty="0">
                <a:latin typeface="Arial" charset="0"/>
                <a:ea typeface="ＭＳ Ｐゴシック" charset="0"/>
                <a:cs typeface="Arial" charset="0"/>
              </a:rPr>
              <a:t>Work with a </a:t>
            </a:r>
            <a:r>
              <a:rPr lang="en-US" sz="2800" dirty="0" smtClean="0">
                <a:latin typeface="Arial" charset="0"/>
                <a:ea typeface="ＭＳ Ｐゴシック" charset="0"/>
                <a:cs typeface="Arial" charset="0"/>
              </a:rPr>
              <a:t>partner</a:t>
            </a:r>
            <a:endParaRPr lang="en-US" sz="2800" dirty="0">
              <a:latin typeface="Arial" charset="0"/>
              <a:ea typeface="ＭＳ Ｐゴシック" charset="0"/>
              <a:cs typeface="Arial" charset="0"/>
            </a:endParaRPr>
          </a:p>
          <a:p>
            <a:pPr eaLnBrk="1" hangingPunct="1">
              <a:lnSpc>
                <a:spcPct val="80000"/>
              </a:lnSpc>
              <a:spcBef>
                <a:spcPts val="600"/>
              </a:spcBef>
              <a:buSzPct val="70000"/>
              <a:buFont typeface="Courier New" charset="0"/>
              <a:buChar char="o"/>
              <a:defRPr/>
            </a:pPr>
            <a:r>
              <a:rPr lang="en-US" dirty="0">
                <a:latin typeface="Arial" charset="0"/>
                <a:ea typeface="ＭＳ Ｐゴシック" charset="0"/>
                <a:cs typeface="Arial" charset="0"/>
              </a:rPr>
              <a:t>Add your </a:t>
            </a:r>
            <a:r>
              <a:rPr lang="en-US" dirty="0" smtClean="0">
                <a:latin typeface="Arial" charset="0"/>
                <a:ea typeface="ＭＳ Ｐゴシック" charset="0"/>
                <a:cs typeface="Arial" charset="0"/>
              </a:rPr>
              <a:t>feature (either Earthquakes or Volcanoes) </a:t>
            </a:r>
            <a:r>
              <a:rPr lang="en-US" sz="2400" b="1" dirty="0" smtClean="0">
                <a:latin typeface="Arial" charset="0"/>
                <a:ea typeface="ＭＳ Ｐゴシック" charset="0"/>
                <a:cs typeface="Arial" charset="0"/>
              </a:rPr>
              <a:t> </a:t>
            </a:r>
          </a:p>
          <a:p>
            <a:pPr lvl="2" eaLnBrk="1" hangingPunct="1">
              <a:lnSpc>
                <a:spcPct val="80000"/>
              </a:lnSpc>
              <a:spcBef>
                <a:spcPts val="600"/>
              </a:spcBef>
              <a:buSzPct val="70000"/>
              <a:buFont typeface="Courier New" charset="0"/>
              <a:buChar char="o"/>
              <a:defRPr/>
            </a:pPr>
            <a:r>
              <a:rPr lang="en-US" sz="1600" dirty="0" smtClean="0">
                <a:latin typeface="Arial" charset="0"/>
                <a:ea typeface="ＭＳ Ｐゴシック" charset="0"/>
                <a:cs typeface="Arial" charset="0"/>
              </a:rPr>
              <a:t>(hold </a:t>
            </a:r>
            <a:r>
              <a:rPr lang="en-US" sz="1600" dirty="0">
                <a:latin typeface="Arial" charset="0"/>
                <a:ea typeface="ＭＳ Ｐゴシック" charset="0"/>
                <a:cs typeface="Arial" charset="0"/>
              </a:rPr>
              <a:t>ctrl- or command-key to keep the </a:t>
            </a:r>
            <a:r>
              <a:rPr lang="en-US" sz="1600" b="1" dirty="0">
                <a:latin typeface="Arial" charset="0"/>
                <a:ea typeface="ＭＳ Ｐゴシック" charset="0"/>
                <a:cs typeface="Arial" charset="0"/>
              </a:rPr>
              <a:t>Political, </a:t>
            </a:r>
            <a:r>
              <a:rPr lang="en-US" sz="1600" b="1" dirty="0" err="1">
                <a:latin typeface="Arial" charset="0"/>
                <a:ea typeface="ＭＳ Ｐゴシック" charset="0"/>
                <a:cs typeface="Arial" charset="0"/>
              </a:rPr>
              <a:t>Lat</a:t>
            </a:r>
            <a:r>
              <a:rPr lang="en-US" sz="1600" b="1" dirty="0">
                <a:latin typeface="Arial" charset="0"/>
                <a:ea typeface="ＭＳ Ｐゴシック" charset="0"/>
                <a:cs typeface="Arial" charset="0"/>
              </a:rPr>
              <a:t>/Long</a:t>
            </a:r>
            <a:r>
              <a:rPr lang="en-US" sz="1600" dirty="0">
                <a:latin typeface="Arial" charset="0"/>
                <a:ea typeface="ＭＳ Ｐゴシック" charset="0"/>
                <a:cs typeface="Arial" charset="0"/>
              </a:rPr>
              <a:t>)</a:t>
            </a:r>
            <a:endParaRPr lang="en-US" dirty="0">
              <a:latin typeface="Arial" charset="0"/>
              <a:ea typeface="ＭＳ Ｐゴシック" charset="0"/>
              <a:cs typeface="Arial" charset="0"/>
            </a:endParaRPr>
          </a:p>
          <a:p>
            <a:pPr lvl="1" eaLnBrk="1" hangingPunct="1">
              <a:spcBef>
                <a:spcPts val="600"/>
              </a:spcBef>
              <a:buSzPct val="70000"/>
              <a:buFont typeface="Courier New" charset="0"/>
              <a:buChar char="o"/>
              <a:defRPr/>
            </a:pPr>
            <a:r>
              <a:rPr lang="en-US" dirty="0">
                <a:latin typeface="Arial" charset="0"/>
                <a:ea typeface="ＭＳ Ｐゴシック" charset="0"/>
                <a:cs typeface="Arial" charset="0"/>
              </a:rPr>
              <a:t>Study</a:t>
            </a:r>
            <a:r>
              <a:rPr lang="en-US" b="1" dirty="0">
                <a:latin typeface="Arial" charset="0"/>
                <a:ea typeface="ＭＳ Ｐゴシック" charset="0"/>
                <a:cs typeface="Arial" charset="0"/>
              </a:rPr>
              <a:t> </a:t>
            </a:r>
            <a:r>
              <a:rPr lang="en-US" dirty="0">
                <a:latin typeface="Arial" charset="0"/>
                <a:ea typeface="ＭＳ Ｐゴシック" charset="0"/>
                <a:cs typeface="Arial" charset="0"/>
              </a:rPr>
              <a:t>your map </a:t>
            </a:r>
          </a:p>
          <a:p>
            <a:pPr lvl="1" eaLnBrk="1" hangingPunct="1">
              <a:spcBef>
                <a:spcPts val="600"/>
              </a:spcBef>
              <a:buSzPct val="70000"/>
              <a:buFont typeface="Courier New" charset="0"/>
              <a:buChar char="o"/>
              <a:defRPr/>
            </a:pPr>
            <a:r>
              <a:rPr lang="en-US" dirty="0">
                <a:latin typeface="Arial" charset="0"/>
                <a:ea typeface="ＭＳ Ｐゴシック" charset="0"/>
                <a:cs typeface="Arial" charset="0"/>
              </a:rPr>
              <a:t>Answer</a:t>
            </a:r>
            <a:r>
              <a:rPr lang="en-US" b="1" dirty="0">
                <a:latin typeface="Arial" charset="0"/>
                <a:ea typeface="ＭＳ Ｐゴシック" charset="0"/>
                <a:cs typeface="Arial" charset="0"/>
              </a:rPr>
              <a:t> </a:t>
            </a:r>
            <a:r>
              <a:rPr lang="en-US" dirty="0">
                <a:latin typeface="Arial" charset="0"/>
                <a:ea typeface="ＭＳ Ｐゴシック" charset="0"/>
                <a:cs typeface="Arial" charset="0"/>
              </a:rPr>
              <a:t>the </a:t>
            </a:r>
            <a:r>
              <a:rPr lang="en-US" dirty="0" smtClean="0">
                <a:latin typeface="Arial" charset="0"/>
                <a:ea typeface="ＭＳ Ｐゴシック" charset="0"/>
                <a:cs typeface="Arial" charset="0"/>
              </a:rPr>
              <a:t>questions</a:t>
            </a:r>
          </a:p>
          <a:p>
            <a:pPr lvl="1" eaLnBrk="1" hangingPunct="1">
              <a:spcBef>
                <a:spcPts val="600"/>
              </a:spcBef>
              <a:buSzPct val="70000"/>
              <a:buFont typeface="Courier New" charset="0"/>
              <a:buChar char="o"/>
              <a:defRPr/>
            </a:pPr>
            <a:r>
              <a:rPr lang="en-US" dirty="0"/>
              <a:t>How </a:t>
            </a:r>
            <a:r>
              <a:rPr lang="en-US" dirty="0" smtClean="0"/>
              <a:t>are the data distributed</a:t>
            </a:r>
            <a:r>
              <a:rPr lang="en-US" dirty="0"/>
              <a:t>? </a:t>
            </a:r>
            <a:endParaRPr lang="en-US" dirty="0" smtClean="0"/>
          </a:p>
          <a:p>
            <a:pPr lvl="1" eaLnBrk="1" hangingPunct="1">
              <a:spcBef>
                <a:spcPts val="600"/>
              </a:spcBef>
              <a:buSzPct val="70000"/>
              <a:buFont typeface="Courier New" charset="0"/>
              <a:buChar char="o"/>
              <a:defRPr/>
            </a:pPr>
            <a:r>
              <a:rPr lang="en-US" dirty="0" smtClean="0"/>
              <a:t>How would describe the spatial pattern(s) of the data? Are </a:t>
            </a:r>
            <a:r>
              <a:rPr lang="en-US" dirty="0"/>
              <a:t>they located near the edges of the </a:t>
            </a:r>
            <a:r>
              <a:rPr lang="en-US" dirty="0" smtClean="0"/>
              <a:t>continent, </a:t>
            </a:r>
            <a:r>
              <a:rPr lang="en-US" dirty="0"/>
              <a:t>mid-continent, in the ocean</a:t>
            </a:r>
            <a:r>
              <a:rPr lang="en-US" dirty="0" smtClean="0"/>
              <a:t>?</a:t>
            </a:r>
          </a:p>
          <a:p>
            <a:pPr lvl="1" eaLnBrk="1" hangingPunct="1">
              <a:spcBef>
                <a:spcPts val="600"/>
              </a:spcBef>
              <a:buSzPct val="70000"/>
              <a:buFont typeface="Courier New" charset="0"/>
              <a:buChar char="o"/>
              <a:defRPr/>
            </a:pPr>
            <a:r>
              <a:rPr lang="en-US" dirty="0" smtClean="0"/>
              <a:t> </a:t>
            </a:r>
            <a:r>
              <a:rPr lang="en-US" dirty="0"/>
              <a:t>At what depth(s) do the earthquakes occur? (hint: look at the </a:t>
            </a:r>
            <a:r>
              <a:rPr lang="en-US" dirty="0" smtClean="0"/>
              <a:t>legend)</a:t>
            </a:r>
            <a:endParaRPr lang="en-US" sz="2800" dirty="0">
              <a:latin typeface="Arial" charset="0"/>
              <a:ea typeface="ＭＳ Ｐゴシック" charset="0"/>
              <a:cs typeface="Arial" charset="0"/>
            </a:endParaRPr>
          </a:p>
        </p:txBody>
      </p:sp>
      <p:sp>
        <p:nvSpPr>
          <p:cNvPr id="50179" name="Rectangle 2"/>
          <p:cNvSpPr>
            <a:spLocks noGrp="1" noChangeArrowheads="1"/>
          </p:cNvSpPr>
          <p:nvPr>
            <p:ph type="title"/>
          </p:nvPr>
        </p:nvSpPr>
        <p:spPr>
          <a:xfrm>
            <a:off x="2355850" y="60325"/>
            <a:ext cx="6788150" cy="839788"/>
          </a:xfrm>
        </p:spPr>
        <p:txBody>
          <a:bodyPr/>
          <a:lstStyle/>
          <a:p>
            <a:pPr eaLnBrk="1" hangingPunct="1"/>
            <a:r>
              <a:rPr lang="en-US">
                <a:latin typeface="Arial" charset="0"/>
                <a:cs typeface="ＭＳ Ｐゴシック" charset="0"/>
              </a:rPr>
              <a:t>Part 2: Compare Earthquake and Volcano Locations</a:t>
            </a:r>
          </a:p>
        </p:txBody>
      </p:sp>
      <p:sp>
        <p:nvSpPr>
          <p:cNvPr id="6" name="Octagon 5"/>
          <p:cNvSpPr>
            <a:spLocks noChangeArrowheads="1"/>
          </p:cNvSpPr>
          <p:nvPr/>
        </p:nvSpPr>
        <p:spPr bwMode="auto">
          <a:xfrm>
            <a:off x="8720138" y="6457950"/>
            <a:ext cx="298450" cy="300038"/>
          </a:xfrm>
          <a:prstGeom prst="octagon">
            <a:avLst>
              <a:gd name="adj" fmla="val 29287"/>
            </a:avLst>
          </a:prstGeom>
          <a:solidFill>
            <a:schemeClr val="accent2">
              <a:lumMod val="40000"/>
              <a:lumOff val="60000"/>
            </a:schemeClr>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8"/>
          <p:cNvSpPr>
            <a:spLocks noGrp="1" noChangeArrowheads="1"/>
          </p:cNvSpPr>
          <p:nvPr>
            <p:ph type="title"/>
          </p:nvPr>
        </p:nvSpPr>
        <p:spPr>
          <a:xfrm>
            <a:off x="2549525" y="60325"/>
            <a:ext cx="6594475" cy="784225"/>
          </a:xfrm>
        </p:spPr>
        <p:txBody>
          <a:bodyPr/>
          <a:lstStyle/>
          <a:p>
            <a:pPr eaLnBrk="1" hangingPunct="1"/>
            <a:r>
              <a:rPr lang="en-US" dirty="0">
                <a:latin typeface="Arial" charset="0"/>
                <a:cs typeface="ＭＳ Ｐゴシック" charset="0"/>
              </a:rPr>
              <a:t>Earthquake </a:t>
            </a:r>
            <a:r>
              <a:rPr lang="en-US" dirty="0" smtClean="0">
                <a:latin typeface="Arial" charset="0"/>
                <a:cs typeface="ＭＳ Ｐゴシック" charset="0"/>
              </a:rPr>
              <a:t>Distribution</a:t>
            </a:r>
            <a:endParaRPr lang="en-US" dirty="0">
              <a:latin typeface="Arial" charset="0"/>
              <a:cs typeface="ＭＳ Ｐゴシック" charset="0"/>
            </a:endParaRPr>
          </a:p>
        </p:txBody>
      </p:sp>
      <p:sp>
        <p:nvSpPr>
          <p:cNvPr id="2" name="Content Placeholder 1"/>
          <p:cNvSpPr>
            <a:spLocks noGrp="1"/>
          </p:cNvSpPr>
          <p:nvPr>
            <p:ph sz="half" idx="2"/>
          </p:nvPr>
        </p:nvSpPr>
        <p:spPr/>
        <p:txBody>
          <a:bodyPr/>
          <a:lstStyle/>
          <a:p>
            <a:endParaRPr lang="en-US"/>
          </a:p>
        </p:txBody>
      </p:sp>
      <p:sp>
        <p:nvSpPr>
          <p:cNvPr id="3" name="Content Placeholder 2"/>
          <p:cNvSpPr>
            <a:spLocks noGrp="1"/>
          </p:cNvSpPr>
          <p:nvPr>
            <p:ph sz="half" idx="1"/>
          </p:nvPr>
        </p:nvSpPr>
        <p:spPr/>
        <p:txBody>
          <a:bodyPr/>
          <a:lstStyle/>
          <a:p>
            <a:endParaRPr lang="en-US"/>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35862" y="1163859"/>
            <a:ext cx="7954645" cy="534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5247</TotalTime>
  <Words>3574</Words>
  <Application>Microsoft Macintosh PowerPoint</Application>
  <PresentationFormat>On-screen Show (4:3)</PresentationFormat>
  <Paragraphs>410</Paragraphs>
  <Slides>52</Slides>
  <Notes>38</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52</vt:i4>
      </vt:variant>
    </vt:vector>
  </HeadingPairs>
  <TitlesOfParts>
    <vt:vector size="54" baseType="lpstr">
      <vt:lpstr>Office Theme</vt:lpstr>
      <vt:lpstr>\\localhost\Users\shelleyolds\Documents\Dropbox\Shared-UNAVCO\educational-resources\visualizing-relationships-JVV\visualizing-earthquakes-volcanoes-westernUS-JVV-v2012-03\Macintosh HD:Users:seolds:Documents:a-work:EducationalModules:Visualizing Relationships using JVV:docs:Computer_w_Worksheet_VisualizingRelations_2009sep14.doc!OLE_LINK1</vt:lpstr>
      <vt:lpstr>Visualizing Relationships Between Earthquakes, Volcanoes, and Plate Tectonics in Alaska</vt:lpstr>
      <vt:lpstr>Activity Outcomes</vt:lpstr>
      <vt:lpstr>Part 1: Prepare Your Map for Study</vt:lpstr>
      <vt:lpstr>Getting Oriented to the Map</vt:lpstr>
      <vt:lpstr>Getting Oriented to the Map</vt:lpstr>
      <vt:lpstr>Zoom Into Alaska</vt:lpstr>
      <vt:lpstr>Under Add Features  select Political Lat/Long</vt:lpstr>
      <vt:lpstr>Part 2: Compare Earthquake and Volcano Locations</vt:lpstr>
      <vt:lpstr>Earthquake Distribution</vt:lpstr>
      <vt:lpstr>Volcano Distribution</vt:lpstr>
      <vt:lpstr>Earthquake and Volcano Distribution in the Western U.S.</vt:lpstr>
      <vt:lpstr>Earthquakes and Volcanoes</vt:lpstr>
      <vt:lpstr>Part 3: How is Alaska moving over time? </vt:lpstr>
      <vt:lpstr>Part 3: How is Alaska moving over time? </vt:lpstr>
      <vt:lpstr>Anatomy of a High-precision  Permanent GPS Station</vt:lpstr>
      <vt:lpstr>Introduction: GPS Basics</vt:lpstr>
      <vt:lpstr>Demonstration  Pinpoint Location With GPS</vt:lpstr>
      <vt:lpstr>One way to find your location – 4 intersecting spheres</vt:lpstr>
      <vt:lpstr>About Velocity Vectors</vt:lpstr>
      <vt:lpstr>Add Velocity Vectors</vt:lpstr>
      <vt:lpstr>Add Velocity Vectors</vt:lpstr>
      <vt:lpstr>Viewing recent &amp; near-real time data </vt:lpstr>
      <vt:lpstr>Explore Data: GPS Velocity Viewer</vt:lpstr>
      <vt:lpstr>Part 3 continued: Sketch and Study the Vectors</vt:lpstr>
      <vt:lpstr>Volcano Augustine</vt:lpstr>
      <vt:lpstr>GPS Velocity Viewer- Zoomed in</vt:lpstr>
      <vt:lpstr>Study the GPS Data-,   ex: Cooper Landing, Alaska</vt:lpstr>
      <vt:lpstr>Measuring the Crust and Mantle Move</vt:lpstr>
      <vt:lpstr>Plate Boundaries </vt:lpstr>
      <vt:lpstr>Plate Boundaries as Zones</vt:lpstr>
      <vt:lpstr>Wrap Up</vt:lpstr>
      <vt:lpstr>PowerPoint Presentation</vt:lpstr>
      <vt:lpstr>PowerPoint Presentation</vt:lpstr>
      <vt:lpstr>Alaska Topography</vt:lpstr>
      <vt:lpstr>Neighboring Frames of Reference: North America</vt:lpstr>
      <vt:lpstr>Neighboring Frames of Reference: Pacific Plate</vt:lpstr>
      <vt:lpstr>Thinking of Boundaries as Zones</vt:lpstr>
      <vt:lpstr>Part 4: Put It All Together</vt:lpstr>
      <vt:lpstr>Part 4: Sketch and  Study the Modeled Vectors</vt:lpstr>
      <vt:lpstr>Global Motion</vt:lpstr>
      <vt:lpstr>Other Tools to Explore</vt:lpstr>
      <vt:lpstr>Vertical motions - Kenai</vt:lpstr>
      <vt:lpstr>Signs of Volcanic Activity</vt:lpstr>
      <vt:lpstr>Monitoring</vt:lpstr>
      <vt:lpstr>Eruption History</vt:lpstr>
      <vt:lpstr>Volcanic Gases</vt:lpstr>
      <vt:lpstr>Volcanic Gases</vt:lpstr>
      <vt:lpstr>Volcanic Gases</vt:lpstr>
      <vt:lpstr>Heat and Hydrothermal Activity</vt:lpstr>
      <vt:lpstr>Earthquakes from magma </vt:lpstr>
      <vt:lpstr>Ground Deformation</vt:lpstr>
      <vt:lpstr>Ground Deformation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seolds</dc:creator>
  <cp:lastModifiedBy>Shelley Olds</cp:lastModifiedBy>
  <cp:revision>188</cp:revision>
  <cp:lastPrinted>2010-07-25T20:57:00Z</cp:lastPrinted>
  <dcterms:created xsi:type="dcterms:W3CDTF">2010-02-03T03:44:07Z</dcterms:created>
  <dcterms:modified xsi:type="dcterms:W3CDTF">2017-03-31T19:11:30Z</dcterms:modified>
</cp:coreProperties>
</file>