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84" r:id="rId2"/>
    <p:sldId id="257" r:id="rId3"/>
    <p:sldId id="315" r:id="rId4"/>
    <p:sldId id="316" r:id="rId5"/>
    <p:sldId id="320" r:id="rId6"/>
    <p:sldId id="318" r:id="rId7"/>
    <p:sldId id="321" r:id="rId8"/>
    <p:sldId id="319" r:id="rId9"/>
    <p:sldId id="317" r:id="rId10"/>
    <p:sldId id="323" r:id="rId11"/>
    <p:sldId id="314" r:id="rId12"/>
    <p:sldId id="285" r:id="rId13"/>
    <p:sldId id="258" r:id="rId14"/>
    <p:sldId id="287" r:id="rId15"/>
    <p:sldId id="289" r:id="rId16"/>
    <p:sldId id="290" r:id="rId17"/>
    <p:sldId id="294" r:id="rId18"/>
    <p:sldId id="312" r:id="rId19"/>
    <p:sldId id="295" r:id="rId20"/>
    <p:sldId id="291" r:id="rId21"/>
    <p:sldId id="296" r:id="rId22"/>
    <p:sldId id="292" r:id="rId23"/>
    <p:sldId id="298" r:id="rId24"/>
    <p:sldId id="299" r:id="rId25"/>
    <p:sldId id="300" r:id="rId26"/>
    <p:sldId id="301" r:id="rId27"/>
    <p:sldId id="302" r:id="rId28"/>
    <p:sldId id="279" r:id="rId29"/>
    <p:sldId id="303" r:id="rId30"/>
    <p:sldId id="304" r:id="rId31"/>
    <p:sldId id="305" r:id="rId32"/>
    <p:sldId id="306" r:id="rId33"/>
    <p:sldId id="307" r:id="rId34"/>
    <p:sldId id="308" r:id="rId35"/>
    <p:sldId id="309" r:id="rId36"/>
    <p:sldId id="310" r:id="rId37"/>
    <p:sldId id="31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319" autoAdjust="0"/>
  </p:normalViewPr>
  <p:slideViewPr>
    <p:cSldViewPr snapToGrid="0" snapToObjects="1">
      <p:cViewPr varScale="1">
        <p:scale>
          <a:sx n="102" d="100"/>
          <a:sy n="102" d="100"/>
        </p:scale>
        <p:origin x="-29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65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B8506-F533-2244-927D-045B0FBF1A1A}" type="datetimeFigureOut">
              <a:rPr lang="en-US" smtClean="0"/>
              <a:t>8/17/16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A2146A-0890-8347-8152-F44E19AC91CE}" type="slidenum">
              <a:rPr lang="en-US" smtClean="0"/>
              <a:t>‹#›</a:t>
            </a:fld>
            <a:endParaRPr lang="en-US" dirty="0"/>
          </a:p>
        </p:txBody>
      </p:sp>
    </p:spTree>
    <p:extLst>
      <p:ext uri="{BB962C8B-B14F-4D97-AF65-F5344CB8AC3E}">
        <p14:creationId xmlns:p14="http://schemas.microsoft.com/office/powerpoint/2010/main" val="35723572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20F5F5-58AD-DF44-B465-C17421FFAF92}" type="slidenum">
              <a:rPr lang="en-US"/>
              <a:pPr eaLnBrk="1" hangingPunct="1"/>
              <a:t>1</a:t>
            </a:fld>
            <a:endParaRPr 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10</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11</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smtClean="0">
                <a:latin typeface="Arial" charset="0"/>
              </a:rPr>
              <a:t>This slide is</a:t>
            </a:r>
            <a:r>
              <a:rPr lang="en-US" sz="1200" b="0" baseline="0" dirty="0" smtClean="0">
                <a:latin typeface="Arial" charset="0"/>
              </a:rPr>
              <a:t> to identify students who struggle with graphing.  If you already plan to do this activity with </a:t>
            </a:r>
            <a:r>
              <a:rPr lang="en-US" sz="1200" b="0" i="1" baseline="0" dirty="0" smtClean="0">
                <a:latin typeface="Arial" charset="0"/>
              </a:rPr>
              <a:t>all</a:t>
            </a:r>
            <a:r>
              <a:rPr lang="en-US" sz="1200" b="0" baseline="0" dirty="0" smtClean="0">
                <a:latin typeface="Arial" charset="0"/>
              </a:rPr>
              <a:t> students, skip this slide.  The points pop into view when you touch the return/enter key.</a:t>
            </a:r>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12</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baseline="0" dirty="0" smtClean="0">
                <a:latin typeface="Arial" charset="0"/>
              </a:rPr>
              <a:t>As their first step in determining how the fictitious high-resolution GPS monument A moved over time, s</a:t>
            </a:r>
            <a:r>
              <a:rPr lang="en-US" sz="1200" b="0" dirty="0" smtClean="0">
                <a:latin typeface="Arial" charset="0"/>
              </a:rPr>
              <a:t>tudents</a:t>
            </a:r>
            <a:r>
              <a:rPr lang="en-US" sz="1200" b="0" baseline="0" dirty="0" smtClean="0">
                <a:latin typeface="Arial" charset="0"/>
              </a:rPr>
              <a:t> use this data in their first graph.  They graph the data on a grid on their worksheets. </a:t>
            </a:r>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charset="0"/>
              </a:rPr>
              <a:t>Students graph North</a:t>
            </a:r>
            <a:r>
              <a:rPr lang="en-US" sz="1200" baseline="0" dirty="0" smtClean="0">
                <a:latin typeface="Arial" charset="0"/>
              </a:rPr>
              <a:t> vs. Time.  They see the first two points already plotted on their worksheet; their task is to add the rest.  Students see that the GPS moved farther north every year because the values for the positions increase.  These points drop in one by one as you touch the return/enter key.</a:t>
            </a:r>
            <a:endParaRPr lang="en-US" dirty="0" smtClean="0">
              <a:ea typeface="ＭＳ Ｐゴシック" charset="0"/>
              <a:cs typeface="ＭＳ Ｐゴシック" charset="0"/>
            </a:endParaRPr>
          </a:p>
          <a:p>
            <a:endParaRPr lang="en-US" dirty="0">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55F71B-F8E3-0241-B41F-5B418442D3FE}" type="slidenum">
              <a:rPr lang="en-US" sz="1200"/>
              <a:pPr eaLnBrk="1" hangingPunct="1"/>
              <a:t>13</a:t>
            </a:fld>
            <a:endParaRPr 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latin typeface="Arial" charset="0"/>
              </a:rPr>
              <a:t>Students graph East</a:t>
            </a:r>
            <a:r>
              <a:rPr lang="en-US" sz="1200" baseline="0" dirty="0" smtClean="0">
                <a:latin typeface="Arial" charset="0"/>
              </a:rPr>
              <a:t> vs. Time.  They see the first two points on their worksheet and add the rest. This is just like the previous graph.  When the numbers increase over time, the convention is that the GPS station moves east.  If they were to decrease, the monument would be moving west.</a:t>
            </a:r>
            <a:endParaRPr lang="en-US" dirty="0">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55F71B-F8E3-0241-B41F-5B418442D3FE}" type="slidenum">
              <a:rPr lang="en-US" sz="1200"/>
              <a:pPr eaLnBrk="1" hangingPunct="1"/>
              <a:t>14</a:t>
            </a:fld>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only substantive difference between this data and that for monument A is that monument B’s data has negative values.  The important thing is that these values become more positive over time, and thus the monument moves north.  The trend is what students need to pay attention to, not the values themselves.</a:t>
            </a:r>
            <a:endParaRPr lang="en-US" dirty="0" smtClean="0"/>
          </a:p>
        </p:txBody>
      </p:sp>
      <p:sp>
        <p:nvSpPr>
          <p:cNvPr id="4" name="Slide Number Placeholder 3"/>
          <p:cNvSpPr>
            <a:spLocks noGrp="1"/>
          </p:cNvSpPr>
          <p:nvPr>
            <p:ph type="sldNum" sz="quarter" idx="10"/>
          </p:nvPr>
        </p:nvSpPr>
        <p:spPr/>
        <p:txBody>
          <a:bodyPr/>
          <a:lstStyle/>
          <a:p>
            <a:fld id="{F3A2146A-0890-8347-8152-F44E19AC91CE}" type="slidenum">
              <a:rPr lang="en-US" smtClean="0"/>
              <a:t>15</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 shows monument B moving north over time as the data values increase.  </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16</a:t>
            </a:fld>
            <a:endParaRPr lang="en-US" dirty="0"/>
          </a:p>
        </p:txBody>
      </p:sp>
    </p:spTree>
    <p:extLst>
      <p:ext uri="{BB962C8B-B14F-4D97-AF65-F5344CB8AC3E}">
        <p14:creationId xmlns:p14="http://schemas.microsoft.com/office/powerpoint/2010/main" val="300884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graphs show the same data graphed at different</a:t>
            </a:r>
            <a:r>
              <a:rPr lang="en-US" baseline="0" dirty="0" smtClean="0"/>
              <a:t> scales.  The left-hand graph is at the same scale as the North vs. Time graph on the previous slide:  Each darker block represents 1 mm.  The right-hand graph is plotted with 2 mm per dark block. If you were to draw a line through the dots (which you see when you click return/enter), the lines have different slopes—because the scaling differs.</a:t>
            </a:r>
          </a:p>
          <a:p>
            <a:endParaRPr lang="en-US" baseline="0" dirty="0" smtClean="0"/>
          </a:p>
          <a:p>
            <a:r>
              <a:rPr lang="en-US" baseline="0" dirty="0" smtClean="0"/>
              <a:t>Additionally, both lines have negative slopes because the data decreases over time.  Monument B is moving west.</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17</a:t>
            </a:fld>
            <a:endParaRPr lang="en-US" dirty="0"/>
          </a:p>
        </p:txBody>
      </p:sp>
    </p:spTree>
    <p:extLst>
      <p:ext uri="{BB962C8B-B14F-4D97-AF65-F5344CB8AC3E}">
        <p14:creationId xmlns:p14="http://schemas.microsoft.com/office/powerpoint/2010/main" val="300884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data comes from a research-grade, high-precision GPS monument south of the Olympic Mountains in Washington state.  This is your students’ first go at mapping real data—this set has decimal points, which students have not yet seen in this activity.  The grid they will plot on has 10 mm per dark block, making each light block 2 mm.  Students will have to place their points as best they can by rounding the data and interpolating between lines.  </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19</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P430 is moving north and east over time—in both cases, the trend is</a:t>
            </a:r>
            <a:r>
              <a:rPr lang="en-US" baseline="0" dirty="0" smtClean="0"/>
              <a:t> that numbers increase over time</a:t>
            </a:r>
            <a:r>
              <a:rPr lang="en-US" dirty="0" smtClean="0"/>
              <a:t>.  And, in both cases, the data</a:t>
            </a:r>
            <a:r>
              <a:rPr lang="en-US" baseline="0" dirty="0" smtClean="0"/>
              <a:t> falls in a tight line.</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20</a:t>
            </a:fld>
            <a:endParaRPr lang="en-US" dirty="0"/>
          </a:p>
        </p:txBody>
      </p:sp>
    </p:spTree>
    <p:extLst>
      <p:ext uri="{BB962C8B-B14F-4D97-AF65-F5344CB8AC3E}">
        <p14:creationId xmlns:p14="http://schemas.microsoft.com/office/powerpoint/2010/main" val="310349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2</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smtClean="0">
                <a:latin typeface="Arial" charset="0"/>
              </a:rPr>
              <a:t>This slide is</a:t>
            </a:r>
            <a:r>
              <a:rPr lang="en-US" sz="1200" b="0" baseline="0" dirty="0" smtClean="0">
                <a:latin typeface="Arial" charset="0"/>
              </a:rPr>
              <a:t> to identify students who struggle with graphing.  If you already plan to do this activity with </a:t>
            </a:r>
            <a:r>
              <a:rPr lang="en-US" sz="1200" b="0" i="1" baseline="0" dirty="0" smtClean="0">
                <a:latin typeface="Arial" charset="0"/>
              </a:rPr>
              <a:t>all</a:t>
            </a:r>
            <a:r>
              <a:rPr lang="en-US" sz="1200" b="0" baseline="0" dirty="0" smtClean="0">
                <a:latin typeface="Arial" charset="0"/>
              </a:rPr>
              <a:t> students, skip this slide.  The points pop into view when you touch the return/enter key.</a:t>
            </a:r>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data comes from a GPS monument in coastal northern California.  Your students will graph this on graph paper that you provide.  You can purchase paper or search on-line for “graph paper 10 squares per inch” or another suitable scale.</a:t>
            </a:r>
          </a:p>
          <a:p>
            <a:endParaRPr lang="en-US" baseline="0" dirty="0" smtClean="0"/>
          </a:p>
          <a:p>
            <a:r>
              <a:rPr lang="en-US" baseline="0" dirty="0" smtClean="0"/>
              <a:t>This is the first time that your students work out the scale on their own.</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21</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vertical</a:t>
            </a:r>
            <a:r>
              <a:rPr lang="en-US" baseline="0" dirty="0" smtClean="0"/>
              <a:t> scale ranges from -60 to 90.  Also note that the points are surrounded by circles, which make the points easier to see and protects them from being obscured by a best-fit line.</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22</a:t>
            </a:fld>
            <a:endParaRPr lang="en-US" dirty="0"/>
          </a:p>
        </p:txBody>
      </p:sp>
    </p:spTree>
    <p:extLst>
      <p:ext uri="{BB962C8B-B14F-4D97-AF65-F5344CB8AC3E}">
        <p14:creationId xmlns:p14="http://schemas.microsoft.com/office/powerpoint/2010/main" val="74278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East vs. Time,</a:t>
            </a:r>
            <a:r>
              <a:rPr lang="en-US" baseline="0" dirty="0" smtClean="0"/>
              <a:t> the scale ranges from -120 to 0.  Students can see that the scale does not need to be the same on every graph.</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23</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station P058, students graph</a:t>
            </a:r>
            <a:r>
              <a:rPr lang="en-US" baseline="0" dirty="0" smtClean="0"/>
              <a:t> North vs. Time, East vs. Time, and, for the first time, Vertical vs. Time.  Like P157, P058 is in northern California.</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24</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best-fit line is a drawn as a single straight line—it does not go from point to point.  Instead, the line averages the trend of the points.  It is subjective; a linear regression done by a calculator or spreadsheet would use a statistical method of finding the best-fit line.  The line is not drawn through the circles around the points—one can still see the points.  </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25</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a:t>
            </a:r>
            <a:r>
              <a:rPr lang="en-US" baseline="0" dirty="0" smtClean="0"/>
              <a:t> data graphed at two scales.  On the top graph, each large or dark square represents 10 mm.  On the bottom, each one represents 5 mm.  Together they show that the slope of the line depends on the data as well as on the scaling of the graph.</a:t>
            </a:r>
            <a:endParaRPr lang="en-US" dirty="0"/>
          </a:p>
        </p:txBody>
      </p:sp>
      <p:sp>
        <p:nvSpPr>
          <p:cNvPr id="4" name="Slide Number Placeholder 3"/>
          <p:cNvSpPr>
            <a:spLocks noGrp="1"/>
          </p:cNvSpPr>
          <p:nvPr>
            <p:ph type="sldNum" sz="quarter" idx="10"/>
          </p:nvPr>
        </p:nvSpPr>
        <p:spPr/>
        <p:txBody>
          <a:bodyPr/>
          <a:lstStyle/>
          <a:p>
            <a:fld id="{F3A2146A-0890-8347-8152-F44E19AC91CE}" type="slidenum">
              <a:rPr lang="en-US" smtClean="0"/>
              <a:t>26</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how much more scatter there</a:t>
            </a:r>
            <a:r>
              <a:rPr lang="en-US" baseline="0" dirty="0" smtClean="0"/>
              <a:t> is in vertical data, which is why students haven’t graphed it until now.  It also shows the reason for statistics—eyeballing a single line to represent the trend of data is </a:t>
            </a:r>
            <a:r>
              <a:rPr lang="en-US" b="1" baseline="0" dirty="0" smtClean="0">
                <a:solidFill>
                  <a:srgbClr val="FF0000"/>
                </a:solidFill>
              </a:rPr>
              <a:t>not</a:t>
            </a:r>
            <a:r>
              <a:rPr lang="en-US" baseline="0" dirty="0" smtClean="0">
                <a:solidFill>
                  <a:srgbClr val="FF0000"/>
                </a:solidFill>
              </a:rPr>
              <a:t> </a:t>
            </a:r>
            <a:r>
              <a:rPr lang="en-US" b="1" baseline="0" dirty="0" smtClean="0">
                <a:solidFill>
                  <a:srgbClr val="FF0000"/>
                </a:solidFill>
              </a:rPr>
              <a:t>incredibly accurate.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3A2146A-0890-8347-8152-F44E19AC91CE}" type="slidenum">
              <a:rPr lang="en-US" smtClean="0"/>
              <a:t>27</a:t>
            </a:fld>
            <a:endParaRPr lang="en-US" dirty="0"/>
          </a:p>
        </p:txBody>
      </p:sp>
    </p:spTree>
    <p:extLst>
      <p:ext uri="{BB962C8B-B14F-4D97-AF65-F5344CB8AC3E}">
        <p14:creationId xmlns:p14="http://schemas.microsoft.com/office/powerpoint/2010/main" val="76228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28</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This</a:t>
            </a:r>
            <a:r>
              <a:rPr lang="en-US" baseline="0" dirty="0" smtClean="0">
                <a:ea typeface="ＭＳ Ｐゴシック" charset="0"/>
                <a:cs typeface="ＭＳ Ｐゴシック" charset="0"/>
              </a:rPr>
              <a:t> data is to introduce the idea that graphs can also be used as maps.  With north-south on the vertical axis and east-west horizontally, this is set up like many maps, with north at the top.  The grid lines are analogous to lines of latitude and longitude.</a:t>
            </a:r>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29</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In this graph</a:t>
            </a:r>
            <a:r>
              <a:rPr lang="en-US" baseline="0" dirty="0" smtClean="0">
                <a:ea typeface="ＭＳ Ｐゴシック" charset="0"/>
                <a:cs typeface="ＭＳ Ｐゴシック" charset="0"/>
              </a:rPr>
              <a:t> and the others to come, students graph North vs. East.  This allows them to see the direction a monument moves and for you to introduce the concept of vectors.  The first two points are plotted for them.  </a:t>
            </a:r>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30</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Your</a:t>
            </a:r>
            <a:r>
              <a:rPr lang="en-US" baseline="0" dirty="0" smtClean="0">
                <a:ea typeface="ＭＳ Ｐゴシック" charset="0"/>
                <a:cs typeface="ＭＳ Ｐゴシック" charset="0"/>
              </a:rPr>
              <a:t> students are instructed to plot the points and then to draw a line through them, with its base at the point marking 2000 and the arrowhead at the point for 2005.  This shows them the monument moves northeast from 2000 to 2005.  But, it only works when both axes have the same scale.  Clicking on the return/enter key drops the line in.</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blue arrow shows the direction of motion.  If you were to determine its length, you would also know how fast the monument moves, its speed.  (You could use the scale to measure its length with a ruler or by marking the arrow’s length on scrap paper and holding it against the scale.  Or, you could use the Pythagorean theorem to calculate its length.  You also know that this data is from 2000 to 2005, say from January 1, 2000 to January 1, 2005, or five years.  Distance per time is speed.  In this case, the speed is 7.1 mm over 5 years, or 7.1 mm/5 yrs = 1.4mm/yr.)  An arrow which indicates both direction and speed is a velocity vector.  </a:t>
            </a:r>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3</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31</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This shows</a:t>
            </a:r>
            <a:r>
              <a:rPr lang="en-US" baseline="0" dirty="0" smtClean="0">
                <a:ea typeface="ＭＳ Ｐゴシック" charset="0"/>
                <a:cs typeface="ＭＳ Ｐゴシック" charset="0"/>
              </a:rPr>
              <a:t> North vs. East plotted for station P430, with both scales set up so that each darker or heavier block represents 10mm.  Because the vertical axis is the north/south axis, your students can measure the angle the best-fit lines makes with north.  That is the vector’s bearing or “azimuth.” The next slides show two ways to measure the azimuth.</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speed of this monument is 8.4 mm/yr.</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activity “Measuring plate motion with GPS” complements and expands upon this introduction to velocity vectors.  Students analyze GPS data from Iceland taken from two stations on opposite sides of the Mid-Atlantic Ridge.  They discover that Iceland is pulling apart.</a:t>
            </a:r>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32</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A circular protractor like this ratty old</a:t>
            </a:r>
            <a:r>
              <a:rPr lang="en-US" baseline="0" dirty="0" smtClean="0">
                <a:ea typeface="ＭＳ Ｐゴシック" charset="0"/>
                <a:cs typeface="ＭＳ Ｐゴシック" charset="0"/>
              </a:rPr>
              <a:t> one is one tool students can use to measure the angle between the best-fit line and north.  In this case the angle is 47 degrees; therefore the azimuth of the velocity vector is 47 degrees.  A circular protractor is less confusing for students than a conventional half-moon protractor.  Students can measure the azimuth of the vector easily, no matter which quadrant it points to.  </a:t>
            </a:r>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33</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A directional compass is another</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tool</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for measuring the azimuth</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Line </a:t>
            </a:r>
            <a:r>
              <a:rPr lang="en-US" baseline="0" dirty="0" smtClean="0">
                <a:ea typeface="ＭＳ Ｐゴシック" charset="0"/>
                <a:cs typeface="ＭＳ Ｐゴシック" charset="0"/>
              </a:rPr>
              <a:t>the graph paper up with north and tape it to the desktop.  (Metal desk or table underpinnings and hidden power wires can throw compasses off.)  Then, line the compass up with the best-fit line on the graph and read the compass’s arrow.  Voila!  The compass produces the azimuth.  The next slide shows the dial in detail.</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If you lack compasses, compass apps for smart phones and tablet computers can do the same thing.</a:t>
            </a:r>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34</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This compass is designed</a:t>
            </a:r>
            <a:r>
              <a:rPr lang="en-US" baseline="0" dirty="0" smtClean="0">
                <a:ea typeface="ＭＳ Ｐゴシック" charset="0"/>
                <a:cs typeface="ＭＳ Ｐゴシック" charset="0"/>
              </a:rPr>
              <a:t> so that you line the red end of the big swinging needle up with the two green lines in the base by turning the dial (the “bezel”).  Read the azimuth from the gauge on the rim of the bezel at the white line on the hinge.  (With this compass, the black arrow and inner gauge are to use the compass as a clinometer.)</a:t>
            </a:r>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35</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The velocity</a:t>
            </a:r>
            <a:r>
              <a:rPr lang="en-US" baseline="0" dirty="0" smtClean="0">
                <a:ea typeface="ＭＳ Ｐゴシック" charset="0"/>
                <a:cs typeface="ＭＳ Ｐゴシック" charset="0"/>
              </a:rPr>
              <a:t> vector for </a:t>
            </a:r>
            <a:r>
              <a:rPr lang="en-US" dirty="0" smtClean="0">
                <a:ea typeface="ＭＳ Ｐゴシック" charset="0"/>
                <a:cs typeface="ＭＳ Ｐゴシック" charset="0"/>
              </a:rPr>
              <a:t>P058 has an azimuth of</a:t>
            </a:r>
            <a:r>
              <a:rPr lang="en-US" baseline="0" dirty="0" smtClean="0">
                <a:ea typeface="ＭＳ Ｐゴシック" charset="0"/>
                <a:cs typeface="ＭＳ Ｐゴシック" charset="0"/>
              </a:rPr>
              <a:t> 9 degrees.   The vector shown to the right of the best-fit line is the “official” vector taken from time series data on P058’s data page.  In this case, the eye-balled best-fit line is not quite right—if it were, it would be parallel to the plotted vector.  The next slide shows the time series data for this site.</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The speed of this monument is 16.0 mm/</a:t>
            </a:r>
            <a:r>
              <a:rPr lang="en-US" baseline="0" smtClean="0">
                <a:ea typeface="ＭＳ Ｐゴシック" charset="0"/>
                <a:cs typeface="ＭＳ Ｐゴシック" charset="0"/>
              </a:rPr>
              <a:t>yr.</a:t>
            </a:r>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36</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Time</a:t>
            </a:r>
            <a:r>
              <a:rPr lang="en-US" baseline="0" dirty="0" smtClean="0">
                <a:ea typeface="ＭＳ Ｐゴシック" charset="0"/>
                <a:cs typeface="ＭＳ Ｐゴシック" charset="0"/>
              </a:rPr>
              <a:t> series data for GPS monument P058.  The best-fit line, calculated from thousands of points, appears as red lines.  On the web page for this station (http://pbo.unavco.org/station/overview/P058), clicking on the small image of the plot expands it.  Rolling your mouse over the plot makes options appear at the bottom.  Selecting the Next arrow, gives cleaned data with values for the vectors displayed at the top.   (Search for “Overview PBO station P058.”)</a:t>
            </a:r>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D76264-7A65-3E43-B0F7-C3BD5834CA92}" type="slidenum">
              <a:rPr lang="en-US" sz="1200"/>
              <a:pPr eaLnBrk="1" hangingPunct="1"/>
              <a:t>37</a:t>
            </a:fld>
            <a:endParaRPr lang="en-US" sz="1200" dirty="0"/>
          </a:p>
        </p:txBody>
      </p:sp>
      <p:sp>
        <p:nvSpPr>
          <p:cNvPr id="68610" name="Rectangle 2"/>
          <p:cNvSpPr>
            <a:spLocks noGrp="1" noRot="1" noChangeAspect="1" noChangeArrowheads="1" noTextEdit="1"/>
          </p:cNvSpPr>
          <p:nvPr>
            <p:ph type="sldImg"/>
          </p:nvPr>
        </p:nvSpPr>
        <p:spPr>
          <a:xfrm>
            <a:off x="1144588" y="684213"/>
            <a:ext cx="4572000" cy="3429000"/>
          </a:xfrm>
          <a:ln/>
        </p:spPr>
      </p:sp>
      <p:sp>
        <p:nvSpPr>
          <p:cNvPr id="6861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Two</a:t>
            </a:r>
            <a:r>
              <a:rPr lang="en-US" baseline="0" dirty="0" smtClean="0">
                <a:ea typeface="ＭＳ Ｐゴシック" charset="0"/>
                <a:cs typeface="ＭＳ Ｐゴシック" charset="0"/>
              </a:rPr>
              <a:t> websites with GPS data:</a:t>
            </a:r>
          </a:p>
          <a:p>
            <a:r>
              <a:rPr lang="en-US" baseline="0" dirty="0" smtClean="0">
                <a:ea typeface="ＭＳ Ｐゴシック" charset="0"/>
                <a:cs typeface="ＭＳ Ｐゴシック" charset="0"/>
              </a:rPr>
              <a:t>UNAVCO’s Velocity Viewer can display velocity vectors, earthquakes, volcanoes, and plate tectonic boundaries.  Data is available for GPS sites from around the world. (Search for “UNAVCO Viewer.”)</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UNAVCO’s Data for Educators site with a selected subset of GPS data from North America. (Search for “UNAVCO educators data.”)</a:t>
            </a:r>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4</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5</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6</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7</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8</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0FE1E1-85CC-CD4D-8071-08FEC1E85401}" type="slidenum">
              <a:rPr lang="en-US" sz="1200"/>
              <a:pPr eaLnBrk="1" hangingPunct="1"/>
              <a:t>9</a:t>
            </a:fld>
            <a:endParaRPr lang="en-US" sz="1200" dirty="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dirty="0" smtClean="0">
              <a:latin typeface="Arial" charset="0"/>
            </a:endParaRPr>
          </a:p>
          <a:p>
            <a:endParaRPr lang="en-US" sz="1200" dirty="0" smtClean="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265C20-36DB-334E-B5FB-14CC0F1EF529}" type="datetimeFigureOut">
              <a:rPr lang="en-US" smtClean="0"/>
              <a:t>8/17/16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20891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65C20-36DB-334E-B5FB-14CC0F1EF529}" type="datetimeFigureOut">
              <a:rPr lang="en-US" smtClean="0"/>
              <a:t>8/17/16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39818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65C20-36DB-334E-B5FB-14CC0F1EF529}" type="datetimeFigureOut">
              <a:rPr lang="en-US" smtClean="0"/>
              <a:t>8/17/16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93714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314450"/>
            <a:ext cx="8858250" cy="4935538"/>
          </a:xfrm>
        </p:spPr>
        <p:txBody>
          <a:bodyPr/>
          <a:lstStyle/>
          <a:p>
            <a:pPr lvl="0"/>
            <a:endParaRPr lang="en-US" noProof="0" dirty="0"/>
          </a:p>
        </p:txBody>
      </p:sp>
    </p:spTree>
    <p:extLst>
      <p:ext uri="{BB962C8B-B14F-4D97-AF65-F5344CB8AC3E}">
        <p14:creationId xmlns:p14="http://schemas.microsoft.com/office/powerpoint/2010/main" val="339464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65C20-36DB-334E-B5FB-14CC0F1EF529}" type="datetimeFigureOut">
              <a:rPr lang="en-US" smtClean="0"/>
              <a:t>8/17/16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307488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265C20-36DB-334E-B5FB-14CC0F1EF529}" type="datetimeFigureOut">
              <a:rPr lang="en-US" smtClean="0"/>
              <a:t>8/17/16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614467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265C20-36DB-334E-B5FB-14CC0F1EF529}" type="datetimeFigureOut">
              <a:rPr lang="en-US" smtClean="0"/>
              <a:t>8/17/16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25801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265C20-36DB-334E-B5FB-14CC0F1EF529}" type="datetimeFigureOut">
              <a:rPr lang="en-US" smtClean="0"/>
              <a:t>8/17/16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5546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65C20-36DB-334E-B5FB-14CC0F1EF529}" type="datetimeFigureOut">
              <a:rPr lang="en-US" smtClean="0"/>
              <a:t>8/17/16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15870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65C20-36DB-334E-B5FB-14CC0F1EF529}" type="datetimeFigureOut">
              <a:rPr lang="en-US" smtClean="0"/>
              <a:t>8/17/16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132832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65C20-36DB-334E-B5FB-14CC0F1EF529}" type="datetimeFigureOut">
              <a:rPr lang="en-US" smtClean="0"/>
              <a:t>8/17/16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328647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65C20-36DB-334E-B5FB-14CC0F1EF529}" type="datetimeFigureOut">
              <a:rPr lang="en-US" smtClean="0"/>
              <a:t>8/17/16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7E603A-AC2D-564A-9BA1-1FDA01829C56}" type="slidenum">
              <a:rPr lang="en-US" smtClean="0"/>
              <a:t>‹#›</a:t>
            </a:fld>
            <a:endParaRPr lang="en-US" dirty="0"/>
          </a:p>
        </p:txBody>
      </p:sp>
    </p:spTree>
    <p:extLst>
      <p:ext uri="{BB962C8B-B14F-4D97-AF65-F5344CB8AC3E}">
        <p14:creationId xmlns:p14="http://schemas.microsoft.com/office/powerpoint/2010/main" val="3204155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65C20-36DB-334E-B5FB-14CC0F1EF529}" type="datetimeFigureOut">
              <a:rPr lang="en-US" smtClean="0"/>
              <a:t>8/17/16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E603A-AC2D-564A-9BA1-1FDA01829C56}" type="slidenum">
              <a:rPr lang="en-US" smtClean="0"/>
              <a:t>‹#›</a:t>
            </a:fld>
            <a:endParaRPr lang="en-US" dirty="0"/>
          </a:p>
        </p:txBody>
      </p:sp>
      <p:pic>
        <p:nvPicPr>
          <p:cNvPr id="7" name="Picture 3" descr="UNV-PPT-Support-Green.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26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6.tiff"/></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tiff"/><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UNV-PPT-Cover0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1"/>
          <p:cNvSpPr txBox="1">
            <a:spLocks/>
          </p:cNvSpPr>
          <p:nvPr/>
        </p:nvSpPr>
        <p:spPr bwMode="auto">
          <a:xfrm>
            <a:off x="2735732" y="139893"/>
            <a:ext cx="6188142" cy="2805604"/>
          </a:xfrm>
          <a:prstGeom prst="rect">
            <a:avLst/>
          </a:prstGeom>
          <a:solidFill>
            <a:schemeClr val="bg1">
              <a:alpha val="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lnSpc>
                <a:spcPts val="3100"/>
              </a:lnSpc>
              <a:spcBef>
                <a:spcPct val="0"/>
              </a:spcBef>
              <a:spcAft>
                <a:spcPct val="0"/>
              </a:spcAft>
              <a:defRPr sz="3600" b="1" kern="1200">
                <a:solidFill>
                  <a:schemeClr val="tx1"/>
                </a:solidFill>
                <a:latin typeface="Georgia"/>
                <a:ea typeface="ＭＳ Ｐゴシック" charset="0"/>
                <a:cs typeface="Georgia"/>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a:lstStyle>
          <a:p>
            <a:pPr algn="r">
              <a:lnSpc>
                <a:spcPct val="100000"/>
              </a:lnSpc>
            </a:pPr>
            <a:r>
              <a:rPr lang="en-US" dirty="0" smtClean="0">
                <a:solidFill>
                  <a:schemeClr val="bg1"/>
                </a:solidFill>
                <a:latin typeface="Arial" charset="0"/>
                <a:cs typeface="ＭＳ Ｐゴシック" charset="0"/>
              </a:rPr>
              <a:t>Introduction to Graphing </a:t>
            </a:r>
            <a:r>
              <a:rPr lang="en-US" dirty="0">
                <a:solidFill>
                  <a:schemeClr val="bg1"/>
                </a:solidFill>
                <a:latin typeface="Arial" charset="0"/>
                <a:cs typeface="ＭＳ Ｐゴシック" charset="0"/>
              </a:rPr>
              <a:t>of GPS Data</a:t>
            </a:r>
          </a:p>
          <a:p>
            <a:pPr>
              <a:lnSpc>
                <a:spcPct val="100000"/>
              </a:lnSpc>
            </a:pPr>
            <a:endParaRPr lang="en-US" sz="4400" dirty="0"/>
          </a:p>
        </p:txBody>
      </p:sp>
      <p:sp>
        <p:nvSpPr>
          <p:cNvPr id="7" name="Subtitle 2"/>
          <p:cNvSpPr txBox="1">
            <a:spLocks/>
          </p:cNvSpPr>
          <p:nvPr/>
        </p:nvSpPr>
        <p:spPr bwMode="auto">
          <a:xfrm>
            <a:off x="2803461" y="2637537"/>
            <a:ext cx="6188142" cy="2012270"/>
          </a:xfrm>
          <a:prstGeom prst="rect">
            <a:avLst/>
          </a:prstGeom>
          <a:solidFill>
            <a:schemeClr val="bg1">
              <a:alpha val="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bg1"/>
                </a:solidFill>
                <a:latin typeface="Arial"/>
                <a:ea typeface="ＭＳ Ｐゴシック" charset="-128"/>
                <a:cs typeface="Arial"/>
              </a:defRPr>
            </a:lvl1pPr>
            <a:lvl2pPr marL="457200" indent="0" algn="ctr" rtl="0" eaLnBrk="0" fontAlgn="base" hangingPunct="0">
              <a:spcBef>
                <a:spcPct val="20000"/>
              </a:spcBef>
              <a:spcAft>
                <a:spcPct val="0"/>
              </a:spcAft>
              <a:buFont typeface="Wingdings" charset="0"/>
              <a:buNone/>
              <a:defRPr sz="2800" kern="1200">
                <a:solidFill>
                  <a:schemeClr val="tx1">
                    <a:tint val="75000"/>
                  </a:schemeClr>
                </a:solidFill>
                <a:latin typeface="+mn-lt"/>
                <a:ea typeface="ＭＳ Ｐゴシック" pitchFamily="-112" charset="-128"/>
                <a:cs typeface="+mn-cs"/>
              </a:defRPr>
            </a:lvl2pPr>
            <a:lvl3pPr marL="914400" indent="0" algn="ctr" rtl="0" eaLnBrk="0" fontAlgn="base" hangingPunct="0">
              <a:spcBef>
                <a:spcPct val="20000"/>
              </a:spcBef>
              <a:spcAft>
                <a:spcPct val="0"/>
              </a:spcAft>
              <a:buFont typeface="Wingdings" charset="0"/>
              <a:buNone/>
              <a:defRPr sz="2400" kern="1200">
                <a:solidFill>
                  <a:schemeClr val="tx1">
                    <a:tint val="75000"/>
                  </a:schemeClr>
                </a:solidFill>
                <a:latin typeface="+mn-lt"/>
                <a:ea typeface="ＭＳ Ｐゴシック" pitchFamily="-112"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12"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12"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200" dirty="0"/>
              <a:t>Roger Groom, Cate Fox-Lent and </a:t>
            </a:r>
            <a:r>
              <a:rPr lang="en-US" sz="1200" dirty="0" smtClean="0"/>
              <a:t>Shelley </a:t>
            </a:r>
            <a:r>
              <a:rPr lang="en-US" sz="1200" dirty="0"/>
              <a:t>Olds.  </a:t>
            </a:r>
            <a:endParaRPr lang="en-US" sz="1200" dirty="0" smtClean="0"/>
          </a:p>
          <a:p>
            <a:pPr algn="r"/>
            <a:r>
              <a:rPr lang="en-US" sz="1200" dirty="0" smtClean="0"/>
              <a:t>Revised </a:t>
            </a:r>
            <a:r>
              <a:rPr lang="en-US" sz="1200" dirty="0"/>
              <a:t>by Nancy W. </a:t>
            </a:r>
            <a:r>
              <a:rPr lang="en-US" sz="1200" dirty="0" smtClean="0"/>
              <a:t>West &amp; Kathleen Alexander</a:t>
            </a:r>
            <a:endParaRPr lang="en-US" sz="1200" dirty="0"/>
          </a:p>
        </p:txBody>
      </p:sp>
    </p:spTree>
    <p:extLst>
      <p:ext uri="{BB962C8B-B14F-4D97-AF65-F5344CB8AC3E}">
        <p14:creationId xmlns:p14="http://schemas.microsoft.com/office/powerpoint/2010/main" val="9820789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3600" b="1" dirty="0" smtClean="0">
                <a:solidFill>
                  <a:srgbClr val="FFFFFF"/>
                </a:solidFill>
                <a:latin typeface="Arial" charset="0"/>
              </a:rPr>
              <a:t>Jose’s route through the city</a:t>
            </a:r>
            <a:endParaRPr lang="en-US" sz="3600" b="1" dirty="0">
              <a:solidFill>
                <a:srgbClr val="FFFFFF"/>
              </a:solidFill>
              <a:latin typeface="Arial" charset="0"/>
            </a:endParaRPr>
          </a:p>
        </p:txBody>
      </p:sp>
      <p:grpSp>
        <p:nvGrpSpPr>
          <p:cNvPr id="6" name="Group 5"/>
          <p:cNvGrpSpPr/>
          <p:nvPr/>
        </p:nvGrpSpPr>
        <p:grpSpPr>
          <a:xfrm>
            <a:off x="1172386" y="832245"/>
            <a:ext cx="7512782" cy="5917877"/>
            <a:chOff x="1172386" y="832245"/>
            <a:chExt cx="7512782" cy="5917877"/>
          </a:xfrm>
        </p:grpSpPr>
        <p:sp>
          <p:nvSpPr>
            <p:cNvPr id="13" name="Text Box 9"/>
            <p:cNvSpPr txBox="1">
              <a:spLocks noChangeArrowheads="1"/>
            </p:cNvSpPr>
            <p:nvPr/>
          </p:nvSpPr>
          <p:spPr bwMode="auto">
            <a:xfrm>
              <a:off x="7443128" y="3842628"/>
              <a:ext cx="1242040" cy="504306"/>
            </a:xfrm>
            <a:prstGeom prst="rect">
              <a:avLst/>
            </a:prstGeom>
            <a:solidFill>
              <a:schemeClr val="bg1"/>
            </a:solidFill>
            <a:ln>
              <a:noFill/>
            </a:ln>
            <a:extLst/>
          </p:spPr>
          <p:txBody>
            <a:bodyPr rot="0" vert="horz" wrap="square" lIns="91440" tIns="45720" rIns="91440" bIns="45720" anchor="t" anchorCtr="0" upright="1">
              <a:noAutofit/>
            </a:bodyPr>
            <a:lstStyle/>
            <a:p>
              <a:pPr marL="0" marR="0" algn="ctr">
                <a:spcBef>
                  <a:spcPts val="0"/>
                </a:spcBef>
              </a:pPr>
              <a:r>
                <a:rPr lang="en-US" sz="2800" dirty="0" smtClean="0">
                  <a:effectLst/>
                  <a:latin typeface="Arial"/>
                  <a:ea typeface="MS Mincho"/>
                  <a:cs typeface="Times New Roman"/>
                </a:rPr>
                <a:t>East</a:t>
              </a:r>
              <a:endParaRPr lang="en-US" sz="2800" dirty="0">
                <a:effectLst/>
                <a:latin typeface="Times New Roman"/>
                <a:ea typeface="MS Mincho"/>
              </a:endParaRPr>
            </a:p>
          </p:txBody>
        </p:sp>
        <p:pic>
          <p:nvPicPr>
            <p:cNvPr id="14" name="Picture 13"/>
            <p:cNvPicPr/>
            <p:nvPr/>
          </p:nvPicPr>
          <p:blipFill rotWithShape="1">
            <a:blip r:embed="rId3" cstate="screen">
              <a:extLst>
                <a:ext uri="{28A0092B-C50C-407E-A947-70E740481C1C}">
                  <a14:useLocalDpi xmlns:a14="http://schemas.microsoft.com/office/drawing/2010/main"/>
                </a:ext>
              </a:extLst>
            </a:blip>
            <a:srcRect l="16549" t="20571" r="17781" b="19156"/>
            <a:stretch/>
          </p:blipFill>
          <p:spPr bwMode="auto">
            <a:xfrm>
              <a:off x="1172386" y="1422493"/>
              <a:ext cx="6179451" cy="5327629"/>
            </a:xfrm>
            <a:prstGeom prst="rect">
              <a:avLst/>
            </a:prstGeom>
            <a:noFill/>
            <a:ln>
              <a:noFill/>
            </a:ln>
          </p:spPr>
        </p:pic>
        <p:grpSp>
          <p:nvGrpSpPr>
            <p:cNvPr id="15" name="Group 14"/>
            <p:cNvGrpSpPr/>
            <p:nvPr/>
          </p:nvGrpSpPr>
          <p:grpSpPr>
            <a:xfrm>
              <a:off x="2954090" y="1533430"/>
              <a:ext cx="3405351" cy="3112947"/>
              <a:chOff x="4963510" y="1195330"/>
              <a:chExt cx="3939727" cy="4119110"/>
            </a:xfrm>
          </p:grpSpPr>
          <p:pic>
            <p:nvPicPr>
              <p:cNvPr id="16" name="Picture 15"/>
              <p:cNvPicPr>
                <a:picLocks noChangeAspect="1"/>
              </p:cNvPicPr>
              <p:nvPr/>
            </p:nvPicPr>
            <p:blipFill>
              <a:blip r:embed="rId4" cstate="screen">
                <a:alphaModFix amt="95000"/>
                <a:extLst>
                  <a:ext uri="{28A0092B-C50C-407E-A947-70E740481C1C}">
                    <a14:useLocalDpi xmlns:a14="http://schemas.microsoft.com/office/drawing/2010/main"/>
                  </a:ext>
                </a:extLst>
              </a:blip>
              <a:stretch>
                <a:fillRect/>
              </a:stretch>
            </p:blipFill>
            <p:spPr>
              <a:xfrm>
                <a:off x="4963510" y="1195330"/>
                <a:ext cx="3939727" cy="4119110"/>
              </a:xfrm>
              <a:prstGeom prst="rect">
                <a:avLst/>
              </a:prstGeom>
            </p:spPr>
          </p:pic>
          <p:sp>
            <p:nvSpPr>
              <p:cNvPr id="18" name="Rectangle 17"/>
              <p:cNvSpPr/>
              <p:nvPr/>
            </p:nvSpPr>
            <p:spPr>
              <a:xfrm>
                <a:off x="7174942" y="3458948"/>
                <a:ext cx="359683"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sp>
            <p:nvSpPr>
              <p:cNvPr id="19" name="Rectangle 18"/>
              <p:cNvSpPr/>
              <p:nvPr/>
            </p:nvSpPr>
            <p:spPr>
              <a:xfrm>
                <a:off x="7543786" y="2637214"/>
                <a:ext cx="370261"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sp>
            <p:nvSpPr>
              <p:cNvPr id="20" name="Rectangle 19"/>
              <p:cNvSpPr/>
              <p:nvPr/>
            </p:nvSpPr>
            <p:spPr>
              <a:xfrm>
                <a:off x="7978918" y="1858265"/>
                <a:ext cx="359683"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sp>
            <p:nvSpPr>
              <p:cNvPr id="17" name="Rectangle 16"/>
              <p:cNvSpPr/>
              <p:nvPr/>
            </p:nvSpPr>
            <p:spPr>
              <a:xfrm>
                <a:off x="6856091" y="4269160"/>
                <a:ext cx="359683"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grpSp>
        <p:sp>
          <p:nvSpPr>
            <p:cNvPr id="4" name="TextBox 3"/>
            <p:cNvSpPr txBox="1"/>
            <p:nvPr/>
          </p:nvSpPr>
          <p:spPr>
            <a:xfrm>
              <a:off x="2615744" y="4092731"/>
              <a:ext cx="559994" cy="646331"/>
            </a:xfrm>
            <a:prstGeom prst="rect">
              <a:avLst/>
            </a:prstGeom>
            <a:solidFill>
              <a:srgbClr val="FFFFFF"/>
            </a:solidFill>
          </p:spPr>
          <p:txBody>
            <a:bodyPr wrap="none" rtlCol="0">
              <a:spAutoFit/>
            </a:bodyPr>
            <a:lstStyle/>
            <a:p>
              <a:pPr algn="ctr"/>
              <a:r>
                <a:rPr lang="en-US" sz="3600" dirty="0" smtClean="0"/>
                <a:t>-2</a:t>
              </a:r>
              <a:endParaRPr lang="en-US" sz="3600" dirty="0"/>
            </a:p>
          </p:txBody>
        </p:sp>
        <p:sp>
          <p:nvSpPr>
            <p:cNvPr id="21" name="TextBox 20"/>
            <p:cNvSpPr txBox="1"/>
            <p:nvPr/>
          </p:nvSpPr>
          <p:spPr>
            <a:xfrm>
              <a:off x="3314984" y="4092731"/>
              <a:ext cx="559994" cy="646331"/>
            </a:xfrm>
            <a:prstGeom prst="rect">
              <a:avLst/>
            </a:prstGeom>
            <a:solidFill>
              <a:srgbClr val="FFFFFF"/>
            </a:solidFill>
          </p:spPr>
          <p:txBody>
            <a:bodyPr wrap="none" rtlCol="0">
              <a:spAutoFit/>
            </a:bodyPr>
            <a:lstStyle/>
            <a:p>
              <a:pPr algn="ctr"/>
              <a:r>
                <a:rPr lang="en-US" sz="3600" dirty="0" smtClean="0"/>
                <a:t>-1</a:t>
              </a:r>
              <a:endParaRPr lang="en-US" sz="3600" dirty="0"/>
            </a:p>
          </p:txBody>
        </p:sp>
        <p:sp>
          <p:nvSpPr>
            <p:cNvPr id="26" name="TextBox 25"/>
            <p:cNvSpPr txBox="1"/>
            <p:nvPr/>
          </p:nvSpPr>
          <p:spPr>
            <a:xfrm>
              <a:off x="3768806" y="3689024"/>
              <a:ext cx="418654" cy="646331"/>
            </a:xfrm>
            <a:prstGeom prst="rect">
              <a:avLst/>
            </a:prstGeom>
            <a:solidFill>
              <a:srgbClr val="FFFFFF"/>
            </a:solidFill>
          </p:spPr>
          <p:txBody>
            <a:bodyPr wrap="none" rtlCol="0">
              <a:spAutoFit/>
            </a:bodyPr>
            <a:lstStyle/>
            <a:p>
              <a:pPr algn="ctr"/>
              <a:r>
                <a:rPr lang="en-US" sz="3600" dirty="0" smtClean="0"/>
                <a:t>0</a:t>
              </a:r>
              <a:endParaRPr lang="en-US" sz="3600" dirty="0"/>
            </a:p>
          </p:txBody>
        </p:sp>
        <p:sp>
          <p:nvSpPr>
            <p:cNvPr id="28" name="TextBox 27"/>
            <p:cNvSpPr txBox="1"/>
            <p:nvPr/>
          </p:nvSpPr>
          <p:spPr>
            <a:xfrm>
              <a:off x="3768806" y="1773372"/>
              <a:ext cx="418654" cy="646331"/>
            </a:xfrm>
            <a:prstGeom prst="rect">
              <a:avLst/>
            </a:prstGeom>
            <a:solidFill>
              <a:srgbClr val="FFFFFF"/>
            </a:solidFill>
          </p:spPr>
          <p:txBody>
            <a:bodyPr wrap="none" rtlCol="0">
              <a:spAutoFit/>
            </a:bodyPr>
            <a:lstStyle/>
            <a:p>
              <a:pPr algn="ctr"/>
              <a:r>
                <a:rPr lang="en-US" sz="3600" dirty="0"/>
                <a:t>3</a:t>
              </a:r>
            </a:p>
          </p:txBody>
        </p:sp>
        <p:sp>
          <p:nvSpPr>
            <p:cNvPr id="29" name="TextBox 28"/>
            <p:cNvSpPr txBox="1"/>
            <p:nvPr/>
          </p:nvSpPr>
          <p:spPr>
            <a:xfrm>
              <a:off x="3768806" y="1193729"/>
              <a:ext cx="418654" cy="646331"/>
            </a:xfrm>
            <a:prstGeom prst="rect">
              <a:avLst/>
            </a:prstGeom>
            <a:solidFill>
              <a:srgbClr val="FFFFFF"/>
            </a:solidFill>
          </p:spPr>
          <p:txBody>
            <a:bodyPr wrap="none" rtlCol="0">
              <a:spAutoFit/>
            </a:bodyPr>
            <a:lstStyle/>
            <a:p>
              <a:pPr algn="ctr"/>
              <a:r>
                <a:rPr lang="en-US" sz="3600" dirty="0" smtClean="0"/>
                <a:t>4</a:t>
              </a:r>
              <a:endParaRPr lang="en-US" sz="3600" dirty="0"/>
            </a:p>
          </p:txBody>
        </p:sp>
        <p:sp>
          <p:nvSpPr>
            <p:cNvPr id="30" name="TextBox 29"/>
            <p:cNvSpPr txBox="1"/>
            <p:nvPr/>
          </p:nvSpPr>
          <p:spPr>
            <a:xfrm>
              <a:off x="3768806" y="3093287"/>
              <a:ext cx="418654" cy="646331"/>
            </a:xfrm>
            <a:prstGeom prst="rect">
              <a:avLst/>
            </a:prstGeom>
            <a:solidFill>
              <a:srgbClr val="FFFFFF"/>
            </a:solidFill>
          </p:spPr>
          <p:txBody>
            <a:bodyPr wrap="none" rtlCol="0">
              <a:spAutoFit/>
            </a:bodyPr>
            <a:lstStyle/>
            <a:p>
              <a:pPr algn="ctr"/>
              <a:r>
                <a:rPr lang="en-US" sz="3600" dirty="0"/>
                <a:t>1</a:t>
              </a:r>
            </a:p>
          </p:txBody>
        </p:sp>
        <p:sp>
          <p:nvSpPr>
            <p:cNvPr id="31" name="TextBox 30"/>
            <p:cNvSpPr txBox="1"/>
            <p:nvPr/>
          </p:nvSpPr>
          <p:spPr>
            <a:xfrm>
              <a:off x="3768806" y="2412128"/>
              <a:ext cx="418654" cy="646331"/>
            </a:xfrm>
            <a:prstGeom prst="rect">
              <a:avLst/>
            </a:prstGeom>
            <a:solidFill>
              <a:srgbClr val="FFFFFF"/>
            </a:solidFill>
          </p:spPr>
          <p:txBody>
            <a:bodyPr wrap="none" rtlCol="0">
              <a:spAutoFit/>
            </a:bodyPr>
            <a:lstStyle/>
            <a:p>
              <a:pPr algn="ctr"/>
              <a:r>
                <a:rPr lang="en-US" sz="3600" dirty="0"/>
                <a:t>2</a:t>
              </a:r>
            </a:p>
          </p:txBody>
        </p:sp>
        <p:sp>
          <p:nvSpPr>
            <p:cNvPr id="33" name="TextBox 32"/>
            <p:cNvSpPr txBox="1"/>
            <p:nvPr/>
          </p:nvSpPr>
          <p:spPr>
            <a:xfrm>
              <a:off x="4826406" y="4092731"/>
              <a:ext cx="418654" cy="646331"/>
            </a:xfrm>
            <a:prstGeom prst="rect">
              <a:avLst/>
            </a:prstGeom>
            <a:solidFill>
              <a:srgbClr val="FFFFFF"/>
            </a:solidFill>
          </p:spPr>
          <p:txBody>
            <a:bodyPr wrap="none" rtlCol="0">
              <a:spAutoFit/>
            </a:bodyPr>
            <a:lstStyle/>
            <a:p>
              <a:pPr algn="ctr"/>
              <a:r>
                <a:rPr lang="en-US" sz="3600" dirty="0"/>
                <a:t>1</a:t>
              </a:r>
            </a:p>
          </p:txBody>
        </p:sp>
        <p:sp>
          <p:nvSpPr>
            <p:cNvPr id="32" name="TextBox 31"/>
            <p:cNvSpPr txBox="1"/>
            <p:nvPr/>
          </p:nvSpPr>
          <p:spPr>
            <a:xfrm>
              <a:off x="6199177" y="4092731"/>
              <a:ext cx="418654" cy="646331"/>
            </a:xfrm>
            <a:prstGeom prst="rect">
              <a:avLst/>
            </a:prstGeom>
            <a:solidFill>
              <a:srgbClr val="FFFFFF"/>
            </a:solidFill>
          </p:spPr>
          <p:txBody>
            <a:bodyPr wrap="none" rtlCol="0">
              <a:spAutoFit/>
            </a:bodyPr>
            <a:lstStyle/>
            <a:p>
              <a:pPr algn="ctr"/>
              <a:r>
                <a:rPr lang="en-US" sz="3600" dirty="0"/>
                <a:t>3</a:t>
              </a:r>
            </a:p>
          </p:txBody>
        </p:sp>
        <p:sp>
          <p:nvSpPr>
            <p:cNvPr id="34" name="TextBox 33"/>
            <p:cNvSpPr txBox="1"/>
            <p:nvPr/>
          </p:nvSpPr>
          <p:spPr>
            <a:xfrm>
              <a:off x="5504423" y="4092731"/>
              <a:ext cx="418654" cy="646331"/>
            </a:xfrm>
            <a:prstGeom prst="rect">
              <a:avLst/>
            </a:prstGeom>
            <a:solidFill>
              <a:srgbClr val="FFFFFF"/>
            </a:solidFill>
          </p:spPr>
          <p:txBody>
            <a:bodyPr wrap="none" rtlCol="0">
              <a:spAutoFit/>
            </a:bodyPr>
            <a:lstStyle/>
            <a:p>
              <a:pPr algn="ctr"/>
              <a:r>
                <a:rPr lang="en-US" sz="3600" dirty="0"/>
                <a:t>2</a:t>
              </a:r>
            </a:p>
          </p:txBody>
        </p:sp>
        <p:sp>
          <p:nvSpPr>
            <p:cNvPr id="36" name="TextBox 35"/>
            <p:cNvSpPr txBox="1"/>
            <p:nvPr/>
          </p:nvSpPr>
          <p:spPr>
            <a:xfrm>
              <a:off x="6892628" y="4092731"/>
              <a:ext cx="380595" cy="646331"/>
            </a:xfrm>
            <a:prstGeom prst="rect">
              <a:avLst/>
            </a:prstGeom>
            <a:solidFill>
              <a:srgbClr val="FFFFFF"/>
            </a:solidFill>
          </p:spPr>
          <p:txBody>
            <a:bodyPr wrap="none" rtlCol="0">
              <a:spAutoFit/>
            </a:bodyPr>
            <a:lstStyle/>
            <a:p>
              <a:pPr algn="ctr"/>
              <a:r>
                <a:rPr lang="en-US" sz="3600" dirty="0" smtClean="0"/>
                <a:t>4</a:t>
              </a:r>
              <a:endParaRPr lang="en-US" sz="3600" dirty="0"/>
            </a:p>
          </p:txBody>
        </p:sp>
        <p:sp>
          <p:nvSpPr>
            <p:cNvPr id="37" name="TextBox 36"/>
            <p:cNvSpPr txBox="1"/>
            <p:nvPr/>
          </p:nvSpPr>
          <p:spPr>
            <a:xfrm>
              <a:off x="4152180" y="4092731"/>
              <a:ext cx="418654" cy="646331"/>
            </a:xfrm>
            <a:prstGeom prst="rect">
              <a:avLst/>
            </a:prstGeom>
            <a:solidFill>
              <a:srgbClr val="FFFFFF"/>
            </a:solidFill>
          </p:spPr>
          <p:txBody>
            <a:bodyPr wrap="none" rtlCol="0">
              <a:spAutoFit/>
            </a:bodyPr>
            <a:lstStyle/>
            <a:p>
              <a:pPr algn="ctr"/>
              <a:r>
                <a:rPr lang="en-US" sz="3600" dirty="0" smtClean="0"/>
                <a:t>0</a:t>
              </a:r>
              <a:endParaRPr lang="en-US" sz="3600" dirty="0"/>
            </a:p>
          </p:txBody>
        </p:sp>
        <p:sp>
          <p:nvSpPr>
            <p:cNvPr id="12" name="Text Box 9"/>
            <p:cNvSpPr txBox="1">
              <a:spLocks noChangeArrowheads="1"/>
            </p:cNvSpPr>
            <p:nvPr/>
          </p:nvSpPr>
          <p:spPr bwMode="auto">
            <a:xfrm>
              <a:off x="3749839" y="832245"/>
              <a:ext cx="1242040" cy="590248"/>
            </a:xfrm>
            <a:prstGeom prst="rect">
              <a:avLst/>
            </a:prstGeom>
            <a:solidFill>
              <a:srgbClr val="FFFFFF"/>
            </a:solidFill>
            <a:ln>
              <a:noFill/>
            </a:ln>
            <a:extLst/>
          </p:spPr>
          <p:txBody>
            <a:bodyPr rot="0" vert="horz" wrap="square" lIns="91440" tIns="45720" rIns="91440" bIns="45720" anchor="t" anchorCtr="0" upright="1">
              <a:noAutofit/>
            </a:bodyPr>
            <a:lstStyle/>
            <a:p>
              <a:pPr marL="0" marR="0" algn="ctr">
                <a:spcBef>
                  <a:spcPts val="0"/>
                </a:spcBef>
              </a:pPr>
              <a:r>
                <a:rPr lang="en-US" sz="2800" dirty="0">
                  <a:effectLst/>
                  <a:latin typeface="Arial"/>
                  <a:ea typeface="MS Mincho"/>
                  <a:cs typeface="Times New Roman"/>
                </a:rPr>
                <a:t>North</a:t>
              </a:r>
              <a:endParaRPr lang="en-US" sz="2800" dirty="0">
                <a:effectLst/>
                <a:latin typeface="Times New Roman"/>
                <a:ea typeface="MS Mincho"/>
              </a:endParaRPr>
            </a:p>
          </p:txBody>
        </p:sp>
      </p:grpSp>
      <p:sp>
        <p:nvSpPr>
          <p:cNvPr id="38" name="Rectangle 37"/>
          <p:cNvSpPr/>
          <p:nvPr/>
        </p:nvSpPr>
        <p:spPr>
          <a:xfrm>
            <a:off x="4670105" y="3980785"/>
            <a:ext cx="152400" cy="139145"/>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sp>
        <p:nvSpPr>
          <p:cNvPr id="39" name="Rectangle 38"/>
          <p:cNvSpPr/>
          <p:nvPr/>
        </p:nvSpPr>
        <p:spPr>
          <a:xfrm>
            <a:off x="5664659" y="2050772"/>
            <a:ext cx="152400" cy="139145"/>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endParaRPr lang="en-US" dirty="0"/>
          </a:p>
        </p:txBody>
      </p:sp>
      <p:cxnSp>
        <p:nvCxnSpPr>
          <p:cNvPr id="3" name="Straight Arrow Connector 2"/>
          <p:cNvCxnSpPr>
            <a:stCxn id="38" idx="0"/>
          </p:cNvCxnSpPr>
          <p:nvPr/>
        </p:nvCxnSpPr>
        <p:spPr>
          <a:xfrm flipV="1">
            <a:off x="4746305" y="2189917"/>
            <a:ext cx="918354" cy="1790868"/>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05787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188756971"/>
              </p:ext>
            </p:extLst>
          </p:nvPr>
        </p:nvGraphicFramePr>
        <p:xfrm>
          <a:off x="483160" y="1339850"/>
          <a:ext cx="3669740" cy="4338916"/>
        </p:xfrm>
        <a:graphic>
          <a:graphicData uri="http://schemas.openxmlformats.org/drawingml/2006/table">
            <a:tbl>
              <a:tblPr/>
              <a:tblGrid>
                <a:gridCol w="1592916"/>
                <a:gridCol w="2076824"/>
              </a:tblGrid>
              <a:tr h="108909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Position</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2000</a:t>
                      </a:r>
                      <a:endParaRPr kumimoji="0" lang="en-US" sz="3200" b="0"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rPr>
                        <a:t>2001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rPr>
                        <a:t>2</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2002</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3</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2003</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-1</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2004</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2.5</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5403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45"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X</a:t>
            </a:r>
            <a:endParaRPr lang="en-US" sz="3600" b="1" dirty="0">
              <a:solidFill>
                <a:srgbClr val="FFFFFF"/>
              </a:solidFill>
              <a:latin typeface="Arial" charset="0"/>
            </a:endParaRPr>
          </a:p>
        </p:txBody>
      </p:sp>
      <p:pic>
        <p:nvPicPr>
          <p:cNvPr id="4" name="Picture 3" descr="mon-x-pos-vs-t-ke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1500" y="1206500"/>
            <a:ext cx="4588154" cy="4710980"/>
          </a:xfrm>
          <a:prstGeom prst="rect">
            <a:avLst/>
          </a:prstGeom>
        </p:spPr>
      </p:pic>
      <p:sp>
        <p:nvSpPr>
          <p:cNvPr id="32" name="Oval 31"/>
          <p:cNvSpPr/>
          <p:nvPr/>
        </p:nvSpPr>
        <p:spPr bwMode="auto">
          <a:xfrm>
            <a:off x="7897006" y="1886555"/>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Oval 32"/>
          <p:cNvSpPr/>
          <p:nvPr/>
        </p:nvSpPr>
        <p:spPr bwMode="auto">
          <a:xfrm>
            <a:off x="7147706" y="4490055"/>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4" name="Oval 33"/>
          <p:cNvSpPr/>
          <p:nvPr/>
        </p:nvSpPr>
        <p:spPr bwMode="auto">
          <a:xfrm>
            <a:off x="5636406" y="2267555"/>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 name="Oval 34"/>
          <p:cNvSpPr/>
          <p:nvPr/>
        </p:nvSpPr>
        <p:spPr bwMode="auto">
          <a:xfrm>
            <a:off x="6411106" y="1518255"/>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 name="Oval 35"/>
          <p:cNvSpPr/>
          <p:nvPr/>
        </p:nvSpPr>
        <p:spPr bwMode="auto">
          <a:xfrm>
            <a:off x="4912506" y="37195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7834869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2664986173"/>
              </p:ext>
            </p:extLst>
          </p:nvPr>
        </p:nvGraphicFramePr>
        <p:xfrm>
          <a:off x="730250" y="1019175"/>
          <a:ext cx="6661150" cy="5405722"/>
        </p:xfrm>
        <a:graphic>
          <a:graphicData uri="http://schemas.openxmlformats.org/drawingml/2006/table">
            <a:tbl>
              <a:tblPr/>
              <a:tblGrid>
                <a:gridCol w="1799643"/>
                <a:gridCol w="2346353"/>
                <a:gridCol w="2515154"/>
              </a:tblGrid>
              <a:tr h="108909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Jan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2000</a:t>
                      </a:r>
                      <a:endParaRPr kumimoji="0" lang="en-US" sz="3200" b="0" i="0" u="none" strike="noStrike" cap="none" normalizeH="0" baseline="0" dirty="0">
                        <a:ln>
                          <a:noFill/>
                        </a:ln>
                        <a:solidFill>
                          <a:schemeClr val="tx1"/>
                        </a:solidFill>
                        <a:effectLst/>
                        <a:latin typeface="Arial" charset="0"/>
                        <a:ea typeface="ＭＳ Ｐゴシック" charset="0"/>
                        <a:cs typeface="Arial"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0</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rPr>
                        <a:t>2001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ＭＳ Ｐゴシック" charset="0"/>
                        </a:rPr>
                        <a:t>1</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2002</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2</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2003</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3</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3</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2004</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4</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4</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791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2005</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ea typeface="ＭＳ Ｐゴシック" charset="0"/>
                          <a:cs typeface="Arial" charset="0"/>
                        </a:rPr>
                        <a:t>5</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Arial" charset="0"/>
                          <a:ea typeface="ＭＳ Ｐゴシック" charset="0"/>
                          <a:cs typeface="Arial" charset="0"/>
                        </a:rPr>
                        <a:t>5</a:t>
                      </a:r>
                      <a:endParaRPr kumimoji="0" lang="en-US" sz="3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5403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23" marB="45723"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45"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spTree>
    <p:extLst>
      <p:ext uri="{BB962C8B-B14F-4D97-AF65-F5344CB8AC3E}">
        <p14:creationId xmlns:p14="http://schemas.microsoft.com/office/powerpoint/2010/main" val="3318170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74"/>
          <p:cNvGraphicFramePr>
            <a:graphicFrameLocks noGrp="1"/>
          </p:cNvGraphicFramePr>
          <p:nvPr>
            <p:extLst>
              <p:ext uri="{D42A27DB-BD31-4B8C-83A1-F6EECF244321}">
                <p14:modId xmlns:p14="http://schemas.microsoft.com/office/powerpoint/2010/main" val="3968024747"/>
              </p:ext>
            </p:extLst>
          </p:nvPr>
        </p:nvGraphicFramePr>
        <p:xfrm>
          <a:off x="450850" y="1662113"/>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pic>
        <p:nvPicPr>
          <p:cNvPr id="6" name="Picture 5" descr="mon-a-n-vs-t-presentat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600" y="1346200"/>
            <a:ext cx="4643623" cy="4710980"/>
          </a:xfrm>
          <a:prstGeom prst="rect">
            <a:avLst/>
          </a:prstGeom>
        </p:spPr>
      </p:pic>
      <p:sp>
        <p:nvSpPr>
          <p:cNvPr id="24" name="Oval 23"/>
          <p:cNvSpPr/>
          <p:nvPr/>
        </p:nvSpPr>
        <p:spPr bwMode="auto">
          <a:xfrm>
            <a:off x="4914344" y="5350823"/>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5" name="Oval 24"/>
          <p:cNvSpPr/>
          <p:nvPr/>
        </p:nvSpPr>
        <p:spPr bwMode="auto">
          <a:xfrm>
            <a:off x="5611006" y="46339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bwMode="auto">
          <a:xfrm>
            <a:off x="6385706" y="3870150"/>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 name="Oval 30"/>
          <p:cNvSpPr/>
          <p:nvPr/>
        </p:nvSpPr>
        <p:spPr bwMode="auto">
          <a:xfrm>
            <a:off x="7846206" y="23987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Oval 31"/>
          <p:cNvSpPr/>
          <p:nvPr/>
        </p:nvSpPr>
        <p:spPr bwMode="auto">
          <a:xfrm>
            <a:off x="7096906" y="31353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Oval 32"/>
          <p:cNvSpPr/>
          <p:nvPr/>
        </p:nvSpPr>
        <p:spPr bwMode="auto">
          <a:xfrm>
            <a:off x="8570106" y="1662113"/>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46835736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74"/>
          <p:cNvGraphicFramePr>
            <a:graphicFrameLocks noGrp="1"/>
          </p:cNvGraphicFramePr>
          <p:nvPr>
            <p:extLst>
              <p:ext uri="{D42A27DB-BD31-4B8C-83A1-F6EECF244321}">
                <p14:modId xmlns:p14="http://schemas.microsoft.com/office/powerpoint/2010/main" val="3891293885"/>
              </p:ext>
            </p:extLst>
          </p:nvPr>
        </p:nvGraphicFramePr>
        <p:xfrm>
          <a:off x="463550" y="1674813"/>
          <a:ext cx="3752850" cy="3763991"/>
        </p:xfrm>
        <a:graphic>
          <a:graphicData uri="http://schemas.openxmlformats.org/drawingml/2006/table">
            <a:tbl>
              <a:tblPr/>
              <a:tblGrid>
                <a:gridCol w="1341438"/>
                <a:gridCol w="2411412"/>
              </a:tblGrid>
              <a:tr h="8229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East Position</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571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80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pic>
        <p:nvPicPr>
          <p:cNvPr id="5" name="Picture 4" descr="mon-a-e-v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1" y="1333500"/>
            <a:ext cx="4643623" cy="4710980"/>
          </a:xfrm>
          <a:prstGeom prst="rect">
            <a:avLst/>
          </a:prstGeom>
        </p:spPr>
      </p:pic>
      <p:sp>
        <p:nvSpPr>
          <p:cNvPr id="25" name="Oval 24"/>
          <p:cNvSpPr/>
          <p:nvPr/>
        </p:nvSpPr>
        <p:spPr bwMode="auto">
          <a:xfrm>
            <a:off x="4887106" y="532913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Oval 25"/>
          <p:cNvSpPr/>
          <p:nvPr/>
        </p:nvSpPr>
        <p:spPr bwMode="auto">
          <a:xfrm>
            <a:off x="5684812" y="4635826"/>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Oval 26"/>
          <p:cNvSpPr/>
          <p:nvPr/>
        </p:nvSpPr>
        <p:spPr bwMode="auto">
          <a:xfrm>
            <a:off x="6371168" y="38846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Oval 27"/>
          <p:cNvSpPr/>
          <p:nvPr/>
        </p:nvSpPr>
        <p:spPr bwMode="auto">
          <a:xfrm>
            <a:off x="7135006" y="31480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bwMode="auto">
          <a:xfrm>
            <a:off x="7871606" y="2398788"/>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 name="Oval 30"/>
          <p:cNvSpPr/>
          <p:nvPr/>
        </p:nvSpPr>
        <p:spPr bwMode="auto">
          <a:xfrm>
            <a:off x="8633606" y="1662439"/>
            <a:ext cx="150562" cy="150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92475158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Monument B</a:t>
            </a:r>
            <a:endParaRPr lang="en-US" sz="3600" b="1" dirty="0">
              <a:solidFill>
                <a:srgbClr val="FFFFFF"/>
              </a:solidFill>
              <a:latin typeface="Arial" charset="0"/>
            </a:endParaRPr>
          </a:p>
        </p:txBody>
      </p:sp>
      <p:graphicFrame>
        <p:nvGraphicFramePr>
          <p:cNvPr id="5" name="Group 74"/>
          <p:cNvGraphicFramePr>
            <a:graphicFrameLocks noGrp="1"/>
          </p:cNvGraphicFramePr>
          <p:nvPr>
            <p:extLst>
              <p:ext uri="{D42A27DB-BD31-4B8C-83A1-F6EECF244321}">
                <p14:modId xmlns:p14="http://schemas.microsoft.com/office/powerpoint/2010/main" val="331154755"/>
              </p:ext>
            </p:extLst>
          </p:nvPr>
        </p:nvGraphicFramePr>
        <p:xfrm>
          <a:off x="1200150" y="1509713"/>
          <a:ext cx="6115049" cy="4549986"/>
        </p:xfrm>
        <a:graphic>
          <a:graphicData uri="http://schemas.openxmlformats.org/drawingml/2006/table">
            <a:tbl>
              <a:tblPr/>
              <a:tblGrid>
                <a:gridCol w="1330729"/>
                <a:gridCol w="2392160"/>
                <a:gridCol w="2392160"/>
              </a:tblGrid>
              <a:tr h="10420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East Position</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0</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2001</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-6</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2005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3278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36651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Monument B</a:t>
            </a:r>
            <a:endParaRPr lang="en-US" sz="3600" b="1" dirty="0">
              <a:solidFill>
                <a:srgbClr val="FFFFFF"/>
              </a:solidFill>
              <a:latin typeface="Arial" charset="0"/>
            </a:endParaRPr>
          </a:p>
        </p:txBody>
      </p:sp>
      <p:pic>
        <p:nvPicPr>
          <p:cNvPr id="8" name="Picture 7" descr="n-vs-t-mon-b-ke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1084633"/>
            <a:ext cx="5257800" cy="5334065"/>
          </a:xfrm>
          <a:prstGeom prst="rect">
            <a:avLst/>
          </a:prstGeom>
        </p:spPr>
      </p:pic>
    </p:spTree>
    <p:extLst>
      <p:ext uri="{BB962C8B-B14F-4D97-AF65-F5344CB8AC3E}">
        <p14:creationId xmlns:p14="http://schemas.microsoft.com/office/powerpoint/2010/main" val="1490149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vs-t-long-mon-b-ke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7037" y="914400"/>
            <a:ext cx="2938076" cy="5503102"/>
          </a:xfrm>
          <a:prstGeom prst="rect">
            <a:avLst/>
          </a:prstGeom>
        </p:spPr>
      </p:pic>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Monument B</a:t>
            </a:r>
            <a:endParaRPr lang="en-US" sz="3600" b="1" dirty="0">
              <a:solidFill>
                <a:srgbClr val="FFFFFF"/>
              </a:solidFill>
              <a:latin typeface="Arial" charset="0"/>
            </a:endParaRPr>
          </a:p>
        </p:txBody>
      </p:sp>
      <p:pic>
        <p:nvPicPr>
          <p:cNvPr id="6" name="Picture 5" descr="e-vs-time-mon-b-short-ke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5999" y="914400"/>
            <a:ext cx="2913694" cy="2838108"/>
          </a:xfrm>
          <a:prstGeom prst="rect">
            <a:avLst/>
          </a:prstGeom>
        </p:spPr>
      </p:pic>
      <p:cxnSp>
        <p:nvCxnSpPr>
          <p:cNvPr id="8" name="Straight Arrow Connector 7"/>
          <p:cNvCxnSpPr/>
          <p:nvPr/>
        </p:nvCxnSpPr>
        <p:spPr>
          <a:xfrm>
            <a:off x="5270500" y="1117600"/>
            <a:ext cx="2286000" cy="226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47800" y="1117600"/>
            <a:ext cx="2436813" cy="487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924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6400" y="1082239"/>
            <a:ext cx="3987800" cy="4899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314700" y="160636"/>
            <a:ext cx="5740400" cy="461665"/>
          </a:xfrm>
          <a:prstGeom prst="rect">
            <a:avLst/>
          </a:prstGeom>
        </p:spPr>
        <p:txBody>
          <a:bodyPr wrap="square">
            <a:spAutoFit/>
          </a:bodyPr>
          <a:lstStyle/>
          <a:p>
            <a:pPr lvl="0" algn="ctr">
              <a:spcBef>
                <a:spcPct val="0"/>
              </a:spcBef>
            </a:pPr>
            <a:r>
              <a:rPr lang="en-US" sz="2400" b="1" dirty="0">
                <a:solidFill>
                  <a:srgbClr val="FFFFFF"/>
                </a:solidFill>
                <a:latin typeface="Arial" charset="0"/>
                <a:ea typeface="+mj-ea"/>
                <a:cs typeface="+mj-cs"/>
              </a:rPr>
              <a:t>Independent vs. Dependent Variables</a:t>
            </a:r>
            <a:endParaRPr lang="en-US" sz="2400" dirty="0">
              <a:solidFill>
                <a:prstClr val="black"/>
              </a:solidFill>
              <a:ea typeface="+mj-ea"/>
              <a:cs typeface="+mj-cs"/>
            </a:endParaRPr>
          </a:p>
        </p:txBody>
      </p:sp>
      <p:sp>
        <p:nvSpPr>
          <p:cNvPr id="6" name="Rectangle 5"/>
          <p:cNvSpPr/>
          <p:nvPr/>
        </p:nvSpPr>
        <p:spPr>
          <a:xfrm>
            <a:off x="406400" y="1158439"/>
            <a:ext cx="3898900" cy="4639732"/>
          </a:xfrm>
          <a:prstGeom prst="rect">
            <a:avLst/>
          </a:prstGeom>
        </p:spPr>
        <p:txBody>
          <a:bodyPr wrap="square">
            <a:spAutoFit/>
          </a:bodyPr>
          <a:lstStyle/>
          <a:p>
            <a:pPr>
              <a:lnSpc>
                <a:spcPct val="150000"/>
              </a:lnSpc>
            </a:pPr>
            <a:r>
              <a:rPr lang="en-US" dirty="0"/>
              <a:t>Graphs are usually set up so that the horizontal axis </a:t>
            </a:r>
            <a:r>
              <a:rPr lang="en-US" dirty="0" smtClean="0"/>
              <a:t>represents </a:t>
            </a:r>
            <a:r>
              <a:rPr lang="en-US" dirty="0"/>
              <a:t>values independent of our control.  </a:t>
            </a:r>
            <a:endParaRPr lang="en-US" dirty="0" smtClean="0"/>
          </a:p>
          <a:p>
            <a:pPr>
              <a:lnSpc>
                <a:spcPct val="150000"/>
              </a:lnSpc>
            </a:pPr>
            <a:r>
              <a:rPr lang="en-US" dirty="0" smtClean="0"/>
              <a:t>For </a:t>
            </a:r>
            <a:r>
              <a:rPr lang="en-US" dirty="0"/>
              <a:t>example, when time is one of the things you graph, you plot it on the</a:t>
            </a:r>
            <a:r>
              <a:rPr lang="en-US" i="1" dirty="0"/>
              <a:t> x</a:t>
            </a:r>
            <a:r>
              <a:rPr lang="en-US" dirty="0"/>
              <a:t>-axis -- time marches along no matter what.  Time is therefore the </a:t>
            </a:r>
            <a:r>
              <a:rPr lang="en-US" dirty="0" smtClean="0">
                <a:solidFill>
                  <a:schemeClr val="bg1"/>
                </a:solidFill>
              </a:rPr>
              <a:t>independent variable</a:t>
            </a:r>
            <a:r>
              <a:rPr lang="en-US" dirty="0"/>
              <a:t>.  </a:t>
            </a:r>
            <a:endParaRPr lang="en-US" dirty="0" smtClean="0"/>
          </a:p>
          <a:p>
            <a:pPr>
              <a:lnSpc>
                <a:spcPct val="150000"/>
              </a:lnSpc>
            </a:pPr>
            <a:r>
              <a:rPr lang="en-US" dirty="0" smtClean="0"/>
              <a:t>The </a:t>
            </a:r>
            <a:r>
              <a:rPr lang="en-US" i="1" dirty="0"/>
              <a:t>y</a:t>
            </a:r>
            <a:r>
              <a:rPr lang="en-US" dirty="0"/>
              <a:t>-axis is for the component that changes depending on time.   This is called the </a:t>
            </a:r>
            <a:r>
              <a:rPr lang="en-US" dirty="0" smtClean="0">
                <a:solidFill>
                  <a:srgbClr val="FFFFFF"/>
                </a:solidFill>
              </a:rPr>
              <a:t>dependent variable</a:t>
            </a:r>
            <a:r>
              <a:rPr lang="en-US" dirty="0"/>
              <a:t>.  </a:t>
            </a:r>
          </a:p>
        </p:txBody>
      </p:sp>
      <p:pic>
        <p:nvPicPr>
          <p:cNvPr id="7" name="Picture 6" descr="e-vs-time-mon-b-short-ke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3100" y="1168399"/>
            <a:ext cx="4483100" cy="4366801"/>
          </a:xfrm>
          <a:prstGeom prst="rect">
            <a:avLst/>
          </a:prstGeom>
        </p:spPr>
      </p:pic>
    </p:spTree>
    <p:extLst>
      <p:ext uri="{BB962C8B-B14F-4D97-AF65-F5344CB8AC3E}">
        <p14:creationId xmlns:p14="http://schemas.microsoft.com/office/powerpoint/2010/main" val="417115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P430</a:t>
            </a:r>
            <a:endParaRPr lang="en-US" sz="3600" b="1" dirty="0">
              <a:solidFill>
                <a:srgbClr val="FFFFFF"/>
              </a:solidFill>
              <a:latin typeface="Arial" charset="0"/>
            </a:endParaRPr>
          </a:p>
        </p:txBody>
      </p:sp>
      <p:graphicFrame>
        <p:nvGraphicFramePr>
          <p:cNvPr id="5" name="Group 74"/>
          <p:cNvGraphicFramePr>
            <a:graphicFrameLocks noGrp="1"/>
          </p:cNvGraphicFramePr>
          <p:nvPr>
            <p:extLst>
              <p:ext uri="{D42A27DB-BD31-4B8C-83A1-F6EECF244321}">
                <p14:modId xmlns:p14="http://schemas.microsoft.com/office/powerpoint/2010/main" val="1791330240"/>
              </p:ext>
            </p:extLst>
          </p:nvPr>
        </p:nvGraphicFramePr>
        <p:xfrm>
          <a:off x="4330699" y="1687492"/>
          <a:ext cx="4597401" cy="3672587"/>
        </p:xfrm>
        <a:graphic>
          <a:graphicData uri="http://schemas.openxmlformats.org/drawingml/2006/table">
            <a:tbl>
              <a:tblPr/>
              <a:tblGrid>
                <a:gridCol w="1000465"/>
                <a:gridCol w="1798468"/>
                <a:gridCol w="1798468"/>
              </a:tblGrid>
              <a:tr h="103332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East Position</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3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2008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-35.5</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-53.8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3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2009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-29.9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-46.3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3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-22.9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-39.8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3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-17.8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-35.0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397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-12.8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-29.2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2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330200" y="2273300"/>
            <a:ext cx="3721100" cy="2463800"/>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5111016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Biking through the city</a:t>
            </a:r>
            <a:endParaRPr lang="en-US" sz="3600" b="1" dirty="0">
              <a:solidFill>
                <a:srgbClr val="FFFFFF"/>
              </a:solidFill>
              <a:latin typeface="Arial" charset="0"/>
            </a:endParaRPr>
          </a:p>
        </p:txBody>
      </p:sp>
      <p:pic>
        <p:nvPicPr>
          <p:cNvPr id="10" name="Picture 9"/>
          <p:cNvPicPr/>
          <p:nvPr/>
        </p:nvPicPr>
        <p:blipFill>
          <a:blip r:embed="rId3" cstate="screen">
            <a:extLst>
              <a:ext uri="{28A0092B-C50C-407E-A947-70E740481C1C}">
                <a14:useLocalDpi xmlns:a14="http://schemas.microsoft.com/office/drawing/2010/main"/>
              </a:ext>
            </a:extLst>
          </a:blip>
          <a:stretch>
            <a:fillRect/>
          </a:stretch>
        </p:blipFill>
        <p:spPr>
          <a:xfrm>
            <a:off x="2109633" y="1173238"/>
            <a:ext cx="4965700" cy="4965700"/>
          </a:xfrm>
          <a:prstGeom prst="rect">
            <a:avLst/>
          </a:prstGeom>
        </p:spPr>
      </p:pic>
    </p:spTree>
    <p:extLst>
      <p:ext uri="{BB962C8B-B14F-4D97-AF65-F5344CB8AC3E}">
        <p14:creationId xmlns:p14="http://schemas.microsoft.com/office/powerpoint/2010/main" val="4332648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P430</a:t>
            </a:r>
            <a:endParaRPr lang="en-US" sz="3600" b="1" dirty="0">
              <a:solidFill>
                <a:srgbClr val="FFFFFF"/>
              </a:solidFill>
              <a:latin typeface="Arial" charset="0"/>
            </a:endParaRPr>
          </a:p>
        </p:txBody>
      </p:sp>
      <p:pic>
        <p:nvPicPr>
          <p:cNvPr id="6" name="Picture 5" descr="p430-n-vs-t-ke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00" y="1587500"/>
            <a:ext cx="4261125" cy="4428753"/>
          </a:xfrm>
          <a:prstGeom prst="rect">
            <a:avLst/>
          </a:prstGeom>
        </p:spPr>
      </p:pic>
      <p:pic>
        <p:nvPicPr>
          <p:cNvPr id="7" name="Picture 6" descr="p430-e-vs-t-ke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0400" y="1587500"/>
            <a:ext cx="4261125" cy="4428753"/>
          </a:xfrm>
          <a:prstGeom prst="rect">
            <a:avLst/>
          </a:prstGeom>
        </p:spPr>
      </p:pic>
    </p:spTree>
    <p:extLst>
      <p:ext uri="{BB962C8B-B14F-4D97-AF65-F5344CB8AC3E}">
        <p14:creationId xmlns:p14="http://schemas.microsoft.com/office/powerpoint/2010/main" val="36332431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P157</a:t>
            </a:r>
            <a:endParaRPr lang="en-US" sz="3600" b="1" dirty="0">
              <a:solidFill>
                <a:srgbClr val="FFFFFF"/>
              </a:solidFill>
              <a:latin typeface="Arial" charset="0"/>
            </a:endParaRPr>
          </a:p>
        </p:txBody>
      </p:sp>
      <p:graphicFrame>
        <p:nvGraphicFramePr>
          <p:cNvPr id="5" name="Group 74"/>
          <p:cNvGraphicFramePr>
            <a:graphicFrameLocks noGrp="1"/>
          </p:cNvGraphicFramePr>
          <p:nvPr>
            <p:extLst>
              <p:ext uri="{D42A27DB-BD31-4B8C-83A1-F6EECF244321}">
                <p14:modId xmlns:p14="http://schemas.microsoft.com/office/powerpoint/2010/main" val="973446578"/>
              </p:ext>
            </p:extLst>
          </p:nvPr>
        </p:nvGraphicFramePr>
        <p:xfrm>
          <a:off x="1200150" y="1509713"/>
          <a:ext cx="6115049" cy="3998339"/>
        </p:xfrm>
        <a:graphic>
          <a:graphicData uri="http://schemas.openxmlformats.org/drawingml/2006/table">
            <a:tbl>
              <a:tblPr/>
              <a:tblGrid>
                <a:gridCol w="1330729"/>
                <a:gridCol w="2392160"/>
                <a:gridCol w="2392160"/>
              </a:tblGrid>
              <a:tr h="10420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East Position</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2008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-52.0</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-37.4</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2009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-12.9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-60.5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22.1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-76.1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54.9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-95.1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516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86.5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-114.5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3278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808971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P157</a:t>
            </a:r>
            <a:endParaRPr lang="en-US" sz="3600" b="1" dirty="0">
              <a:solidFill>
                <a:srgbClr val="FFFFFF"/>
              </a:solidFill>
              <a:latin typeface="Arial" charset="0"/>
            </a:endParaRPr>
          </a:p>
        </p:txBody>
      </p:sp>
      <p:pic>
        <p:nvPicPr>
          <p:cNvPr id="5" name="Picture 4" descr="p157-n-vs-t-key.jpeg"/>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863600" y="934594"/>
            <a:ext cx="4450122" cy="5771006"/>
          </a:xfrm>
          <a:prstGeom prst="rect">
            <a:avLst/>
          </a:prstGeom>
          <a:ln>
            <a:solidFill>
              <a:schemeClr val="bg1">
                <a:lumMod val="50000"/>
              </a:schemeClr>
            </a:solidFill>
          </a:ln>
        </p:spPr>
      </p:pic>
      <p:graphicFrame>
        <p:nvGraphicFramePr>
          <p:cNvPr id="7" name="Group 74"/>
          <p:cNvGraphicFramePr>
            <a:graphicFrameLocks noGrp="1"/>
          </p:cNvGraphicFramePr>
          <p:nvPr>
            <p:extLst>
              <p:ext uri="{D42A27DB-BD31-4B8C-83A1-F6EECF244321}">
                <p14:modId xmlns:p14="http://schemas.microsoft.com/office/powerpoint/2010/main" val="854686975"/>
              </p:ext>
            </p:extLst>
          </p:nvPr>
        </p:nvGraphicFramePr>
        <p:xfrm>
          <a:off x="5922761" y="1802618"/>
          <a:ext cx="2891039" cy="3933642"/>
        </p:xfrm>
        <a:graphic>
          <a:graphicData uri="http://schemas.openxmlformats.org/drawingml/2006/table">
            <a:tbl>
              <a:tblPr/>
              <a:tblGrid>
                <a:gridCol w="1033388"/>
                <a:gridCol w="1857651"/>
              </a:tblGrid>
              <a:tr h="96217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5093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2008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-52.0</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093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2009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-12.9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093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22.1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093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54.9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50937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86.5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8290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274601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P157</a:t>
            </a:r>
            <a:endParaRPr lang="en-US" sz="3600" b="1" dirty="0">
              <a:solidFill>
                <a:srgbClr val="FFFFFF"/>
              </a:solidFill>
              <a:latin typeface="Arial" charset="0"/>
            </a:endParaRPr>
          </a:p>
        </p:txBody>
      </p:sp>
      <p:graphicFrame>
        <p:nvGraphicFramePr>
          <p:cNvPr id="5" name="Group 74"/>
          <p:cNvGraphicFramePr>
            <a:graphicFrameLocks noGrp="1"/>
          </p:cNvGraphicFramePr>
          <p:nvPr>
            <p:extLst>
              <p:ext uri="{D42A27DB-BD31-4B8C-83A1-F6EECF244321}">
                <p14:modId xmlns:p14="http://schemas.microsoft.com/office/powerpoint/2010/main" val="4061086518"/>
              </p:ext>
            </p:extLst>
          </p:nvPr>
        </p:nvGraphicFramePr>
        <p:xfrm>
          <a:off x="5810251" y="1814513"/>
          <a:ext cx="2965449" cy="3838657"/>
        </p:xfrm>
        <a:graphic>
          <a:graphicData uri="http://schemas.openxmlformats.org/drawingml/2006/table">
            <a:tbl>
              <a:tblPr/>
              <a:tblGrid>
                <a:gridCol w="1082684"/>
                <a:gridCol w="1882765"/>
              </a:tblGrid>
              <a:tr h="115459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ＭＳ Ｐゴシック" charset="0"/>
                          <a:cs typeface="Arial" charset="0"/>
                        </a:rPr>
                        <a:t>East Position</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903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2008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-37.4</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903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2009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-60.5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903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-76.1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903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-95.1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903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2012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-114.5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9240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Picture 1" descr="p157-e-vs-t-key.jpeg"/>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850901" y="939800"/>
            <a:ext cx="4436314" cy="5753100"/>
          </a:xfrm>
          <a:prstGeom prst="rect">
            <a:avLst/>
          </a:prstGeom>
          <a:ln>
            <a:solidFill>
              <a:schemeClr val="accent1"/>
            </a:solidFill>
          </a:ln>
        </p:spPr>
      </p:pic>
    </p:spTree>
    <p:extLst>
      <p:ext uri="{BB962C8B-B14F-4D97-AF65-F5344CB8AC3E}">
        <p14:creationId xmlns:p14="http://schemas.microsoft.com/office/powerpoint/2010/main" val="26320833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P058</a:t>
            </a:r>
            <a:endParaRPr lang="en-US" sz="3600" b="1" dirty="0">
              <a:solidFill>
                <a:srgbClr val="FFFFFF"/>
              </a:solidFill>
              <a:latin typeface="Arial" charset="0"/>
            </a:endParaRPr>
          </a:p>
        </p:txBody>
      </p:sp>
      <p:graphicFrame>
        <p:nvGraphicFramePr>
          <p:cNvPr id="5" name="Group 74"/>
          <p:cNvGraphicFramePr>
            <a:graphicFrameLocks noGrp="1" noChangeAspect="1"/>
          </p:cNvGraphicFramePr>
          <p:nvPr>
            <p:extLst>
              <p:ext uri="{D42A27DB-BD31-4B8C-83A1-F6EECF244321}">
                <p14:modId xmlns:p14="http://schemas.microsoft.com/office/powerpoint/2010/main" val="2883995167"/>
              </p:ext>
            </p:extLst>
          </p:nvPr>
        </p:nvGraphicFramePr>
        <p:xfrm>
          <a:off x="1028701" y="857105"/>
          <a:ext cx="6934199" cy="5931882"/>
        </p:xfrm>
        <a:graphic>
          <a:graphicData uri="http://schemas.openxmlformats.org/drawingml/2006/table">
            <a:tbl>
              <a:tblPr/>
              <a:tblGrid>
                <a:gridCol w="1231899"/>
                <a:gridCol w="2006600"/>
                <a:gridCol w="1879600"/>
                <a:gridCol w="1816100"/>
              </a:tblGrid>
              <a:tr h="70499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20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ＭＳ Ｐゴシック" charset="0"/>
                          <a:cs typeface="Arial" charset="0"/>
                        </a:rPr>
                        <a:t>East </a:t>
                      </a:r>
                      <a:r>
                        <a:rPr kumimoji="0" lang="en-US" sz="2000" b="1" i="0" u="none" strike="noStrike" kern="1200" cap="none" normalizeH="0" baseline="0" dirty="0" smtClean="0">
                          <a:ln>
                            <a:noFill/>
                          </a:ln>
                          <a:solidFill>
                            <a:schemeClr val="tx1"/>
                          </a:solidFill>
                          <a:effectLst/>
                          <a:latin typeface="Arial" charset="0"/>
                          <a:ea typeface="ＭＳ Ｐゴシック" charset="0"/>
                          <a:cs typeface="Arial" charset="0"/>
                        </a:rPr>
                        <a:t>Position</a:t>
                      </a:r>
                      <a:endParaRPr kumimoji="0" lang="en-US" sz="2000" b="1" i="0" u="none" strike="noStrike" kern="1200"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ＭＳ Ｐゴシック" charset="0"/>
                          <a:cs typeface="ＭＳ Ｐゴシック" charset="0"/>
                        </a:rPr>
                        <a:t>Vertical</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ＭＳ Ｐゴシック" charset="0"/>
                          <a:cs typeface="ＭＳ Ｐゴシック" charset="0"/>
                        </a:rPr>
                        <a:t>(mm)</a:t>
                      </a:r>
                      <a:endParaRPr kumimoji="0" lang="en-US" sz="20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1/1/08</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-40.9</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-51.1</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26.5</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7/1/08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-50.4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29.1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1/1/09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-25.8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-51.3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7/1/09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-17.4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-48.6</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28.3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1/1/10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-10.7</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Arial" charset="0"/>
                        </a:rPr>
                        <a:t>-47.2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7/1/10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-44.3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27.2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5.7</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-42.1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16.5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7/1/11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13.8</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-41.3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19.9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21.9</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-43.0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28.1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7/1/12</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-39.7</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21.0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968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1/1/13</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38.5</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-38.7</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10.4</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194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584432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P058</a:t>
            </a:r>
            <a:endParaRPr lang="en-US" sz="3600" b="1" dirty="0">
              <a:solidFill>
                <a:srgbClr val="FFFFFF"/>
              </a:solidFill>
              <a:latin typeface="Arial" charset="0"/>
            </a:endParaRPr>
          </a:p>
        </p:txBody>
      </p:sp>
      <p:graphicFrame>
        <p:nvGraphicFramePr>
          <p:cNvPr id="5" name="Group 74"/>
          <p:cNvGraphicFramePr>
            <a:graphicFrameLocks noGrp="1" noChangeAspect="1"/>
          </p:cNvGraphicFramePr>
          <p:nvPr>
            <p:extLst>
              <p:ext uri="{D42A27DB-BD31-4B8C-83A1-F6EECF244321}">
                <p14:modId xmlns:p14="http://schemas.microsoft.com/office/powerpoint/2010/main" val="1871962323"/>
              </p:ext>
            </p:extLst>
          </p:nvPr>
        </p:nvGraphicFramePr>
        <p:xfrm>
          <a:off x="5905501" y="1022205"/>
          <a:ext cx="2914649" cy="5405756"/>
        </p:xfrm>
        <a:graphic>
          <a:graphicData uri="http://schemas.openxmlformats.org/drawingml/2006/table">
            <a:tbl>
              <a:tblPr/>
              <a:tblGrid>
                <a:gridCol w="1108709"/>
                <a:gridCol w="1805940"/>
              </a:tblGrid>
              <a:tr h="63449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North Position</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(mm)</a:t>
                      </a:r>
                      <a:endParaRPr kumimoji="0" lang="en-US" sz="1800" b="0" i="0"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1/1/08</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-40.9</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7/1/08</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-25.8</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7/1/09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-17.4</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-10.7</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5.7</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13.8</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21.9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30.4</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38.5</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827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Picture 2" descr="p058-n-vs-t-key.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857105"/>
            <a:ext cx="4502688" cy="5839176"/>
          </a:xfrm>
          <a:prstGeom prst="rect">
            <a:avLst/>
          </a:prstGeom>
          <a:ln>
            <a:solidFill>
              <a:schemeClr val="accent1"/>
            </a:solidFill>
          </a:ln>
        </p:spPr>
      </p:pic>
    </p:spTree>
    <p:extLst>
      <p:ext uri="{BB962C8B-B14F-4D97-AF65-F5344CB8AC3E}">
        <p14:creationId xmlns:p14="http://schemas.microsoft.com/office/powerpoint/2010/main" val="1348163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P058</a:t>
            </a:r>
            <a:endParaRPr lang="en-US" sz="3600" b="1" dirty="0">
              <a:solidFill>
                <a:srgbClr val="FFFFFF"/>
              </a:solidFill>
              <a:latin typeface="Arial" charset="0"/>
            </a:endParaRPr>
          </a:p>
        </p:txBody>
      </p:sp>
      <p:graphicFrame>
        <p:nvGraphicFramePr>
          <p:cNvPr id="5" name="Group 74"/>
          <p:cNvGraphicFramePr>
            <a:graphicFrameLocks noGrp="1" noChangeAspect="1"/>
          </p:cNvGraphicFramePr>
          <p:nvPr>
            <p:extLst>
              <p:ext uri="{D42A27DB-BD31-4B8C-83A1-F6EECF244321}">
                <p14:modId xmlns:p14="http://schemas.microsoft.com/office/powerpoint/2010/main" val="2156876099"/>
              </p:ext>
            </p:extLst>
          </p:nvPr>
        </p:nvGraphicFramePr>
        <p:xfrm>
          <a:off x="5892801" y="1066510"/>
          <a:ext cx="2800349" cy="5405756"/>
        </p:xfrm>
        <a:graphic>
          <a:graphicData uri="http://schemas.openxmlformats.org/drawingml/2006/table">
            <a:tbl>
              <a:tblPr/>
              <a:tblGrid>
                <a:gridCol w="1108709"/>
                <a:gridCol w="1691640"/>
              </a:tblGrid>
              <a:tr h="63449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East </a:t>
                      </a:r>
                      <a:r>
                        <a:rPr kumimoji="0" lang="en-US" sz="1800" b="1" i="0" u="none" strike="noStrike" kern="1200" cap="none" normalizeH="0" baseline="0" dirty="0" smtClean="0">
                          <a:ln>
                            <a:noFill/>
                          </a:ln>
                          <a:solidFill>
                            <a:schemeClr val="tx1"/>
                          </a:solidFill>
                          <a:effectLst/>
                          <a:latin typeface="Arial" charset="0"/>
                          <a:ea typeface="ＭＳ Ｐゴシック" charset="0"/>
                          <a:cs typeface="Arial" charset="0"/>
                        </a:rPr>
                        <a:t>Position</a:t>
                      </a:r>
                      <a:endParaRPr kumimoji="0" lang="en-US" sz="1800" b="1" i="0" u="none" strike="noStrike" kern="1200" cap="none" normalizeH="0" baseline="0" dirty="0">
                        <a:ln>
                          <a:noFill/>
                        </a:ln>
                        <a:solidFill>
                          <a:schemeClr val="tx1"/>
                        </a:solidFill>
                        <a:effectLst/>
                        <a:latin typeface="Arial" charset="0"/>
                        <a:ea typeface="ＭＳ Ｐゴシック"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(mm)</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1/1/08</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-51.1</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7/1/08</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-50.4</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-51.3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7/1/09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-48.6</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-47.2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-44.3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-42.1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-41.3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-43.0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-39.7</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-38.7</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827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Picture 1" descr="p058-e-vs-t-key.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200" y="863600"/>
            <a:ext cx="4502688" cy="5839176"/>
          </a:xfrm>
          <a:prstGeom prst="rect">
            <a:avLst/>
          </a:prstGeom>
          <a:ln>
            <a:solidFill>
              <a:schemeClr val="accent1"/>
            </a:solidFill>
          </a:ln>
        </p:spPr>
      </p:pic>
    </p:spTree>
    <p:extLst>
      <p:ext uri="{BB962C8B-B14F-4D97-AF65-F5344CB8AC3E}">
        <p14:creationId xmlns:p14="http://schemas.microsoft.com/office/powerpoint/2010/main" val="41851602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84613" y="15875"/>
            <a:ext cx="5259387" cy="733425"/>
          </a:xfrm>
        </p:spPr>
        <p:txBody>
          <a:bodyPr>
            <a:noAutofit/>
          </a:bodyPr>
          <a:lstStyle/>
          <a:p>
            <a:pPr algn="r"/>
            <a:r>
              <a:rPr lang="en-US" sz="3600" b="1" dirty="0" smtClean="0">
                <a:solidFill>
                  <a:srgbClr val="FFFFFF"/>
                </a:solidFill>
                <a:latin typeface="Arial" charset="0"/>
              </a:rPr>
              <a:t>GPS Station P058</a:t>
            </a:r>
            <a:endParaRPr lang="en-US" sz="3600" b="1" dirty="0">
              <a:solidFill>
                <a:srgbClr val="FFFFFF"/>
              </a:solidFill>
              <a:latin typeface="Arial" charset="0"/>
            </a:endParaRPr>
          </a:p>
        </p:txBody>
      </p:sp>
      <p:graphicFrame>
        <p:nvGraphicFramePr>
          <p:cNvPr id="5" name="Group 74"/>
          <p:cNvGraphicFramePr>
            <a:graphicFrameLocks noGrp="1" noChangeAspect="1"/>
          </p:cNvGraphicFramePr>
          <p:nvPr>
            <p:extLst>
              <p:ext uri="{D42A27DB-BD31-4B8C-83A1-F6EECF244321}">
                <p14:modId xmlns:p14="http://schemas.microsoft.com/office/powerpoint/2010/main" val="1754173185"/>
              </p:ext>
            </p:extLst>
          </p:nvPr>
        </p:nvGraphicFramePr>
        <p:xfrm>
          <a:off x="5994401" y="1073005"/>
          <a:ext cx="2743199" cy="5405756"/>
        </p:xfrm>
        <a:graphic>
          <a:graphicData uri="http://schemas.openxmlformats.org/drawingml/2006/table">
            <a:tbl>
              <a:tblPr/>
              <a:tblGrid>
                <a:gridCol w="1108709"/>
                <a:gridCol w="1634490"/>
              </a:tblGrid>
              <a:tr h="63449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Year</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Vertical</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(mm)</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1/1/08</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26.5</a:t>
                      </a:r>
                      <a:endParaRPr kumimoji="0" lang="en-US" sz="2200" b="0" i="0" u="none" strike="noStrike" cap="none" normalizeH="0" baseline="0" dirty="0">
                        <a:ln>
                          <a:noFill/>
                        </a:ln>
                        <a:solidFill>
                          <a:schemeClr val="tx1"/>
                        </a:solidFill>
                        <a:effectLst/>
                        <a:latin typeface="Arial" charset="0"/>
                        <a:ea typeface="ＭＳ Ｐゴシック" charset="0"/>
                        <a:cs typeface="Arial"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7/1/08</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29.1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40.4</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7/1/09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28.3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Arial" charset="0"/>
                        </a:rPr>
                        <a:t>1/1/10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27.2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16.5</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19.9</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28.1</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7/1/12</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21.0</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1144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1/1/13</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Arial" charset="0"/>
                          <a:ea typeface="ＭＳ Ｐゴシック" charset="0"/>
                          <a:cs typeface="ＭＳ Ｐゴシック" charset="0"/>
                        </a:rPr>
                        <a:t>10.4</a:t>
                      </a:r>
                      <a:endParaRPr kumimoji="0" lang="en-US" sz="2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8276">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2296" marR="82296" marT="41132" marB="411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Picture 2" descr="p058-vert-vs-t-key.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900" y="863600"/>
            <a:ext cx="4502688" cy="5839176"/>
          </a:xfrm>
          <a:prstGeom prst="rect">
            <a:avLst/>
          </a:prstGeom>
          <a:ln>
            <a:solidFill>
              <a:schemeClr val="accent1"/>
            </a:solidFill>
          </a:ln>
        </p:spPr>
      </p:pic>
    </p:spTree>
    <p:extLst>
      <p:ext uri="{BB962C8B-B14F-4D97-AF65-F5344CB8AC3E}">
        <p14:creationId xmlns:p14="http://schemas.microsoft.com/office/powerpoint/2010/main" val="27563893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1499028281"/>
              </p:ext>
            </p:extLst>
          </p:nvPr>
        </p:nvGraphicFramePr>
        <p:xfrm>
          <a:off x="849313" y="1011238"/>
          <a:ext cx="7977186" cy="4211510"/>
        </p:xfrm>
        <a:graphic>
          <a:graphicData uri="http://schemas.openxmlformats.org/drawingml/2006/table">
            <a:tbl>
              <a:tblPr/>
              <a:tblGrid>
                <a:gridCol w="1749867"/>
                <a:gridCol w="3145617"/>
                <a:gridCol w="3081702"/>
              </a:tblGrid>
              <a:tr h="90086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dirty="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472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72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72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72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72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72950">
                <a:tc>
                  <a:txBody>
                    <a:bodyPr/>
                    <a:lstStyle/>
                    <a:p>
                      <a:pPr marL="0" marR="0" lvl="0" indent="0" algn="ctr" defTabSz="914400" rtl="0" eaLnBrk="1" fontAlgn="b" latinLnBrk="0" hangingPunct="1">
                        <a:lnSpc>
                          <a:spcPct val="100000"/>
                        </a:lnSpc>
                        <a:spcBef>
                          <a:spcPct val="0"/>
                        </a:spcBef>
                        <a:spcAft>
                          <a:spcPts val="60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2005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ts val="60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ts val="60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noFill/>
                  </a:tcPr>
                </a:tc>
              </a:tr>
              <a:tr h="472950">
                <a:tc>
                  <a:txBody>
                    <a:bodyPr/>
                    <a:lstStyle/>
                    <a:p>
                      <a:pPr marL="0" marR="0" lvl="0" indent="0" algn="ctr" defTabSz="914400" rtl="0" eaLnBrk="1" fontAlgn="b" latinLnBrk="0" hangingPunct="1">
                        <a:lnSpc>
                          <a:spcPct val="100000"/>
                        </a:lnSpc>
                        <a:spcBef>
                          <a:spcPct val="0"/>
                        </a:spcBef>
                        <a:spcAft>
                          <a:spcPts val="600"/>
                        </a:spcAft>
                        <a:buClrTx/>
                        <a:buSzTx/>
                        <a:buFontTx/>
                        <a:buNone/>
                        <a:tabLst/>
                      </a:pP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ts val="600"/>
                        </a:spcAft>
                        <a:buClrTx/>
                        <a:buSzTx/>
                        <a:buFontTx/>
                        <a:buNone/>
                        <a:tabLst/>
                      </a:pP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ts val="600"/>
                        </a:spcAft>
                        <a:buClrTx/>
                        <a:buSzTx/>
                        <a:buFontTx/>
                        <a:buNone/>
                        <a:tabLst/>
                      </a:pP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spTree>
    <p:extLst>
      <p:ext uri="{BB962C8B-B14F-4D97-AF65-F5344CB8AC3E}">
        <p14:creationId xmlns:p14="http://schemas.microsoft.com/office/powerpoint/2010/main" val="14740054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3517250275"/>
              </p:ext>
            </p:extLst>
          </p:nvPr>
        </p:nvGraphicFramePr>
        <p:xfrm>
          <a:off x="5384501" y="2166939"/>
          <a:ext cx="3587749" cy="2529994"/>
        </p:xfrm>
        <a:graphic>
          <a:graphicData uri="http://schemas.openxmlformats.org/drawingml/2006/table">
            <a:tbl>
              <a:tblPr/>
              <a:tblGrid>
                <a:gridCol w="787005"/>
                <a:gridCol w="1414745"/>
                <a:gridCol w="1385999"/>
              </a:tblGrid>
              <a:tr h="45099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dirty="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2005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pic>
        <p:nvPicPr>
          <p:cNvPr id="2" name="Picture 1" descr="mon-a-n-vs-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41" y="1092200"/>
            <a:ext cx="5102012" cy="5435746"/>
          </a:xfrm>
          <a:prstGeom prst="rect">
            <a:avLst/>
          </a:prstGeom>
        </p:spPr>
      </p:pic>
    </p:spTree>
    <p:extLst>
      <p:ext uri="{BB962C8B-B14F-4D97-AF65-F5344CB8AC3E}">
        <p14:creationId xmlns:p14="http://schemas.microsoft.com/office/powerpoint/2010/main" val="38548254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3600" b="1" dirty="0" smtClean="0">
                <a:solidFill>
                  <a:srgbClr val="FFFFFF"/>
                </a:solidFill>
                <a:latin typeface="Arial" charset="0"/>
              </a:rPr>
              <a:t>Jose’s route through the city</a:t>
            </a:r>
            <a:endParaRPr lang="en-US" sz="3600" b="1" dirty="0">
              <a:solidFill>
                <a:srgbClr val="FFFFFF"/>
              </a:solidFill>
              <a:latin typeface="Arial" charset="0"/>
            </a:endParaRPr>
          </a:p>
        </p:txBody>
      </p:sp>
      <p:pic>
        <p:nvPicPr>
          <p:cNvPr id="10" name="Picture 9"/>
          <p:cNvPicPr/>
          <p:nvPr/>
        </p:nvPicPr>
        <p:blipFill>
          <a:blip r:embed="rId3" cstate="screen">
            <a:extLst>
              <a:ext uri="{28A0092B-C50C-407E-A947-70E740481C1C}">
                <a14:useLocalDpi xmlns:a14="http://schemas.microsoft.com/office/drawing/2010/main"/>
              </a:ext>
            </a:extLst>
          </a:blip>
          <a:stretch>
            <a:fillRect/>
          </a:stretch>
        </p:blipFill>
        <p:spPr>
          <a:xfrm>
            <a:off x="4977637" y="1243804"/>
            <a:ext cx="4119110" cy="411911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50835837"/>
              </p:ext>
            </p:extLst>
          </p:nvPr>
        </p:nvGraphicFramePr>
        <p:xfrm>
          <a:off x="183380" y="1264792"/>
          <a:ext cx="4720467" cy="4681352"/>
        </p:xfrm>
        <a:graphic>
          <a:graphicData uri="http://schemas.openxmlformats.org/drawingml/2006/table">
            <a:tbl>
              <a:tblPr firstRow="1" bandRow="1">
                <a:tableStyleId>{5C22544A-7EE6-4342-B048-85BDC9FD1C3A}</a:tableStyleId>
              </a:tblPr>
              <a:tblGrid>
                <a:gridCol w="1573489"/>
                <a:gridCol w="1573489"/>
                <a:gridCol w="1573489"/>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North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East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0.5</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1.5</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bl>
          </a:graphicData>
        </a:graphic>
      </p:graphicFrame>
    </p:spTree>
    <p:extLst>
      <p:ext uri="{BB962C8B-B14F-4D97-AF65-F5344CB8AC3E}">
        <p14:creationId xmlns:p14="http://schemas.microsoft.com/office/powerpoint/2010/main" val="39635768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2095973713"/>
              </p:ext>
            </p:extLst>
          </p:nvPr>
        </p:nvGraphicFramePr>
        <p:xfrm>
          <a:off x="5384501" y="2166939"/>
          <a:ext cx="3587749" cy="2529994"/>
        </p:xfrm>
        <a:graphic>
          <a:graphicData uri="http://schemas.openxmlformats.org/drawingml/2006/table">
            <a:tbl>
              <a:tblPr/>
              <a:tblGrid>
                <a:gridCol w="787005"/>
                <a:gridCol w="1414745"/>
                <a:gridCol w="1385999"/>
              </a:tblGrid>
              <a:tr h="45099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dirty="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3677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2005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rPr>
                        <a:t>5</a:t>
                      </a: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a:t>
            </a:r>
            <a:endParaRPr lang="en-US" sz="3600" b="1" dirty="0">
              <a:solidFill>
                <a:srgbClr val="FFFFFF"/>
              </a:solidFill>
              <a:latin typeface="Arial" charset="0"/>
            </a:endParaRPr>
          </a:p>
        </p:txBody>
      </p:sp>
      <p:pic>
        <p:nvPicPr>
          <p:cNvPr id="6" name="Picture 5" descr="mon-a-n-vs-e-key-presentat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1" y="889000"/>
            <a:ext cx="5060867" cy="5435746"/>
          </a:xfrm>
          <a:prstGeom prst="rect">
            <a:avLst/>
          </a:prstGeom>
        </p:spPr>
      </p:pic>
      <p:cxnSp>
        <p:nvCxnSpPr>
          <p:cNvPr id="8" name="Straight Arrow Connector 7"/>
          <p:cNvCxnSpPr/>
          <p:nvPr/>
        </p:nvCxnSpPr>
        <p:spPr>
          <a:xfrm flipV="1">
            <a:off x="762000" y="1371600"/>
            <a:ext cx="4292600" cy="4229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75216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26" name="Group 74"/>
          <p:cNvGraphicFramePr>
            <a:graphicFrameLocks noGrp="1"/>
          </p:cNvGraphicFramePr>
          <p:nvPr>
            <p:ph idx="1"/>
            <p:extLst>
              <p:ext uri="{D42A27DB-BD31-4B8C-83A1-F6EECF244321}">
                <p14:modId xmlns:p14="http://schemas.microsoft.com/office/powerpoint/2010/main" val="1384347650"/>
              </p:ext>
            </p:extLst>
          </p:nvPr>
        </p:nvGraphicFramePr>
        <p:xfrm>
          <a:off x="5562601" y="2019300"/>
          <a:ext cx="3390900" cy="2710972"/>
        </p:xfrm>
        <a:graphic>
          <a:graphicData uri="http://schemas.openxmlformats.org/drawingml/2006/table">
            <a:tbl>
              <a:tblPr/>
              <a:tblGrid>
                <a:gridCol w="830477"/>
                <a:gridCol w="1193468"/>
                <a:gridCol w="1366955"/>
              </a:tblGrid>
              <a:tr h="65323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Year</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North</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r>
                        <a:rPr kumimoji="0" lang="en-US" sz="1600" b="1" i="0" u="none" strike="noStrike" cap="none" normalizeH="0" baseline="0" dirty="0" smtClean="0">
                          <a:ln>
                            <a:noFill/>
                          </a:ln>
                          <a:solidFill>
                            <a:schemeClr val="tx1"/>
                          </a:solidFill>
                          <a:effectLst/>
                          <a:latin typeface="Arial" charset="0"/>
                          <a:ea typeface="ＭＳ Ｐゴシック" pitchFamily="-112" charset="-128"/>
                          <a:cs typeface="Arial" charset="0"/>
                        </a:rPr>
                        <a:t>)</a:t>
                      </a:r>
                      <a:endParaRPr kumimoji="0" lang="en-US" sz="16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East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Arial" charset="0"/>
                          <a:ea typeface="ＭＳ Ｐゴシック" pitchFamily="-112" charset="-128"/>
                          <a:cs typeface="Arial" charset="0"/>
                        </a:rPr>
                        <a:t>(mm)</a:t>
                      </a:r>
                      <a:endParaRPr kumimoji="0" lang="en-US" sz="1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C0C0C0"/>
                    </a:solidFill>
                  </a:tcPr>
                </a:tc>
              </a:tr>
              <a:tr h="3429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2008</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-35.5</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-53.8</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429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2009</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-29.9</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-46.3</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429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2010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-22.9</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-39.8</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429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2011</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-17.8</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-35.0</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4295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2012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-12.8</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ＭＳ Ｐゴシック" pitchFamily="-112" charset="-128"/>
                          <a:cs typeface="Arial" charset="0"/>
                        </a:rPr>
                        <a:t>-29.2</a:t>
                      </a: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42957">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a typeface="ＭＳ Ｐゴシック" pitchFamily="-112" charset="-128"/>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t>
            </a:r>
            <a:r>
              <a:rPr lang="en-US" sz="3600" b="1" dirty="0">
                <a:solidFill>
                  <a:srgbClr val="FFFFFF"/>
                </a:solidFill>
                <a:latin typeface="Arial" charset="0"/>
              </a:rPr>
              <a:t>P</a:t>
            </a:r>
            <a:r>
              <a:rPr lang="en-US" sz="3600" b="1" dirty="0" smtClean="0">
                <a:solidFill>
                  <a:srgbClr val="FFFFFF"/>
                </a:solidFill>
                <a:latin typeface="Arial" charset="0"/>
              </a:rPr>
              <a:t>430</a:t>
            </a:r>
            <a:endParaRPr lang="en-US" sz="3600" b="1" dirty="0">
              <a:solidFill>
                <a:srgbClr val="FFFFFF"/>
              </a:solidFill>
              <a:latin typeface="Arial" charset="0"/>
            </a:endParaRPr>
          </a:p>
        </p:txBody>
      </p:sp>
      <p:pic>
        <p:nvPicPr>
          <p:cNvPr id="3" name="Picture 2" descr="p430-n-vs-e-key.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00" y="876300"/>
            <a:ext cx="4502688" cy="5839176"/>
          </a:xfrm>
          <a:prstGeom prst="rect">
            <a:avLst/>
          </a:prstGeom>
          <a:ln>
            <a:solidFill>
              <a:schemeClr val="accent1"/>
            </a:solidFill>
          </a:ln>
        </p:spPr>
      </p:pic>
    </p:spTree>
    <p:extLst>
      <p:ext uri="{BB962C8B-B14F-4D97-AF65-F5344CB8AC3E}">
        <p14:creationId xmlns:p14="http://schemas.microsoft.com/office/powerpoint/2010/main" val="23721639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t>
            </a:r>
            <a:r>
              <a:rPr lang="en-US" sz="3600" b="1" dirty="0">
                <a:solidFill>
                  <a:srgbClr val="FFFFFF"/>
                </a:solidFill>
                <a:latin typeface="Arial" charset="0"/>
              </a:rPr>
              <a:t>P</a:t>
            </a:r>
            <a:r>
              <a:rPr lang="en-US" sz="3600" b="1" dirty="0" smtClean="0">
                <a:solidFill>
                  <a:srgbClr val="FFFFFF"/>
                </a:solidFill>
                <a:latin typeface="Arial" charset="0"/>
              </a:rPr>
              <a:t>430</a:t>
            </a:r>
            <a:endParaRPr lang="en-US" sz="3600" b="1" dirty="0">
              <a:solidFill>
                <a:srgbClr val="FFFFFF"/>
              </a:solidFill>
              <a:latin typeface="Arial" charset="0"/>
            </a:endParaRPr>
          </a:p>
        </p:txBody>
      </p:sp>
      <p:sp>
        <p:nvSpPr>
          <p:cNvPr id="7" name="TextBox 6"/>
          <p:cNvSpPr txBox="1"/>
          <p:nvPr/>
        </p:nvSpPr>
        <p:spPr>
          <a:xfrm>
            <a:off x="7067550" y="2654300"/>
            <a:ext cx="1822450" cy="830997"/>
          </a:xfrm>
          <a:prstGeom prst="rect">
            <a:avLst/>
          </a:prstGeom>
          <a:noFill/>
        </p:spPr>
        <p:txBody>
          <a:bodyPr wrap="square" rtlCol="0">
            <a:spAutoFit/>
          </a:bodyPr>
          <a:lstStyle/>
          <a:p>
            <a:r>
              <a:rPr lang="en-US" sz="2400" dirty="0" smtClean="0">
                <a:latin typeface="Arial"/>
                <a:cs typeface="Arial"/>
              </a:rPr>
              <a:t>Measuring </a:t>
            </a:r>
          </a:p>
          <a:p>
            <a:r>
              <a:rPr lang="en-US" sz="2400" dirty="0" smtClean="0">
                <a:latin typeface="Arial"/>
                <a:cs typeface="Arial"/>
              </a:rPr>
              <a:t>the azimuth</a:t>
            </a:r>
            <a:endParaRPr lang="en-US" sz="2400" dirty="0">
              <a:latin typeface="Arial"/>
              <a:cs typeface="Arial"/>
            </a:endParaRPr>
          </a:p>
        </p:txBody>
      </p:sp>
      <p:pic>
        <p:nvPicPr>
          <p:cNvPr id="2" name="Picture 1" descr="protractor-fig-4.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250" y="927099"/>
            <a:ext cx="5473700" cy="5592179"/>
          </a:xfrm>
          <a:prstGeom prst="rect">
            <a:avLst/>
          </a:prstGeom>
          <a:ln>
            <a:solidFill>
              <a:schemeClr val="accent1"/>
            </a:solidFill>
          </a:ln>
        </p:spPr>
      </p:pic>
    </p:spTree>
    <p:extLst>
      <p:ext uri="{BB962C8B-B14F-4D97-AF65-F5344CB8AC3E}">
        <p14:creationId xmlns:p14="http://schemas.microsoft.com/office/powerpoint/2010/main" val="7279960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t>
            </a:r>
            <a:r>
              <a:rPr lang="en-US" sz="3600" b="1" dirty="0">
                <a:solidFill>
                  <a:srgbClr val="FFFFFF"/>
                </a:solidFill>
                <a:latin typeface="Arial" charset="0"/>
              </a:rPr>
              <a:t>P</a:t>
            </a:r>
            <a:r>
              <a:rPr lang="en-US" sz="3600" b="1" dirty="0" smtClean="0">
                <a:solidFill>
                  <a:srgbClr val="FFFFFF"/>
                </a:solidFill>
                <a:latin typeface="Arial" charset="0"/>
              </a:rPr>
              <a:t>430</a:t>
            </a:r>
            <a:endParaRPr lang="en-US" sz="3600" b="1" dirty="0">
              <a:solidFill>
                <a:srgbClr val="FFFFFF"/>
              </a:solidFill>
              <a:latin typeface="Arial" charset="0"/>
            </a:endParaRPr>
          </a:p>
        </p:txBody>
      </p:sp>
      <p:pic>
        <p:nvPicPr>
          <p:cNvPr id="5" name="Picture 4" descr="paper-north-fig-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00" y="1092200"/>
            <a:ext cx="3873500" cy="2582334"/>
          </a:xfrm>
          <a:prstGeom prst="rect">
            <a:avLst/>
          </a:prstGeom>
          <a:ln>
            <a:solidFill>
              <a:schemeClr val="accent1"/>
            </a:solidFill>
          </a:ln>
        </p:spPr>
      </p:pic>
      <p:pic>
        <p:nvPicPr>
          <p:cNvPr id="4" name="Picture 3" descr="compass-line-fig-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8250" y="3149600"/>
            <a:ext cx="5097170" cy="3398114"/>
          </a:xfrm>
          <a:prstGeom prst="rect">
            <a:avLst/>
          </a:prstGeom>
          <a:ln>
            <a:solidFill>
              <a:schemeClr val="accent1"/>
            </a:solidFill>
          </a:ln>
        </p:spPr>
      </p:pic>
      <p:sp>
        <p:nvSpPr>
          <p:cNvPr id="6" name="TextBox 5"/>
          <p:cNvSpPr txBox="1"/>
          <p:nvPr/>
        </p:nvSpPr>
        <p:spPr>
          <a:xfrm>
            <a:off x="419100" y="4889500"/>
            <a:ext cx="3378200" cy="461665"/>
          </a:xfrm>
          <a:prstGeom prst="rect">
            <a:avLst/>
          </a:prstGeom>
          <a:noFill/>
        </p:spPr>
        <p:txBody>
          <a:bodyPr wrap="square" rtlCol="0">
            <a:spAutoFit/>
          </a:bodyPr>
          <a:lstStyle/>
          <a:p>
            <a:r>
              <a:rPr lang="en-US" sz="2400" dirty="0" smtClean="0">
                <a:latin typeface="Arial"/>
                <a:cs typeface="Arial"/>
              </a:rPr>
              <a:t>Measuring the azimuth</a:t>
            </a:r>
            <a:endParaRPr lang="en-US" sz="2400" dirty="0">
              <a:latin typeface="Arial"/>
              <a:cs typeface="Arial"/>
            </a:endParaRPr>
          </a:p>
        </p:txBody>
      </p:sp>
      <p:sp>
        <p:nvSpPr>
          <p:cNvPr id="9" name="TextBox 8"/>
          <p:cNvSpPr txBox="1"/>
          <p:nvPr/>
        </p:nvSpPr>
        <p:spPr>
          <a:xfrm>
            <a:off x="4533900" y="1244600"/>
            <a:ext cx="3378200" cy="830997"/>
          </a:xfrm>
          <a:prstGeom prst="rect">
            <a:avLst/>
          </a:prstGeom>
          <a:noFill/>
        </p:spPr>
        <p:txBody>
          <a:bodyPr wrap="square" rtlCol="0">
            <a:spAutoFit/>
          </a:bodyPr>
          <a:lstStyle/>
          <a:p>
            <a:r>
              <a:rPr lang="en-US" sz="2400" dirty="0" smtClean="0">
                <a:latin typeface="Arial"/>
                <a:cs typeface="Arial"/>
              </a:rPr>
              <a:t>Lining the paper up with north</a:t>
            </a:r>
            <a:endParaRPr lang="en-US" sz="2400" dirty="0">
              <a:latin typeface="Arial"/>
              <a:cs typeface="Arial"/>
            </a:endParaRPr>
          </a:p>
        </p:txBody>
      </p:sp>
    </p:spTree>
    <p:extLst>
      <p:ext uri="{BB962C8B-B14F-4D97-AF65-F5344CB8AC3E}">
        <p14:creationId xmlns:p14="http://schemas.microsoft.com/office/powerpoint/2010/main" val="37718269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a:t>
            </a:r>
            <a:r>
              <a:rPr lang="en-US" sz="3600" b="1" dirty="0">
                <a:solidFill>
                  <a:srgbClr val="FFFFFF"/>
                </a:solidFill>
                <a:latin typeface="Arial" charset="0"/>
              </a:rPr>
              <a:t>P</a:t>
            </a:r>
            <a:r>
              <a:rPr lang="en-US" sz="3600" b="1" dirty="0" smtClean="0">
                <a:solidFill>
                  <a:srgbClr val="FFFFFF"/>
                </a:solidFill>
                <a:latin typeface="Arial" charset="0"/>
              </a:rPr>
              <a:t>430</a:t>
            </a:r>
            <a:endParaRPr lang="en-US" sz="3600" b="1" dirty="0">
              <a:solidFill>
                <a:srgbClr val="FFFFFF"/>
              </a:solidFill>
              <a:latin typeface="Arial" charset="0"/>
            </a:endParaRPr>
          </a:p>
        </p:txBody>
      </p:sp>
      <p:pic>
        <p:nvPicPr>
          <p:cNvPr id="2" name="Picture 1" descr="compas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950" y="914400"/>
            <a:ext cx="8088630" cy="5392420"/>
          </a:xfrm>
          <a:prstGeom prst="rect">
            <a:avLst/>
          </a:prstGeom>
        </p:spPr>
      </p:pic>
      <p:sp>
        <p:nvSpPr>
          <p:cNvPr id="6" name="TextBox 5"/>
          <p:cNvSpPr txBox="1"/>
          <p:nvPr/>
        </p:nvSpPr>
        <p:spPr>
          <a:xfrm>
            <a:off x="932180" y="1149697"/>
            <a:ext cx="3378200" cy="461665"/>
          </a:xfrm>
          <a:prstGeom prst="rect">
            <a:avLst/>
          </a:prstGeom>
          <a:noFill/>
        </p:spPr>
        <p:txBody>
          <a:bodyPr wrap="square" rtlCol="0">
            <a:spAutoFit/>
          </a:bodyPr>
          <a:lstStyle/>
          <a:p>
            <a:r>
              <a:rPr lang="en-US" sz="2400" dirty="0" smtClean="0">
                <a:solidFill>
                  <a:schemeClr val="bg1"/>
                </a:solidFill>
                <a:latin typeface="Arial"/>
                <a:cs typeface="Arial"/>
              </a:rPr>
              <a:t>Measuring the azimuth</a:t>
            </a:r>
            <a:endParaRPr lang="en-US" sz="2400" dirty="0">
              <a:solidFill>
                <a:schemeClr val="bg1"/>
              </a:solidFill>
              <a:latin typeface="Arial"/>
              <a:cs typeface="Arial"/>
            </a:endParaRPr>
          </a:p>
        </p:txBody>
      </p:sp>
      <p:sp>
        <p:nvSpPr>
          <p:cNvPr id="8" name="TextBox 7"/>
          <p:cNvSpPr txBox="1"/>
          <p:nvPr/>
        </p:nvSpPr>
        <p:spPr>
          <a:xfrm>
            <a:off x="6807200" y="2176165"/>
            <a:ext cx="1790700" cy="461665"/>
          </a:xfrm>
          <a:prstGeom prst="rect">
            <a:avLst/>
          </a:prstGeom>
          <a:noFill/>
        </p:spPr>
        <p:txBody>
          <a:bodyPr wrap="square" rtlCol="0">
            <a:spAutoFit/>
          </a:bodyPr>
          <a:lstStyle/>
          <a:p>
            <a:r>
              <a:rPr lang="en-US" sz="2400" dirty="0" smtClean="0">
                <a:ln>
                  <a:solidFill>
                    <a:schemeClr val="bg1"/>
                  </a:solidFill>
                </a:ln>
                <a:solidFill>
                  <a:srgbClr val="FFFFFF"/>
                </a:solidFill>
                <a:latin typeface="Arial"/>
                <a:cs typeface="Arial"/>
              </a:rPr>
              <a:t>Read here</a:t>
            </a:r>
            <a:endParaRPr lang="en-US" sz="2400" dirty="0">
              <a:ln>
                <a:solidFill>
                  <a:schemeClr val="bg1"/>
                </a:solidFill>
              </a:ln>
              <a:solidFill>
                <a:srgbClr val="FFFFFF"/>
              </a:solidFill>
              <a:latin typeface="Arial"/>
              <a:cs typeface="Arial"/>
            </a:endParaRPr>
          </a:p>
        </p:txBody>
      </p:sp>
      <p:cxnSp>
        <p:nvCxnSpPr>
          <p:cNvPr id="7" name="Straight Arrow Connector 6"/>
          <p:cNvCxnSpPr>
            <a:stCxn id="8" idx="1"/>
          </p:cNvCxnSpPr>
          <p:nvPr/>
        </p:nvCxnSpPr>
        <p:spPr>
          <a:xfrm flipH="1" flipV="1">
            <a:off x="5918200" y="2247900"/>
            <a:ext cx="889000" cy="15909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0856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P058</a:t>
            </a:r>
            <a:endParaRPr lang="en-US" sz="3600" b="1" dirty="0">
              <a:solidFill>
                <a:srgbClr val="FFFFFF"/>
              </a:solidFill>
              <a:latin typeface="Arial" charset="0"/>
            </a:endParaRPr>
          </a:p>
        </p:txBody>
      </p:sp>
      <p:sp>
        <p:nvSpPr>
          <p:cNvPr id="7" name="TextBox 6"/>
          <p:cNvSpPr txBox="1"/>
          <p:nvPr/>
        </p:nvSpPr>
        <p:spPr>
          <a:xfrm>
            <a:off x="5245100" y="5754061"/>
            <a:ext cx="3403600" cy="430887"/>
          </a:xfrm>
          <a:prstGeom prst="rect">
            <a:avLst/>
          </a:prstGeom>
          <a:noFill/>
        </p:spPr>
        <p:txBody>
          <a:bodyPr wrap="square" rtlCol="0">
            <a:spAutoFit/>
          </a:bodyPr>
          <a:lstStyle/>
          <a:p>
            <a:r>
              <a:rPr lang="en-US" sz="2200" dirty="0" smtClean="0">
                <a:latin typeface="Arial"/>
                <a:cs typeface="Arial"/>
              </a:rPr>
              <a:t>Expanded velocity vector</a:t>
            </a:r>
            <a:endParaRPr lang="en-US" sz="2200" dirty="0">
              <a:latin typeface="Arial"/>
              <a:cs typeface="Arial"/>
            </a:endParaRPr>
          </a:p>
        </p:txBody>
      </p:sp>
      <p:pic>
        <p:nvPicPr>
          <p:cNvPr id="4" name="Picture 3" descr="p058-n-vs-e-key.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00" y="838200"/>
            <a:ext cx="4502688" cy="5839176"/>
          </a:xfrm>
          <a:prstGeom prst="rect">
            <a:avLst/>
          </a:prstGeom>
          <a:ln>
            <a:solidFill>
              <a:schemeClr val="accent1"/>
            </a:solidFill>
          </a:ln>
        </p:spPr>
      </p:pic>
      <p:pic>
        <p:nvPicPr>
          <p:cNvPr id="3" name="Picture 2" descr="p058-vel-vector-inset.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2388" y="2756621"/>
            <a:ext cx="3797300" cy="3011652"/>
          </a:xfrm>
          <a:prstGeom prst="rect">
            <a:avLst/>
          </a:prstGeom>
          <a:ln>
            <a:solidFill>
              <a:schemeClr val="accent1"/>
            </a:solidFill>
          </a:ln>
        </p:spPr>
      </p:pic>
    </p:spTree>
    <p:extLst>
      <p:ext uri="{BB962C8B-B14F-4D97-AF65-F5344CB8AC3E}">
        <p14:creationId xmlns:p14="http://schemas.microsoft.com/office/powerpoint/2010/main" val="21787734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058 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632200"/>
            <a:ext cx="3429000" cy="2603113"/>
          </a:xfrm>
          <a:prstGeom prst="rect">
            <a:avLst/>
          </a:prstGeom>
          <a:ln>
            <a:solidFill>
              <a:schemeClr val="accent1"/>
            </a:solidFill>
          </a:ln>
        </p:spPr>
      </p:pic>
      <p:sp>
        <p:nvSpPr>
          <p:cNvPr id="28" name="Rectangle 2"/>
          <p:cNvSpPr>
            <a:spLocks noGrp="1" noChangeArrowheads="1"/>
          </p:cNvSpPr>
          <p:nvPr>
            <p:ph type="title"/>
          </p:nvPr>
        </p:nvSpPr>
        <p:spPr>
          <a:xfrm>
            <a:off x="3778250" y="85725"/>
            <a:ext cx="5365750" cy="601663"/>
          </a:xfrm>
        </p:spPr>
        <p:txBody>
          <a:bodyPr>
            <a:noAutofit/>
          </a:bodyPr>
          <a:lstStyle/>
          <a:p>
            <a:pPr algn="r"/>
            <a:r>
              <a:rPr lang="en-US" sz="3600" b="1" dirty="0" smtClean="0">
                <a:solidFill>
                  <a:srgbClr val="FFFFFF"/>
                </a:solidFill>
                <a:latin typeface="Arial" charset="0"/>
              </a:rPr>
              <a:t>GPS Monument P058</a:t>
            </a:r>
            <a:endParaRPr lang="en-US" sz="3600" b="1" dirty="0">
              <a:solidFill>
                <a:srgbClr val="FFFFFF"/>
              </a:solidFill>
              <a:latin typeface="Arial" charset="0"/>
            </a:endParaRPr>
          </a:p>
        </p:txBody>
      </p:sp>
      <p:sp>
        <p:nvSpPr>
          <p:cNvPr id="7" name="TextBox 6"/>
          <p:cNvSpPr txBox="1"/>
          <p:nvPr/>
        </p:nvSpPr>
        <p:spPr>
          <a:xfrm>
            <a:off x="5245100" y="1741317"/>
            <a:ext cx="3403600" cy="430887"/>
          </a:xfrm>
          <a:prstGeom prst="rect">
            <a:avLst/>
          </a:prstGeom>
          <a:noFill/>
        </p:spPr>
        <p:txBody>
          <a:bodyPr wrap="square" rtlCol="0">
            <a:spAutoFit/>
          </a:bodyPr>
          <a:lstStyle/>
          <a:p>
            <a:r>
              <a:rPr lang="en-US" sz="2200" dirty="0" smtClean="0">
                <a:latin typeface="Arial"/>
                <a:cs typeface="Arial"/>
              </a:rPr>
              <a:t>Time series data for P058</a:t>
            </a:r>
            <a:endParaRPr lang="en-US" sz="2200" dirty="0">
              <a:latin typeface="Arial"/>
              <a:cs typeface="Arial"/>
            </a:endParaRPr>
          </a:p>
        </p:txBody>
      </p:sp>
      <p:pic>
        <p:nvPicPr>
          <p:cNvPr id="4" name="Picture 3" descr="p058-time-series-june-17-2013.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201" y="889000"/>
            <a:ext cx="4410832" cy="5930900"/>
          </a:xfrm>
          <a:prstGeom prst="rect">
            <a:avLst/>
          </a:prstGeom>
          <a:ln>
            <a:solidFill>
              <a:schemeClr val="accent1"/>
            </a:solidFill>
          </a:ln>
        </p:spPr>
      </p:pic>
      <p:sp>
        <p:nvSpPr>
          <p:cNvPr id="10" name="TextBox 9"/>
          <p:cNvSpPr txBox="1"/>
          <p:nvPr/>
        </p:nvSpPr>
        <p:spPr>
          <a:xfrm>
            <a:off x="7721600" y="5744147"/>
            <a:ext cx="1422400" cy="430887"/>
          </a:xfrm>
          <a:prstGeom prst="rect">
            <a:avLst/>
          </a:prstGeom>
          <a:noFill/>
        </p:spPr>
        <p:txBody>
          <a:bodyPr wrap="square" rtlCol="0">
            <a:spAutoFit/>
          </a:bodyPr>
          <a:lstStyle/>
          <a:p>
            <a:r>
              <a:rPr lang="en-US" sz="2200" dirty="0" smtClean="0">
                <a:solidFill>
                  <a:srgbClr val="FFFFFF"/>
                </a:solidFill>
                <a:latin typeface="Arial"/>
                <a:cs typeface="Arial"/>
              </a:rPr>
              <a:t>P058</a:t>
            </a:r>
            <a:endParaRPr lang="en-US" sz="2200" dirty="0">
              <a:solidFill>
                <a:srgbClr val="FFFFFF"/>
              </a:solidFill>
              <a:latin typeface="Arial"/>
              <a:cs typeface="Arial"/>
            </a:endParaRPr>
          </a:p>
        </p:txBody>
      </p:sp>
    </p:spTree>
    <p:extLst>
      <p:ext uri="{BB962C8B-B14F-4D97-AF65-F5344CB8AC3E}">
        <p14:creationId xmlns:p14="http://schemas.microsoft.com/office/powerpoint/2010/main" val="2137410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2942174" y="85725"/>
            <a:ext cx="6201826" cy="601663"/>
          </a:xfrm>
        </p:spPr>
        <p:txBody>
          <a:bodyPr>
            <a:noAutofit/>
          </a:bodyPr>
          <a:lstStyle/>
          <a:p>
            <a:pPr algn="r"/>
            <a:r>
              <a:rPr lang="en-US" sz="3600" b="1" dirty="0" smtClean="0">
                <a:solidFill>
                  <a:srgbClr val="FFFFFF"/>
                </a:solidFill>
                <a:latin typeface="Arial" charset="0"/>
              </a:rPr>
              <a:t>GPS </a:t>
            </a:r>
            <a:r>
              <a:rPr lang="en-US" sz="3600" b="1" dirty="0">
                <a:solidFill>
                  <a:srgbClr val="FFFFFF"/>
                </a:solidFill>
                <a:latin typeface="Arial" charset="0"/>
              </a:rPr>
              <a:t>Data: Velocity Viewer</a:t>
            </a:r>
            <a:br>
              <a:rPr lang="en-US" sz="3600" b="1" dirty="0">
                <a:solidFill>
                  <a:srgbClr val="FFFFFF"/>
                </a:solidFill>
                <a:latin typeface="Arial" charset="0"/>
              </a:rPr>
            </a:br>
            <a:endParaRPr lang="en-US" sz="3600" b="1" dirty="0">
              <a:solidFill>
                <a:srgbClr val="FFFFFF"/>
              </a:solidFill>
              <a:latin typeface="Arial" charset="0"/>
            </a:endParaRPr>
          </a:p>
        </p:txBody>
      </p:sp>
      <p:sp>
        <p:nvSpPr>
          <p:cNvPr id="10" name="TextBox 9"/>
          <p:cNvSpPr txBox="1"/>
          <p:nvPr/>
        </p:nvSpPr>
        <p:spPr>
          <a:xfrm>
            <a:off x="7721600" y="5744147"/>
            <a:ext cx="1422400" cy="430887"/>
          </a:xfrm>
          <a:prstGeom prst="rect">
            <a:avLst/>
          </a:prstGeom>
          <a:noFill/>
        </p:spPr>
        <p:txBody>
          <a:bodyPr wrap="square" rtlCol="0">
            <a:spAutoFit/>
          </a:bodyPr>
          <a:lstStyle/>
          <a:p>
            <a:r>
              <a:rPr lang="en-US" sz="2200" dirty="0" smtClean="0">
                <a:solidFill>
                  <a:srgbClr val="FFFFFF"/>
                </a:solidFill>
                <a:latin typeface="Arial"/>
                <a:cs typeface="Arial"/>
              </a:rPr>
              <a:t>P058</a:t>
            </a:r>
            <a:endParaRPr lang="en-US" sz="2200" dirty="0">
              <a:solidFill>
                <a:srgbClr val="FFFFFF"/>
              </a:solidFill>
              <a:latin typeface="Arial"/>
              <a:cs typeface="Arial"/>
            </a:endParaRPr>
          </a:p>
        </p:txBody>
      </p:sp>
      <p:pic>
        <p:nvPicPr>
          <p:cNvPr id="3" name="Picture 2" descr="vel-viewer.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025" y="1053474"/>
            <a:ext cx="8926804" cy="5296817"/>
          </a:xfrm>
          <a:prstGeom prst="rect">
            <a:avLst/>
          </a:prstGeom>
          <a:ln>
            <a:solidFill>
              <a:schemeClr val="accent1"/>
            </a:solidFill>
          </a:ln>
        </p:spPr>
      </p:pic>
    </p:spTree>
    <p:extLst>
      <p:ext uri="{BB962C8B-B14F-4D97-AF65-F5344CB8AC3E}">
        <p14:creationId xmlns:p14="http://schemas.microsoft.com/office/powerpoint/2010/main" val="9180129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1781614" y="85725"/>
            <a:ext cx="7362386" cy="601663"/>
          </a:xfrm>
        </p:spPr>
        <p:txBody>
          <a:bodyPr>
            <a:noAutofit/>
          </a:bodyPr>
          <a:lstStyle/>
          <a:p>
            <a:pPr algn="r"/>
            <a:r>
              <a:rPr lang="en-US" sz="3200" b="1" dirty="0" smtClean="0">
                <a:solidFill>
                  <a:srgbClr val="FFFFFF"/>
                </a:solidFill>
                <a:latin typeface="Arial" charset="0"/>
              </a:rPr>
              <a:t>Plot the north positions of the route</a:t>
            </a:r>
            <a:endParaRPr lang="en-US" sz="3200" b="1" dirty="0">
              <a:solidFill>
                <a:srgbClr val="FFFFFF"/>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8362935"/>
              </p:ext>
            </p:extLst>
          </p:nvPr>
        </p:nvGraphicFramePr>
        <p:xfrm>
          <a:off x="183380" y="1264792"/>
          <a:ext cx="2377086" cy="4681352"/>
        </p:xfrm>
        <a:graphic>
          <a:graphicData uri="http://schemas.openxmlformats.org/drawingml/2006/table">
            <a:tbl>
              <a:tblPr firstRow="1" bandRow="1">
                <a:tableStyleId>{5C22544A-7EE6-4342-B048-85BDC9FD1C3A}</a:tableStyleId>
              </a:tblPr>
              <a:tblGrid>
                <a:gridCol w="1210159"/>
                <a:gridCol w="1166927"/>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North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3</a:t>
                      </a:r>
                    </a:p>
                  </a:txBody>
                  <a:tcPr marL="68580" marR="68580" marT="0" marB="0" anchor="ctr"/>
                </a:tc>
              </a:tr>
            </a:tbl>
          </a:graphicData>
        </a:graphic>
      </p:graphicFrame>
      <p:pic>
        <p:nvPicPr>
          <p:cNvPr id="5" name="Picture 4"/>
          <p:cNvPicPr/>
          <p:nvPr/>
        </p:nvPicPr>
        <p:blipFill>
          <a:blip r:embed="rId3" cstate="screen">
            <a:extLst>
              <a:ext uri="{28A0092B-C50C-407E-A947-70E740481C1C}">
                <a14:useLocalDpi xmlns:a14="http://schemas.microsoft.com/office/drawing/2010/main"/>
              </a:ext>
            </a:extLst>
          </a:blip>
          <a:srcRect l="3847" t="3174" r="1923" b="5952"/>
          <a:stretch>
            <a:fillRect/>
          </a:stretch>
        </p:blipFill>
        <p:spPr bwMode="auto">
          <a:xfrm>
            <a:off x="2560466" y="1940530"/>
            <a:ext cx="6583534" cy="2861542"/>
          </a:xfrm>
          <a:prstGeom prst="rect">
            <a:avLst/>
          </a:prstGeom>
          <a:noFill/>
          <a:ln>
            <a:noFill/>
          </a:ln>
        </p:spPr>
      </p:pic>
      <p:sp>
        <p:nvSpPr>
          <p:cNvPr id="6" name="Oval 5"/>
          <p:cNvSpPr>
            <a:spLocks noChangeArrowheads="1"/>
          </p:cNvSpPr>
          <p:nvPr/>
        </p:nvSpPr>
        <p:spPr bwMode="auto">
          <a:xfrm>
            <a:off x="4178285" y="4111372"/>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7" name="Oval 6"/>
          <p:cNvSpPr>
            <a:spLocks noChangeArrowheads="1"/>
          </p:cNvSpPr>
          <p:nvPr/>
        </p:nvSpPr>
        <p:spPr bwMode="auto">
          <a:xfrm>
            <a:off x="2996422" y="4088095"/>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8" name="Oval 7"/>
          <p:cNvSpPr>
            <a:spLocks noChangeArrowheads="1"/>
          </p:cNvSpPr>
          <p:nvPr/>
        </p:nvSpPr>
        <p:spPr bwMode="auto">
          <a:xfrm>
            <a:off x="5342508" y="3813188"/>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9" name="Text Box 9"/>
          <p:cNvSpPr txBox="1">
            <a:spLocks noChangeArrowheads="1"/>
          </p:cNvSpPr>
          <p:nvPr/>
        </p:nvSpPr>
        <p:spPr bwMode="auto">
          <a:xfrm>
            <a:off x="3449963" y="1258351"/>
            <a:ext cx="4346801" cy="590248"/>
          </a:xfrm>
          <a:prstGeom prst="rect">
            <a:avLst/>
          </a:prstGeom>
          <a:solidFill>
            <a:srgbClr val="FFFFFF"/>
          </a:solidFill>
          <a:ln>
            <a:noFill/>
          </a:ln>
          <a:extLst/>
        </p:spPr>
        <p:txBody>
          <a:bodyPr rot="0" vert="horz" wrap="square" lIns="91440" tIns="45720" rIns="91440" bIns="45720" anchor="t" anchorCtr="0" upright="1">
            <a:noAutofit/>
          </a:bodyPr>
          <a:lstStyle/>
          <a:p>
            <a:pPr marL="0" marR="0" algn="ctr">
              <a:spcBef>
                <a:spcPts val="0"/>
              </a:spcBef>
            </a:pPr>
            <a:r>
              <a:rPr lang="en-US" sz="2800" dirty="0" smtClean="0">
                <a:effectLst/>
                <a:latin typeface="Arial"/>
                <a:ea typeface="MS Mincho"/>
                <a:cs typeface="Times New Roman"/>
              </a:rPr>
              <a:t>North </a:t>
            </a:r>
            <a:r>
              <a:rPr lang="en-US" sz="2800" dirty="0" err="1" smtClean="0">
                <a:effectLst/>
                <a:latin typeface="Arial"/>
                <a:ea typeface="MS Mincho"/>
                <a:cs typeface="Times New Roman"/>
              </a:rPr>
              <a:t>vs</a:t>
            </a:r>
            <a:r>
              <a:rPr lang="en-US" sz="2800" dirty="0" smtClean="0">
                <a:effectLst/>
                <a:latin typeface="Arial"/>
                <a:ea typeface="MS Mincho"/>
                <a:cs typeface="Times New Roman"/>
              </a:rPr>
              <a:t> Time</a:t>
            </a:r>
            <a:endParaRPr lang="en-US" sz="2800" dirty="0">
              <a:effectLst/>
              <a:latin typeface="Times New Roman"/>
              <a:ea typeface="MS Mincho"/>
            </a:endParaRPr>
          </a:p>
        </p:txBody>
      </p:sp>
    </p:spTree>
    <p:extLst>
      <p:ext uri="{BB962C8B-B14F-4D97-AF65-F5344CB8AC3E}">
        <p14:creationId xmlns:p14="http://schemas.microsoft.com/office/powerpoint/2010/main" val="8024611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1781614" y="85725"/>
            <a:ext cx="7362386" cy="601663"/>
          </a:xfrm>
        </p:spPr>
        <p:txBody>
          <a:bodyPr>
            <a:noAutofit/>
          </a:bodyPr>
          <a:lstStyle/>
          <a:p>
            <a:pPr algn="r"/>
            <a:r>
              <a:rPr lang="en-US" sz="3200" b="1" dirty="0" smtClean="0">
                <a:solidFill>
                  <a:srgbClr val="FFFFFF"/>
                </a:solidFill>
                <a:latin typeface="Arial" charset="0"/>
              </a:rPr>
              <a:t>Plot the north positions of the route</a:t>
            </a:r>
            <a:endParaRPr lang="en-US" sz="3200" b="1" dirty="0">
              <a:solidFill>
                <a:srgbClr val="FFFFFF"/>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10289500"/>
              </p:ext>
            </p:extLst>
          </p:nvPr>
        </p:nvGraphicFramePr>
        <p:xfrm>
          <a:off x="183380" y="1264792"/>
          <a:ext cx="2377086" cy="4681352"/>
        </p:xfrm>
        <a:graphic>
          <a:graphicData uri="http://schemas.openxmlformats.org/drawingml/2006/table">
            <a:tbl>
              <a:tblPr firstRow="1" bandRow="1">
                <a:tableStyleId>{5C22544A-7EE6-4342-B048-85BDC9FD1C3A}</a:tableStyleId>
              </a:tblPr>
              <a:tblGrid>
                <a:gridCol w="1210159"/>
                <a:gridCol w="1166927"/>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North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3</a:t>
                      </a:r>
                    </a:p>
                  </a:txBody>
                  <a:tcPr marL="68580" marR="68580" marT="0" marB="0" anchor="ctr"/>
                </a:tc>
              </a:tr>
            </a:tbl>
          </a:graphicData>
        </a:graphic>
      </p:graphicFrame>
      <p:grpSp>
        <p:nvGrpSpPr>
          <p:cNvPr id="4" name="Group 3"/>
          <p:cNvGrpSpPr/>
          <p:nvPr/>
        </p:nvGrpSpPr>
        <p:grpSpPr>
          <a:xfrm>
            <a:off x="2560466" y="1258351"/>
            <a:ext cx="6583534" cy="3526080"/>
            <a:chOff x="2560466" y="1258351"/>
            <a:chExt cx="6583534" cy="3526080"/>
          </a:xfrm>
        </p:grpSpPr>
        <p:grpSp>
          <p:nvGrpSpPr>
            <p:cNvPr id="2" name="Group 1"/>
            <p:cNvGrpSpPr/>
            <p:nvPr/>
          </p:nvGrpSpPr>
          <p:grpSpPr>
            <a:xfrm>
              <a:off x="2560466" y="1922889"/>
              <a:ext cx="6583534" cy="2861542"/>
              <a:chOff x="2560466" y="2134581"/>
              <a:chExt cx="6583534" cy="2861542"/>
            </a:xfrm>
          </p:grpSpPr>
          <p:pic>
            <p:nvPicPr>
              <p:cNvPr id="5" name="Picture 4"/>
              <p:cNvPicPr/>
              <p:nvPr/>
            </p:nvPicPr>
            <p:blipFill>
              <a:blip r:embed="rId3" cstate="screen">
                <a:extLst>
                  <a:ext uri="{28A0092B-C50C-407E-A947-70E740481C1C}">
                    <a14:useLocalDpi xmlns:a14="http://schemas.microsoft.com/office/drawing/2010/main"/>
                  </a:ext>
                </a:extLst>
              </a:blip>
              <a:srcRect l="3847" t="3174" r="1923" b="5952"/>
              <a:stretch>
                <a:fillRect/>
              </a:stretch>
            </p:blipFill>
            <p:spPr bwMode="auto">
              <a:xfrm>
                <a:off x="2560466" y="2134581"/>
                <a:ext cx="6583534" cy="2861542"/>
              </a:xfrm>
              <a:prstGeom prst="rect">
                <a:avLst/>
              </a:prstGeom>
              <a:noFill/>
              <a:ln>
                <a:noFill/>
              </a:ln>
            </p:spPr>
          </p:pic>
          <p:sp>
            <p:nvSpPr>
              <p:cNvPr id="6" name="Oval 5"/>
              <p:cNvSpPr>
                <a:spLocks noChangeArrowheads="1"/>
              </p:cNvSpPr>
              <p:nvPr/>
            </p:nvSpPr>
            <p:spPr bwMode="auto">
              <a:xfrm>
                <a:off x="4178285" y="4323064"/>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7" name="Oval 6"/>
              <p:cNvSpPr>
                <a:spLocks noChangeArrowheads="1"/>
              </p:cNvSpPr>
              <p:nvPr/>
            </p:nvSpPr>
            <p:spPr bwMode="auto">
              <a:xfrm>
                <a:off x="2996422" y="4299787"/>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8" name="Oval 7"/>
              <p:cNvSpPr>
                <a:spLocks noChangeArrowheads="1"/>
              </p:cNvSpPr>
              <p:nvPr/>
            </p:nvSpPr>
            <p:spPr bwMode="auto">
              <a:xfrm>
                <a:off x="5342508" y="4024880"/>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9" name="Oval 8"/>
              <p:cNvSpPr>
                <a:spLocks noChangeArrowheads="1"/>
              </p:cNvSpPr>
              <p:nvPr/>
            </p:nvSpPr>
            <p:spPr bwMode="auto">
              <a:xfrm>
                <a:off x="7717514" y="3287871"/>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10" name="Oval 9"/>
              <p:cNvSpPr>
                <a:spLocks noChangeArrowheads="1"/>
              </p:cNvSpPr>
              <p:nvPr/>
            </p:nvSpPr>
            <p:spPr bwMode="auto">
              <a:xfrm>
                <a:off x="6546934" y="3651965"/>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grpSp>
        <p:sp>
          <p:nvSpPr>
            <p:cNvPr id="11" name="Text Box 9"/>
            <p:cNvSpPr txBox="1">
              <a:spLocks noChangeArrowheads="1"/>
            </p:cNvSpPr>
            <p:nvPr/>
          </p:nvSpPr>
          <p:spPr bwMode="auto">
            <a:xfrm>
              <a:off x="3449963" y="1258351"/>
              <a:ext cx="4346801" cy="590248"/>
            </a:xfrm>
            <a:prstGeom prst="rect">
              <a:avLst/>
            </a:prstGeom>
            <a:solidFill>
              <a:srgbClr val="FFFFFF"/>
            </a:solidFill>
            <a:ln>
              <a:noFill/>
            </a:ln>
            <a:extLst/>
          </p:spPr>
          <p:txBody>
            <a:bodyPr rot="0" vert="horz" wrap="square" lIns="91440" tIns="45720" rIns="91440" bIns="45720" anchor="t" anchorCtr="0" upright="1">
              <a:noAutofit/>
            </a:bodyPr>
            <a:lstStyle/>
            <a:p>
              <a:pPr marL="0" marR="0" algn="ctr">
                <a:spcBef>
                  <a:spcPts val="0"/>
                </a:spcBef>
              </a:pPr>
              <a:r>
                <a:rPr lang="en-US" sz="2800" dirty="0" smtClean="0">
                  <a:effectLst/>
                  <a:latin typeface="Arial"/>
                  <a:ea typeface="MS Mincho"/>
                  <a:cs typeface="Times New Roman"/>
                </a:rPr>
                <a:t>North </a:t>
              </a:r>
              <a:r>
                <a:rPr lang="en-US" sz="2800" dirty="0" err="1" smtClean="0">
                  <a:effectLst/>
                  <a:latin typeface="Arial"/>
                  <a:ea typeface="MS Mincho"/>
                  <a:cs typeface="Times New Roman"/>
                </a:rPr>
                <a:t>vs</a:t>
              </a:r>
              <a:r>
                <a:rPr lang="en-US" sz="2800" dirty="0" smtClean="0">
                  <a:effectLst/>
                  <a:latin typeface="Arial"/>
                  <a:ea typeface="MS Mincho"/>
                  <a:cs typeface="Times New Roman"/>
                </a:rPr>
                <a:t> Time</a:t>
              </a:r>
              <a:endParaRPr lang="en-US" sz="2800" dirty="0">
                <a:effectLst/>
                <a:latin typeface="Times New Roman"/>
                <a:ea typeface="MS Mincho"/>
              </a:endParaRPr>
            </a:p>
          </p:txBody>
        </p:sp>
      </p:grpSp>
    </p:spTree>
    <p:extLst>
      <p:ext uri="{BB962C8B-B14F-4D97-AF65-F5344CB8AC3E}">
        <p14:creationId xmlns:p14="http://schemas.microsoft.com/office/powerpoint/2010/main" val="24895417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3200" b="1" dirty="0">
                <a:solidFill>
                  <a:srgbClr val="FFFFFF"/>
                </a:solidFill>
                <a:latin typeface="Arial" charset="0"/>
              </a:rPr>
              <a:t>Plot the </a:t>
            </a:r>
            <a:r>
              <a:rPr lang="en-US" sz="3200" b="1" dirty="0" smtClean="0">
                <a:solidFill>
                  <a:srgbClr val="FFFFFF"/>
                </a:solidFill>
                <a:latin typeface="Arial" charset="0"/>
              </a:rPr>
              <a:t>east positions of </a:t>
            </a:r>
            <a:r>
              <a:rPr lang="en-US" sz="3200" b="1" dirty="0">
                <a:solidFill>
                  <a:srgbClr val="FFFFFF"/>
                </a:solidFill>
                <a:latin typeface="Arial" charset="0"/>
              </a:rPr>
              <a:t>the route</a:t>
            </a:r>
          </a:p>
        </p:txBody>
      </p:sp>
      <p:pic>
        <p:nvPicPr>
          <p:cNvPr id="9" name="Picture 8"/>
          <p:cNvPicPr/>
          <p:nvPr/>
        </p:nvPicPr>
        <p:blipFill>
          <a:blip r:embed="rId3" cstate="screen">
            <a:extLst>
              <a:ext uri="{28A0092B-C50C-407E-A947-70E740481C1C}">
                <a14:useLocalDpi xmlns:a14="http://schemas.microsoft.com/office/drawing/2010/main"/>
              </a:ext>
            </a:extLst>
          </a:blip>
          <a:srcRect l="2493" t="4628" r="2769" b="7455"/>
          <a:stretch>
            <a:fillRect/>
          </a:stretch>
        </p:blipFill>
        <p:spPr bwMode="auto">
          <a:xfrm>
            <a:off x="2552700" y="1975809"/>
            <a:ext cx="6591300" cy="2984740"/>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997707811"/>
              </p:ext>
            </p:extLst>
          </p:nvPr>
        </p:nvGraphicFramePr>
        <p:xfrm>
          <a:off x="183380" y="1264792"/>
          <a:ext cx="2377086" cy="4681352"/>
        </p:xfrm>
        <a:graphic>
          <a:graphicData uri="http://schemas.openxmlformats.org/drawingml/2006/table">
            <a:tbl>
              <a:tblPr firstRow="1" bandRow="1">
                <a:tableStyleId>{5C22544A-7EE6-4342-B048-85BDC9FD1C3A}</a:tableStyleId>
              </a:tblPr>
              <a:tblGrid>
                <a:gridCol w="1210159"/>
                <a:gridCol w="1166927"/>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East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0.5</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1.5</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bl>
          </a:graphicData>
        </a:graphic>
      </p:graphicFrame>
      <p:sp>
        <p:nvSpPr>
          <p:cNvPr id="11" name="Text Box 9"/>
          <p:cNvSpPr txBox="1">
            <a:spLocks noChangeArrowheads="1"/>
          </p:cNvSpPr>
          <p:nvPr/>
        </p:nvSpPr>
        <p:spPr bwMode="auto">
          <a:xfrm>
            <a:off x="3449963" y="1258351"/>
            <a:ext cx="4346801" cy="590248"/>
          </a:xfrm>
          <a:prstGeom prst="rect">
            <a:avLst/>
          </a:prstGeom>
          <a:solidFill>
            <a:srgbClr val="FFFFFF"/>
          </a:solidFill>
          <a:ln>
            <a:noFill/>
          </a:ln>
          <a:extLst/>
        </p:spPr>
        <p:txBody>
          <a:bodyPr rot="0" vert="horz" wrap="square" lIns="91440" tIns="45720" rIns="91440" bIns="45720" anchor="t" anchorCtr="0" upright="1">
            <a:noAutofit/>
          </a:bodyPr>
          <a:lstStyle/>
          <a:p>
            <a:pPr marL="0" marR="0" algn="ctr">
              <a:spcBef>
                <a:spcPts val="0"/>
              </a:spcBef>
            </a:pPr>
            <a:r>
              <a:rPr lang="en-US" sz="2800" dirty="0" smtClean="0">
                <a:effectLst/>
                <a:latin typeface="Arial"/>
                <a:ea typeface="MS Mincho"/>
                <a:cs typeface="Times New Roman"/>
              </a:rPr>
              <a:t>East </a:t>
            </a:r>
            <a:r>
              <a:rPr lang="en-US" sz="2800" dirty="0" err="1" smtClean="0">
                <a:effectLst/>
                <a:latin typeface="Arial"/>
                <a:ea typeface="MS Mincho"/>
                <a:cs typeface="Times New Roman"/>
              </a:rPr>
              <a:t>vs</a:t>
            </a:r>
            <a:r>
              <a:rPr lang="en-US" sz="2800" dirty="0" smtClean="0">
                <a:effectLst/>
                <a:latin typeface="Arial"/>
                <a:ea typeface="MS Mincho"/>
                <a:cs typeface="Times New Roman"/>
              </a:rPr>
              <a:t> Time</a:t>
            </a:r>
            <a:endParaRPr lang="en-US" sz="2800" dirty="0">
              <a:effectLst/>
              <a:latin typeface="Times New Roman"/>
              <a:ea typeface="MS Mincho"/>
            </a:endParaRPr>
          </a:p>
        </p:txBody>
      </p:sp>
    </p:spTree>
    <p:extLst>
      <p:ext uri="{BB962C8B-B14F-4D97-AF65-F5344CB8AC3E}">
        <p14:creationId xmlns:p14="http://schemas.microsoft.com/office/powerpoint/2010/main" val="113639252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3200" b="1" dirty="0">
                <a:solidFill>
                  <a:srgbClr val="FFFFFF"/>
                </a:solidFill>
                <a:latin typeface="Arial" charset="0"/>
              </a:rPr>
              <a:t>Plot the </a:t>
            </a:r>
            <a:r>
              <a:rPr lang="en-US" sz="3200" b="1" dirty="0" smtClean="0">
                <a:solidFill>
                  <a:srgbClr val="FFFFFF"/>
                </a:solidFill>
                <a:latin typeface="Arial" charset="0"/>
              </a:rPr>
              <a:t>east positions of </a:t>
            </a:r>
            <a:r>
              <a:rPr lang="en-US" sz="3200" b="1" dirty="0">
                <a:solidFill>
                  <a:srgbClr val="FFFFFF"/>
                </a:solidFill>
                <a:latin typeface="Arial" charset="0"/>
              </a:rPr>
              <a:t>the route</a:t>
            </a:r>
          </a:p>
        </p:txBody>
      </p:sp>
      <p:graphicFrame>
        <p:nvGraphicFramePr>
          <p:cNvPr id="10" name="Table 9"/>
          <p:cNvGraphicFramePr>
            <a:graphicFrameLocks noGrp="1"/>
          </p:cNvGraphicFramePr>
          <p:nvPr>
            <p:extLst>
              <p:ext uri="{D42A27DB-BD31-4B8C-83A1-F6EECF244321}">
                <p14:modId xmlns:p14="http://schemas.microsoft.com/office/powerpoint/2010/main" val="4277295534"/>
              </p:ext>
            </p:extLst>
          </p:nvPr>
        </p:nvGraphicFramePr>
        <p:xfrm>
          <a:off x="183380" y="1264792"/>
          <a:ext cx="2377086" cy="4681352"/>
        </p:xfrm>
        <a:graphic>
          <a:graphicData uri="http://schemas.openxmlformats.org/drawingml/2006/table">
            <a:tbl>
              <a:tblPr firstRow="1" bandRow="1">
                <a:tableStyleId>{5C22544A-7EE6-4342-B048-85BDC9FD1C3A}</a:tableStyleId>
              </a:tblPr>
              <a:tblGrid>
                <a:gridCol w="1210159"/>
                <a:gridCol w="1166927"/>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East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0.5</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1.5</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bl>
          </a:graphicData>
        </a:graphic>
      </p:graphicFrame>
      <p:grpSp>
        <p:nvGrpSpPr>
          <p:cNvPr id="3" name="Group 2"/>
          <p:cNvGrpSpPr/>
          <p:nvPr/>
        </p:nvGrpSpPr>
        <p:grpSpPr>
          <a:xfrm>
            <a:off x="2552700" y="1258351"/>
            <a:ext cx="6591300" cy="3649275"/>
            <a:chOff x="2552700" y="1258351"/>
            <a:chExt cx="6591300" cy="3649275"/>
          </a:xfrm>
        </p:grpSpPr>
        <p:grpSp>
          <p:nvGrpSpPr>
            <p:cNvPr id="2" name="Group 1"/>
            <p:cNvGrpSpPr/>
            <p:nvPr/>
          </p:nvGrpSpPr>
          <p:grpSpPr>
            <a:xfrm>
              <a:off x="2552700" y="1922886"/>
              <a:ext cx="6591300" cy="2984740"/>
              <a:chOff x="2552700" y="1922886"/>
              <a:chExt cx="6591300" cy="2984740"/>
            </a:xfrm>
          </p:grpSpPr>
          <p:pic>
            <p:nvPicPr>
              <p:cNvPr id="9" name="Picture 8"/>
              <p:cNvPicPr/>
              <p:nvPr/>
            </p:nvPicPr>
            <p:blipFill>
              <a:blip r:embed="rId3" cstate="screen">
                <a:extLst>
                  <a:ext uri="{28A0092B-C50C-407E-A947-70E740481C1C}">
                    <a14:useLocalDpi xmlns:a14="http://schemas.microsoft.com/office/drawing/2010/main"/>
                  </a:ext>
                </a:extLst>
              </a:blip>
              <a:srcRect l="2493" t="4628" r="2769" b="7455"/>
              <a:stretch>
                <a:fillRect/>
              </a:stretch>
            </p:blipFill>
            <p:spPr bwMode="auto">
              <a:xfrm>
                <a:off x="2552700" y="1922886"/>
                <a:ext cx="6591300" cy="2984740"/>
              </a:xfrm>
              <a:prstGeom prst="rect">
                <a:avLst/>
              </a:prstGeom>
              <a:noFill/>
              <a:ln>
                <a:noFill/>
              </a:ln>
            </p:spPr>
          </p:pic>
          <p:sp>
            <p:nvSpPr>
              <p:cNvPr id="5" name="Oval 4"/>
              <p:cNvSpPr>
                <a:spLocks noChangeArrowheads="1"/>
              </p:cNvSpPr>
              <p:nvPr/>
            </p:nvSpPr>
            <p:spPr bwMode="auto">
              <a:xfrm>
                <a:off x="3031702" y="4264505"/>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6" name="Oval 5"/>
              <p:cNvSpPr>
                <a:spLocks noChangeArrowheads="1"/>
              </p:cNvSpPr>
              <p:nvPr/>
            </p:nvSpPr>
            <p:spPr bwMode="auto">
              <a:xfrm>
                <a:off x="4260125" y="4079028"/>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7" name="Oval 6"/>
              <p:cNvSpPr>
                <a:spLocks noChangeArrowheads="1"/>
              </p:cNvSpPr>
              <p:nvPr/>
            </p:nvSpPr>
            <p:spPr bwMode="auto">
              <a:xfrm>
                <a:off x="5435630" y="3891100"/>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8" name="Oval 7"/>
              <p:cNvSpPr>
                <a:spLocks noChangeArrowheads="1"/>
              </p:cNvSpPr>
              <p:nvPr/>
            </p:nvSpPr>
            <p:spPr bwMode="auto">
              <a:xfrm>
                <a:off x="6611135" y="3668136"/>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sp>
            <p:nvSpPr>
              <p:cNvPr id="11" name="Oval 10"/>
              <p:cNvSpPr>
                <a:spLocks noChangeArrowheads="1"/>
              </p:cNvSpPr>
              <p:nvPr/>
            </p:nvSpPr>
            <p:spPr bwMode="auto">
              <a:xfrm>
                <a:off x="7786640" y="3498095"/>
                <a:ext cx="152400" cy="152400"/>
              </a:xfrm>
              <a:prstGeom prst="ellipse">
                <a:avLst/>
              </a:prstGeom>
              <a:solidFill>
                <a:srgbClr val="FF0000"/>
              </a:solidFill>
              <a:ln w="19050">
                <a:solidFill>
                  <a:srgbClr val="FF0000"/>
                </a:solidFill>
                <a:round/>
                <a:headEnd/>
                <a:tailEnd/>
              </a:ln>
              <a:effectLst>
                <a:outerShdw blurRad="38100" dist="25400" dir="5400000" algn="ctr" rotWithShape="0">
                  <a:srgbClr val="000000">
                    <a:alpha val="35001"/>
                  </a:srgbClr>
                </a:outerShdw>
              </a:effectLst>
            </p:spPr>
            <p:txBody>
              <a:bodyPr rot="0" vert="horz" wrap="square" lIns="91440" tIns="91440" rIns="91440" bIns="91440" anchor="t" anchorCtr="0" upright="1">
                <a:noAutofit/>
              </a:bodyPr>
              <a:lstStyle/>
              <a:p>
                <a:endParaRPr lang="en-US"/>
              </a:p>
            </p:txBody>
          </p:sp>
        </p:grpSp>
        <p:sp>
          <p:nvSpPr>
            <p:cNvPr id="12" name="Text Box 9"/>
            <p:cNvSpPr txBox="1">
              <a:spLocks noChangeArrowheads="1"/>
            </p:cNvSpPr>
            <p:nvPr/>
          </p:nvSpPr>
          <p:spPr bwMode="auto">
            <a:xfrm>
              <a:off x="3449963" y="1258351"/>
              <a:ext cx="4346801" cy="590248"/>
            </a:xfrm>
            <a:prstGeom prst="rect">
              <a:avLst/>
            </a:prstGeom>
            <a:solidFill>
              <a:srgbClr val="FFFFFF"/>
            </a:solidFill>
            <a:ln>
              <a:noFill/>
            </a:ln>
            <a:extLst/>
          </p:spPr>
          <p:txBody>
            <a:bodyPr rot="0" vert="horz" wrap="square" lIns="91440" tIns="45720" rIns="91440" bIns="45720" anchor="t" anchorCtr="0" upright="1">
              <a:noAutofit/>
            </a:bodyPr>
            <a:lstStyle/>
            <a:p>
              <a:pPr marL="0" marR="0" algn="ctr">
                <a:spcBef>
                  <a:spcPts val="0"/>
                </a:spcBef>
              </a:pPr>
              <a:r>
                <a:rPr lang="en-US" sz="2800" dirty="0" smtClean="0">
                  <a:effectLst/>
                  <a:latin typeface="Arial"/>
                  <a:ea typeface="MS Mincho"/>
                  <a:cs typeface="Times New Roman"/>
                </a:rPr>
                <a:t>East </a:t>
              </a:r>
              <a:r>
                <a:rPr lang="en-US" sz="2800" dirty="0" err="1" smtClean="0">
                  <a:effectLst/>
                  <a:latin typeface="Arial"/>
                  <a:ea typeface="MS Mincho"/>
                  <a:cs typeface="Times New Roman"/>
                </a:rPr>
                <a:t>vs</a:t>
              </a:r>
              <a:r>
                <a:rPr lang="en-US" sz="2800" dirty="0" smtClean="0">
                  <a:effectLst/>
                  <a:latin typeface="Arial"/>
                  <a:ea typeface="MS Mincho"/>
                  <a:cs typeface="Times New Roman"/>
                </a:rPr>
                <a:t> Time</a:t>
              </a:r>
              <a:endParaRPr lang="en-US" sz="2800" dirty="0">
                <a:effectLst/>
                <a:latin typeface="Times New Roman"/>
                <a:ea typeface="MS Mincho"/>
              </a:endParaRPr>
            </a:p>
          </p:txBody>
        </p:sp>
      </p:grpSp>
    </p:spTree>
    <p:extLst>
      <p:ext uri="{BB962C8B-B14F-4D97-AF65-F5344CB8AC3E}">
        <p14:creationId xmlns:p14="http://schemas.microsoft.com/office/powerpoint/2010/main" val="25100638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2400" b="1" dirty="0" smtClean="0">
                <a:solidFill>
                  <a:srgbClr val="FFFFFF"/>
                </a:solidFill>
                <a:latin typeface="Arial" charset="0"/>
              </a:rPr>
              <a:t>Plot North and East position after each minute</a:t>
            </a:r>
            <a:endParaRPr lang="en-US" sz="2400" b="1" dirty="0">
              <a:solidFill>
                <a:srgbClr val="FFFFFF"/>
              </a:solidFill>
              <a:latin typeface="Arial" charset="0"/>
            </a:endParaRPr>
          </a:p>
        </p:txBody>
      </p:sp>
      <p:pic>
        <p:nvPicPr>
          <p:cNvPr id="10" name="Picture 9"/>
          <p:cNvPicPr/>
          <p:nvPr/>
        </p:nvPicPr>
        <p:blipFill>
          <a:blip r:embed="rId3" cstate="screen">
            <a:extLst>
              <a:ext uri="{28A0092B-C50C-407E-A947-70E740481C1C}">
                <a14:useLocalDpi xmlns:a14="http://schemas.microsoft.com/office/drawing/2010/main"/>
              </a:ext>
            </a:extLst>
          </a:blip>
          <a:stretch>
            <a:fillRect/>
          </a:stretch>
        </p:blipFill>
        <p:spPr>
          <a:xfrm>
            <a:off x="4977637" y="1243804"/>
            <a:ext cx="4119110" cy="411911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34379203"/>
              </p:ext>
            </p:extLst>
          </p:nvPr>
        </p:nvGraphicFramePr>
        <p:xfrm>
          <a:off x="183380" y="1264792"/>
          <a:ext cx="4720467" cy="4681352"/>
        </p:xfrm>
        <a:graphic>
          <a:graphicData uri="http://schemas.openxmlformats.org/drawingml/2006/table">
            <a:tbl>
              <a:tblPr firstRow="1" bandRow="1">
                <a:tableStyleId>{5C22544A-7EE6-4342-B048-85BDC9FD1C3A}</a:tableStyleId>
              </a:tblPr>
              <a:tblGrid>
                <a:gridCol w="1573489"/>
                <a:gridCol w="1573489"/>
                <a:gridCol w="1573489"/>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North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East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0.5</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1.5</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bl>
          </a:graphicData>
        </a:graphic>
      </p:graphicFrame>
    </p:spTree>
    <p:extLst>
      <p:ext uri="{BB962C8B-B14F-4D97-AF65-F5344CB8AC3E}">
        <p14:creationId xmlns:p14="http://schemas.microsoft.com/office/powerpoint/2010/main" val="8255783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5" name="Rectangle 2"/>
          <p:cNvSpPr>
            <a:spLocks noGrp="1" noChangeArrowheads="1"/>
          </p:cNvSpPr>
          <p:nvPr>
            <p:ph type="title"/>
          </p:nvPr>
        </p:nvSpPr>
        <p:spPr>
          <a:xfrm>
            <a:off x="2099129" y="85725"/>
            <a:ext cx="7044871" cy="601663"/>
          </a:xfrm>
        </p:spPr>
        <p:txBody>
          <a:bodyPr>
            <a:noAutofit/>
          </a:bodyPr>
          <a:lstStyle/>
          <a:p>
            <a:pPr algn="r"/>
            <a:r>
              <a:rPr lang="en-US" sz="3600" b="1" dirty="0" smtClean="0">
                <a:solidFill>
                  <a:srgbClr val="FFFFFF"/>
                </a:solidFill>
                <a:latin typeface="Arial" charset="0"/>
              </a:rPr>
              <a:t>Jose’s route through the city</a:t>
            </a:r>
            <a:endParaRPr lang="en-US" sz="3600" b="1" dirty="0">
              <a:solidFill>
                <a:srgbClr val="FFFFFF"/>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04879667"/>
              </p:ext>
            </p:extLst>
          </p:nvPr>
        </p:nvGraphicFramePr>
        <p:xfrm>
          <a:off x="183380" y="1264792"/>
          <a:ext cx="4720467" cy="4681352"/>
        </p:xfrm>
        <a:graphic>
          <a:graphicData uri="http://schemas.openxmlformats.org/drawingml/2006/table">
            <a:tbl>
              <a:tblPr firstRow="1" bandRow="1">
                <a:tableStyleId>{5C22544A-7EE6-4342-B048-85BDC9FD1C3A}</a:tableStyleId>
              </a:tblPr>
              <a:tblGrid>
                <a:gridCol w="1573489"/>
                <a:gridCol w="1573489"/>
                <a:gridCol w="1573489"/>
              </a:tblGrid>
              <a:tr h="693376">
                <a:tc>
                  <a:txBody>
                    <a:bodyPr/>
                    <a:lstStyle/>
                    <a:p>
                      <a:pPr marL="0" marR="0" algn="ctr">
                        <a:lnSpc>
                          <a:spcPct val="150000"/>
                        </a:lnSpc>
                        <a:spcBef>
                          <a:spcPts val="0"/>
                        </a:spcBef>
                        <a:spcAft>
                          <a:spcPts val="0"/>
                        </a:spcAft>
                      </a:pPr>
                      <a:r>
                        <a:rPr lang="en-US" sz="1800" dirty="0">
                          <a:effectLst/>
                          <a:latin typeface="Arial"/>
                          <a:ea typeface="MS Mincho"/>
                          <a:cs typeface="Arial"/>
                        </a:rPr>
                        <a:t>Time (minutes)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North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c>
                  <a:txBody>
                    <a:bodyPr/>
                    <a:lstStyle/>
                    <a:p>
                      <a:pPr marL="0" marR="0" algn="ctr">
                        <a:lnSpc>
                          <a:spcPct val="150000"/>
                        </a:lnSpc>
                        <a:spcBef>
                          <a:spcPts val="0"/>
                        </a:spcBef>
                        <a:spcAft>
                          <a:spcPts val="0"/>
                        </a:spcAft>
                      </a:pPr>
                      <a:r>
                        <a:rPr lang="en-US" sz="1800" dirty="0">
                          <a:effectLst/>
                          <a:latin typeface="Arial"/>
                          <a:ea typeface="MS Mincho"/>
                          <a:cs typeface="Arial"/>
                        </a:rPr>
                        <a:t>East </a:t>
                      </a:r>
                    </a:p>
                    <a:p>
                      <a:pPr marL="0" marR="0" algn="ctr">
                        <a:lnSpc>
                          <a:spcPct val="150000"/>
                        </a:lnSpc>
                        <a:spcBef>
                          <a:spcPts val="0"/>
                        </a:spcBef>
                        <a:spcAft>
                          <a:spcPts val="0"/>
                        </a:spcAft>
                      </a:pPr>
                      <a:r>
                        <a:rPr lang="en-US" sz="1800" dirty="0">
                          <a:effectLst/>
                          <a:latin typeface="Arial"/>
                          <a:ea typeface="MS Mincho"/>
                          <a:cs typeface="Arial"/>
                        </a:rPr>
                        <a:t>(blocks)</a:t>
                      </a:r>
                    </a:p>
                  </a:txBody>
                  <a:tcPr marL="68580" marR="68580" marT="0" marB="0"/>
                </a:tc>
              </a:tr>
              <a:tr h="617441">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a:effectLst/>
                          <a:latin typeface="Arial"/>
                          <a:ea typeface="MS Mincho"/>
                          <a:cs typeface="Arial"/>
                        </a:rPr>
                        <a:t>0</a:t>
                      </a:r>
                    </a:p>
                  </a:txBody>
                  <a:tcPr marL="68580" marR="68580" marT="0" marB="0" anchor="ctr"/>
                </a:tc>
              </a:tr>
              <a:tr h="652723">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0</a:t>
                      </a:r>
                    </a:p>
                  </a:txBody>
                  <a:tcPr marL="68580" marR="68580" marT="0" marB="0" anchor="ctr"/>
                </a:tc>
                <a:tc>
                  <a:txBody>
                    <a:bodyPr/>
                    <a:lstStyle/>
                    <a:p>
                      <a:pPr marL="0" marR="0" algn="ctr">
                        <a:lnSpc>
                          <a:spcPct val="150000"/>
                        </a:lnSpc>
                        <a:spcBef>
                          <a:spcPts val="300"/>
                        </a:spcBef>
                        <a:spcAft>
                          <a:spcPts val="300"/>
                        </a:spcAft>
                      </a:pPr>
                      <a:r>
                        <a:rPr lang="en-US" sz="2000">
                          <a:effectLst/>
                          <a:latin typeface="Arial"/>
                          <a:ea typeface="MS Mincho"/>
                          <a:cs typeface="Arial"/>
                        </a:rPr>
                        <a:t>0.5</a:t>
                      </a:r>
                    </a:p>
                  </a:txBody>
                  <a:tcPr marL="68580" marR="68580" marT="0" marB="0" anchor="ctr"/>
                </a:tc>
              </a:tr>
              <a:tr h="911244">
                <a:tc>
                  <a:txBody>
                    <a:bodyPr/>
                    <a:lstStyle/>
                    <a:p>
                      <a:pPr marL="0" marR="0" algn="ctr">
                        <a:lnSpc>
                          <a:spcPct val="150000"/>
                        </a:lnSpc>
                        <a:spcBef>
                          <a:spcPts val="300"/>
                        </a:spcBef>
                        <a:spcAft>
                          <a:spcPts val="300"/>
                        </a:spcAft>
                      </a:pPr>
                      <a:r>
                        <a:rPr lang="en-US" sz="200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a:t>
                      </a:r>
                    </a:p>
                  </a:txBody>
                  <a:tcPr marL="68580" marR="68580" marT="0" marB="0" anchor="ctr"/>
                </a:tc>
              </a:tr>
              <a:tr h="670364">
                <a:tc>
                  <a:txBody>
                    <a:bodyPr/>
                    <a:lstStyle/>
                    <a:p>
                      <a:pPr marL="0" marR="0" algn="ctr">
                        <a:lnSpc>
                          <a:spcPct val="150000"/>
                        </a:lnSpc>
                        <a:spcBef>
                          <a:spcPts val="300"/>
                        </a:spcBef>
                        <a:spcAft>
                          <a:spcPts val="300"/>
                        </a:spcAft>
                      </a:pPr>
                      <a:r>
                        <a:rPr lang="en-US" sz="200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1.5</a:t>
                      </a:r>
                    </a:p>
                  </a:txBody>
                  <a:tcPr marL="68580" marR="68580" marT="0" marB="0" anchor="ctr"/>
                </a:tc>
              </a:tr>
              <a:tr h="1006620">
                <a:tc>
                  <a:txBody>
                    <a:bodyPr/>
                    <a:lstStyle/>
                    <a:p>
                      <a:pPr marL="0" marR="0" algn="ctr">
                        <a:lnSpc>
                          <a:spcPct val="150000"/>
                        </a:lnSpc>
                        <a:spcBef>
                          <a:spcPts val="300"/>
                        </a:spcBef>
                        <a:spcAft>
                          <a:spcPts val="300"/>
                        </a:spcAft>
                      </a:pPr>
                      <a:r>
                        <a:rPr lang="en-US" sz="2000" dirty="0">
                          <a:effectLst/>
                          <a:latin typeface="Arial"/>
                          <a:ea typeface="MS Mincho"/>
                          <a:cs typeface="Arial"/>
                        </a:rPr>
                        <a:t>4</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3</a:t>
                      </a:r>
                    </a:p>
                  </a:txBody>
                  <a:tcPr marL="68580" marR="68580" marT="0" marB="0" anchor="ctr"/>
                </a:tc>
                <a:tc>
                  <a:txBody>
                    <a:bodyPr/>
                    <a:lstStyle/>
                    <a:p>
                      <a:pPr marL="0" marR="0" algn="ctr">
                        <a:lnSpc>
                          <a:spcPct val="150000"/>
                        </a:lnSpc>
                        <a:spcBef>
                          <a:spcPts val="300"/>
                        </a:spcBef>
                        <a:spcAft>
                          <a:spcPts val="300"/>
                        </a:spcAft>
                      </a:pPr>
                      <a:r>
                        <a:rPr lang="en-US" sz="2000" dirty="0">
                          <a:effectLst/>
                          <a:latin typeface="Arial"/>
                          <a:ea typeface="MS Mincho"/>
                          <a:cs typeface="Arial"/>
                        </a:rPr>
                        <a:t>2</a:t>
                      </a:r>
                    </a:p>
                  </a:txBody>
                  <a:tcPr marL="68580" marR="68580" marT="0" marB="0" anchor="ctr"/>
                </a:tc>
              </a:tr>
            </a:tbl>
          </a:graphicData>
        </a:graphic>
      </p:graphicFrame>
      <p:grpSp>
        <p:nvGrpSpPr>
          <p:cNvPr id="4" name="Group 3"/>
          <p:cNvGrpSpPr/>
          <p:nvPr/>
        </p:nvGrpSpPr>
        <p:grpSpPr>
          <a:xfrm>
            <a:off x="4977637" y="1226163"/>
            <a:ext cx="4119110" cy="4119110"/>
            <a:chOff x="4977637" y="1243804"/>
            <a:chExt cx="4119110" cy="4119110"/>
          </a:xfrm>
        </p:grpSpPr>
        <p:pic>
          <p:nvPicPr>
            <p:cNvPr id="10" name="Picture 9"/>
            <p:cNvPicPr/>
            <p:nvPr/>
          </p:nvPicPr>
          <p:blipFill>
            <a:blip r:embed="rId3" cstate="screen">
              <a:extLst>
                <a:ext uri="{28A0092B-C50C-407E-A947-70E740481C1C}">
                  <a14:useLocalDpi xmlns:a14="http://schemas.microsoft.com/office/drawing/2010/main"/>
                </a:ext>
              </a:extLst>
            </a:blip>
            <a:stretch>
              <a:fillRect/>
            </a:stretch>
          </p:blipFill>
          <p:spPr>
            <a:xfrm>
              <a:off x="4977637" y="1243804"/>
              <a:ext cx="4119110" cy="4119110"/>
            </a:xfrm>
            <a:prstGeom prst="rect">
              <a:avLst/>
            </a:prstGeom>
          </p:spPr>
        </p:pic>
        <p:sp>
          <p:nvSpPr>
            <p:cNvPr id="5" name="Rectangle 4"/>
            <p:cNvSpPr/>
            <p:nvPr/>
          </p:nvSpPr>
          <p:spPr>
            <a:xfrm>
              <a:off x="6856091" y="4269159"/>
              <a:ext cx="411481"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r>
                <a:rPr lang="en-US" dirty="0" smtClean="0"/>
                <a:t>1</a:t>
              </a:r>
              <a:endParaRPr lang="en-US" dirty="0"/>
            </a:p>
          </p:txBody>
        </p:sp>
        <p:sp>
          <p:nvSpPr>
            <p:cNvPr id="7" name="Rectangle 6"/>
            <p:cNvSpPr/>
            <p:nvPr/>
          </p:nvSpPr>
          <p:spPr>
            <a:xfrm>
              <a:off x="7214231" y="3521860"/>
              <a:ext cx="411481"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r>
                <a:rPr lang="en-US" dirty="0" smtClean="0"/>
                <a:t>2</a:t>
              </a:r>
              <a:endParaRPr lang="en-US" dirty="0"/>
            </a:p>
          </p:txBody>
        </p:sp>
        <p:sp>
          <p:nvSpPr>
            <p:cNvPr id="8" name="Rectangle 7"/>
            <p:cNvSpPr/>
            <p:nvPr/>
          </p:nvSpPr>
          <p:spPr>
            <a:xfrm>
              <a:off x="7666336" y="2721637"/>
              <a:ext cx="411481"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r>
                <a:rPr lang="en-US" dirty="0" smtClean="0"/>
                <a:t>3</a:t>
              </a:r>
              <a:endParaRPr lang="en-US" dirty="0"/>
            </a:p>
          </p:txBody>
        </p:sp>
        <p:sp>
          <p:nvSpPr>
            <p:cNvPr id="9" name="Rectangle 8"/>
            <p:cNvSpPr/>
            <p:nvPr/>
          </p:nvSpPr>
          <p:spPr>
            <a:xfrm>
              <a:off x="8077817" y="1939055"/>
              <a:ext cx="411481" cy="411481"/>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a:lstStyle/>
            <a:p>
              <a:pPr algn="ctr"/>
              <a:r>
                <a:rPr lang="en-US" dirty="0" smtClean="0"/>
                <a:t>4</a:t>
              </a:r>
              <a:endParaRPr lang="en-US" dirty="0"/>
            </a:p>
          </p:txBody>
        </p:sp>
      </p:grpSp>
    </p:spTree>
    <p:extLst>
      <p:ext uri="{BB962C8B-B14F-4D97-AF65-F5344CB8AC3E}">
        <p14:creationId xmlns:p14="http://schemas.microsoft.com/office/powerpoint/2010/main" val="35055350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13951</TotalTime>
  <Words>3073</Words>
  <Application>Microsoft Macintosh PowerPoint</Application>
  <PresentationFormat>On-screen Show (4:3)</PresentationFormat>
  <Paragraphs>660</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Biking through the city</vt:lpstr>
      <vt:lpstr>Jose’s route through the city</vt:lpstr>
      <vt:lpstr>Plot the north positions of the route</vt:lpstr>
      <vt:lpstr>Plot the north positions of the route</vt:lpstr>
      <vt:lpstr>Plot the east positions of the route</vt:lpstr>
      <vt:lpstr>Plot the east positions of the route</vt:lpstr>
      <vt:lpstr>Plot North and East position after each minute</vt:lpstr>
      <vt:lpstr>Jose’s route through the city</vt:lpstr>
      <vt:lpstr>Jose’s route through the city</vt:lpstr>
      <vt:lpstr>GPS Monument X</vt:lpstr>
      <vt:lpstr>GPS Monument A</vt:lpstr>
      <vt:lpstr>GPS Monument A</vt:lpstr>
      <vt:lpstr>GPS Monument A</vt:lpstr>
      <vt:lpstr>GPS Monument B</vt:lpstr>
      <vt:lpstr>GPS Monument B</vt:lpstr>
      <vt:lpstr>GPS Monument B</vt:lpstr>
      <vt:lpstr>PowerPoint Presentation</vt:lpstr>
      <vt:lpstr>GPS Station P430</vt:lpstr>
      <vt:lpstr>GPS Station P430</vt:lpstr>
      <vt:lpstr>GPS Station P157</vt:lpstr>
      <vt:lpstr>GPS Station P157</vt:lpstr>
      <vt:lpstr>GPS Station P157</vt:lpstr>
      <vt:lpstr>GPS Station P058</vt:lpstr>
      <vt:lpstr>GPS Station P058</vt:lpstr>
      <vt:lpstr>GPS Station P058</vt:lpstr>
      <vt:lpstr>GPS Station P058</vt:lpstr>
      <vt:lpstr>GPS Monument A</vt:lpstr>
      <vt:lpstr>GPS Monument A</vt:lpstr>
      <vt:lpstr>GPS Monument A</vt:lpstr>
      <vt:lpstr>GPS Monument P430</vt:lpstr>
      <vt:lpstr>GPS Monument P430</vt:lpstr>
      <vt:lpstr>GPS Monument P430</vt:lpstr>
      <vt:lpstr>GPS Monument P430</vt:lpstr>
      <vt:lpstr>GPS Monument P058</vt:lpstr>
      <vt:lpstr>GPS Monument P058</vt:lpstr>
      <vt:lpstr>GPS Data: Velocity Viewer </vt:lpstr>
    </vt:vector>
  </TitlesOfParts>
  <Company>Quarter Dome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Prequel</dc:title>
  <dc:creator>Nancy West</dc:creator>
  <cp:lastModifiedBy>Shelley Olds</cp:lastModifiedBy>
  <cp:revision>143</cp:revision>
  <cp:lastPrinted>2013-07-04T21:49:45Z</cp:lastPrinted>
  <dcterms:created xsi:type="dcterms:W3CDTF">2013-04-29T20:23:52Z</dcterms:created>
  <dcterms:modified xsi:type="dcterms:W3CDTF">2016-08-17T16:50:21Z</dcterms:modified>
</cp:coreProperties>
</file>