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540" r:id="rId1"/>
    <p:sldMasterId id="2147483660" r:id="rId2"/>
  </p:sldMasterIdLst>
  <p:notesMasterIdLst>
    <p:notesMasterId r:id="rId71"/>
  </p:notesMasterIdLst>
  <p:handoutMasterIdLst>
    <p:handoutMasterId r:id="rId72"/>
  </p:handoutMasterIdLst>
  <p:sldIdLst>
    <p:sldId id="520" r:id="rId3"/>
    <p:sldId id="470" r:id="rId4"/>
    <p:sldId id="578" r:id="rId5"/>
    <p:sldId id="323" r:id="rId6"/>
    <p:sldId id="561" r:id="rId7"/>
    <p:sldId id="444" r:id="rId8"/>
    <p:sldId id="568" r:id="rId9"/>
    <p:sldId id="567" r:id="rId10"/>
    <p:sldId id="569" r:id="rId11"/>
    <p:sldId id="564" r:id="rId12"/>
    <p:sldId id="566" r:id="rId13"/>
    <p:sldId id="565" r:id="rId14"/>
    <p:sldId id="592" r:id="rId15"/>
    <p:sldId id="432" r:id="rId16"/>
    <p:sldId id="498" r:id="rId17"/>
    <p:sldId id="577" r:id="rId18"/>
    <p:sldId id="317" r:id="rId19"/>
    <p:sldId id="570" r:id="rId20"/>
    <p:sldId id="579" r:id="rId21"/>
    <p:sldId id="572" r:id="rId22"/>
    <p:sldId id="573" r:id="rId23"/>
    <p:sldId id="574" r:id="rId24"/>
    <p:sldId id="575" r:id="rId25"/>
    <p:sldId id="576" r:id="rId26"/>
    <p:sldId id="587" r:id="rId27"/>
    <p:sldId id="580" r:id="rId28"/>
    <p:sldId id="407" r:id="rId29"/>
    <p:sldId id="519" r:id="rId30"/>
    <p:sldId id="523" r:id="rId31"/>
    <p:sldId id="524" r:id="rId32"/>
    <p:sldId id="581" r:id="rId33"/>
    <p:sldId id="582" r:id="rId34"/>
    <p:sldId id="583" r:id="rId35"/>
    <p:sldId id="584" r:id="rId36"/>
    <p:sldId id="585" r:id="rId37"/>
    <p:sldId id="588" r:id="rId38"/>
    <p:sldId id="589" r:id="rId39"/>
    <p:sldId id="511" r:id="rId40"/>
    <p:sldId id="536" r:id="rId41"/>
    <p:sldId id="538" r:id="rId42"/>
    <p:sldId id="539" r:id="rId43"/>
    <p:sldId id="540" r:id="rId44"/>
    <p:sldId id="541" r:id="rId45"/>
    <p:sldId id="542" r:id="rId46"/>
    <p:sldId id="543" r:id="rId47"/>
    <p:sldId id="545" r:id="rId48"/>
    <p:sldId id="546" r:id="rId49"/>
    <p:sldId id="547" r:id="rId50"/>
    <p:sldId id="548" r:id="rId51"/>
    <p:sldId id="590" r:id="rId52"/>
    <p:sldId id="549" r:id="rId53"/>
    <p:sldId id="560" r:id="rId54"/>
    <p:sldId id="537" r:id="rId55"/>
    <p:sldId id="417" r:id="rId56"/>
    <p:sldId id="418" r:id="rId57"/>
    <p:sldId id="556" r:id="rId58"/>
    <p:sldId id="591" r:id="rId59"/>
    <p:sldId id="555" r:id="rId60"/>
    <p:sldId id="554" r:id="rId61"/>
    <p:sldId id="446" r:id="rId62"/>
    <p:sldId id="375" r:id="rId63"/>
    <p:sldId id="398" r:id="rId64"/>
    <p:sldId id="394" r:id="rId65"/>
    <p:sldId id="395" r:id="rId66"/>
    <p:sldId id="401" r:id="rId67"/>
    <p:sldId id="402" r:id="rId68"/>
    <p:sldId id="419" r:id="rId69"/>
    <p:sldId id="550" r:id="rId7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292929"/>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346" autoAdjust="0"/>
    <p:restoredTop sz="77391" autoAdjust="0"/>
  </p:normalViewPr>
  <p:slideViewPr>
    <p:cSldViewPr snapToGrid="0">
      <p:cViewPr varScale="1">
        <p:scale>
          <a:sx n="83" d="100"/>
          <a:sy n="83" d="100"/>
        </p:scale>
        <p:origin x="-104" y="-1240"/>
      </p:cViewPr>
      <p:guideLst>
        <p:guide orient="horz" pos="2160"/>
        <p:guide pos="2880"/>
      </p:guideLst>
    </p:cSldViewPr>
  </p:slideViewPr>
  <p:outlineViewPr>
    <p:cViewPr>
      <p:scale>
        <a:sx n="33" d="100"/>
        <a:sy n="33" d="100"/>
      </p:scale>
      <p:origin x="0" y="22302"/>
    </p:cViewPr>
  </p:outlineViewPr>
  <p:notesTextViewPr>
    <p:cViewPr>
      <p:scale>
        <a:sx n="100" d="100"/>
        <a:sy n="100" d="100"/>
      </p:scale>
      <p:origin x="0" y="0"/>
    </p:cViewPr>
  </p:notesTextViewPr>
  <p:sorterViewPr>
    <p:cViewPr>
      <p:scale>
        <a:sx n="132" d="100"/>
        <a:sy n="132" d="100"/>
      </p:scale>
      <p:origin x="0" y="30424"/>
    </p:cViewPr>
  </p:sorterViewPr>
  <p:notesViewPr>
    <p:cSldViewPr snapToGrid="0">
      <p:cViewPr varScale="1">
        <p:scale>
          <a:sx n="90" d="100"/>
          <a:sy n="90" d="100"/>
        </p:scale>
        <p:origin x="-2256"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slide" Target="slides/slide68.xml"/><Relationship Id="rId71" Type="http://schemas.openxmlformats.org/officeDocument/2006/relationships/notesMaster" Target="notesMasters/notesMaster1.xml"/><Relationship Id="rId72" Type="http://schemas.openxmlformats.org/officeDocument/2006/relationships/handoutMaster" Target="handoutMasters/handoutMaster1.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printerSettings" Target="printerSettings/printerSettings1.bin"/><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CEC7578C-D8DD-2E42-8754-A4CD643856A6}" type="datetime1">
              <a:rPr lang="en-US"/>
              <a:pPr>
                <a:defRPr/>
              </a:pPr>
              <a:t>10/1/15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7B00CA5F-72F2-904F-BCF3-500F57A25D30}" type="slidenum">
              <a:rPr lang="en-US"/>
              <a:pPr>
                <a:defRPr/>
              </a:pPr>
              <a:t>‹#›</a:t>
            </a:fld>
            <a:endParaRPr lang="en-US"/>
          </a:p>
        </p:txBody>
      </p:sp>
    </p:spTree>
    <p:extLst>
      <p:ext uri="{BB962C8B-B14F-4D97-AF65-F5344CB8AC3E}">
        <p14:creationId xmlns:p14="http://schemas.microsoft.com/office/powerpoint/2010/main" val="27372042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31273ED-8747-7744-87CA-71776E27E5AC}" type="slidenum">
              <a:rPr lang="en-US"/>
              <a:pPr>
                <a:defRPr/>
              </a:pPr>
              <a:t>‹#›</a:t>
            </a:fld>
            <a:endParaRPr lang="en-US"/>
          </a:p>
        </p:txBody>
      </p:sp>
    </p:spTree>
    <p:extLst>
      <p:ext uri="{BB962C8B-B14F-4D97-AF65-F5344CB8AC3E}">
        <p14:creationId xmlns:p14="http://schemas.microsoft.com/office/powerpoint/2010/main" val="16180029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www.youtube.com/watch?feature=player_embedded&amp;v=s_CeiMjO5Pc"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31273ED-8747-7744-87CA-71776E27E5AC}" type="slidenum">
              <a:rPr lang="en-US" smtClean="0"/>
              <a:pPr>
                <a:defRPr/>
              </a:pPr>
              <a:t>1</a:t>
            </a:fld>
            <a:endParaRPr lang="en-US"/>
          </a:p>
        </p:txBody>
      </p:sp>
    </p:spTree>
    <p:extLst>
      <p:ext uri="{BB962C8B-B14F-4D97-AF65-F5344CB8AC3E}">
        <p14:creationId xmlns:p14="http://schemas.microsoft.com/office/powerpoint/2010/main" val="2395618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fld id="{CBD729D6-F35E-C84E-94FA-F9589D296371}" type="slidenum">
              <a:rPr lang="en-US" sz="1200">
                <a:solidFill>
                  <a:schemeClr val="tx1"/>
                </a:solidFill>
                <a:latin typeface="Arial" charset="0"/>
                <a:ea typeface="ＭＳ Ｐゴシック" charset="0"/>
                <a:cs typeface="ＭＳ Ｐゴシック" charset="0"/>
              </a:rPr>
              <a:pPr eaLnBrk="1" hangingPunct="1"/>
              <a:t>10</a:t>
            </a:fld>
            <a:endParaRPr lang="en-US" sz="1200">
              <a:solidFill>
                <a:schemeClr val="tx1"/>
              </a:solidFill>
              <a:latin typeface="Arial" charset="0"/>
              <a:ea typeface="ＭＳ Ｐゴシック" charset="0"/>
              <a:cs typeface="ＭＳ Ｐゴシック" charset="0"/>
            </a:endParaRPr>
          </a:p>
        </p:txBody>
      </p:sp>
      <p:sp>
        <p:nvSpPr>
          <p:cNvPr id="36866" name="Rectangle 2"/>
          <p:cNvSpPr>
            <a:spLocks noGrp="1" noRot="1" noChangeAspect="1" noChangeArrowheads="1" noTextEdit="1"/>
          </p:cNvSpPr>
          <p:nvPr>
            <p:ph type="sldImg"/>
          </p:nvPr>
        </p:nvSpPr>
        <p:spPr bwMode="auto">
          <a:xfrm>
            <a:off x="1143000" y="682625"/>
            <a:ext cx="4573588" cy="343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bwMode="auto">
          <a:xfrm>
            <a:off x="684213" y="4343400"/>
            <a:ext cx="5489575" cy="411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photo provides a sense of scale for a</a:t>
            </a:r>
            <a:r>
              <a:rPr lang="en-US" baseline="0" dirty="0" smtClean="0"/>
              <a:t> high precision GPS antenna</a:t>
            </a:r>
            <a:endParaRPr lang="en-US" dirty="0"/>
          </a:p>
        </p:txBody>
      </p:sp>
      <p:sp>
        <p:nvSpPr>
          <p:cNvPr id="4" name="Slide Number Placeholder 3"/>
          <p:cNvSpPr>
            <a:spLocks noGrp="1"/>
          </p:cNvSpPr>
          <p:nvPr>
            <p:ph type="sldNum" sz="quarter" idx="10"/>
          </p:nvPr>
        </p:nvSpPr>
        <p:spPr/>
        <p:txBody>
          <a:bodyPr/>
          <a:lstStyle/>
          <a:p>
            <a:pPr>
              <a:defRPr/>
            </a:pPr>
            <a:fld id="{131273ED-8747-7744-87CA-71776E27E5AC}" type="slidenum">
              <a:rPr lang="en-US" smtClean="0"/>
              <a:pPr>
                <a:defRPr/>
              </a:pPr>
              <a:t>11</a:t>
            </a:fld>
            <a:endParaRPr lang="en-US"/>
          </a:p>
        </p:txBody>
      </p:sp>
    </p:spTree>
    <p:extLst>
      <p:ext uri="{BB962C8B-B14F-4D97-AF65-F5344CB8AC3E}">
        <p14:creationId xmlns:p14="http://schemas.microsoft.com/office/powerpoint/2010/main" val="2392384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AD82A74-0F5E-8349-9C35-9982A97C9C56}" type="slidenum">
              <a:rPr lang="en-US" sz="1200"/>
              <a:pPr eaLnBrk="1" hangingPunct="1"/>
              <a:t>13</a:t>
            </a:fld>
            <a:endParaRPr lang="en-US" sz="120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ea typeface="ＭＳ Ｐゴシック" charset="0"/>
                <a:cs typeface="ＭＳ Ｐゴシック" charset="0"/>
              </a:rPr>
              <a:t>Up until now in this description on how GPS works, a regular cell phone and high precision GPS are very similar.</a:t>
            </a:r>
          </a:p>
          <a:p>
            <a:pPr eaLnBrk="1" hangingPunct="1"/>
            <a:endParaRPr lang="en-US" dirty="0" smtClean="0">
              <a:ea typeface="ＭＳ Ｐゴシック" charset="0"/>
              <a:cs typeface="ＭＳ Ｐゴシック" charset="0"/>
            </a:endParaRPr>
          </a:p>
          <a:p>
            <a:pPr eaLnBrk="1" hangingPunct="1"/>
            <a:r>
              <a:rPr lang="en-US" dirty="0" smtClean="0">
                <a:ea typeface="ＭＳ Ｐゴシック" charset="0"/>
                <a:cs typeface="ＭＳ Ｐゴシック" charset="0"/>
              </a:rPr>
              <a:t>However – Extensive</a:t>
            </a:r>
            <a:r>
              <a:rPr lang="en-US" baseline="0" dirty="0" smtClean="0">
                <a:ea typeface="ＭＳ Ｐゴシック" charset="0"/>
                <a:cs typeface="ＭＳ Ｐゴシック" charset="0"/>
              </a:rPr>
              <a:t> data processing removes many of these sources of errors which improves the quality of positioning to a </a:t>
            </a:r>
            <a:r>
              <a:rPr lang="en-US" baseline="0" smtClean="0">
                <a:ea typeface="ＭＳ Ｐゴシック" charset="0"/>
                <a:cs typeface="ＭＳ Ｐゴシック" charset="0"/>
              </a:rPr>
              <a:t>few millimeters</a:t>
            </a:r>
            <a:endParaRPr lang="en-US" dirty="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04ECE54-6CC3-524D-A0B4-D23121D20E37}" type="slidenum">
              <a:rPr lang="en-US" sz="1200"/>
              <a:pPr eaLnBrk="1" hangingPunct="1"/>
              <a:t>14</a:t>
            </a:fld>
            <a:endParaRPr lang="en-US" sz="1200"/>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5A21F25-DD89-C246-AFA3-A82A81A1AF7C}" type="slidenum">
              <a:rPr lang="en-US" sz="1200"/>
              <a:pPr eaLnBrk="1" hangingPunct="1"/>
              <a:t>15</a:t>
            </a:fld>
            <a:endParaRPr lang="en-US" sz="1200"/>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Note that the red arrow is really just an arrow… there is no scale to show the rate of motion.  And GPS stations are obviously not to scale.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Large image of the Icelandic pony and Hekla volcano:  </a:t>
            </a:r>
            <a:r>
              <a:rPr lang="en-US" dirty="0" err="1">
                <a:ea typeface="ＭＳ Ｐゴシック" charset="0"/>
                <a:cs typeface="ＭＳ Ｐゴシック" charset="0"/>
              </a:rPr>
              <a:t>Skulason</a:t>
            </a:r>
            <a:r>
              <a:rPr lang="en-US" dirty="0">
                <a:ea typeface="ＭＳ Ｐゴシック" charset="0"/>
                <a:cs typeface="ＭＳ Ｐゴシック" charset="0"/>
              </a:rPr>
              <a:t>, </a:t>
            </a:r>
            <a:r>
              <a:rPr lang="en-US" dirty="0" err="1">
                <a:ea typeface="ＭＳ Ｐゴシック" charset="0"/>
                <a:cs typeface="ＭＳ Ｐゴシック" charset="0"/>
              </a:rPr>
              <a:t>Lydar</a:t>
            </a:r>
            <a:r>
              <a:rPr lang="en-US" dirty="0">
                <a:ea typeface="ＭＳ Ｐゴシック" charset="0"/>
                <a:cs typeface="ＭＳ Ｐゴシック" charset="0"/>
              </a:rPr>
              <a:t>.  2006.  Wikimedia Commons.  http://</a:t>
            </a:r>
            <a:r>
              <a:rPr lang="en-US" dirty="0" err="1">
                <a:ea typeface="ＭＳ Ｐゴシック" charset="0"/>
                <a:cs typeface="ＭＳ Ｐゴシック" charset="0"/>
              </a:rPr>
              <a:t>commons.wikimedia.org</a:t>
            </a:r>
            <a:r>
              <a:rPr lang="en-US" dirty="0">
                <a:ea typeface="ＭＳ Ｐゴシック" charset="0"/>
                <a:cs typeface="ＭＳ Ｐゴシック" charset="0"/>
              </a:rPr>
              <a:t>/wiki/</a:t>
            </a:r>
            <a:r>
              <a:rPr lang="en-US" dirty="0" err="1">
                <a:ea typeface="ＭＳ Ｐゴシック" charset="0"/>
                <a:cs typeface="ＭＳ Ｐゴシック" charset="0"/>
              </a:rPr>
              <a:t>File:Hekla_and_horse.jpg</a:t>
            </a:r>
            <a:r>
              <a:rPr lang="en-US" dirty="0">
                <a:ea typeface="ＭＳ Ｐゴシック" charset="0"/>
                <a:cs typeface="ＭＳ Ｐゴシック" charset="0"/>
              </a:rPr>
              <a:t>.  Retrieved 27 April 2013.</a:t>
            </a:r>
          </a:p>
          <a:p>
            <a:endParaRPr lang="en-US" dirty="0">
              <a:ea typeface="ＭＳ Ｐゴシック" charset="0"/>
              <a:cs typeface="ＭＳ Ｐゴシック" charset="0"/>
            </a:endParaRPr>
          </a:p>
          <a:p>
            <a:r>
              <a:rPr lang="en-US" dirty="0">
                <a:ea typeface="ＭＳ Ｐゴシック" charset="0"/>
                <a:cs typeface="ＭＳ Ｐゴシック" charset="0"/>
              </a:rPr>
              <a:t>Lava flow at Hekla. Ryan, Michael.   U.S. Geological Survey.  1984.  Wikimedia Commons.  http://</a:t>
            </a:r>
            <a:r>
              <a:rPr lang="en-US" dirty="0" err="1">
                <a:ea typeface="ＭＳ Ｐゴシック" charset="0"/>
                <a:cs typeface="ＭＳ Ｐゴシック" charset="0"/>
              </a:rPr>
              <a:t>commons.wikimedia.org</a:t>
            </a:r>
            <a:r>
              <a:rPr lang="en-US" dirty="0">
                <a:ea typeface="ＭＳ Ｐゴシック" charset="0"/>
                <a:cs typeface="ＭＳ Ｐゴシック" charset="0"/>
              </a:rPr>
              <a:t>/wiki/File:Lava_flow_at_Krafla,_1984.jpg.</a:t>
            </a:r>
          </a:p>
          <a:p>
            <a:r>
              <a:rPr lang="en-US" dirty="0">
                <a:ea typeface="ＭＳ Ｐゴシック" charset="0"/>
                <a:cs typeface="ＭＳ Ｐゴシック" charset="0"/>
              </a:rPr>
              <a:t>Retrieved 27 April 2013.</a:t>
            </a:r>
          </a:p>
          <a:p>
            <a:endParaRPr lang="en-US" dirty="0">
              <a:ea typeface="ＭＳ Ｐゴシック" charset="0"/>
              <a:cs typeface="ＭＳ Ｐゴシック" charset="0"/>
            </a:endParaRPr>
          </a:p>
          <a:p>
            <a:r>
              <a:rPr lang="en-US" dirty="0">
                <a:ea typeface="ＭＳ Ｐゴシック" charset="0"/>
                <a:cs typeface="ＭＳ Ｐゴシック" charset="0"/>
              </a:rPr>
              <a:t>Small photo of </a:t>
            </a:r>
            <a:r>
              <a:rPr lang="en-US" dirty="0" err="1">
                <a:ea typeface="ＭＳ Ｐゴシック" charset="0"/>
                <a:cs typeface="ＭＳ Ｐゴシック" charset="0"/>
              </a:rPr>
              <a:t>Krafla</a:t>
            </a:r>
            <a:r>
              <a:rPr lang="en-US" dirty="0">
                <a:ea typeface="ＭＳ Ｐゴシック" charset="0"/>
                <a:cs typeface="ＭＳ Ｐゴシック" charset="0"/>
              </a:rPr>
              <a:t> eruption.  Goodman, Roger.  1984. Wikimedia Commons.  http://</a:t>
            </a:r>
            <a:r>
              <a:rPr lang="en-US" dirty="0" err="1">
                <a:ea typeface="ＭＳ Ｐゴシック" charset="0"/>
                <a:cs typeface="ＭＳ Ｐゴシック" charset="0"/>
              </a:rPr>
              <a:t>commons.wikimedia.org</a:t>
            </a:r>
            <a:r>
              <a:rPr lang="en-US" dirty="0">
                <a:ea typeface="ＭＳ Ｐゴシック" charset="0"/>
                <a:cs typeface="ＭＳ Ｐゴシック" charset="0"/>
              </a:rPr>
              <a:t>/wiki/File:Krafla_eruption,_Sept_1984.jpg.</a:t>
            </a:r>
          </a:p>
          <a:p>
            <a:r>
              <a:rPr lang="en-US" dirty="0">
                <a:ea typeface="ＭＳ Ｐゴシック" charset="0"/>
                <a:cs typeface="ＭＳ Ｐゴシック" charset="0"/>
              </a:rPr>
              <a:t>Retrieved 27 April 2013.  Photographer noted:  “A small volcano at </a:t>
            </a:r>
            <a:r>
              <a:rPr lang="en-US" dirty="0" err="1">
                <a:ea typeface="ＭＳ Ｐゴシック" charset="0"/>
                <a:cs typeface="ＭＳ Ｐゴシック" charset="0"/>
              </a:rPr>
              <a:t>Krafla</a:t>
            </a:r>
            <a:r>
              <a:rPr lang="en-US" dirty="0">
                <a:ea typeface="ＭＳ Ｐゴシック" charset="0"/>
                <a:cs typeface="ＭＳ Ｐゴシック" charset="0"/>
              </a:rPr>
              <a:t>, north Iceland, in Sept 1984. There was a snow storm going on at the time, so I was very cold on one side, and very warm on the other. I was entirely too close to this, perhaps a hundred feet away at the most.”</a:t>
            </a:r>
          </a:p>
          <a:p>
            <a:endParaRPr lang="en-US" dirty="0">
              <a:ea typeface="ＭＳ Ｐゴシック" charset="0"/>
              <a:cs typeface="ＭＳ Ｐゴシック" charset="0"/>
            </a:endParaRPr>
          </a:p>
          <a:p>
            <a:endParaRPr lang="en-US" dirty="0">
              <a:ea typeface="ＭＳ Ｐゴシック" charset="0"/>
              <a:cs typeface="ＭＳ Ｐゴシック" charset="0"/>
            </a:endParaRPr>
          </a:p>
          <a:p>
            <a:endParaRPr lang="en-US" dirty="0">
              <a:ea typeface="ＭＳ Ｐゴシック" charset="0"/>
              <a:cs typeface="ＭＳ Ｐゴシック" charset="0"/>
            </a:endParaRPr>
          </a:p>
        </p:txBody>
      </p:sp>
      <p:sp>
        <p:nvSpPr>
          <p:cNvPr id="491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2B1C118-4FB4-BD49-9E80-D23171DB8273}" type="slidenum">
              <a:rPr lang="en-US" sz="1200"/>
              <a:pPr eaLnBrk="1" hangingPunct="1"/>
              <a:t>16</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A2E989-BFF2-A745-93BE-EFBF37E9FD90}" type="slidenum">
              <a:rPr lang="en-US" sz="1200"/>
              <a:pPr eaLnBrk="1" hangingPunct="1"/>
              <a:t>17</a:t>
            </a:fld>
            <a:endParaRPr lang="en-US" sz="1200"/>
          </a:p>
        </p:txBody>
      </p:sp>
      <p:sp>
        <p:nvSpPr>
          <p:cNvPr id="33794" name="Rectangle 2"/>
          <p:cNvSpPr>
            <a:spLocks noGrp="1" noRot="1" noChangeAspect="1" noChangeArrowheads="1" noTextEdit="1"/>
          </p:cNvSpPr>
          <p:nvPr>
            <p:ph type="sldImg"/>
          </p:nvPr>
        </p:nvSpPr>
        <p:spPr>
          <a:xfrm>
            <a:off x="1144588" y="684213"/>
            <a:ext cx="4572000" cy="3429000"/>
          </a:xfrm>
          <a:ln/>
        </p:spPr>
      </p:sp>
      <p:sp>
        <p:nvSpPr>
          <p:cNvPr id="33795"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The data from the GPS stations run by UNAVCO's Plate Boundary Observatory (which is one of the EarthScope projects) is freely available to the public. Each GPS station has a data file which contains the daily change in position.</a:t>
            </a:r>
          </a:p>
          <a:p>
            <a:endParaRPr lang="en-US">
              <a:ea typeface="ＭＳ Ｐゴシック" charset="0"/>
              <a:cs typeface="ＭＳ Ｐゴシック" charset="0"/>
            </a:endParaRPr>
          </a:p>
          <a:p>
            <a:r>
              <a:rPr lang="en-US">
                <a:ea typeface="ＭＳ Ｐゴシック" charset="0"/>
                <a:cs typeface="ＭＳ Ｐゴシック" charset="0"/>
              </a:rPr>
              <a:t>UNAVCO has provided processed data since Jan 1, 2004.  Although some GPS stations were installed earlier, only data after January 1, 2004 is currently available.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3CE263F-6732-1D40-86DE-4D2A95242484}" type="slidenum">
              <a:rPr lang="en-US" sz="1200"/>
              <a:pPr eaLnBrk="1" hangingPunct="1"/>
              <a:t>18</a:t>
            </a:fld>
            <a:endParaRPr lang="en-US" sz="1200"/>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xfrm>
            <a:off x="685800" y="4344988"/>
            <a:ext cx="5486400"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GPS time series plots show the change of position of the GPS monument over time.  </a:t>
            </a:r>
            <a:endParaRPr lang="en-US" dirty="0" smtClean="0">
              <a:ea typeface="ＭＳ Ｐゴシック" charset="0"/>
              <a:cs typeface="ＭＳ Ｐゴシック" charset="0"/>
            </a:endParaRPr>
          </a:p>
          <a:p>
            <a:endParaRPr lang="en-US" dirty="0" smtClean="0">
              <a:ea typeface="ＭＳ Ｐゴシック" charset="0"/>
              <a:cs typeface="ＭＳ Ｐゴシック" charset="0"/>
            </a:endParaRPr>
          </a:p>
          <a:p>
            <a:r>
              <a:rPr lang="en-US" dirty="0" smtClean="0">
                <a:ea typeface="ＭＳ Ｐゴシック" charset="0"/>
                <a:cs typeface="ＭＳ Ｐゴシック" charset="0"/>
              </a:rPr>
              <a:t>After </a:t>
            </a:r>
            <a:r>
              <a:rPr lang="en-US" dirty="0">
                <a:ea typeface="ＭＳ Ｐゴシック" charset="0"/>
                <a:cs typeface="ＭＳ Ｐゴシック" charset="0"/>
              </a:rPr>
              <a:t>processing, the data is provided in a coordinate system (latitude and longitude) then converted to millimeters of </a:t>
            </a:r>
            <a:r>
              <a:rPr lang="en-US" dirty="0" smtClean="0">
                <a:ea typeface="ＭＳ Ｐゴシック" charset="0"/>
                <a:cs typeface="ＭＳ Ｐゴシック" charset="0"/>
              </a:rPr>
              <a:t>offset since</a:t>
            </a:r>
            <a:r>
              <a:rPr lang="en-US" baseline="0" dirty="0" smtClean="0">
                <a:ea typeface="ＭＳ Ｐゴシック" charset="0"/>
                <a:cs typeface="ＭＳ Ｐゴシック" charset="0"/>
              </a:rPr>
              <a:t> the GPS was installed.</a:t>
            </a:r>
            <a:r>
              <a:rPr lang="en-US" dirty="0" smtClean="0">
                <a:ea typeface="ＭＳ Ｐゴシック" charset="0"/>
                <a:cs typeface="ＭＳ Ｐゴシック" charset="0"/>
              </a:rPr>
              <a:t>. </a:t>
            </a:r>
          </a:p>
          <a:p>
            <a:endParaRPr lang="en-US" dirty="0" smtClean="0">
              <a:ea typeface="ＭＳ Ｐゴシック" charset="0"/>
              <a:cs typeface="ＭＳ Ｐゴシック" charset="0"/>
            </a:endParaRPr>
          </a:p>
          <a:p>
            <a:endParaRPr lang="en-US" dirty="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91E5E6C-9EE3-6D4A-BA61-7B3BB63247CE}" type="slidenum">
              <a:rPr lang="en-US" sz="1200"/>
              <a:pPr eaLnBrk="1" hangingPunct="1"/>
              <a:t>19</a:t>
            </a:fld>
            <a:endParaRPr lang="en-US" sz="1200"/>
          </a:p>
        </p:txBody>
      </p:sp>
      <p:sp>
        <p:nvSpPr>
          <p:cNvPr id="37890" name="Rectangle 2"/>
          <p:cNvSpPr>
            <a:spLocks noGrp="1" noRot="1" noChangeAspect="1" noChangeArrowheads="1" noTextEdit="1"/>
          </p:cNvSpPr>
          <p:nvPr>
            <p:ph type="sldImg"/>
          </p:nvPr>
        </p:nvSpPr>
        <p:spPr>
          <a:xfrm>
            <a:off x="1144588" y="684213"/>
            <a:ext cx="4572000" cy="3429000"/>
          </a:xfrm>
          <a:ln/>
        </p:spPr>
      </p:sp>
      <p:sp>
        <p:nvSpPr>
          <p:cNvPr id="37891"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Trend: the average direction of the graph (simplest terms).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5C3B883-BA59-7C48-8F2E-8FA6D58DA105}" type="slidenum">
              <a:rPr lang="en-US" sz="1200"/>
              <a:pPr eaLnBrk="1" hangingPunct="1"/>
              <a:t>20</a:t>
            </a:fld>
            <a:endParaRPr lang="en-US" sz="1200"/>
          </a:p>
        </p:txBody>
      </p:sp>
      <p:sp>
        <p:nvSpPr>
          <p:cNvPr id="39938" name="Rectangle 2"/>
          <p:cNvSpPr>
            <a:spLocks noGrp="1" noRot="1" noChangeAspect="1" noChangeArrowheads="1" noTextEdit="1"/>
          </p:cNvSpPr>
          <p:nvPr>
            <p:ph type="sldImg"/>
          </p:nvPr>
        </p:nvSpPr>
        <p:spPr>
          <a:xfrm>
            <a:off x="1144588" y="684213"/>
            <a:ext cx="4572000" cy="3429000"/>
          </a:xfrm>
          <a:ln/>
        </p:spPr>
      </p:sp>
      <p:sp>
        <p:nvSpPr>
          <p:cNvPr id="39939"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Have students sketch these graphs on their worksheet.  This station is moving northeast and up over time.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26ECDA7-B2B6-334F-9502-F5239A4B6CEC}" type="slidenum">
              <a:rPr lang="en-US" sz="1200"/>
              <a:pPr eaLnBrk="1" hangingPunct="1"/>
              <a:t>2</a:t>
            </a:fld>
            <a:endParaRPr lang="en-US" sz="1200"/>
          </a:p>
        </p:txBody>
      </p:sp>
      <p:sp>
        <p:nvSpPr>
          <p:cNvPr id="18434" name="Rectangle 2"/>
          <p:cNvSpPr>
            <a:spLocks noGrp="1" noRot="1" noChangeAspect="1" noChangeArrowheads="1" noTextEdit="1"/>
          </p:cNvSpPr>
          <p:nvPr>
            <p:ph type="sldImg"/>
          </p:nvPr>
        </p:nvSpPr>
        <p:spPr>
          <a:xfrm>
            <a:off x="1144588" y="684213"/>
            <a:ext cx="4572000" cy="3429000"/>
          </a:xfrm>
          <a:ln/>
        </p:spPr>
      </p:sp>
      <p:sp>
        <p:nvSpPr>
          <p:cNvPr id="18435"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19E9163-83CA-0648-8300-A382370E37F3}" type="slidenum">
              <a:rPr lang="en-US" sz="1200"/>
              <a:pPr eaLnBrk="1" hangingPunct="1"/>
              <a:t>21</a:t>
            </a:fld>
            <a:endParaRPr lang="en-US" sz="1200"/>
          </a:p>
        </p:txBody>
      </p:sp>
      <p:sp>
        <p:nvSpPr>
          <p:cNvPr id="41986" name="Rectangle 2"/>
          <p:cNvSpPr>
            <a:spLocks noGrp="1" noRot="1" noChangeAspect="1" noChangeArrowheads="1" noTextEdit="1"/>
          </p:cNvSpPr>
          <p:nvPr>
            <p:ph type="sldImg"/>
          </p:nvPr>
        </p:nvSpPr>
        <p:spPr>
          <a:xfrm>
            <a:off x="1144588" y="684213"/>
            <a:ext cx="4572000" cy="3429000"/>
          </a:xfrm>
          <a:ln/>
        </p:spPr>
      </p:sp>
      <p:sp>
        <p:nvSpPr>
          <p:cNvPr id="41987"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This station is moving southwest and down over time.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02E609D-503A-1C40-8305-A669774D416E}" type="slidenum">
              <a:rPr lang="en-US" sz="1200"/>
              <a:pPr eaLnBrk="1" hangingPunct="1"/>
              <a:t>22</a:t>
            </a:fld>
            <a:endParaRPr lang="en-US" sz="1200"/>
          </a:p>
        </p:txBody>
      </p:sp>
      <p:sp>
        <p:nvSpPr>
          <p:cNvPr id="44034" name="Rectangle 2"/>
          <p:cNvSpPr>
            <a:spLocks noGrp="1" noRot="1" noChangeAspect="1" noChangeArrowheads="1" noTextEdit="1"/>
          </p:cNvSpPr>
          <p:nvPr>
            <p:ph type="sldImg"/>
          </p:nvPr>
        </p:nvSpPr>
        <p:spPr>
          <a:xfrm>
            <a:off x="1144588" y="684213"/>
            <a:ext cx="4572000" cy="3429000"/>
          </a:xfrm>
          <a:ln/>
        </p:spPr>
      </p:sp>
      <p:sp>
        <p:nvSpPr>
          <p:cNvPr id="44035"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Arial" charset="0"/>
              </a:rPr>
              <a:t>Have students sketch these graphs on their worksheet.</a:t>
            </a:r>
          </a:p>
          <a:p>
            <a:endParaRPr lang="en-US">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students simulate a number of these possible time series plots using their models.</a:t>
            </a:r>
            <a:endParaRPr lang="en-US" dirty="0"/>
          </a:p>
        </p:txBody>
      </p:sp>
      <p:sp>
        <p:nvSpPr>
          <p:cNvPr id="4" name="Slide Number Placeholder 3"/>
          <p:cNvSpPr>
            <a:spLocks noGrp="1"/>
          </p:cNvSpPr>
          <p:nvPr>
            <p:ph type="sldNum" sz="quarter" idx="10"/>
          </p:nvPr>
        </p:nvSpPr>
        <p:spPr/>
        <p:txBody>
          <a:bodyPr/>
          <a:lstStyle/>
          <a:p>
            <a:pPr>
              <a:defRPr/>
            </a:pPr>
            <a:fld id="{131273ED-8747-7744-87CA-71776E27E5AC}" type="slidenum">
              <a:rPr lang="en-US" smtClean="0"/>
              <a:pPr>
                <a:defRPr/>
              </a:pPr>
              <a:t>23</a:t>
            </a:fld>
            <a:endParaRPr lang="en-US"/>
          </a:p>
        </p:txBody>
      </p:sp>
    </p:spTree>
    <p:extLst>
      <p:ext uri="{BB962C8B-B14F-4D97-AF65-F5344CB8AC3E}">
        <p14:creationId xmlns:p14="http://schemas.microsoft.com/office/powerpoint/2010/main" val="41680707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14AECAE-11CB-CE48-99CF-989AA7F78A57}" type="slidenum">
              <a:rPr lang="en-US" sz="1200"/>
              <a:pPr eaLnBrk="1" hangingPunct="1"/>
              <a:t>24</a:t>
            </a:fld>
            <a:endParaRPr lang="en-US" sz="1200"/>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Large image of the Icelandic pony and Hekla volcano:  </a:t>
            </a:r>
            <a:r>
              <a:rPr lang="en-US" dirty="0" err="1">
                <a:ea typeface="ＭＳ Ｐゴシック" charset="0"/>
                <a:cs typeface="ＭＳ Ｐゴシック" charset="0"/>
              </a:rPr>
              <a:t>Skulason</a:t>
            </a:r>
            <a:r>
              <a:rPr lang="en-US" dirty="0">
                <a:ea typeface="ＭＳ Ｐゴシック" charset="0"/>
                <a:cs typeface="ＭＳ Ｐゴシック" charset="0"/>
              </a:rPr>
              <a:t>, </a:t>
            </a:r>
            <a:r>
              <a:rPr lang="en-US" dirty="0" err="1">
                <a:ea typeface="ＭＳ Ｐゴシック" charset="0"/>
                <a:cs typeface="ＭＳ Ｐゴシック" charset="0"/>
              </a:rPr>
              <a:t>Lydar</a:t>
            </a:r>
            <a:r>
              <a:rPr lang="en-US" dirty="0">
                <a:ea typeface="ＭＳ Ｐゴシック" charset="0"/>
                <a:cs typeface="ＭＳ Ｐゴシック" charset="0"/>
              </a:rPr>
              <a:t>.  2006.  Wikimedia Commons.  http://</a:t>
            </a:r>
            <a:r>
              <a:rPr lang="en-US" dirty="0" err="1">
                <a:ea typeface="ＭＳ Ｐゴシック" charset="0"/>
                <a:cs typeface="ＭＳ Ｐゴシック" charset="0"/>
              </a:rPr>
              <a:t>commons.wikimedia.org</a:t>
            </a:r>
            <a:r>
              <a:rPr lang="en-US" dirty="0">
                <a:ea typeface="ＭＳ Ｐゴシック" charset="0"/>
                <a:cs typeface="ＭＳ Ｐゴシック" charset="0"/>
              </a:rPr>
              <a:t>/wiki/</a:t>
            </a:r>
            <a:r>
              <a:rPr lang="en-US" dirty="0" err="1">
                <a:ea typeface="ＭＳ Ｐゴシック" charset="0"/>
                <a:cs typeface="ＭＳ Ｐゴシック" charset="0"/>
              </a:rPr>
              <a:t>File:Hekla_and_horse.jpg</a:t>
            </a:r>
            <a:r>
              <a:rPr lang="en-US" dirty="0">
                <a:ea typeface="ＭＳ Ｐゴシック" charset="0"/>
                <a:cs typeface="ＭＳ Ｐゴシック" charset="0"/>
              </a:rPr>
              <a:t>.  Retrieved 27 April 2013.</a:t>
            </a:r>
          </a:p>
          <a:p>
            <a:endParaRPr lang="en-US" dirty="0">
              <a:ea typeface="ＭＳ Ｐゴシック" charset="0"/>
              <a:cs typeface="ＭＳ Ｐゴシック" charset="0"/>
            </a:endParaRPr>
          </a:p>
          <a:p>
            <a:r>
              <a:rPr lang="en-US" dirty="0">
                <a:ea typeface="ＭＳ Ｐゴシック" charset="0"/>
                <a:cs typeface="ＭＳ Ｐゴシック" charset="0"/>
              </a:rPr>
              <a:t>Lava flow at Hekla. Ryan, Michael.   U.S. Geological Survey.  1984.  Wikimedia Commons.  http://</a:t>
            </a:r>
            <a:r>
              <a:rPr lang="en-US" dirty="0" err="1">
                <a:ea typeface="ＭＳ Ｐゴシック" charset="0"/>
                <a:cs typeface="ＭＳ Ｐゴシック" charset="0"/>
              </a:rPr>
              <a:t>commons.wikimedia.org</a:t>
            </a:r>
            <a:r>
              <a:rPr lang="en-US" dirty="0">
                <a:ea typeface="ＭＳ Ｐゴシック" charset="0"/>
                <a:cs typeface="ＭＳ Ｐゴシック" charset="0"/>
              </a:rPr>
              <a:t>/wiki/File:Lava_flow_at_Krafla,_1984.jpg.</a:t>
            </a:r>
          </a:p>
          <a:p>
            <a:r>
              <a:rPr lang="en-US" dirty="0">
                <a:ea typeface="ＭＳ Ｐゴシック" charset="0"/>
                <a:cs typeface="ＭＳ Ｐゴシック" charset="0"/>
              </a:rPr>
              <a:t>Retrieved 27 April 2013.</a:t>
            </a:r>
          </a:p>
          <a:p>
            <a:endParaRPr lang="en-US" dirty="0">
              <a:ea typeface="ＭＳ Ｐゴシック" charset="0"/>
              <a:cs typeface="ＭＳ Ｐゴシック" charset="0"/>
            </a:endParaRPr>
          </a:p>
          <a:p>
            <a:r>
              <a:rPr lang="en-US" dirty="0">
                <a:ea typeface="ＭＳ Ｐゴシック" charset="0"/>
                <a:cs typeface="ＭＳ Ｐゴシック" charset="0"/>
              </a:rPr>
              <a:t>Small photo of </a:t>
            </a:r>
            <a:r>
              <a:rPr lang="en-US" dirty="0" err="1">
                <a:ea typeface="ＭＳ Ｐゴシック" charset="0"/>
                <a:cs typeface="ＭＳ Ｐゴシック" charset="0"/>
              </a:rPr>
              <a:t>Krafla</a:t>
            </a:r>
            <a:r>
              <a:rPr lang="en-US" dirty="0">
                <a:ea typeface="ＭＳ Ｐゴシック" charset="0"/>
                <a:cs typeface="ＭＳ Ｐゴシック" charset="0"/>
              </a:rPr>
              <a:t> eruption.  Goodman, Roger.  1984. Wikimedia Commons.  http://</a:t>
            </a:r>
            <a:r>
              <a:rPr lang="en-US" dirty="0" err="1">
                <a:ea typeface="ＭＳ Ｐゴシック" charset="0"/>
                <a:cs typeface="ＭＳ Ｐゴシック" charset="0"/>
              </a:rPr>
              <a:t>commons.wikimedia.org</a:t>
            </a:r>
            <a:r>
              <a:rPr lang="en-US" dirty="0">
                <a:ea typeface="ＭＳ Ｐゴシック" charset="0"/>
                <a:cs typeface="ＭＳ Ｐゴシック" charset="0"/>
              </a:rPr>
              <a:t>/wiki/File:Krafla_eruption,_Sept_1984.jpg.</a:t>
            </a:r>
          </a:p>
          <a:p>
            <a:r>
              <a:rPr lang="en-US" dirty="0">
                <a:ea typeface="ＭＳ Ｐゴシック" charset="0"/>
                <a:cs typeface="ＭＳ Ｐゴシック" charset="0"/>
              </a:rPr>
              <a:t>Retrieved 27 April 2013.  Photographer noted:  “A small volcano at </a:t>
            </a:r>
            <a:r>
              <a:rPr lang="en-US" dirty="0" err="1">
                <a:ea typeface="ＭＳ Ｐゴシック" charset="0"/>
                <a:cs typeface="ＭＳ Ｐゴシック" charset="0"/>
              </a:rPr>
              <a:t>Krafla</a:t>
            </a:r>
            <a:r>
              <a:rPr lang="en-US" dirty="0">
                <a:ea typeface="ＭＳ Ｐゴシック" charset="0"/>
                <a:cs typeface="ＭＳ Ｐゴシック" charset="0"/>
              </a:rPr>
              <a:t>, north Iceland, in Sept 1984. There was a snow storm going on at the time, so I was very cold on one side, and very warm on the other. I was entirely too close to this, perhaps a hundred feet away at the most.”</a:t>
            </a:r>
          </a:p>
          <a:p>
            <a:endParaRPr lang="en-US" dirty="0">
              <a:ea typeface="ＭＳ Ｐゴシック" charset="0"/>
              <a:cs typeface="ＭＳ Ｐゴシック" charset="0"/>
            </a:endParaRPr>
          </a:p>
          <a:p>
            <a:endParaRPr lang="en-US" dirty="0">
              <a:ea typeface="ＭＳ Ｐゴシック" charset="0"/>
              <a:cs typeface="ＭＳ Ｐゴシック" charset="0"/>
            </a:endParaRPr>
          </a:p>
          <a:p>
            <a:endParaRPr lang="en-US" dirty="0">
              <a:ea typeface="ＭＳ Ｐゴシック" charset="0"/>
              <a:cs typeface="ＭＳ Ｐゴシック" charset="0"/>
            </a:endParaRPr>
          </a:p>
        </p:txBody>
      </p:sp>
      <p:sp>
        <p:nvSpPr>
          <p:cNvPr id="491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2B1C118-4FB4-BD49-9E80-D23171DB8273}" type="slidenum">
              <a:rPr lang="en-US" sz="1200"/>
              <a:pPr eaLnBrk="1" hangingPunct="1"/>
              <a:t>25</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31273ED-8747-7744-87CA-71776E27E5AC}" type="slidenum">
              <a:rPr lang="en-US" smtClean="0"/>
              <a:pPr>
                <a:defRPr/>
              </a:pPr>
              <a:t>26</a:t>
            </a:fld>
            <a:endParaRPr lang="en-US"/>
          </a:p>
        </p:txBody>
      </p:sp>
    </p:spTree>
    <p:extLst>
      <p:ext uri="{BB962C8B-B14F-4D97-AF65-F5344CB8AC3E}">
        <p14:creationId xmlns:p14="http://schemas.microsoft.com/office/powerpoint/2010/main" val="41030654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31273ED-8747-7744-87CA-71776E27E5AC}" type="slidenum">
              <a:rPr lang="en-US" smtClean="0"/>
              <a:pPr>
                <a:defRPr/>
              </a:pPr>
              <a:t>27</a:t>
            </a:fld>
            <a:endParaRPr lang="en-US"/>
          </a:p>
        </p:txBody>
      </p:sp>
    </p:spTree>
    <p:extLst>
      <p:ext uri="{BB962C8B-B14F-4D97-AF65-F5344CB8AC3E}">
        <p14:creationId xmlns:p14="http://schemas.microsoft.com/office/powerpoint/2010/main" val="41030654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Arial" charset="0"/>
                <a:ea typeface="ＭＳ Ｐゴシック" charset="-128"/>
                <a:cs typeface="ＭＳ Ｐゴシック" charset="-128"/>
              </a:rPr>
              <a:t>Think, simulate the movement of each GPS using the data and the map, then discuss with your neighbor: what general directions are monuments REYK and HOFN moving? How did you determine this?</a:t>
            </a:r>
          </a:p>
          <a:p>
            <a:r>
              <a:rPr lang="en-US" sz="1200" kern="1200" dirty="0" smtClean="0">
                <a:solidFill>
                  <a:schemeClr val="tx1"/>
                </a:solidFill>
                <a:effectLst/>
                <a:latin typeface="Arial" charset="0"/>
                <a:ea typeface="ＭＳ Ｐゴシック" charset="-128"/>
                <a:cs typeface="ＭＳ Ｐゴシック" charset="-128"/>
              </a:rPr>
              <a:t>REYK is moving northwest		HOFN is moving northeast.  </a:t>
            </a:r>
          </a:p>
          <a:p>
            <a:endParaRPr lang="en-US" sz="1200" kern="1200" dirty="0" smtClean="0">
              <a:solidFill>
                <a:schemeClr val="tx1"/>
              </a:solidFill>
              <a:effectLst/>
              <a:latin typeface="Arial" charset="0"/>
              <a:ea typeface="ＭＳ Ｐゴシック" charset="-128"/>
              <a:cs typeface="ＭＳ Ｐゴシック" charset="-128"/>
            </a:endParaRPr>
          </a:p>
          <a:p>
            <a:pPr lvl="0"/>
            <a:r>
              <a:rPr lang="en-US" sz="1200" kern="1200" dirty="0" smtClean="0">
                <a:solidFill>
                  <a:schemeClr val="tx1"/>
                </a:solidFill>
                <a:effectLst/>
                <a:latin typeface="Arial" charset="0"/>
                <a:ea typeface="ＭＳ Ｐゴシック" charset="-128"/>
                <a:cs typeface="ＭＳ Ｐゴシック" charset="-128"/>
              </a:rPr>
              <a:t>Are the two monuments moving towards each other, away from each other, or in the same direction?  ?     away from each other</a:t>
            </a:r>
          </a:p>
          <a:p>
            <a:pPr lvl="0"/>
            <a:endParaRPr lang="en-US" sz="1200" kern="1200" dirty="0" smtClean="0">
              <a:solidFill>
                <a:schemeClr val="tx1"/>
              </a:solidFill>
              <a:effectLst/>
              <a:latin typeface="Arial" charset="0"/>
              <a:ea typeface="ＭＳ Ｐゴシック" charset="-128"/>
              <a:cs typeface="ＭＳ Ｐゴシック" charset="-128"/>
            </a:endParaRPr>
          </a:p>
          <a:p>
            <a:pPr lvl="0"/>
            <a:r>
              <a:rPr lang="en-US" sz="1200" kern="1200" dirty="0" smtClean="0">
                <a:solidFill>
                  <a:schemeClr val="tx1"/>
                </a:solidFill>
                <a:effectLst/>
                <a:latin typeface="Arial" charset="0"/>
                <a:ea typeface="ＭＳ Ｐゴシック" charset="-128"/>
                <a:cs typeface="ＭＳ Ｐゴシック" charset="-128"/>
              </a:rPr>
              <a:t>On these time series plots, the trend lines have already been drawn for you. What are the units of measurement for these time series?  </a:t>
            </a:r>
          </a:p>
          <a:p>
            <a:endParaRPr lang="en-US" dirty="0"/>
          </a:p>
        </p:txBody>
      </p:sp>
      <p:sp>
        <p:nvSpPr>
          <p:cNvPr id="4" name="Slide Number Placeholder 3"/>
          <p:cNvSpPr>
            <a:spLocks noGrp="1"/>
          </p:cNvSpPr>
          <p:nvPr>
            <p:ph type="sldNum" sz="quarter" idx="10"/>
          </p:nvPr>
        </p:nvSpPr>
        <p:spPr/>
        <p:txBody>
          <a:bodyPr/>
          <a:lstStyle/>
          <a:p>
            <a:pPr>
              <a:defRPr/>
            </a:pPr>
            <a:fld id="{131273ED-8747-7744-87CA-71776E27E5AC}" type="slidenum">
              <a:rPr lang="en-US" smtClean="0"/>
              <a:pPr>
                <a:defRPr/>
              </a:pPr>
              <a:t>28</a:t>
            </a:fld>
            <a:endParaRPr lang="en-US"/>
          </a:p>
        </p:txBody>
      </p:sp>
    </p:spTree>
    <p:extLst>
      <p:ext uri="{BB962C8B-B14F-4D97-AF65-F5344CB8AC3E}">
        <p14:creationId xmlns:p14="http://schemas.microsoft.com/office/powerpoint/2010/main" val="27548563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31273ED-8747-7744-87CA-71776E27E5AC}" type="slidenum">
              <a:rPr lang="en-US" smtClean="0"/>
              <a:pPr>
                <a:defRPr/>
              </a:pPr>
              <a:t>29</a:t>
            </a:fld>
            <a:endParaRPr lang="en-US"/>
          </a:p>
        </p:txBody>
      </p:sp>
    </p:spTree>
    <p:extLst>
      <p:ext uri="{BB962C8B-B14F-4D97-AF65-F5344CB8AC3E}">
        <p14:creationId xmlns:p14="http://schemas.microsoft.com/office/powerpoint/2010/main" val="6239952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3A7A9C-7AC0-DD49-9A9C-0C37BF26E5EC}" type="slidenum">
              <a:rPr lang="en-US" sz="1200"/>
              <a:pPr eaLnBrk="1" hangingPunct="1"/>
              <a:t>30</a:t>
            </a:fld>
            <a:endParaRPr lang="en-US" sz="1200"/>
          </a:p>
        </p:txBody>
      </p:sp>
      <p:sp>
        <p:nvSpPr>
          <p:cNvPr id="54274" name="Rectangle 2"/>
          <p:cNvSpPr>
            <a:spLocks noGrp="1" noRot="1" noChangeAspect="1" noChangeArrowheads="1" noTextEdit="1"/>
          </p:cNvSpPr>
          <p:nvPr>
            <p:ph type="sldImg"/>
          </p:nvPr>
        </p:nvSpPr>
        <p:spPr>
          <a:xfrm>
            <a:off x="1144588" y="684213"/>
            <a:ext cx="4572000" cy="3429000"/>
          </a:xfrm>
          <a:ln/>
        </p:spPr>
      </p:sp>
      <p:sp>
        <p:nvSpPr>
          <p:cNvPr id="54275"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a:ea typeface="ＭＳ Ｐゴシック" charset="0"/>
                <a:cs typeface="Arial"/>
              </a:rPr>
              <a:t>Consider determining the north motion as a class.  Have students follow along on their worksheet – drawing the lines across and down seems to help. You can give them the hint of drawing light vertical lines for 1998 and 2008 up to the plot, then a horizontal line from the plot to the y-</a:t>
            </a:r>
            <a:r>
              <a:rPr lang="en-US" dirty="0" smtClean="0">
                <a:latin typeface="Arial"/>
                <a:ea typeface="ＭＳ Ｐゴシック" charset="0"/>
                <a:cs typeface="Arial"/>
              </a:rPr>
              <a:t>axis.</a:t>
            </a:r>
            <a:endParaRPr lang="en-US" dirty="0">
              <a:latin typeface="Arial"/>
              <a:ea typeface="ＭＳ Ｐゴシック" charset="0"/>
              <a:cs typeface="Arial"/>
            </a:endParaRPr>
          </a:p>
          <a:p>
            <a:endParaRPr lang="en-US" dirty="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711949-11A3-6341-A49A-96E1A1C5698C}" type="slidenum">
              <a:rPr lang="en-US" sz="1200"/>
              <a:pPr eaLnBrk="1" hangingPunct="1"/>
              <a:t>3</a:t>
            </a:fld>
            <a:endParaRPr lang="en-US" sz="1200"/>
          </a:p>
        </p:txBody>
      </p:sp>
      <p:sp>
        <p:nvSpPr>
          <p:cNvPr id="30722" name="Rectangle 2"/>
          <p:cNvSpPr>
            <a:spLocks noGrp="1" noRot="1" noChangeAspect="1" noChangeArrowheads="1" noTextEdit="1"/>
          </p:cNvSpPr>
          <p:nvPr>
            <p:ph type="sldImg"/>
          </p:nvPr>
        </p:nvSpPr>
        <p:spPr>
          <a:xfrm>
            <a:off x="1144588" y="684213"/>
            <a:ext cx="4572000" cy="3429000"/>
          </a:xfrm>
          <a:ln/>
        </p:spPr>
      </p:sp>
      <p:sp>
        <p:nvSpPr>
          <p:cNvPr id="30723"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Have students write, “This is a tectonic plate” on the transparency.</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CB50B2F-D9A6-4F46-8A91-738F4F086FEB}" type="slidenum">
              <a:rPr lang="en-US" sz="1200"/>
              <a:pPr eaLnBrk="1" hangingPunct="1"/>
              <a:t>31</a:t>
            </a:fld>
            <a:endParaRPr lang="en-US" sz="1200"/>
          </a:p>
        </p:txBody>
      </p:sp>
      <p:sp>
        <p:nvSpPr>
          <p:cNvPr id="56322" name="Rectangle 2"/>
          <p:cNvSpPr>
            <a:spLocks noGrp="1" noRot="1" noChangeAspect="1" noChangeArrowheads="1" noTextEdit="1"/>
          </p:cNvSpPr>
          <p:nvPr>
            <p:ph type="sldImg"/>
          </p:nvPr>
        </p:nvSpPr>
        <p:spPr>
          <a:xfrm>
            <a:off x="1144588" y="684213"/>
            <a:ext cx="4572000" cy="3429000"/>
          </a:xfrm>
          <a:ln/>
        </p:spPr>
      </p:sp>
      <p:sp>
        <p:nvSpPr>
          <p:cNvPr id="56323"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8AE6014-9426-9949-9CF6-41DD1F7034F7}" type="slidenum">
              <a:rPr lang="en-US" sz="1200"/>
              <a:pPr eaLnBrk="1" hangingPunct="1"/>
              <a:t>32</a:t>
            </a:fld>
            <a:endParaRPr lang="en-US" sz="1200"/>
          </a:p>
        </p:txBody>
      </p:sp>
      <p:sp>
        <p:nvSpPr>
          <p:cNvPr id="58370" name="Rectangle 2"/>
          <p:cNvSpPr>
            <a:spLocks noGrp="1" noRot="1" noChangeAspect="1" noChangeArrowheads="1" noTextEdit="1"/>
          </p:cNvSpPr>
          <p:nvPr>
            <p:ph type="sldImg"/>
          </p:nvPr>
        </p:nvSpPr>
        <p:spPr>
          <a:xfrm>
            <a:off x="1144588" y="684213"/>
            <a:ext cx="4572000" cy="3429000"/>
          </a:xfrm>
          <a:ln/>
        </p:spPr>
      </p:sp>
      <p:sp>
        <p:nvSpPr>
          <p:cNvPr id="58371"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232DAC8-A4B8-4340-B188-6409A3C54E38}" type="slidenum">
              <a:rPr lang="en-US" sz="1200"/>
              <a:pPr eaLnBrk="1" hangingPunct="1"/>
              <a:t>33</a:t>
            </a:fld>
            <a:endParaRPr lang="en-US" sz="1200"/>
          </a:p>
        </p:txBody>
      </p:sp>
      <p:sp>
        <p:nvSpPr>
          <p:cNvPr id="60418" name="Rectangle 2"/>
          <p:cNvSpPr>
            <a:spLocks noGrp="1" noRot="1" noChangeAspect="1" noChangeArrowheads="1" noTextEdit="1"/>
          </p:cNvSpPr>
          <p:nvPr>
            <p:ph type="sldImg"/>
          </p:nvPr>
        </p:nvSpPr>
        <p:spPr>
          <a:xfrm>
            <a:off x="1144588" y="684213"/>
            <a:ext cx="4572000" cy="3429000"/>
          </a:xfrm>
          <a:ln/>
        </p:spPr>
      </p:sp>
      <p:sp>
        <p:nvSpPr>
          <p:cNvPr id="60419"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31273ED-8747-7744-87CA-71776E27E5AC}" type="slidenum">
              <a:rPr lang="en-US" smtClean="0"/>
              <a:pPr>
                <a:defRPr/>
              </a:pPr>
              <a:t>34</a:t>
            </a:fld>
            <a:endParaRPr lang="en-US"/>
          </a:p>
        </p:txBody>
      </p:sp>
    </p:spTree>
    <p:extLst>
      <p:ext uri="{BB962C8B-B14F-4D97-AF65-F5344CB8AC3E}">
        <p14:creationId xmlns:p14="http://schemas.microsoft.com/office/powerpoint/2010/main" val="23992990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a:ln/>
        </p:spPr>
      </p:sp>
      <p:sp>
        <p:nvSpPr>
          <p:cNvPr id="634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Give your students a chance to think about this, then solicit responses.  </a:t>
            </a:r>
          </a:p>
        </p:txBody>
      </p:sp>
      <p:sp>
        <p:nvSpPr>
          <p:cNvPr id="634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018AACB-CBBD-324D-999C-BE24F952074A}" type="slidenum">
              <a:rPr lang="en-US" sz="1200"/>
              <a:pPr eaLnBrk="1" hangingPunct="1"/>
              <a:t>35</a:t>
            </a:fld>
            <a:endParaRPr 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DB7A5E5-8F29-B245-A77D-E5E42F021F42}" type="slidenum">
              <a:rPr lang="en-US" sz="1200"/>
              <a:pPr eaLnBrk="1" hangingPunct="1"/>
              <a:t>36</a:t>
            </a:fld>
            <a:endParaRPr lang="en-US" sz="1200"/>
          </a:p>
        </p:txBody>
      </p:sp>
      <p:sp>
        <p:nvSpPr>
          <p:cNvPr id="65538" name="Rectangle 2"/>
          <p:cNvSpPr>
            <a:spLocks noGrp="1" noRot="1" noChangeAspect="1" noChangeArrowheads="1" noTextEdit="1"/>
          </p:cNvSpPr>
          <p:nvPr>
            <p:ph type="sldImg"/>
          </p:nvPr>
        </p:nvSpPr>
        <p:spPr>
          <a:xfrm>
            <a:off x="1144588" y="684213"/>
            <a:ext cx="4572000" cy="3429000"/>
          </a:xfrm>
          <a:ln/>
        </p:spPr>
      </p:sp>
      <p:sp>
        <p:nvSpPr>
          <p:cNvPr id="65539"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a:p>
            <a:endParaRPr lang="en-US">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0059927-F424-BE4A-9BD7-A745899A86E7}" type="slidenum">
              <a:rPr lang="en-US" sz="1200"/>
              <a:pPr eaLnBrk="1" hangingPunct="1"/>
              <a:t>37</a:t>
            </a:fld>
            <a:endParaRPr lang="en-US" sz="1200"/>
          </a:p>
        </p:txBody>
      </p:sp>
      <p:sp>
        <p:nvSpPr>
          <p:cNvPr id="67586" name="Rectangle 2"/>
          <p:cNvSpPr>
            <a:spLocks noGrp="1" noRot="1" noChangeAspect="1" noChangeArrowheads="1" noTextEdit="1"/>
          </p:cNvSpPr>
          <p:nvPr>
            <p:ph type="sldImg"/>
          </p:nvPr>
        </p:nvSpPr>
        <p:spPr>
          <a:xfrm>
            <a:off x="1144588" y="684213"/>
            <a:ext cx="4572000" cy="3429000"/>
          </a:xfrm>
          <a:ln/>
        </p:spPr>
      </p:sp>
      <p:sp>
        <p:nvSpPr>
          <p:cNvPr id="67587"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Having thought through and shown these worked examples for HOFN and now REYK, now ask your students to use the time series plots for 1997 to 2013 provided on their worksheets to calculate motion for HOFN and REYK again. They could do this in pairs or solo.  Their results will be similar to results from this earlier data.</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a:ln/>
        </p:spPr>
      </p:sp>
      <p:sp>
        <p:nvSpPr>
          <p:cNvPr id="716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dirty="0" smtClean="0">
                <a:ea typeface="ＭＳ Ｐゴシック" charset="0"/>
                <a:cs typeface="ＭＳ Ｐゴシック" charset="0"/>
              </a:rPr>
              <a:t>Negative east</a:t>
            </a:r>
            <a:r>
              <a:rPr lang="en-US" baseline="0" dirty="0" smtClean="0">
                <a:ea typeface="ＭＳ Ｐゴシック" charset="0"/>
                <a:cs typeface="ＭＳ Ｐゴシック" charset="0"/>
              </a:rPr>
              <a:t> is west</a:t>
            </a:r>
            <a:endParaRPr lang="en-US" dirty="0">
              <a:ea typeface="ＭＳ Ｐゴシック" charset="0"/>
              <a:cs typeface="ＭＳ Ｐゴシック" charset="0"/>
            </a:endParaRPr>
          </a:p>
        </p:txBody>
      </p:sp>
      <p:sp>
        <p:nvSpPr>
          <p:cNvPr id="716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4C082FF-A639-F346-8C48-823959651260}" type="slidenum">
              <a:rPr lang="en-US" sz="1200"/>
              <a:pPr eaLnBrk="1" hangingPunct="1"/>
              <a:t>38</a:t>
            </a:fld>
            <a:endParaRPr 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a:ln/>
        </p:spPr>
      </p:sp>
      <p:sp>
        <p:nvSpPr>
          <p:cNvPr id="696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Now think about a map with many GPS stations. And, each one has two numbers for north and east on it … it would get very complicated. There has to be a better way!</a:t>
            </a:r>
          </a:p>
        </p:txBody>
      </p:sp>
      <p:sp>
        <p:nvSpPr>
          <p:cNvPr id="696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AC09A43-F98C-F948-BC67-A1A4A51E689D}" type="slidenum">
              <a:rPr lang="en-US" sz="1200"/>
              <a:pPr eaLnBrk="1" hangingPunct="1"/>
              <a:t>39</a:t>
            </a:fld>
            <a:endParaRPr 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a:ln/>
        </p:spPr>
      </p:sp>
      <p:sp>
        <p:nvSpPr>
          <p:cNvPr id="737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We can use vectors to show motion. Each arrow on this map represents the velocity of a single GPS station.  These GPS stations, affixed to the ground, also show the motion of tectonic plates. </a:t>
            </a:r>
          </a:p>
        </p:txBody>
      </p:sp>
      <p:sp>
        <p:nvSpPr>
          <p:cNvPr id="737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C621C79-5DCD-3646-A5A8-0B1724FEBAE2}" type="slidenum">
              <a:rPr lang="en-US" sz="1200"/>
              <a:pPr eaLnBrk="1" hangingPunct="1"/>
              <a:t>40</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711949-11A3-6341-A49A-96E1A1C5698C}" type="slidenum">
              <a:rPr lang="en-US" sz="1200"/>
              <a:pPr eaLnBrk="1" hangingPunct="1"/>
              <a:t>4</a:t>
            </a:fld>
            <a:endParaRPr lang="en-US" sz="1200"/>
          </a:p>
        </p:txBody>
      </p:sp>
      <p:sp>
        <p:nvSpPr>
          <p:cNvPr id="30722" name="Rectangle 2"/>
          <p:cNvSpPr>
            <a:spLocks noGrp="1" noRot="1" noChangeAspect="1" noChangeArrowheads="1" noTextEdit="1"/>
          </p:cNvSpPr>
          <p:nvPr>
            <p:ph type="sldImg"/>
          </p:nvPr>
        </p:nvSpPr>
        <p:spPr>
          <a:xfrm>
            <a:off x="1144588" y="684213"/>
            <a:ext cx="4572000" cy="3429000"/>
          </a:xfrm>
          <a:ln/>
        </p:spPr>
      </p:sp>
      <p:sp>
        <p:nvSpPr>
          <p:cNvPr id="30723"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Have students write, “This is a tectonic plate” on the transparency.</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a:ln/>
        </p:spPr>
      </p:sp>
      <p:sp>
        <p:nvSpPr>
          <p:cNvPr id="757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400"/>
              </a:spcBef>
            </a:pPr>
            <a:r>
              <a:rPr lang="en-US" dirty="0">
                <a:ea typeface="ＭＳ Ｐゴシック" charset="0"/>
                <a:cs typeface="ＭＳ Ｐゴシック" charset="0"/>
              </a:rPr>
              <a:t>All vectors have magnitude and direction.  With GPS monuments, the magnitude is the speed at which moves.  The direction is, obviously, the direction it moves, or its azimuth</a:t>
            </a:r>
            <a:r>
              <a:rPr lang="en-US" dirty="0" smtClean="0">
                <a:ea typeface="ＭＳ Ｐゴシック" charset="0"/>
                <a:cs typeface="ＭＳ Ｐゴシック" charset="0"/>
              </a:rPr>
              <a:t>. </a:t>
            </a:r>
            <a:endParaRPr lang="en-US" dirty="0">
              <a:ea typeface="ＭＳ Ｐゴシック" charset="0"/>
              <a:cs typeface="ＭＳ Ｐゴシック" charset="0"/>
            </a:endParaRPr>
          </a:p>
          <a:p>
            <a:pPr>
              <a:lnSpc>
                <a:spcPct val="50000"/>
              </a:lnSpc>
              <a:spcBef>
                <a:spcPts val="1400"/>
              </a:spcBef>
            </a:pPr>
            <a:r>
              <a:rPr lang="en-US" dirty="0">
                <a:ea typeface="ＭＳ Ｐゴシック" charset="0"/>
                <a:cs typeface="ＭＳ Ｐゴシック" charset="0"/>
              </a:rPr>
              <a:t>Vector’s tail = starting location of the GPS monument.</a:t>
            </a:r>
          </a:p>
          <a:p>
            <a:pPr>
              <a:lnSpc>
                <a:spcPct val="50000"/>
              </a:lnSpc>
              <a:spcBef>
                <a:spcPts val="1400"/>
              </a:spcBef>
            </a:pPr>
            <a:r>
              <a:rPr lang="en-US" dirty="0">
                <a:ea typeface="ＭＳ Ｐゴシック" charset="0"/>
                <a:cs typeface="ＭＳ Ｐゴシック" charset="0"/>
              </a:rPr>
              <a:t>Direction the vector points = direction the GPS station is </a:t>
            </a:r>
            <a:r>
              <a:rPr lang="en-US" dirty="0" smtClean="0">
                <a:ea typeface="ＭＳ Ｐゴシック" charset="0"/>
                <a:cs typeface="ＭＳ Ｐゴシック" charset="0"/>
              </a:rPr>
              <a:t>moving.</a:t>
            </a:r>
          </a:p>
          <a:p>
            <a:pPr>
              <a:lnSpc>
                <a:spcPct val="50000"/>
              </a:lnSpc>
              <a:spcBef>
                <a:spcPts val="1400"/>
              </a:spcBef>
            </a:pPr>
            <a:r>
              <a:rPr lang="en-US" dirty="0" smtClean="0">
                <a:ea typeface="ＭＳ Ｐゴシック" charset="0"/>
                <a:cs typeface="ＭＳ Ｐゴシック" charset="0"/>
              </a:rPr>
              <a:t>Length </a:t>
            </a:r>
            <a:r>
              <a:rPr lang="en-US" dirty="0">
                <a:ea typeface="ＭＳ Ｐゴシック" charset="0"/>
                <a:cs typeface="ＭＳ Ｐゴシック" charset="0"/>
              </a:rPr>
              <a:t>of the vector = how fast the GPS station is moving. </a:t>
            </a:r>
          </a:p>
          <a:p>
            <a:endParaRPr lang="en-US" dirty="0">
              <a:ea typeface="ＭＳ Ｐゴシック" charset="0"/>
              <a:cs typeface="ＭＳ Ｐゴシック" charset="0"/>
            </a:endParaRPr>
          </a:p>
        </p:txBody>
      </p:sp>
      <p:sp>
        <p:nvSpPr>
          <p:cNvPr id="757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3BDD46-441E-7D46-B613-56F800A62AD6}" type="slidenum">
              <a:rPr lang="en-US" sz="1200"/>
              <a:pPr eaLnBrk="1" hangingPunct="1"/>
              <a:t>41</a:t>
            </a:fld>
            <a:endParaRPr lang="en-US"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8984CE2-8C40-A14E-8519-A6A66026321B}" type="slidenum">
              <a:rPr lang="en-US" sz="1200"/>
              <a:pPr eaLnBrk="1" hangingPunct="1"/>
              <a:t>42</a:t>
            </a:fld>
            <a:endParaRPr lang="en-US" sz="1200"/>
          </a:p>
        </p:txBody>
      </p:sp>
      <p:sp>
        <p:nvSpPr>
          <p:cNvPr id="77826" name="Rectangle 2"/>
          <p:cNvSpPr>
            <a:spLocks noGrp="1" noRot="1" noChangeAspect="1" noChangeArrowheads="1" noTextEdit="1"/>
          </p:cNvSpPr>
          <p:nvPr>
            <p:ph type="sldImg"/>
          </p:nvPr>
        </p:nvSpPr>
        <p:spPr>
          <a:xfrm>
            <a:off x="1144588" y="684213"/>
            <a:ext cx="4572000" cy="3429000"/>
          </a:xfrm>
          <a:ln/>
        </p:spPr>
      </p:sp>
      <p:sp>
        <p:nvSpPr>
          <p:cNvPr id="77827"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Students will draw vectors on grids like this to represent motion of GPS stations.  This one will be used for </a:t>
            </a:r>
            <a:r>
              <a:rPr lang="en-US" dirty="0" smtClean="0">
                <a:ea typeface="ＭＳ Ｐゴシック" charset="0"/>
                <a:cs typeface="ＭＳ Ｐゴシック" charset="0"/>
              </a:rPr>
              <a:t>REYK. Notice the negative x-axis.</a:t>
            </a:r>
            <a:endParaRPr lang="en-US" dirty="0">
              <a:ea typeface="ＭＳ Ｐゴシック" charset="0"/>
              <a:cs typeface="ＭＳ Ｐゴシック" charset="0"/>
            </a:endParaRPr>
          </a:p>
          <a:p>
            <a:endParaRPr lang="en-US" dirty="0">
              <a:ea typeface="ＭＳ Ｐゴシック" charset="0"/>
              <a:cs typeface="ＭＳ Ｐゴシック" charset="0"/>
            </a:endParaRPr>
          </a:p>
          <a:p>
            <a:r>
              <a:rPr lang="en-US" dirty="0">
                <a:ea typeface="ＭＳ Ｐゴシック" charset="0"/>
                <a:cs typeface="ＭＳ Ｐゴシック" charset="0"/>
              </a:rPr>
              <a:t>It is very important that both north and east axes use the same scale so that the two vectors can be added together.</a:t>
            </a:r>
          </a:p>
          <a:p>
            <a:endParaRPr lang="en-US" dirty="0">
              <a:ea typeface="ＭＳ Ｐゴシック" charset="0"/>
              <a:cs typeface="ＭＳ Ｐゴシック" charset="0"/>
            </a:endParaRPr>
          </a:p>
          <a:p>
            <a:r>
              <a:rPr lang="en-US" dirty="0">
                <a:ea typeface="ＭＳ Ｐゴシック" charset="0"/>
                <a:cs typeface="ＭＳ Ｐゴシック" charset="0"/>
              </a:rPr>
              <a:t>Have students work in pairs – check each other</a:t>
            </a:r>
            <a:r>
              <a:rPr lang="ja-JP" altLang="en-US" dirty="0">
                <a:ea typeface="ＭＳ Ｐゴシック" charset="0"/>
                <a:cs typeface="ＭＳ Ｐゴシック" charset="0"/>
              </a:rPr>
              <a:t>’</a:t>
            </a:r>
            <a:r>
              <a:rPr lang="en-US" altLang="ja-JP" dirty="0">
                <a:ea typeface="ＭＳ Ｐゴシック" charset="0"/>
                <a:cs typeface="ＭＳ Ｐゴシック" charset="0"/>
              </a:rPr>
              <a:t>s work.</a:t>
            </a:r>
            <a:endParaRPr lang="en-US" dirty="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a:ln/>
        </p:spPr>
      </p:sp>
      <p:sp>
        <p:nvSpPr>
          <p:cNvPr id="798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On the left will be REYK, and on the right will be HOFN.  Your students might recognize these as the first two quadrants of a Cartesian coordinate system that have been pulled apart along the y-axis.  REYK’s vector will be mapped in quadrant II; HOFN’s vector in quadrant I.</a:t>
            </a:r>
          </a:p>
        </p:txBody>
      </p:sp>
      <p:sp>
        <p:nvSpPr>
          <p:cNvPr id="798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58DAB3-D5F4-3F4D-AB65-C8CCB0CDFD10}" type="slidenum">
              <a:rPr lang="en-US" sz="1200"/>
              <a:pPr eaLnBrk="1" hangingPunct="1"/>
              <a:t>43</a:t>
            </a:fld>
            <a:endParaRPr lang="en-US"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DD0AABC-AA5E-BD4B-990A-77410BFCB0ED}" type="slidenum">
              <a:rPr lang="en-US" sz="1200"/>
              <a:pPr eaLnBrk="1" hangingPunct="1"/>
              <a:t>44</a:t>
            </a:fld>
            <a:endParaRPr lang="en-US" sz="1200"/>
          </a:p>
        </p:txBody>
      </p:sp>
      <p:sp>
        <p:nvSpPr>
          <p:cNvPr id="81922" name="Rectangle 2"/>
          <p:cNvSpPr>
            <a:spLocks noGrp="1" noRot="1" noChangeAspect="1" noChangeArrowheads="1" noTextEdit="1"/>
          </p:cNvSpPr>
          <p:nvPr>
            <p:ph type="sldImg"/>
          </p:nvPr>
        </p:nvSpPr>
        <p:spPr>
          <a:xfrm>
            <a:off x="1144588" y="684213"/>
            <a:ext cx="4572000" cy="3429000"/>
          </a:xfrm>
          <a:ln/>
        </p:spPr>
      </p:sp>
      <p:sp>
        <p:nvSpPr>
          <p:cNvPr id="81923"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Let’s start with the north vector for REYK.</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C2FA000-2957-F640-AF0E-4393184AED3D}" type="slidenum">
              <a:rPr lang="en-US" sz="1200"/>
              <a:pPr eaLnBrk="1" hangingPunct="1"/>
              <a:t>45</a:t>
            </a:fld>
            <a:endParaRPr lang="en-US" sz="1200"/>
          </a:p>
        </p:txBody>
      </p:sp>
      <p:sp>
        <p:nvSpPr>
          <p:cNvPr id="83970" name="Rectangle 2"/>
          <p:cNvSpPr>
            <a:spLocks noGrp="1" noRot="1" noChangeAspect="1" noChangeArrowheads="1" noTextEdit="1"/>
          </p:cNvSpPr>
          <p:nvPr>
            <p:ph type="sldImg"/>
          </p:nvPr>
        </p:nvSpPr>
        <p:spPr>
          <a:xfrm>
            <a:off x="1144588" y="684213"/>
            <a:ext cx="4572000" cy="3429000"/>
          </a:xfrm>
          <a:ln/>
        </p:spPr>
      </p:sp>
      <p:sp>
        <p:nvSpPr>
          <p:cNvPr id="83971"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905B230-F436-D743-82CC-CCFE3BCBC104}" type="slidenum">
              <a:rPr lang="en-US" sz="1200"/>
              <a:pPr eaLnBrk="1" hangingPunct="1"/>
              <a:t>46</a:t>
            </a:fld>
            <a:endParaRPr lang="en-US" sz="1200"/>
          </a:p>
        </p:txBody>
      </p:sp>
      <p:sp>
        <p:nvSpPr>
          <p:cNvPr id="86018" name="Rectangle 2"/>
          <p:cNvSpPr>
            <a:spLocks noGrp="1" noRot="1" noChangeAspect="1" noChangeArrowheads="1" noTextEdit="1"/>
          </p:cNvSpPr>
          <p:nvPr>
            <p:ph type="sldImg"/>
          </p:nvPr>
        </p:nvSpPr>
        <p:spPr>
          <a:xfrm>
            <a:off x="1144588" y="684213"/>
            <a:ext cx="4572000" cy="3429000"/>
          </a:xfrm>
          <a:ln/>
        </p:spPr>
      </p:sp>
      <p:sp>
        <p:nvSpPr>
          <p:cNvPr id="86019"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REYK is moving west--or negative east.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7BD0207-0287-7C4C-B2EE-627C96C42AF6}" type="slidenum">
              <a:rPr lang="en-US" sz="1200"/>
              <a:pPr eaLnBrk="1" hangingPunct="1"/>
              <a:t>47</a:t>
            </a:fld>
            <a:endParaRPr lang="en-US" sz="1200"/>
          </a:p>
        </p:txBody>
      </p:sp>
      <p:sp>
        <p:nvSpPr>
          <p:cNvPr id="88066" name="Rectangle 2"/>
          <p:cNvSpPr>
            <a:spLocks noGrp="1" noRot="1" noChangeAspect="1" noChangeArrowheads="1" noTextEdit="1"/>
          </p:cNvSpPr>
          <p:nvPr>
            <p:ph type="sldImg"/>
          </p:nvPr>
        </p:nvSpPr>
        <p:spPr>
          <a:xfrm>
            <a:off x="1144588" y="684213"/>
            <a:ext cx="4572000" cy="3429000"/>
          </a:xfrm>
          <a:ln/>
        </p:spPr>
      </p:sp>
      <p:sp>
        <p:nvSpPr>
          <p:cNvPr id="88067"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Have students work in pairs – check each other</a:t>
            </a:r>
            <a:r>
              <a:rPr lang="ja-JP" altLang="en-US" dirty="0">
                <a:ea typeface="ＭＳ Ｐゴシック" charset="0"/>
                <a:cs typeface="ＭＳ Ｐゴシック" charset="0"/>
              </a:rPr>
              <a:t>’</a:t>
            </a:r>
            <a:r>
              <a:rPr lang="en-US" altLang="ja-JP" dirty="0">
                <a:ea typeface="ＭＳ Ｐゴシック" charset="0"/>
                <a:cs typeface="ＭＳ Ｐゴシック" charset="0"/>
              </a:rPr>
              <a:t>s work.</a:t>
            </a:r>
          </a:p>
          <a:p>
            <a:endParaRPr lang="en-US" dirty="0">
              <a:ea typeface="ＭＳ Ｐゴシック" charset="0"/>
              <a:cs typeface="ＭＳ Ｐゴシック" charset="0"/>
            </a:endParaRPr>
          </a:p>
          <a:p>
            <a:r>
              <a:rPr lang="en-US" dirty="0">
                <a:ea typeface="ＭＳ Ｐゴシック" charset="0"/>
                <a:cs typeface="ＭＳ Ｐゴシック" charset="0"/>
              </a:rPr>
              <a:t>Students can move their gum-drop GPS stations along the final vector (in blue) to get the feel of the movement of the GPS. </a:t>
            </a:r>
          </a:p>
          <a:p>
            <a:r>
              <a:rPr lang="en-US" dirty="0">
                <a:ea typeface="ＭＳ Ｐゴシック" charset="0"/>
                <a:cs typeface="ＭＳ Ｐゴシック" charset="0"/>
              </a:rPr>
              <a:t>Reiterate that the GPS is moving because the </a:t>
            </a:r>
            <a:r>
              <a:rPr lang="en-US" dirty="0" smtClean="0">
                <a:ea typeface="ＭＳ Ｐゴシック" charset="0"/>
                <a:cs typeface="ＭＳ Ｐゴシック" charset="0"/>
              </a:rPr>
              <a:t>Earth</a:t>
            </a:r>
            <a:r>
              <a:rPr lang="ja-JP" altLang="en-US" dirty="0" smtClean="0">
                <a:ea typeface="ＭＳ Ｐゴシック" charset="0"/>
                <a:cs typeface="ＭＳ Ｐゴシック" charset="0"/>
              </a:rPr>
              <a:t>’</a:t>
            </a:r>
            <a:r>
              <a:rPr lang="en-US" altLang="ja-JP" dirty="0" smtClean="0">
                <a:ea typeface="ＭＳ Ｐゴシック" charset="0"/>
                <a:cs typeface="ＭＳ Ｐゴシック" charset="0"/>
              </a:rPr>
              <a:t>s tectonic </a:t>
            </a:r>
            <a:r>
              <a:rPr lang="en-US" altLang="ja-JP" dirty="0">
                <a:ea typeface="ＭＳ Ｐゴシック" charset="0"/>
                <a:cs typeface="ＭＳ Ｐゴシック" charset="0"/>
              </a:rPr>
              <a:t>plate is moving.</a:t>
            </a:r>
          </a:p>
          <a:p>
            <a:endParaRPr lang="en-US" altLang="ja-JP" dirty="0">
              <a:ea typeface="ＭＳ Ｐゴシック" charset="0"/>
              <a:cs typeface="ＭＳ Ｐゴシック" charset="0"/>
            </a:endParaRPr>
          </a:p>
          <a:p>
            <a:r>
              <a:rPr lang="en-US" altLang="ja-JP" dirty="0">
                <a:ea typeface="ＭＳ Ｐゴシック" charset="0"/>
                <a:cs typeface="ＭＳ Ｐゴシック" charset="0"/>
              </a:rPr>
              <a:t>This analysis is qualitative:  Students don’t measure the length of the total vector, although they could.  They could mark the length of the total vector on a scrap of paper and measure it against the scale.  They could use proportions or ratios to calculate it.  Or, as in the next slide, they could use the Pythagorean theorem (typically taught in pre-Algebra).  </a:t>
            </a:r>
            <a:r>
              <a:rPr lang="en-US" dirty="0">
                <a:ea typeface="ＭＳ Ｐゴシック" charset="0"/>
                <a:cs typeface="ＭＳ Ｐゴシック" charset="0"/>
              </a:rPr>
              <a:t>Students could use a protractor, directional compass, or smartphone with a compass app to measure the azimuth of the vector. </a:t>
            </a:r>
          </a:p>
          <a:p>
            <a:endParaRPr lang="en-US" altLang="ja-JP" dirty="0">
              <a:ea typeface="ＭＳ Ｐゴシック" charset="0"/>
              <a:cs typeface="ＭＳ Ｐゴシック" charset="0"/>
            </a:endParaRPr>
          </a:p>
          <a:p>
            <a:r>
              <a:rPr lang="en-US" altLang="ja-JP" dirty="0">
                <a:ea typeface="ＭＳ Ｐゴシック" charset="0"/>
                <a:cs typeface="ＭＳ Ｐゴシック" charset="0"/>
              </a:rPr>
              <a:t>Note, however, that this activity does not expect quantitative analysis, only qualitative.  Attaching numbers to the vector is optional, an added bonus to build in connections to mathematics.</a:t>
            </a:r>
          </a:p>
          <a:p>
            <a:endParaRPr lang="en-US" dirty="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BF93B05-5290-174E-931A-39705D8283C0}" type="slidenum">
              <a:rPr lang="en-US" sz="1200"/>
              <a:pPr eaLnBrk="1" hangingPunct="1"/>
              <a:t>48</a:t>
            </a:fld>
            <a:endParaRPr lang="en-US" sz="1200"/>
          </a:p>
        </p:txBody>
      </p:sp>
      <p:sp>
        <p:nvSpPr>
          <p:cNvPr id="90114" name="Rectangle 2"/>
          <p:cNvSpPr>
            <a:spLocks noGrp="1" noRot="1" noChangeAspect="1" noChangeArrowheads="1" noTextEdit="1"/>
          </p:cNvSpPr>
          <p:nvPr>
            <p:ph type="sldImg"/>
          </p:nvPr>
        </p:nvSpPr>
        <p:spPr>
          <a:xfrm>
            <a:off x="1144588" y="684213"/>
            <a:ext cx="4572000" cy="3429000"/>
          </a:xfrm>
          <a:ln/>
        </p:spPr>
      </p:sp>
      <p:sp>
        <p:nvSpPr>
          <p:cNvPr id="90115"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For students in pre-Algebra or Algebra 1, this is an opportunity to apply the Pythagorean </a:t>
            </a:r>
            <a:r>
              <a:rPr lang="en-US" dirty="0" smtClean="0">
                <a:ea typeface="ＭＳ Ｐゴシック" charset="0"/>
                <a:cs typeface="ＭＳ Ｐゴシック" charset="0"/>
              </a:rPr>
              <a:t>theorem</a:t>
            </a:r>
            <a:r>
              <a:rPr lang="en-US" dirty="0">
                <a:ea typeface="ＭＳ Ｐゴシック" charset="0"/>
                <a:cs typeface="ＭＳ Ｐゴシック" charset="0"/>
              </a:rPr>
              <a:t>.  </a:t>
            </a:r>
          </a:p>
          <a:p>
            <a:endParaRPr lang="en-US" dirty="0">
              <a:ea typeface="ＭＳ Ｐゴシック" charset="0"/>
              <a:cs typeface="ＭＳ Ｐゴシック" charset="0"/>
            </a:endParaRPr>
          </a:p>
          <a:p>
            <a:r>
              <a:rPr lang="en-US" dirty="0">
                <a:ea typeface="ＭＳ Ｐゴシック" charset="0"/>
                <a:cs typeface="ＭＳ Ｐゴシック" charset="0"/>
              </a:rPr>
              <a:t>For students who are in Geometry, you can ask them also to find the azimuth using the sine, cosine, or tangent of the angle between the vector and the y-axis.  They might have learned “SOH CAH TOA”.  For example, SOH means that the sine is the opposite/hypotenuse, or in this case, east vector/total vector.  The cosine is adjacent/hypotenuse or north/total.  The tangent is opposite/adjacent or east/north.</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a:ln/>
        </p:spPr>
      </p:sp>
      <p:sp>
        <p:nvSpPr>
          <p:cNvPr id="921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Students will map the vectors on their worksheets.  Circulate and troubleshoot while they do this.  Ask them to write responses to questions in the section, “Thinking through the data and maps.”  </a:t>
            </a:r>
          </a:p>
        </p:txBody>
      </p:sp>
      <p:sp>
        <p:nvSpPr>
          <p:cNvPr id="921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1310BFC-C8E5-BA4F-A983-DBD743D5032E}" type="slidenum">
              <a:rPr lang="en-US" sz="1200"/>
              <a:pPr eaLnBrk="1" hangingPunct="1"/>
              <a:t>49</a:t>
            </a:fld>
            <a:endParaRPr lang="en-US" sz="12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a:ln/>
        </p:spPr>
      </p:sp>
      <p:sp>
        <p:nvSpPr>
          <p:cNvPr id="737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We can use vectors to show motion. Each arrow on this map represents the velocity of a single GPS station.  These GPS stations, affixed to the ground, also show the motion of tectonic plates. </a:t>
            </a:r>
          </a:p>
        </p:txBody>
      </p:sp>
      <p:sp>
        <p:nvSpPr>
          <p:cNvPr id="737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C621C79-5DCD-3646-A5A8-0B1724FEBAE2}" type="slidenum">
              <a:rPr lang="en-US" sz="1200"/>
              <a:pPr eaLnBrk="1" hangingPunct="1"/>
              <a:t>50</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31273ED-8747-7744-87CA-71776E27E5AC}" type="slidenum">
              <a:rPr lang="en-US" smtClean="0"/>
              <a:pPr>
                <a:defRPr/>
              </a:pPr>
              <a:t>5</a:t>
            </a:fld>
            <a:endParaRPr lang="en-US"/>
          </a:p>
        </p:txBody>
      </p:sp>
    </p:spTree>
    <p:extLst>
      <p:ext uri="{BB962C8B-B14F-4D97-AF65-F5344CB8AC3E}">
        <p14:creationId xmlns:p14="http://schemas.microsoft.com/office/powerpoint/2010/main" val="19273278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a:ln/>
        </p:spPr>
      </p:sp>
      <p:sp>
        <p:nvSpPr>
          <p:cNvPr id="942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A placeholder slide for a class or group discussion about the splaying of Iceland.</a:t>
            </a:r>
          </a:p>
        </p:txBody>
      </p:sp>
      <p:sp>
        <p:nvSpPr>
          <p:cNvPr id="942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7D42E2C-AFFB-EF42-972C-DDDE7A17AA57}" type="slidenum">
              <a:rPr lang="en-US" sz="1200"/>
              <a:pPr eaLnBrk="1" hangingPunct="1"/>
              <a:t>51</a:t>
            </a:fld>
            <a:endParaRPr lang="en-US" sz="12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a:ln/>
        </p:spPr>
      </p:sp>
      <p:sp>
        <p:nvSpPr>
          <p:cNvPr id="942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A placeholder slide for a class or group discussion about the splaying of Iceland.</a:t>
            </a:r>
          </a:p>
        </p:txBody>
      </p:sp>
      <p:sp>
        <p:nvSpPr>
          <p:cNvPr id="942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7D42E2C-AFFB-EF42-972C-DDDE7A17AA57}" type="slidenum">
              <a:rPr lang="en-US" sz="1200"/>
              <a:pPr eaLnBrk="1" hangingPunct="1"/>
              <a:t>52</a:t>
            </a:fld>
            <a:endParaRPr lang="en-US" sz="12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Photo is of the volcano </a:t>
            </a:r>
            <a:r>
              <a:rPr lang="en-US" dirty="0" err="1">
                <a:ea typeface="ＭＳ Ｐゴシック" charset="0"/>
                <a:cs typeface="ＭＳ Ｐゴシック" charset="0"/>
              </a:rPr>
              <a:t>Fimmorduhais</a:t>
            </a:r>
            <a:r>
              <a:rPr lang="en-US" dirty="0">
                <a:ea typeface="ＭＳ Ｐゴシック" charset="0"/>
                <a:cs typeface="ＭＳ Ｐゴシック" charset="0"/>
              </a:rPr>
              <a:t>, Iceland.  </a:t>
            </a:r>
            <a:r>
              <a:rPr lang="en-US" dirty="0" err="1">
                <a:ea typeface="ＭＳ Ｐゴシック" charset="0"/>
                <a:cs typeface="ＭＳ Ｐゴシック" charset="0"/>
              </a:rPr>
              <a:t>Boaworm</a:t>
            </a:r>
            <a:r>
              <a:rPr lang="en-US" dirty="0">
                <a:ea typeface="ＭＳ Ｐゴシック" charset="0"/>
                <a:cs typeface="ＭＳ Ｐゴシック" charset="0"/>
              </a:rPr>
              <a:t>.  2010.  Wikimedia Commons.  http://</a:t>
            </a:r>
            <a:r>
              <a:rPr lang="en-US" dirty="0" err="1">
                <a:ea typeface="ＭＳ Ｐゴシック" charset="0"/>
                <a:cs typeface="ＭＳ Ｐゴシック" charset="0"/>
              </a:rPr>
              <a:t>commons.wikimedia.org</a:t>
            </a:r>
            <a:r>
              <a:rPr lang="en-US" dirty="0">
                <a:ea typeface="ＭＳ Ｐゴシック" charset="0"/>
                <a:cs typeface="ＭＳ Ｐゴシック" charset="0"/>
              </a:rPr>
              <a:t>/wiki/File:Fimmvorduhals_2010_03_27_dawn.jpg  Retrieved 26 April 2013.  </a:t>
            </a:r>
          </a:p>
          <a:p>
            <a:endParaRPr lang="en-US" dirty="0">
              <a:ea typeface="ＭＳ Ｐゴシック" charset="0"/>
              <a:cs typeface="ＭＳ Ｐゴシック" charset="0"/>
            </a:endParaRPr>
          </a:p>
          <a:p>
            <a:r>
              <a:rPr lang="en-US" dirty="0">
                <a:ea typeface="ＭＳ Ｐゴシック" charset="0"/>
                <a:cs typeface="ＭＳ Ｐゴシック" charset="0"/>
              </a:rPr>
              <a:t>The map shows the Mid-Atlantic Ridge rifting Iceland.  REYK lies to the west of the rift, while HOFN lies to the east.  </a:t>
            </a:r>
            <a:r>
              <a:rPr lang="en-US" dirty="0" err="1">
                <a:ea typeface="ＭＳ Ｐゴシック" charset="0"/>
                <a:cs typeface="ＭＳ Ｐゴシック" charset="0"/>
              </a:rPr>
              <a:t>Kious</a:t>
            </a:r>
            <a:r>
              <a:rPr lang="en-US" dirty="0">
                <a:ea typeface="ＭＳ Ｐゴシック" charset="0"/>
                <a:cs typeface="ＭＳ Ｐゴシック" charset="0"/>
              </a:rPr>
              <a:t>, J. and R. Tilling, U.S. Geological Survey.  1996.  “Understanding Plate Motions” in </a:t>
            </a:r>
            <a:r>
              <a:rPr lang="en-US" i="1" dirty="0">
                <a:ea typeface="ＭＳ Ｐゴシック" charset="0"/>
                <a:cs typeface="ＭＳ Ｐゴシック" charset="0"/>
              </a:rPr>
              <a:t>This Dynamic Earth:  the story of plate tectonics</a:t>
            </a:r>
            <a:r>
              <a:rPr lang="en-US" dirty="0">
                <a:ea typeface="ＭＳ Ｐゴシック" charset="0"/>
                <a:cs typeface="ＭＳ Ｐゴシック" charset="0"/>
              </a:rPr>
              <a:t>, online edition.  http://</a:t>
            </a:r>
            <a:r>
              <a:rPr lang="en-US" dirty="0" err="1">
                <a:ea typeface="ＭＳ Ｐゴシック" charset="0"/>
                <a:cs typeface="ＭＳ Ｐゴシック" charset="0"/>
              </a:rPr>
              <a:t>pubs.usgs.gov</a:t>
            </a:r>
            <a:r>
              <a:rPr lang="en-US" dirty="0">
                <a:ea typeface="ＭＳ Ｐゴシック" charset="0"/>
                <a:cs typeface="ＭＳ Ｐゴシック" charset="0"/>
              </a:rPr>
              <a:t>/</a:t>
            </a:r>
            <a:r>
              <a:rPr lang="en-US" dirty="0" err="1">
                <a:ea typeface="ＭＳ Ｐゴシック" charset="0"/>
                <a:cs typeface="ＭＳ Ｐゴシック" charset="0"/>
              </a:rPr>
              <a:t>gip</a:t>
            </a:r>
            <a:r>
              <a:rPr lang="en-US" dirty="0">
                <a:ea typeface="ＭＳ Ｐゴシック" charset="0"/>
                <a:cs typeface="ＭＳ Ｐゴシック" charset="0"/>
              </a:rPr>
              <a:t>/dynamic/</a:t>
            </a:r>
            <a:r>
              <a:rPr lang="en-US" dirty="0" err="1">
                <a:ea typeface="ＭＳ Ｐゴシック" charset="0"/>
                <a:cs typeface="ＭＳ Ｐゴシック" charset="0"/>
              </a:rPr>
              <a:t>understanding.html</a:t>
            </a:r>
            <a:r>
              <a:rPr lang="en-US" dirty="0">
                <a:ea typeface="ＭＳ Ｐゴシック" charset="0"/>
                <a:cs typeface="ＭＳ Ｐゴシック" charset="0"/>
              </a:rPr>
              <a:t>.  Retrieved 26 April 2013.</a:t>
            </a:r>
          </a:p>
        </p:txBody>
      </p:sp>
      <p:sp>
        <p:nvSpPr>
          <p:cNvPr id="962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20D3D8F-4DDC-0F42-BC47-4CBF279AEDE6}" type="slidenum">
              <a:rPr lang="en-US" sz="1200"/>
              <a:pPr eaLnBrk="1" hangingPunct="1"/>
              <a:t>53</a:t>
            </a:fld>
            <a:endParaRPr lang="en-US" sz="12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p:cNvSpPr>
          <p:nvPr>
            <p:ph type="sldImg"/>
          </p:nvPr>
        </p:nvSpPr>
        <p:spPr>
          <a:ln/>
        </p:spPr>
      </p:sp>
      <p:sp>
        <p:nvSpPr>
          <p:cNvPr id="983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This fissure near </a:t>
            </a:r>
            <a:r>
              <a:rPr lang="en-US" dirty="0" err="1">
                <a:ea typeface="ＭＳ Ｐゴシック" charset="0"/>
                <a:cs typeface="ＭＳ Ｐゴシック" charset="0"/>
              </a:rPr>
              <a:t>Þingvellir</a:t>
            </a:r>
            <a:r>
              <a:rPr lang="en-US" dirty="0">
                <a:ea typeface="ＭＳ Ｐゴシック" charset="0"/>
                <a:cs typeface="ＭＳ Ｐゴシック" charset="0"/>
              </a:rPr>
              <a:t>, Iceland is where the Mid-Atlantic Ridge is </a:t>
            </a:r>
            <a:r>
              <a:rPr lang="en-US" dirty="0" smtClean="0">
                <a:ea typeface="ＭＳ Ｐゴシック" charset="0"/>
                <a:cs typeface="ＭＳ Ｐゴシック" charset="0"/>
              </a:rPr>
              <a:t>slowly </a:t>
            </a:r>
            <a:r>
              <a:rPr lang="en-US" dirty="0">
                <a:ea typeface="ＭＳ Ｐゴシック" charset="0"/>
                <a:cs typeface="ＭＳ Ｐゴシック" charset="0"/>
              </a:rPr>
              <a:t>spreading the island apart. </a:t>
            </a:r>
          </a:p>
          <a:p>
            <a:endParaRPr lang="en-US" i="1" dirty="0">
              <a:ea typeface="ＭＳ Ｐゴシック" charset="0"/>
              <a:cs typeface="ＭＳ Ｐゴシック" charset="0"/>
            </a:endParaRPr>
          </a:p>
          <a:p>
            <a:r>
              <a:rPr lang="en-US" dirty="0">
                <a:ea typeface="ＭＳ Ｐゴシック" charset="0"/>
                <a:cs typeface="ＭＳ Ｐゴシック" charset="0"/>
              </a:rPr>
              <a:t>Photo on right:  </a:t>
            </a:r>
            <a:r>
              <a:rPr lang="en-US" dirty="0" err="1">
                <a:ea typeface="ＭＳ Ｐゴシック" charset="0"/>
                <a:cs typeface="ＭＳ Ｐゴシック" charset="0"/>
              </a:rPr>
              <a:t>Krapf</a:t>
            </a:r>
            <a:r>
              <a:rPr lang="en-US" dirty="0">
                <a:ea typeface="ＭＳ Ｐゴシック" charset="0"/>
                <a:cs typeface="ＭＳ Ｐゴシック" charset="0"/>
              </a:rPr>
              <a:t>, </a:t>
            </a:r>
            <a:r>
              <a:rPr lang="en-US" dirty="0" err="1">
                <a:ea typeface="ＭＳ Ｐゴシック" charset="0"/>
                <a:cs typeface="ＭＳ Ｐゴシック" charset="0"/>
              </a:rPr>
              <a:t>Hansueli</a:t>
            </a:r>
            <a:r>
              <a:rPr lang="en-US" dirty="0">
                <a:ea typeface="ＭＳ Ｐゴシック" charset="0"/>
                <a:cs typeface="ＭＳ Ｐゴシック" charset="0"/>
              </a:rPr>
              <a:t>.  2006.  Wikimedia Commons. http://</a:t>
            </a:r>
            <a:r>
              <a:rPr lang="en-US" dirty="0" err="1">
                <a:ea typeface="ＭＳ Ｐゴシック" charset="0"/>
                <a:cs typeface="ＭＳ Ｐゴシック" charset="0"/>
              </a:rPr>
              <a:t>upload.wikimedia.org</a:t>
            </a:r>
            <a:r>
              <a:rPr lang="en-US" dirty="0">
                <a:ea typeface="ＭＳ Ｐゴシック" charset="0"/>
                <a:cs typeface="ＭＳ Ｐゴシック" charset="0"/>
              </a:rPr>
              <a:t>/</a:t>
            </a:r>
            <a:r>
              <a:rPr lang="en-US" dirty="0" err="1">
                <a:ea typeface="ＭＳ Ｐゴシック" charset="0"/>
                <a:cs typeface="ＭＳ Ｐゴシック" charset="0"/>
              </a:rPr>
              <a:t>wikipedia</a:t>
            </a:r>
            <a:r>
              <a:rPr lang="en-US" dirty="0">
                <a:ea typeface="ＭＳ Ｐゴシック" charset="0"/>
                <a:cs typeface="ＭＳ Ｐゴシック" charset="0"/>
              </a:rPr>
              <a:t>/commons/9/9a/%C3%9Eingvellir_Iceland_011.JPG.  Retrieved 26 April 2013.</a:t>
            </a:r>
          </a:p>
          <a:p>
            <a:endParaRPr lang="en-US" dirty="0">
              <a:ea typeface="ＭＳ Ｐゴシック" charset="0"/>
              <a:cs typeface="ＭＳ Ｐゴシック" charset="0"/>
            </a:endParaRPr>
          </a:p>
          <a:p>
            <a:r>
              <a:rPr lang="en-US" dirty="0">
                <a:ea typeface="ＭＳ Ｐゴシック" charset="0"/>
                <a:cs typeface="ＭＳ Ｐゴシック" charset="0"/>
              </a:rPr>
              <a:t>Photo on left:  </a:t>
            </a:r>
            <a:r>
              <a:rPr lang="en-US" dirty="0" err="1">
                <a:ea typeface="ＭＳ Ｐゴシック" charset="0"/>
                <a:cs typeface="ＭＳ Ｐゴシック" charset="0"/>
              </a:rPr>
              <a:t>Krapf</a:t>
            </a:r>
            <a:r>
              <a:rPr lang="en-US" dirty="0">
                <a:ea typeface="ＭＳ Ｐゴシック" charset="0"/>
                <a:cs typeface="ＭＳ Ｐゴシック" charset="0"/>
              </a:rPr>
              <a:t>, </a:t>
            </a:r>
            <a:r>
              <a:rPr lang="en-US" dirty="0" err="1">
                <a:ea typeface="ＭＳ Ｐゴシック" charset="0"/>
                <a:cs typeface="ＭＳ Ｐゴシック" charset="0"/>
              </a:rPr>
              <a:t>Hansuili</a:t>
            </a:r>
            <a:r>
              <a:rPr lang="en-US" dirty="0">
                <a:ea typeface="ＭＳ Ｐゴシック" charset="0"/>
                <a:cs typeface="ＭＳ Ｐゴシック" charset="0"/>
              </a:rPr>
              <a:t>.  2006.  Wikimedia Commons. http://</a:t>
            </a:r>
            <a:r>
              <a:rPr lang="en-US" dirty="0" err="1">
                <a:ea typeface="ＭＳ Ｐゴシック" charset="0"/>
                <a:cs typeface="ＭＳ Ｐゴシック" charset="0"/>
              </a:rPr>
              <a:t>upload.wikimedia.org</a:t>
            </a:r>
            <a:r>
              <a:rPr lang="en-US" dirty="0">
                <a:ea typeface="ＭＳ Ｐゴシック" charset="0"/>
                <a:cs typeface="ＭＳ Ｐゴシック" charset="0"/>
              </a:rPr>
              <a:t>/</a:t>
            </a:r>
            <a:r>
              <a:rPr lang="en-US" dirty="0" err="1">
                <a:ea typeface="ＭＳ Ｐゴシック" charset="0"/>
                <a:cs typeface="ＭＳ Ｐゴシック" charset="0"/>
              </a:rPr>
              <a:t>wikipedia</a:t>
            </a:r>
            <a:r>
              <a:rPr lang="en-US" dirty="0">
                <a:ea typeface="ＭＳ Ｐゴシック" charset="0"/>
                <a:cs typeface="ＭＳ Ｐゴシック" charset="0"/>
              </a:rPr>
              <a:t>/commons/thumb/7/79/%C3%9Eingvellir_Iceland_037.JPG/640px-%C3%9Eingvellir_Iceland_037.JPG.  Retrieved 26 April 2013.</a:t>
            </a:r>
          </a:p>
          <a:p>
            <a:endParaRPr lang="en-US" dirty="0">
              <a:ea typeface="ＭＳ Ｐゴシック" charset="0"/>
              <a:cs typeface="ＭＳ Ｐゴシック" charset="0"/>
            </a:endParaRPr>
          </a:p>
        </p:txBody>
      </p:sp>
      <p:sp>
        <p:nvSpPr>
          <p:cNvPr id="983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1285B1D-BCB2-4B43-BF4A-90EBE6A89972}" type="slidenum">
              <a:rPr lang="en-US" sz="1200"/>
              <a:pPr eaLnBrk="1" hangingPunct="1"/>
              <a:t>54</a:t>
            </a:fld>
            <a:endParaRPr lang="en-US" sz="12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a:ln/>
        </p:spPr>
      </p:sp>
      <p:sp>
        <p:nvSpPr>
          <p:cNvPr id="1003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Iceland is a high spot on the Mid-Atlantic Ridge—volcanically and seismically active, rifting, and above sea level. </a:t>
            </a:r>
          </a:p>
          <a:p>
            <a:endParaRPr lang="en-US">
              <a:ea typeface="ＭＳ Ｐゴシック" charset="0"/>
              <a:cs typeface="ＭＳ Ｐゴシック" charset="0"/>
            </a:endParaRPr>
          </a:p>
          <a:p>
            <a:r>
              <a:rPr lang="en-US">
                <a:ea typeface="ＭＳ Ｐゴシック" charset="0"/>
                <a:cs typeface="ＭＳ Ｐゴシック" charset="0"/>
              </a:rPr>
              <a:t>Map from the U.S. Geological Survey. Kious, J. and R. Tilling, U.S. Geological Survey.  1996.  “Understanding Plate Motions” in </a:t>
            </a:r>
            <a:r>
              <a:rPr lang="en-US" i="1">
                <a:ea typeface="ＭＳ Ｐゴシック" charset="0"/>
                <a:cs typeface="ＭＳ Ｐゴシック" charset="0"/>
              </a:rPr>
              <a:t>This Dynamic Earth:  the story of plate tectonics</a:t>
            </a:r>
            <a:r>
              <a:rPr lang="en-US">
                <a:ea typeface="ＭＳ Ｐゴシック" charset="0"/>
                <a:cs typeface="ＭＳ Ｐゴシック" charset="0"/>
              </a:rPr>
              <a:t>, online edition.  http://pubs.usgs.gov/gip/dynamic/understanding.html.  Retrieved 26 April 2013.</a:t>
            </a:r>
          </a:p>
          <a:p>
            <a:endParaRPr lang="en-US">
              <a:ea typeface="ＭＳ Ｐゴシック" charset="0"/>
              <a:cs typeface="ＭＳ Ｐゴシック" charset="0"/>
            </a:endParaRPr>
          </a:p>
        </p:txBody>
      </p:sp>
      <p:sp>
        <p:nvSpPr>
          <p:cNvPr id="1003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D0C22D-1712-5A43-AD8A-EF0C9B57A2FB}" type="slidenum">
              <a:rPr lang="en-US" sz="1200"/>
              <a:pPr eaLnBrk="1" hangingPunct="1"/>
              <a:t>55</a:t>
            </a:fld>
            <a:endParaRPr lang="en-US" sz="12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ＭＳ Ｐゴシック" charset="0"/>
                <a:cs typeface="ＭＳ Ｐゴシック" charset="0"/>
              </a:rPr>
              <a:t>Image: Map of tectonic plates. USGS.  URL?</a:t>
            </a:r>
          </a:p>
          <a:p>
            <a:endParaRPr lang="en-US" dirty="0"/>
          </a:p>
        </p:txBody>
      </p:sp>
      <p:sp>
        <p:nvSpPr>
          <p:cNvPr id="4" name="Slide Number Placeholder 3"/>
          <p:cNvSpPr>
            <a:spLocks noGrp="1"/>
          </p:cNvSpPr>
          <p:nvPr>
            <p:ph type="sldNum" sz="quarter" idx="10"/>
          </p:nvPr>
        </p:nvSpPr>
        <p:spPr/>
        <p:txBody>
          <a:bodyPr/>
          <a:lstStyle/>
          <a:p>
            <a:pPr>
              <a:defRPr/>
            </a:pPr>
            <a:fld id="{131273ED-8747-7744-87CA-71776E27E5AC}" type="slidenum">
              <a:rPr lang="en-US" smtClean="0"/>
              <a:pPr>
                <a:defRPr/>
              </a:pPr>
              <a:t>56</a:t>
            </a:fld>
            <a:endParaRPr lang="en-US"/>
          </a:p>
        </p:txBody>
      </p:sp>
    </p:spTree>
    <p:extLst>
      <p:ext uri="{BB962C8B-B14F-4D97-AF65-F5344CB8AC3E}">
        <p14:creationId xmlns:p14="http://schemas.microsoft.com/office/powerpoint/2010/main" val="16930435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31273ED-8747-7744-87CA-71776E27E5AC}" type="slidenum">
              <a:rPr lang="en-US" smtClean="0"/>
              <a:pPr>
                <a:defRPr/>
              </a:pPr>
              <a:t>57</a:t>
            </a:fld>
            <a:endParaRPr lang="en-US"/>
          </a:p>
        </p:txBody>
      </p:sp>
    </p:spTree>
    <p:extLst>
      <p:ext uri="{BB962C8B-B14F-4D97-AF65-F5344CB8AC3E}">
        <p14:creationId xmlns:p14="http://schemas.microsoft.com/office/powerpoint/2010/main" val="16930435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ＭＳ Ｐゴシック" charset="0"/>
                <a:cs typeface="ＭＳ Ｐゴシック" charset="0"/>
              </a:rPr>
              <a:t>Image: Map of tectonic plates. USGS.  </a:t>
            </a:r>
            <a:r>
              <a:rPr lang="en-US" smtClean="0">
                <a:ea typeface="ＭＳ Ｐゴシック" charset="0"/>
                <a:cs typeface="ＭＳ Ｐゴシック" charset="0"/>
              </a:rPr>
              <a:t>URL?</a:t>
            </a:r>
            <a:endParaRPr lang="en-US" dirty="0" smtClean="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131273ED-8747-7744-87CA-71776E27E5AC}" type="slidenum">
              <a:rPr lang="en-US" smtClean="0"/>
              <a:pPr>
                <a:defRPr/>
              </a:pPr>
              <a:t>58</a:t>
            </a:fld>
            <a:endParaRPr lang="en-US"/>
          </a:p>
        </p:txBody>
      </p:sp>
    </p:spTree>
    <p:extLst>
      <p:ext uri="{BB962C8B-B14F-4D97-AF65-F5344CB8AC3E}">
        <p14:creationId xmlns:p14="http://schemas.microsoft.com/office/powerpoint/2010/main" val="16930435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ＭＳ Ｐゴシック" charset="0"/>
                <a:cs typeface="ＭＳ Ｐゴシック" charset="0"/>
              </a:rPr>
              <a:t>Image: Map of tectonic plates. USGS.  </a:t>
            </a:r>
            <a:r>
              <a:rPr lang="en-US" smtClean="0">
                <a:ea typeface="ＭＳ Ｐゴシック" charset="0"/>
                <a:cs typeface="ＭＳ Ｐゴシック" charset="0"/>
              </a:rPr>
              <a:t>URL?</a:t>
            </a:r>
            <a:endParaRPr lang="en-US" dirty="0" smtClean="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131273ED-8747-7744-87CA-71776E27E5AC}" type="slidenum">
              <a:rPr lang="en-US" smtClean="0"/>
              <a:pPr>
                <a:defRPr/>
              </a:pPr>
              <a:t>59</a:t>
            </a:fld>
            <a:endParaRPr lang="en-US"/>
          </a:p>
        </p:txBody>
      </p:sp>
    </p:spTree>
    <p:extLst>
      <p:ext uri="{BB962C8B-B14F-4D97-AF65-F5344CB8AC3E}">
        <p14:creationId xmlns:p14="http://schemas.microsoft.com/office/powerpoint/2010/main" val="16930435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31273ED-8747-7744-87CA-71776E27E5AC}" type="slidenum">
              <a:rPr lang="en-US" smtClean="0"/>
              <a:pPr>
                <a:defRPr/>
              </a:pPr>
              <a:t>60</a:t>
            </a:fld>
            <a:endParaRPr lang="en-US"/>
          </a:p>
        </p:txBody>
      </p:sp>
    </p:spTree>
    <p:extLst>
      <p:ext uri="{BB962C8B-B14F-4D97-AF65-F5344CB8AC3E}">
        <p14:creationId xmlns:p14="http://schemas.microsoft.com/office/powerpoint/2010/main" val="3577568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93597B68-CAC6-3F45-8266-1177A822FDE4}" type="slidenum">
              <a:rPr lang="en-US" sz="1200"/>
              <a:pPr algn="r" eaLnBrk="1" hangingPunct="1"/>
              <a:t>6</a:t>
            </a:fld>
            <a:endParaRPr lang="en-US" sz="1200"/>
          </a:p>
        </p:txBody>
      </p:sp>
      <p:sp>
        <p:nvSpPr>
          <p:cNvPr id="204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a:fld id="{ED3BCCAD-B77D-204B-8390-F347C453D9DA}" type="slidenum">
              <a:rPr lang="en-US" sz="1200">
                <a:latin typeface="Times New Roman" charset="0"/>
              </a:rPr>
              <a:pPr algn="r" rtl="1"/>
              <a:t>6</a:t>
            </a:fld>
            <a:endParaRPr lang="en-US" sz="1200">
              <a:latin typeface="Times New Roman" charset="0"/>
            </a:endParaRPr>
          </a:p>
        </p:txBody>
      </p:sp>
      <p:sp>
        <p:nvSpPr>
          <p:cNvPr id="20483" name="Rectangle 2"/>
          <p:cNvSpPr>
            <a:spLocks noGrp="1" noRot="1" noChangeAspect="1" noChangeArrowheads="1" noTextEdit="1"/>
          </p:cNvSpPr>
          <p:nvPr>
            <p:ph type="sldImg"/>
          </p:nvPr>
        </p:nvSpPr>
        <p:spPr>
          <a:solidFill>
            <a:srgbClr val="FFFFFF"/>
          </a:solidFill>
          <a:ln/>
        </p:spPr>
      </p:sp>
      <p:sp>
        <p:nvSpPr>
          <p:cNvPr id="20484" name="Rectangle 3"/>
          <p:cNvSpPr>
            <a:spLocks noGrp="1" noChangeArrowheads="1"/>
          </p:cNvSpPr>
          <p:nvPr>
            <p:ph type="body" idx="1"/>
          </p:nvPr>
        </p:nvSpPr>
        <p:spPr>
          <a:noFill/>
          <a:ln>
            <a:noFill/>
          </a:ln>
          <a:extLst>
            <a:ext uri="{909E8E84-426E-40dd-AFC4-6F175D3DCCD1}">
              <a14:hiddenFill xmlns:a14="http://schemas.microsoft.com/office/drawing/2010/main">
                <a:solidFill>
                  <a:srgbClr val="FFFFFF"/>
                </a:solidFill>
              </a14:hiddenFill>
            </a:ext>
          </a:extLst>
        </p:spPr>
        <p:txBody>
          <a:bodyPr/>
          <a:lstStyle/>
          <a:p>
            <a:pPr eaLnBrk="1" hangingPunct="1"/>
            <a:r>
              <a:rPr lang="en-US" dirty="0">
                <a:ea typeface="ＭＳ Ｐゴシック" charset="0"/>
                <a:cs typeface="ＭＳ Ｐゴシック" charset="0"/>
              </a:rPr>
              <a:t>Traditional geodetic application is the precise positioning of points on the surface of the Earth. </a:t>
            </a:r>
            <a:endParaRPr lang="en-US" dirty="0" smtClean="0">
              <a:ea typeface="ＭＳ Ｐゴシック" charset="0"/>
              <a:cs typeface="ＭＳ Ｐゴシック" charset="0"/>
            </a:endParaRPr>
          </a:p>
          <a:p>
            <a:pPr eaLnBrk="1" hangingPunct="1"/>
            <a:endParaRPr lang="en-US" dirty="0" smtClean="0">
              <a:ea typeface="ＭＳ Ｐゴシック" charset="0"/>
              <a:cs typeface="ＭＳ Ｐゴシック" charset="0"/>
            </a:endParaRPr>
          </a:p>
          <a:p>
            <a:pPr eaLnBrk="1" hangingPunct="1"/>
            <a:r>
              <a:rPr lang="en-US" dirty="0" smtClean="0">
                <a:ea typeface="ＭＳ Ｐゴシック" charset="0"/>
                <a:cs typeface="ＭＳ Ｐゴシック" charset="0"/>
              </a:rPr>
              <a:t>Image from NASA’s Grace satellite,</a:t>
            </a:r>
            <a:r>
              <a:rPr lang="en-US" baseline="0" dirty="0" smtClean="0">
                <a:ea typeface="ＭＳ Ｐゴシック" charset="0"/>
                <a:cs typeface="ＭＳ Ｐゴシック" charset="0"/>
              </a:rPr>
              <a:t> showing gravitational variation around the globe.  Jet Propulsion Laboratory, 2007. http://</a:t>
            </a:r>
            <a:r>
              <a:rPr lang="en-US" baseline="0" dirty="0" err="1" smtClean="0">
                <a:ea typeface="ＭＳ Ｐゴシック" charset="0"/>
                <a:cs typeface="ＭＳ Ｐゴシック" charset="0"/>
              </a:rPr>
              <a:t>www.jpl.nasa.gov</a:t>
            </a:r>
            <a:r>
              <a:rPr lang="en-US" baseline="0" dirty="0" smtClean="0">
                <a:ea typeface="ＭＳ Ｐゴシック" charset="0"/>
                <a:cs typeface="ＭＳ Ｐゴシック" charset="0"/>
              </a:rPr>
              <a:t>/news/</a:t>
            </a:r>
            <a:r>
              <a:rPr lang="en-US" baseline="0" dirty="0" err="1" smtClean="0">
                <a:ea typeface="ＭＳ Ｐゴシック" charset="0"/>
                <a:cs typeface="ＭＳ Ｐゴシック" charset="0"/>
              </a:rPr>
              <a:t>news.php?release</a:t>
            </a:r>
            <a:r>
              <a:rPr lang="en-US" baseline="0" dirty="0" smtClean="0">
                <a:ea typeface="ＭＳ Ｐゴシック" charset="0"/>
                <a:cs typeface="ＭＳ Ｐゴシック" charset="0"/>
              </a:rPr>
              <a:t>=2007-147  Retrieved 10 October, 2013.</a:t>
            </a:r>
            <a:endParaRPr lang="en-US" dirty="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a:ln/>
        </p:spPr>
      </p:sp>
      <p:sp>
        <p:nvSpPr>
          <p:cNvPr id="1034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034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04FA875-4E02-FF47-8ABE-EB746D981153}" type="slidenum">
              <a:rPr lang="en-US" sz="1200"/>
              <a:pPr eaLnBrk="1" hangingPunct="1"/>
              <a:t>61</a:t>
            </a:fld>
            <a:endParaRPr lang="en-US" sz="12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31273ED-8747-7744-87CA-71776E27E5AC}" type="slidenum">
              <a:rPr lang="en-US" smtClean="0"/>
              <a:pPr>
                <a:defRPr/>
              </a:pPr>
              <a:t>62</a:t>
            </a:fld>
            <a:endParaRPr lang="en-US"/>
          </a:p>
        </p:txBody>
      </p:sp>
    </p:spTree>
    <p:extLst>
      <p:ext uri="{BB962C8B-B14F-4D97-AF65-F5344CB8AC3E}">
        <p14:creationId xmlns:p14="http://schemas.microsoft.com/office/powerpoint/2010/main" val="12330109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31273ED-8747-7744-87CA-71776E27E5AC}" type="slidenum">
              <a:rPr lang="en-US" smtClean="0"/>
              <a:pPr>
                <a:defRPr/>
              </a:pPr>
              <a:t>63</a:t>
            </a:fld>
            <a:endParaRPr lang="en-US"/>
          </a:p>
        </p:txBody>
      </p:sp>
    </p:spTree>
    <p:extLst>
      <p:ext uri="{BB962C8B-B14F-4D97-AF65-F5344CB8AC3E}">
        <p14:creationId xmlns:p14="http://schemas.microsoft.com/office/powerpoint/2010/main" val="33886073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31273ED-8747-7744-87CA-71776E27E5AC}" type="slidenum">
              <a:rPr lang="en-US" smtClean="0"/>
              <a:pPr>
                <a:defRPr/>
              </a:pPr>
              <a:t>64</a:t>
            </a:fld>
            <a:endParaRPr lang="en-US"/>
          </a:p>
        </p:txBody>
      </p:sp>
    </p:spTree>
    <p:extLst>
      <p:ext uri="{BB962C8B-B14F-4D97-AF65-F5344CB8AC3E}">
        <p14:creationId xmlns:p14="http://schemas.microsoft.com/office/powerpoint/2010/main" val="13225316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31273ED-8747-7744-87CA-71776E27E5AC}" type="slidenum">
              <a:rPr lang="en-US" smtClean="0"/>
              <a:pPr>
                <a:defRPr/>
              </a:pPr>
              <a:t>65</a:t>
            </a:fld>
            <a:endParaRPr lang="en-US"/>
          </a:p>
        </p:txBody>
      </p:sp>
    </p:spTree>
    <p:extLst>
      <p:ext uri="{BB962C8B-B14F-4D97-AF65-F5344CB8AC3E}">
        <p14:creationId xmlns:p14="http://schemas.microsoft.com/office/powerpoint/2010/main" val="13633239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31273ED-8747-7744-87CA-71776E27E5AC}" type="slidenum">
              <a:rPr lang="en-US" smtClean="0"/>
              <a:pPr>
                <a:defRPr/>
              </a:pPr>
              <a:t>66</a:t>
            </a:fld>
            <a:endParaRPr lang="en-US"/>
          </a:p>
        </p:txBody>
      </p:sp>
    </p:spTree>
    <p:extLst>
      <p:ext uri="{BB962C8B-B14F-4D97-AF65-F5344CB8AC3E}">
        <p14:creationId xmlns:p14="http://schemas.microsoft.com/office/powerpoint/2010/main" val="25624655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4A64F3-C4AF-F34F-87E7-A8D37CE4E461}" type="slidenum">
              <a:rPr lang="en-US" sz="1200"/>
              <a:pPr eaLnBrk="1" hangingPunct="1"/>
              <a:t>67</a:t>
            </a:fld>
            <a:endParaRPr lang="en-US" sz="1200"/>
          </a:p>
        </p:txBody>
      </p:sp>
      <p:sp>
        <p:nvSpPr>
          <p:cNvPr id="112642" name="Rectangle 2"/>
          <p:cNvSpPr>
            <a:spLocks noGrp="1" noRot="1" noChangeAspect="1" noChangeArrowheads="1" noTextEdit="1"/>
          </p:cNvSpPr>
          <p:nvPr>
            <p:ph type="sldImg"/>
          </p:nvPr>
        </p:nvSpPr>
        <p:spPr>
          <a:xfrm>
            <a:off x="1144588" y="684213"/>
            <a:ext cx="4572000" cy="3429000"/>
          </a:xfrm>
          <a:ln/>
        </p:spPr>
      </p:sp>
      <p:sp>
        <p:nvSpPr>
          <p:cNvPr id="112643"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31273ED-8747-7744-87CA-71776E27E5AC}" type="slidenum">
              <a:rPr lang="en-US" smtClean="0"/>
              <a:pPr>
                <a:defRPr/>
              </a:pPr>
              <a:t>68</a:t>
            </a:fld>
            <a:endParaRPr lang="en-US"/>
          </a:p>
        </p:txBody>
      </p:sp>
    </p:spTree>
    <p:extLst>
      <p:ext uri="{BB962C8B-B14F-4D97-AF65-F5344CB8AC3E}">
        <p14:creationId xmlns:p14="http://schemas.microsoft.com/office/powerpoint/2010/main" val="3043026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t>How to demonstrate this:</a:t>
            </a:r>
          </a:p>
          <a:p>
            <a:pPr eaLnBrk="1" hangingPunct="1"/>
            <a:r>
              <a:rPr lang="en-US" dirty="0" smtClean="0">
                <a:hlinkClick r:id="rId3"/>
              </a:rPr>
              <a:t>http://www.youtube.com/watch?feature=player_embedded&amp;v=s_CeiMjO5Pc#</a:t>
            </a:r>
            <a:r>
              <a:rPr lang="en-US" dirty="0" smtClean="0"/>
              <a:t>! </a:t>
            </a:r>
          </a:p>
          <a:p>
            <a:endParaRPr lang="en-US" dirty="0"/>
          </a:p>
        </p:txBody>
      </p:sp>
      <p:sp>
        <p:nvSpPr>
          <p:cNvPr id="4" name="Slide Number Placeholder 3"/>
          <p:cNvSpPr>
            <a:spLocks noGrp="1"/>
          </p:cNvSpPr>
          <p:nvPr>
            <p:ph type="sldNum" sz="quarter" idx="10"/>
          </p:nvPr>
        </p:nvSpPr>
        <p:spPr/>
        <p:txBody>
          <a:bodyPr/>
          <a:lstStyle/>
          <a:p>
            <a:pPr>
              <a:defRPr/>
            </a:pPr>
            <a:fld id="{131273ED-8747-7744-87CA-71776E27E5AC}" type="slidenum">
              <a:rPr lang="en-US" smtClean="0"/>
              <a:pPr>
                <a:defRPr/>
              </a:pPr>
              <a:t>7</a:t>
            </a:fld>
            <a:endParaRPr lang="en-US"/>
          </a:p>
        </p:txBody>
      </p:sp>
    </p:spTree>
    <p:extLst>
      <p:ext uri="{BB962C8B-B14F-4D97-AF65-F5344CB8AC3E}">
        <p14:creationId xmlns:p14="http://schemas.microsoft.com/office/powerpoint/2010/main" val="1591239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fld id="{402B5ECC-793D-3A49-81AC-A06E7A42E682}" type="slidenum">
              <a:rPr lang="en-US" sz="1200">
                <a:solidFill>
                  <a:schemeClr val="tx1"/>
                </a:solidFill>
                <a:latin typeface="Arial" charset="0"/>
                <a:ea typeface="ＭＳ Ｐゴシック" charset="0"/>
                <a:cs typeface="ＭＳ Ｐゴシック" charset="0"/>
              </a:rPr>
              <a:pPr eaLnBrk="1" hangingPunct="1"/>
              <a:t>8</a:t>
            </a:fld>
            <a:endParaRPr lang="en-US" sz="1200">
              <a:solidFill>
                <a:schemeClr val="tx1"/>
              </a:solidFill>
              <a:latin typeface="Arial" charset="0"/>
              <a:ea typeface="ＭＳ Ｐゴシック" charset="0"/>
              <a:cs typeface="ＭＳ Ｐゴシック" charset="0"/>
            </a:endParaRPr>
          </a:p>
        </p:txBody>
      </p:sp>
      <p:sp>
        <p:nvSpPr>
          <p:cNvPr id="38914" name="Rectangle 2"/>
          <p:cNvSpPr>
            <a:spLocks noGrp="1" noRot="1" noChangeAspect="1" noChangeArrowheads="1" noTextEdit="1"/>
          </p:cNvSpPr>
          <p:nvPr>
            <p:ph type="sldImg"/>
          </p:nvPr>
        </p:nvSpPr>
        <p:spPr bwMode="auto">
          <a:xfrm>
            <a:off x="1144588" y="684213"/>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5" name="Rectangle 3"/>
          <p:cNvSpPr>
            <a:spLocks noGrp="1" noChangeArrowheads="1"/>
          </p:cNvSpPr>
          <p:nvPr>
            <p:ph type="body" idx="1"/>
          </p:nvPr>
        </p:nvSpPr>
        <p:spPr bwMode="auto">
          <a:xfrm>
            <a:off x="684213" y="4343400"/>
            <a:ext cx="5489575" cy="4119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Also note that the GPS stations used for scientific work are more precise for many reasons: the unit uses both of the signals coming from the satellites, two the clocks are atomic rather than crystal, (see slide). These stations can measure the change in position of a location with </a:t>
            </a:r>
            <a:r>
              <a:rPr lang="en-US" dirty="0" smtClean="0">
                <a:latin typeface="Calibri" charset="0"/>
              </a:rPr>
              <a:t>millimeter </a:t>
            </a:r>
            <a:r>
              <a:rPr lang="en-US" dirty="0">
                <a:latin typeface="Calibri" charset="0"/>
              </a:rPr>
              <a:t>accuracy. </a:t>
            </a:r>
            <a:br>
              <a:rPr lang="en-US" dirty="0">
                <a:latin typeface="Calibri" charset="0"/>
              </a:rPr>
            </a:br>
            <a:r>
              <a:rPr lang="en-US" dirty="0">
                <a:latin typeface="Calibri" charset="0"/>
              </a:rPr>
              <a:t/>
            </a:r>
            <a:br>
              <a:rPr lang="en-US" dirty="0">
                <a:latin typeface="Calibri" charset="0"/>
              </a:rPr>
            </a:br>
            <a:endParaRPr lang="en-US" dirty="0">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fld id="{402B5ECC-793D-3A49-81AC-A06E7A42E682}" type="slidenum">
              <a:rPr lang="en-US" sz="1200">
                <a:solidFill>
                  <a:schemeClr val="tx1"/>
                </a:solidFill>
                <a:latin typeface="Arial" charset="0"/>
                <a:ea typeface="ＭＳ Ｐゴシック" charset="0"/>
                <a:cs typeface="ＭＳ Ｐゴシック" charset="0"/>
              </a:rPr>
              <a:pPr eaLnBrk="1" hangingPunct="1"/>
              <a:t>9</a:t>
            </a:fld>
            <a:endParaRPr lang="en-US" sz="1200">
              <a:solidFill>
                <a:schemeClr val="tx1"/>
              </a:solidFill>
              <a:latin typeface="Arial" charset="0"/>
              <a:ea typeface="ＭＳ Ｐゴシック" charset="0"/>
              <a:cs typeface="ＭＳ Ｐゴシック" charset="0"/>
            </a:endParaRPr>
          </a:p>
        </p:txBody>
      </p:sp>
      <p:sp>
        <p:nvSpPr>
          <p:cNvPr id="38914" name="Rectangle 2"/>
          <p:cNvSpPr>
            <a:spLocks noGrp="1" noRot="1" noChangeAspect="1" noChangeArrowheads="1" noTextEdit="1"/>
          </p:cNvSpPr>
          <p:nvPr>
            <p:ph type="sldImg"/>
          </p:nvPr>
        </p:nvSpPr>
        <p:spPr bwMode="auto">
          <a:xfrm>
            <a:off x="1144588" y="684213"/>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5" name="Rectangle 3"/>
          <p:cNvSpPr>
            <a:spLocks noGrp="1" noChangeArrowheads="1"/>
          </p:cNvSpPr>
          <p:nvPr>
            <p:ph type="body" idx="1"/>
          </p:nvPr>
        </p:nvSpPr>
        <p:spPr bwMode="auto">
          <a:xfrm>
            <a:off x="684213" y="4343400"/>
            <a:ext cx="5489575" cy="4119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Also note that the GPS stations used for scientific work are more precise for many reasons: the unit uses both of the signals coming from the satellites, two the clocks are atomic rather than crystal, (see slide). These stations can measure the change in position of a location with </a:t>
            </a:r>
            <a:r>
              <a:rPr lang="en-US" dirty="0" smtClean="0">
                <a:latin typeface="Calibri" charset="0"/>
              </a:rPr>
              <a:t>millimeter </a:t>
            </a:r>
            <a:r>
              <a:rPr lang="en-US" dirty="0">
                <a:latin typeface="Calibri" charset="0"/>
              </a:rPr>
              <a:t>accuracy. </a:t>
            </a:r>
            <a:br>
              <a:rPr lang="en-US" dirty="0">
                <a:latin typeface="Calibri" charset="0"/>
              </a:rPr>
            </a:br>
            <a:r>
              <a:rPr lang="en-US" dirty="0">
                <a:latin typeface="Calibri" charset="0"/>
              </a:rPr>
              <a:t/>
            </a:r>
            <a:br>
              <a:rPr lang="en-US" dirty="0">
                <a:latin typeface="Calibri" charset="0"/>
              </a:rPr>
            </a:br>
            <a:endParaRPr lang="en-US" dirty="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lIns="38405" tIns="19202" rIns="38405" bIns="19202"/>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lIns="38405" tIns="19202" rIns="38405" bIns="19202"/>
          <a:lstStyle>
            <a:lvl1pPr marL="0" indent="0" algn="ctr">
              <a:buNone/>
              <a:defRPr/>
            </a:lvl1pPr>
            <a:lvl2pPr marL="192024" indent="0" algn="ctr">
              <a:buNone/>
              <a:defRPr/>
            </a:lvl2pPr>
            <a:lvl3pPr marL="384048" indent="0" algn="ctr">
              <a:buNone/>
              <a:defRPr/>
            </a:lvl3pPr>
            <a:lvl4pPr marL="576072" indent="0" algn="ctr">
              <a:buNone/>
              <a:defRPr/>
            </a:lvl4pPr>
            <a:lvl5pPr marL="768096" indent="0" algn="ctr">
              <a:buNone/>
              <a:defRPr/>
            </a:lvl5pPr>
            <a:lvl6pPr marL="960120" indent="0" algn="ctr">
              <a:buNone/>
              <a:defRPr/>
            </a:lvl6pPr>
            <a:lvl7pPr marL="1152144" indent="0" algn="ctr">
              <a:buNone/>
              <a:defRPr/>
            </a:lvl7pPr>
            <a:lvl8pPr marL="1344168" indent="0" algn="ctr">
              <a:buNone/>
              <a:defRPr/>
            </a:lvl8pPr>
            <a:lvl9pPr marL="1536192" indent="0" algn="ctr">
              <a:buNone/>
              <a:defRPr/>
            </a:lvl9pPr>
          </a:lstStyle>
          <a:p>
            <a:r>
              <a:rPr lang="en-US" smtClean="0"/>
              <a:t>Click to edit Master subtitle style</a:t>
            </a:r>
            <a:endParaRPr lang="en-US"/>
          </a:p>
        </p:txBody>
      </p:sp>
      <p:pic>
        <p:nvPicPr>
          <p:cNvPr id="4" name="Picture 7" descr="master_page_imag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1594685"/>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38405" tIns="19202" rIns="38405" bIns="19202"/>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38405" tIns="19202" rIns="38405" bIns="1920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1418447"/>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lIns="38405" tIns="19202" rIns="38405" bIns="19202"/>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115050" cy="5851525"/>
          </a:xfrm>
          <a:prstGeom prst="rect">
            <a:avLst/>
          </a:prstGeom>
        </p:spPr>
        <p:txBody>
          <a:bodyPr vert="eaVert" lIns="38405" tIns="19202" rIns="38405" bIns="1920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4238807"/>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333625" y="0"/>
            <a:ext cx="6810375" cy="50482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314450"/>
            <a:ext cx="4352925" cy="49355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57725" y="1314450"/>
            <a:ext cx="4352925" cy="49355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567488"/>
            <a:ext cx="2133600" cy="153987"/>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1"/>
          </p:nvPr>
        </p:nvSpPr>
        <p:spPr>
          <a:xfrm>
            <a:off x="6553200" y="6589713"/>
            <a:ext cx="2133600" cy="131762"/>
          </a:xfrm>
          <a:prstGeom prst="rect">
            <a:avLst/>
          </a:prstGeom>
        </p:spPr>
        <p:txBody>
          <a:bodyPr/>
          <a:lstStyle>
            <a:lvl1pPr>
              <a:defRPr/>
            </a:lvl1pPr>
          </a:lstStyle>
          <a:p>
            <a:pPr>
              <a:defRPr/>
            </a:pPr>
            <a:fld id="{7EE58AC2-856B-B14E-A66C-C5ED90609200}" type="slidenum">
              <a:rPr lang="en-US"/>
              <a:pPr>
                <a:defRPr/>
              </a:pPr>
              <a:t>‹#›</a:t>
            </a:fld>
            <a:endParaRPr lang="en-US"/>
          </a:p>
        </p:txBody>
      </p:sp>
    </p:spTree>
    <p:extLst>
      <p:ext uri="{BB962C8B-B14F-4D97-AF65-F5344CB8AC3E}">
        <p14:creationId xmlns:p14="http://schemas.microsoft.com/office/powerpoint/2010/main" val="42220933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33625" y="0"/>
            <a:ext cx="6810375" cy="50482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0" y="1314450"/>
            <a:ext cx="4352925" cy="49355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7725" y="1314450"/>
            <a:ext cx="4352925" cy="49355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5130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master_page_imag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962354" y="2012056"/>
            <a:ext cx="6181646" cy="580003"/>
          </a:xfrm>
        </p:spPr>
        <p:txBody>
          <a:bodyPr/>
          <a:lstStyle>
            <a:lvl1pPr marL="0" indent="0" algn="ctr">
              <a:buNone/>
              <a:defRPr>
                <a:solidFill>
                  <a:srgbClr val="C00000"/>
                </a:solidFill>
                <a:latin typeface="Tahoma" pitchFamily="34" charset="0"/>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p:nvPr>
        </p:nvSpPr>
        <p:spPr>
          <a:xfrm>
            <a:off x="2954796" y="475437"/>
            <a:ext cx="6189203" cy="1512061"/>
          </a:xfrm>
        </p:spPr>
        <p:txBody>
          <a:bodyPr/>
          <a:lstStyle>
            <a:lvl1pPr algn="ctr">
              <a:defRPr>
                <a:solidFill>
                  <a:schemeClr val="tx1"/>
                </a:solidFill>
                <a:latin typeface="Georgia" pitchFamily="18"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240821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938435-6906-1948-8248-B491D26192F6}" type="slidenum">
              <a:rPr lang="en-US"/>
              <a:pPr>
                <a:defRPr/>
              </a:pPr>
              <a:t>‹#›</a:t>
            </a:fld>
            <a:endParaRPr lang="en-US"/>
          </a:p>
        </p:txBody>
      </p:sp>
    </p:spTree>
    <p:extLst>
      <p:ext uri="{BB962C8B-B14F-4D97-AF65-F5344CB8AC3E}">
        <p14:creationId xmlns:p14="http://schemas.microsoft.com/office/powerpoint/2010/main" val="1384154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D5449B-3616-1646-B310-E7E555F0A929}" type="slidenum">
              <a:rPr lang="en-US"/>
              <a:pPr>
                <a:defRPr/>
              </a:pPr>
              <a:t>‹#›</a:t>
            </a:fld>
            <a:endParaRPr lang="en-US"/>
          </a:p>
        </p:txBody>
      </p:sp>
    </p:spTree>
    <p:extLst>
      <p:ext uri="{BB962C8B-B14F-4D97-AF65-F5344CB8AC3E}">
        <p14:creationId xmlns:p14="http://schemas.microsoft.com/office/powerpoint/2010/main" val="9973662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D5C88A30-5579-6E41-93FB-BD6DFA4025E6}" type="slidenum">
              <a:rPr lang="en-US"/>
              <a:pPr>
                <a:defRPr/>
              </a:pPr>
              <a:t>‹#›</a:t>
            </a:fld>
            <a:endParaRPr lang="en-US"/>
          </a:p>
        </p:txBody>
      </p:sp>
    </p:spTree>
    <p:extLst>
      <p:ext uri="{BB962C8B-B14F-4D97-AF65-F5344CB8AC3E}">
        <p14:creationId xmlns:p14="http://schemas.microsoft.com/office/powerpoint/2010/main" val="7986750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F8DB03B6-6994-A548-8876-351807D68C90}" type="slidenum">
              <a:rPr lang="en-US"/>
              <a:pPr>
                <a:defRPr/>
              </a:pPr>
              <a:t>‹#›</a:t>
            </a:fld>
            <a:endParaRPr lang="en-US"/>
          </a:p>
        </p:txBody>
      </p:sp>
    </p:spTree>
    <p:extLst>
      <p:ext uri="{BB962C8B-B14F-4D97-AF65-F5344CB8AC3E}">
        <p14:creationId xmlns:p14="http://schemas.microsoft.com/office/powerpoint/2010/main" val="5721121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5888370B-CDE4-BF4D-9CFB-92EC7995FBDC}" type="slidenum">
              <a:rPr lang="en-US"/>
              <a:pPr>
                <a:defRPr/>
              </a:pPr>
              <a:t>‹#›</a:t>
            </a:fld>
            <a:endParaRPr lang="en-US"/>
          </a:p>
        </p:txBody>
      </p:sp>
    </p:spTree>
    <p:extLst>
      <p:ext uri="{BB962C8B-B14F-4D97-AF65-F5344CB8AC3E}">
        <p14:creationId xmlns:p14="http://schemas.microsoft.com/office/powerpoint/2010/main" val="4117851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935103"/>
          </a:xfrm>
          <a:prstGeom prst="rect">
            <a:avLst/>
          </a:prstGeom>
        </p:spPr>
        <p:txBody>
          <a:bodyPr vert="horz" lIns="38405" tIns="19202" rIns="38405" bIns="19202"/>
          <a:lstStyle>
            <a:lvl1pPr algn="r">
              <a:defRPr/>
            </a:lvl1pPr>
          </a:lstStyle>
          <a:p>
            <a:r>
              <a:rPr lang="en-US" smtClean="0"/>
              <a:t>Click to edit Master title style</a:t>
            </a:r>
            <a:endParaRPr lang="en-US"/>
          </a:p>
        </p:txBody>
      </p:sp>
      <p:sp>
        <p:nvSpPr>
          <p:cNvPr id="3" name="Content Placeholder 2"/>
          <p:cNvSpPr>
            <a:spLocks noGrp="1"/>
          </p:cNvSpPr>
          <p:nvPr>
            <p:ph idx="1"/>
          </p:nvPr>
        </p:nvSpPr>
        <p:spPr>
          <a:xfrm>
            <a:off x="136236" y="972147"/>
            <a:ext cx="8808906" cy="5741052"/>
          </a:xfrm>
          <a:prstGeom prst="rect">
            <a:avLst/>
          </a:prstGeom>
        </p:spPr>
        <p:txBody>
          <a:bodyPr vert="horz" lIns="38405" tIns="19202" rIns="38405" bIns="1920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1583408"/>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4DA8E6DA-A14E-FE49-9F74-E7BB93312435}" type="slidenum">
              <a:rPr lang="en-US"/>
              <a:pPr>
                <a:defRPr/>
              </a:pPr>
              <a:t>‹#›</a:t>
            </a:fld>
            <a:endParaRPr lang="en-US"/>
          </a:p>
        </p:txBody>
      </p:sp>
    </p:spTree>
    <p:extLst>
      <p:ext uri="{BB962C8B-B14F-4D97-AF65-F5344CB8AC3E}">
        <p14:creationId xmlns:p14="http://schemas.microsoft.com/office/powerpoint/2010/main" val="30833095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EA0E4FA1-5A15-D64B-8CD6-55D20BCAF806}" type="slidenum">
              <a:rPr lang="en-US"/>
              <a:pPr>
                <a:defRPr/>
              </a:pPr>
              <a:t>‹#›</a:t>
            </a:fld>
            <a:endParaRPr lang="en-US"/>
          </a:p>
        </p:txBody>
      </p:sp>
    </p:spTree>
    <p:extLst>
      <p:ext uri="{BB962C8B-B14F-4D97-AF65-F5344CB8AC3E}">
        <p14:creationId xmlns:p14="http://schemas.microsoft.com/office/powerpoint/2010/main" val="23297756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3D18062D-33EB-8046-91C4-A56D3BBE301D}" type="slidenum">
              <a:rPr lang="en-US"/>
              <a:pPr>
                <a:defRPr/>
              </a:pPr>
              <a:t>‹#›</a:t>
            </a:fld>
            <a:endParaRPr lang="en-US"/>
          </a:p>
        </p:txBody>
      </p:sp>
    </p:spTree>
    <p:extLst>
      <p:ext uri="{BB962C8B-B14F-4D97-AF65-F5344CB8AC3E}">
        <p14:creationId xmlns:p14="http://schemas.microsoft.com/office/powerpoint/2010/main" val="24102503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15AA2E-328E-9749-B451-0CE59014014D}" type="slidenum">
              <a:rPr lang="en-US"/>
              <a:pPr>
                <a:defRPr/>
              </a:pPr>
              <a:t>‹#›</a:t>
            </a:fld>
            <a:endParaRPr lang="en-US"/>
          </a:p>
        </p:txBody>
      </p:sp>
    </p:spTree>
    <p:extLst>
      <p:ext uri="{BB962C8B-B14F-4D97-AF65-F5344CB8AC3E}">
        <p14:creationId xmlns:p14="http://schemas.microsoft.com/office/powerpoint/2010/main" val="22922821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8D30BD-1006-8D42-9EC6-B20591B1E376}" type="slidenum">
              <a:rPr lang="en-US"/>
              <a:pPr>
                <a:defRPr/>
              </a:pPr>
              <a:t>‹#›</a:t>
            </a:fld>
            <a:endParaRPr lang="en-US"/>
          </a:p>
        </p:txBody>
      </p:sp>
    </p:spTree>
    <p:extLst>
      <p:ext uri="{BB962C8B-B14F-4D97-AF65-F5344CB8AC3E}">
        <p14:creationId xmlns:p14="http://schemas.microsoft.com/office/powerpoint/2010/main" val="17528387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333625" y="0"/>
            <a:ext cx="6810375" cy="504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0" y="1314450"/>
            <a:ext cx="4352925" cy="49355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7725" y="1314450"/>
            <a:ext cx="4352925" cy="239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57725" y="3857625"/>
            <a:ext cx="4352925" cy="2392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0" y="6381750"/>
            <a:ext cx="2133600" cy="476250"/>
          </a:xfrm>
        </p:spPr>
        <p:txBody>
          <a:bodyPr/>
          <a:lstStyle>
            <a:lvl1pPr>
              <a:defRPr/>
            </a:lvl1pPr>
          </a:lstStyle>
          <a:p>
            <a:pPr>
              <a:defRPr/>
            </a:pPr>
            <a:endParaRPr lang="en-US"/>
          </a:p>
        </p:txBody>
      </p:sp>
      <p:sp>
        <p:nvSpPr>
          <p:cNvPr id="7" name="Slide Number Placeholder 6"/>
          <p:cNvSpPr>
            <a:spLocks noGrp="1"/>
          </p:cNvSpPr>
          <p:nvPr>
            <p:ph type="sldNum" sz="quarter" idx="11"/>
          </p:nvPr>
        </p:nvSpPr>
        <p:spPr>
          <a:xfrm>
            <a:off x="7010400" y="6381750"/>
            <a:ext cx="2133600" cy="476250"/>
          </a:xfrm>
        </p:spPr>
        <p:txBody>
          <a:bodyPr/>
          <a:lstStyle>
            <a:lvl1pPr>
              <a:defRPr/>
            </a:lvl1pPr>
          </a:lstStyle>
          <a:p>
            <a:pPr>
              <a:defRPr/>
            </a:pPr>
            <a:fld id="{EC74EE40-2552-B24E-9A32-A6D9290678BC}" type="slidenum">
              <a:rPr lang="en-US"/>
              <a:pPr>
                <a:defRPr/>
              </a:pPr>
              <a:t>‹#›</a:t>
            </a:fld>
            <a:endParaRPr lang="en-US"/>
          </a:p>
        </p:txBody>
      </p:sp>
    </p:spTree>
    <p:extLst>
      <p:ext uri="{BB962C8B-B14F-4D97-AF65-F5344CB8AC3E}">
        <p14:creationId xmlns:p14="http://schemas.microsoft.com/office/powerpoint/2010/main" val="38596968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333625" y="0"/>
            <a:ext cx="6810375" cy="504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314450"/>
            <a:ext cx="4352925" cy="49355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57725" y="1314450"/>
            <a:ext cx="4352925" cy="49355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13136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33625" y="0"/>
            <a:ext cx="6810375" cy="504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0" y="1314450"/>
            <a:ext cx="4352925" cy="49355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7725" y="1314450"/>
            <a:ext cx="4352925" cy="49355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9617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14" y="4406900"/>
            <a:ext cx="7772400" cy="1362075"/>
          </a:xfrm>
          <a:prstGeom prst="rect">
            <a:avLst/>
          </a:prstGeom>
        </p:spPr>
        <p:txBody>
          <a:bodyPr vert="horz" lIns="38405" tIns="19202" rIns="38405" bIns="19202" anchor="t"/>
          <a:lstStyle>
            <a:lvl1pPr algn="l">
              <a:defRPr sz="1700" b="1" cap="all"/>
            </a:lvl1pPr>
          </a:lstStyle>
          <a:p>
            <a:r>
              <a:rPr lang="en-US" smtClean="0"/>
              <a:t>Click to edit Master title style</a:t>
            </a:r>
            <a:endParaRPr lang="en-US"/>
          </a:p>
        </p:txBody>
      </p:sp>
      <p:sp>
        <p:nvSpPr>
          <p:cNvPr id="3" name="Text Placeholder 2"/>
          <p:cNvSpPr>
            <a:spLocks noGrp="1"/>
          </p:cNvSpPr>
          <p:nvPr>
            <p:ph type="body" idx="1"/>
          </p:nvPr>
        </p:nvSpPr>
        <p:spPr>
          <a:xfrm>
            <a:off x="722114" y="2906712"/>
            <a:ext cx="7772400" cy="1500188"/>
          </a:xfrm>
          <a:prstGeom prst="rect">
            <a:avLst/>
          </a:prstGeom>
        </p:spPr>
        <p:txBody>
          <a:bodyPr vert="horz" lIns="38405" tIns="19202" rIns="38405" bIns="19202" anchor="b"/>
          <a:lstStyle>
            <a:lvl1pPr marL="0" indent="0">
              <a:buNone/>
              <a:defRPr sz="800"/>
            </a:lvl1pPr>
            <a:lvl2pPr marL="192024" indent="0">
              <a:buNone/>
              <a:defRPr sz="800"/>
            </a:lvl2pPr>
            <a:lvl3pPr marL="384048" indent="0">
              <a:buNone/>
              <a:defRPr sz="700"/>
            </a:lvl3pPr>
            <a:lvl4pPr marL="576072" indent="0">
              <a:buNone/>
              <a:defRPr sz="600"/>
            </a:lvl4pPr>
            <a:lvl5pPr marL="768096" indent="0">
              <a:buNone/>
              <a:defRPr sz="600"/>
            </a:lvl5pPr>
            <a:lvl6pPr marL="960120" indent="0">
              <a:buNone/>
              <a:defRPr sz="600"/>
            </a:lvl6pPr>
            <a:lvl7pPr marL="1152144" indent="0">
              <a:buNone/>
              <a:defRPr sz="600"/>
            </a:lvl7pPr>
            <a:lvl8pPr marL="1344168" indent="0">
              <a:buNone/>
              <a:defRPr sz="600"/>
            </a:lvl8pPr>
            <a:lvl9pPr marL="1536192" indent="0">
              <a:buNone/>
              <a:defRPr sz="600"/>
            </a:lvl9pPr>
          </a:lstStyle>
          <a:p>
            <a:pPr lvl="0"/>
            <a:r>
              <a:rPr lang="en-US" smtClean="0"/>
              <a:t>Click to edit Master text styles</a:t>
            </a:r>
          </a:p>
        </p:txBody>
      </p:sp>
    </p:spTree>
    <p:extLst>
      <p:ext uri="{BB962C8B-B14F-4D97-AF65-F5344CB8AC3E}">
        <p14:creationId xmlns:p14="http://schemas.microsoft.com/office/powerpoint/2010/main" val="3181923212"/>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38405" tIns="19202" rIns="38405" bIns="19202"/>
          <a:lstStyle/>
          <a:p>
            <a:r>
              <a:rPr lang="en-US" smtClean="0"/>
              <a:t>Click to edit Master title style</a:t>
            </a:r>
            <a:endParaRPr lang="en-US"/>
          </a:p>
        </p:txBody>
      </p:sp>
      <p:sp>
        <p:nvSpPr>
          <p:cNvPr id="3" name="Content Placeholder 2"/>
          <p:cNvSpPr>
            <a:spLocks noGrp="1"/>
          </p:cNvSpPr>
          <p:nvPr>
            <p:ph sz="half" idx="1"/>
          </p:nvPr>
        </p:nvSpPr>
        <p:spPr>
          <a:xfrm>
            <a:off x="457200" y="1600200"/>
            <a:ext cx="4086225" cy="4525963"/>
          </a:xfrm>
          <a:prstGeom prst="rect">
            <a:avLst/>
          </a:prstGeom>
        </p:spPr>
        <p:txBody>
          <a:bodyPr vert="horz" lIns="38405" tIns="19202" rIns="38405" bIns="19202"/>
          <a:lstStyle>
            <a:lvl1pPr>
              <a:defRPr sz="1200"/>
            </a:lvl1pPr>
            <a:lvl2pPr>
              <a:defRPr sz="1000"/>
            </a:lvl2pPr>
            <a:lvl3pPr>
              <a:defRPr sz="8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00575" y="1600200"/>
            <a:ext cx="4086225" cy="4525963"/>
          </a:xfrm>
          <a:prstGeom prst="rect">
            <a:avLst/>
          </a:prstGeom>
        </p:spPr>
        <p:txBody>
          <a:bodyPr vert="horz" lIns="38405" tIns="19202" rIns="38405" bIns="19202"/>
          <a:lstStyle>
            <a:lvl1pPr>
              <a:defRPr sz="1200"/>
            </a:lvl1pPr>
            <a:lvl2pPr>
              <a:defRPr sz="1000"/>
            </a:lvl2pPr>
            <a:lvl3pPr>
              <a:defRPr sz="8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89320413"/>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38405" tIns="19202" rIns="38405" bIns="19202"/>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386" cy="639763"/>
          </a:xfrm>
          <a:prstGeom prst="rect">
            <a:avLst/>
          </a:prstGeom>
        </p:spPr>
        <p:txBody>
          <a:bodyPr vert="horz" lIns="38405" tIns="19202" rIns="38405" bIns="19202" anchor="b"/>
          <a:lstStyle>
            <a:lvl1pPr marL="0" indent="0">
              <a:buNone/>
              <a:defRPr sz="1000" b="1"/>
            </a:lvl1pPr>
            <a:lvl2pPr marL="192024" indent="0">
              <a:buNone/>
              <a:defRPr sz="800" b="1"/>
            </a:lvl2pPr>
            <a:lvl3pPr marL="384048" indent="0">
              <a:buNone/>
              <a:defRPr sz="800" b="1"/>
            </a:lvl3pPr>
            <a:lvl4pPr marL="576072" indent="0">
              <a:buNone/>
              <a:defRPr sz="700" b="1"/>
            </a:lvl4pPr>
            <a:lvl5pPr marL="768096" indent="0">
              <a:buNone/>
              <a:defRPr sz="700" b="1"/>
            </a:lvl5pPr>
            <a:lvl6pPr marL="960120" indent="0">
              <a:buNone/>
              <a:defRPr sz="700" b="1"/>
            </a:lvl6pPr>
            <a:lvl7pPr marL="1152144" indent="0">
              <a:buNone/>
              <a:defRPr sz="700" b="1"/>
            </a:lvl7pPr>
            <a:lvl8pPr marL="1344168" indent="0">
              <a:buNone/>
              <a:defRPr sz="700" b="1"/>
            </a:lvl8pPr>
            <a:lvl9pPr marL="1536192" indent="0">
              <a:buNone/>
              <a:defRPr sz="7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386" cy="3951288"/>
          </a:xfrm>
          <a:prstGeom prst="rect">
            <a:avLst/>
          </a:prstGeom>
        </p:spPr>
        <p:txBody>
          <a:bodyPr vert="horz" lIns="38405" tIns="19202" rIns="38405" bIns="19202"/>
          <a:lstStyle>
            <a:lvl1pPr>
              <a:defRPr sz="1000"/>
            </a:lvl1pPr>
            <a:lvl2pPr>
              <a:defRPr sz="800"/>
            </a:lvl2pPr>
            <a:lvl3pPr>
              <a:defRPr sz="800"/>
            </a:lvl3pPr>
            <a:lvl4pPr>
              <a:defRPr sz="700"/>
            </a:lvl4pPr>
            <a:lvl5pPr>
              <a:defRPr sz="700"/>
            </a:lvl5pPr>
            <a:lvl6pPr>
              <a:defRPr sz="700"/>
            </a:lvl6pPr>
            <a:lvl7pPr>
              <a:defRPr sz="700"/>
            </a:lvl7pPr>
            <a:lvl8pPr>
              <a:defRPr sz="700"/>
            </a:lvl8pPr>
            <a:lvl9pPr>
              <a:defRPr sz="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224" y="1535112"/>
            <a:ext cx="4041576" cy="639763"/>
          </a:xfrm>
          <a:prstGeom prst="rect">
            <a:avLst/>
          </a:prstGeom>
        </p:spPr>
        <p:txBody>
          <a:bodyPr vert="horz" lIns="38405" tIns="19202" rIns="38405" bIns="19202" anchor="b"/>
          <a:lstStyle>
            <a:lvl1pPr marL="0" indent="0">
              <a:buNone/>
              <a:defRPr sz="1000" b="1"/>
            </a:lvl1pPr>
            <a:lvl2pPr marL="192024" indent="0">
              <a:buNone/>
              <a:defRPr sz="800" b="1"/>
            </a:lvl2pPr>
            <a:lvl3pPr marL="384048" indent="0">
              <a:buNone/>
              <a:defRPr sz="800" b="1"/>
            </a:lvl3pPr>
            <a:lvl4pPr marL="576072" indent="0">
              <a:buNone/>
              <a:defRPr sz="700" b="1"/>
            </a:lvl4pPr>
            <a:lvl5pPr marL="768096" indent="0">
              <a:buNone/>
              <a:defRPr sz="700" b="1"/>
            </a:lvl5pPr>
            <a:lvl6pPr marL="960120" indent="0">
              <a:buNone/>
              <a:defRPr sz="700" b="1"/>
            </a:lvl6pPr>
            <a:lvl7pPr marL="1152144" indent="0">
              <a:buNone/>
              <a:defRPr sz="700" b="1"/>
            </a:lvl7pPr>
            <a:lvl8pPr marL="1344168" indent="0">
              <a:buNone/>
              <a:defRPr sz="700" b="1"/>
            </a:lvl8pPr>
            <a:lvl9pPr marL="1536192" indent="0">
              <a:buNone/>
              <a:defRPr sz="700" b="1"/>
            </a:lvl9pPr>
          </a:lstStyle>
          <a:p>
            <a:pPr lvl="0"/>
            <a:r>
              <a:rPr lang="en-US" smtClean="0"/>
              <a:t>Click to edit Master text styles</a:t>
            </a:r>
          </a:p>
        </p:txBody>
      </p:sp>
      <p:sp>
        <p:nvSpPr>
          <p:cNvPr id="6" name="Content Placeholder 5"/>
          <p:cNvSpPr>
            <a:spLocks noGrp="1"/>
          </p:cNvSpPr>
          <p:nvPr>
            <p:ph sz="quarter" idx="4"/>
          </p:nvPr>
        </p:nvSpPr>
        <p:spPr>
          <a:xfrm>
            <a:off x="4645224" y="2174875"/>
            <a:ext cx="4041576" cy="3951288"/>
          </a:xfrm>
          <a:prstGeom prst="rect">
            <a:avLst/>
          </a:prstGeom>
        </p:spPr>
        <p:txBody>
          <a:bodyPr vert="horz" lIns="38405" tIns="19202" rIns="38405" bIns="19202"/>
          <a:lstStyle>
            <a:lvl1pPr>
              <a:defRPr sz="1000"/>
            </a:lvl1pPr>
            <a:lvl2pPr>
              <a:defRPr sz="800"/>
            </a:lvl2pPr>
            <a:lvl3pPr>
              <a:defRPr sz="800"/>
            </a:lvl3pPr>
            <a:lvl4pPr>
              <a:defRPr sz="700"/>
            </a:lvl4pPr>
            <a:lvl5pPr>
              <a:defRPr sz="700"/>
            </a:lvl5pPr>
            <a:lvl6pPr>
              <a:defRPr sz="700"/>
            </a:lvl6pPr>
            <a:lvl7pPr>
              <a:defRPr sz="700"/>
            </a:lvl7pPr>
            <a:lvl8pPr>
              <a:defRPr sz="700"/>
            </a:lvl8pPr>
            <a:lvl9pPr>
              <a:defRPr sz="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2932215"/>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38405" tIns="19202" rIns="38405" bIns="19202"/>
          <a:lstStyle/>
          <a:p>
            <a:r>
              <a:rPr lang="en-US" smtClean="0"/>
              <a:t>Click to edit Master title style</a:t>
            </a:r>
            <a:endParaRPr lang="en-US"/>
          </a:p>
        </p:txBody>
      </p:sp>
    </p:spTree>
    <p:extLst>
      <p:ext uri="{BB962C8B-B14F-4D97-AF65-F5344CB8AC3E}">
        <p14:creationId xmlns:p14="http://schemas.microsoft.com/office/powerpoint/2010/main" val="3149679150"/>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88232"/>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114" cy="1162050"/>
          </a:xfrm>
          <a:prstGeom prst="rect">
            <a:avLst/>
          </a:prstGeom>
        </p:spPr>
        <p:txBody>
          <a:bodyPr vert="horz" lIns="38405" tIns="19202" rIns="38405" bIns="19202" anchor="b"/>
          <a:lstStyle>
            <a:lvl1pPr algn="l">
              <a:defRPr sz="800" b="1"/>
            </a:lvl1pPr>
          </a:lstStyle>
          <a:p>
            <a:r>
              <a:rPr lang="en-US" smtClean="0"/>
              <a:t>Click to edit Master title style</a:t>
            </a:r>
            <a:endParaRPr lang="en-US"/>
          </a:p>
        </p:txBody>
      </p:sp>
      <p:sp>
        <p:nvSpPr>
          <p:cNvPr id="3" name="Content Placeholder 2"/>
          <p:cNvSpPr>
            <a:spLocks noGrp="1"/>
          </p:cNvSpPr>
          <p:nvPr>
            <p:ph idx="1"/>
          </p:nvPr>
        </p:nvSpPr>
        <p:spPr>
          <a:xfrm>
            <a:off x="3574852" y="273050"/>
            <a:ext cx="5111948" cy="5853113"/>
          </a:xfrm>
          <a:prstGeom prst="rect">
            <a:avLst/>
          </a:prstGeom>
        </p:spPr>
        <p:txBody>
          <a:bodyPr vert="horz" lIns="38405" tIns="19202" rIns="38405" bIns="19202"/>
          <a:lstStyle>
            <a:lvl1pPr>
              <a:defRPr sz="1300"/>
            </a:lvl1pPr>
            <a:lvl2pPr>
              <a:defRPr sz="1200"/>
            </a:lvl2pPr>
            <a:lvl3pPr>
              <a:defRPr sz="10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114" cy="4691063"/>
          </a:xfrm>
          <a:prstGeom prst="rect">
            <a:avLst/>
          </a:prstGeom>
        </p:spPr>
        <p:txBody>
          <a:bodyPr vert="horz" lIns="38405" tIns="19202" rIns="38405" bIns="19202"/>
          <a:lstStyle>
            <a:lvl1pPr marL="0" indent="0">
              <a:buNone/>
              <a:defRPr sz="600"/>
            </a:lvl1pPr>
            <a:lvl2pPr marL="192024" indent="0">
              <a:buNone/>
              <a:defRPr sz="500"/>
            </a:lvl2pPr>
            <a:lvl3pPr marL="384048" indent="0">
              <a:buNone/>
              <a:defRPr sz="400"/>
            </a:lvl3pPr>
            <a:lvl4pPr marL="576072" indent="0">
              <a:buNone/>
              <a:defRPr sz="400"/>
            </a:lvl4pPr>
            <a:lvl5pPr marL="768096" indent="0">
              <a:buNone/>
              <a:defRPr sz="400"/>
            </a:lvl5pPr>
            <a:lvl6pPr marL="960120" indent="0">
              <a:buNone/>
              <a:defRPr sz="400"/>
            </a:lvl6pPr>
            <a:lvl7pPr marL="1152144" indent="0">
              <a:buNone/>
              <a:defRPr sz="400"/>
            </a:lvl7pPr>
            <a:lvl8pPr marL="1344168" indent="0">
              <a:buNone/>
              <a:defRPr sz="400"/>
            </a:lvl8pPr>
            <a:lvl9pPr marL="1536192" indent="0">
              <a:buNone/>
              <a:defRPr sz="400"/>
            </a:lvl9pPr>
          </a:lstStyle>
          <a:p>
            <a:pPr lvl="0"/>
            <a:r>
              <a:rPr lang="en-US" smtClean="0"/>
              <a:t>Click to edit Master text styles</a:t>
            </a:r>
          </a:p>
        </p:txBody>
      </p:sp>
    </p:spTree>
    <p:extLst>
      <p:ext uri="{BB962C8B-B14F-4D97-AF65-F5344CB8AC3E}">
        <p14:creationId xmlns:p14="http://schemas.microsoft.com/office/powerpoint/2010/main" val="789722426"/>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86" y="4800600"/>
            <a:ext cx="5486400" cy="566738"/>
          </a:xfrm>
          <a:prstGeom prst="rect">
            <a:avLst/>
          </a:prstGeom>
        </p:spPr>
        <p:txBody>
          <a:bodyPr vert="horz" lIns="38405" tIns="19202" rIns="38405" bIns="19202" anchor="b"/>
          <a:lstStyle>
            <a:lvl1pPr algn="l">
              <a:defRPr sz="800" b="1"/>
            </a:lvl1pPr>
          </a:lstStyle>
          <a:p>
            <a:r>
              <a:rPr lang="en-US" smtClean="0"/>
              <a:t>Click to edit Master title style</a:t>
            </a:r>
            <a:endParaRPr lang="en-US"/>
          </a:p>
        </p:txBody>
      </p:sp>
      <p:sp>
        <p:nvSpPr>
          <p:cNvPr id="3" name="Picture Placeholder 2"/>
          <p:cNvSpPr>
            <a:spLocks noGrp="1"/>
          </p:cNvSpPr>
          <p:nvPr>
            <p:ph type="pic" idx="1"/>
          </p:nvPr>
        </p:nvSpPr>
        <p:spPr>
          <a:xfrm>
            <a:off x="1792486" y="612775"/>
            <a:ext cx="5486400" cy="4114800"/>
          </a:xfrm>
          <a:prstGeom prst="rect">
            <a:avLst/>
          </a:prstGeom>
        </p:spPr>
        <p:txBody>
          <a:bodyPr vert="horz" lIns="38405" tIns="19202" rIns="38405" bIns="19202"/>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endParaRPr lang="en-US" noProof="0" smtClean="0">
              <a:sym typeface="Gill Sans Light" charset="0"/>
            </a:endParaRPr>
          </a:p>
        </p:txBody>
      </p:sp>
      <p:sp>
        <p:nvSpPr>
          <p:cNvPr id="4" name="Text Placeholder 3"/>
          <p:cNvSpPr>
            <a:spLocks noGrp="1"/>
          </p:cNvSpPr>
          <p:nvPr>
            <p:ph type="body" sz="half" idx="2"/>
          </p:nvPr>
        </p:nvSpPr>
        <p:spPr>
          <a:xfrm>
            <a:off x="1792486" y="5367338"/>
            <a:ext cx="5486400" cy="804863"/>
          </a:xfrm>
          <a:prstGeom prst="rect">
            <a:avLst/>
          </a:prstGeom>
        </p:spPr>
        <p:txBody>
          <a:bodyPr vert="horz" lIns="38405" tIns="19202" rIns="38405" bIns="19202"/>
          <a:lstStyle>
            <a:lvl1pPr marL="0" indent="0">
              <a:buNone/>
              <a:defRPr sz="600"/>
            </a:lvl1pPr>
            <a:lvl2pPr marL="192024" indent="0">
              <a:buNone/>
              <a:defRPr sz="500"/>
            </a:lvl2pPr>
            <a:lvl3pPr marL="384048" indent="0">
              <a:buNone/>
              <a:defRPr sz="400"/>
            </a:lvl3pPr>
            <a:lvl4pPr marL="576072" indent="0">
              <a:buNone/>
              <a:defRPr sz="400"/>
            </a:lvl4pPr>
            <a:lvl5pPr marL="768096" indent="0">
              <a:buNone/>
              <a:defRPr sz="400"/>
            </a:lvl5pPr>
            <a:lvl6pPr marL="960120" indent="0">
              <a:buNone/>
              <a:defRPr sz="400"/>
            </a:lvl6pPr>
            <a:lvl7pPr marL="1152144" indent="0">
              <a:buNone/>
              <a:defRPr sz="400"/>
            </a:lvl7pPr>
            <a:lvl8pPr marL="1344168" indent="0">
              <a:buNone/>
              <a:defRPr sz="400"/>
            </a:lvl8pPr>
            <a:lvl9pPr marL="1536192" indent="0">
              <a:buNone/>
              <a:defRPr sz="400"/>
            </a:lvl9pPr>
          </a:lstStyle>
          <a:p>
            <a:pPr lvl="0"/>
            <a:r>
              <a:rPr lang="en-US" smtClean="0"/>
              <a:t>Click to edit Master text styles</a:t>
            </a:r>
          </a:p>
        </p:txBody>
      </p:sp>
    </p:spTree>
    <p:extLst>
      <p:ext uri="{BB962C8B-B14F-4D97-AF65-F5344CB8AC3E}">
        <p14:creationId xmlns:p14="http://schemas.microsoft.com/office/powerpoint/2010/main" val="1361711390"/>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6" Type="http://schemas.openxmlformats.org/officeDocument/2006/relationships/image" Target="../media/image2.png"/><Relationship Id="rId17"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slideLayout" Target="../slideLayouts/slideLayout27.xml"/><Relationship Id="rId15" Type="http://schemas.openxmlformats.org/officeDocument/2006/relationships/theme" Target="../theme/theme2.xml"/><Relationship Id="rId16" Type="http://schemas.openxmlformats.org/officeDocument/2006/relationships/image" Target="../media/image5.jpe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pic>
        <p:nvPicPr>
          <p:cNvPr id="4" name="Picture 1"/>
          <p:cNvPicPr>
            <a:picLocks noChangeAspect="1" noChangeArrowheads="1"/>
          </p:cNvPicPr>
          <p:nvPr userDrawn="1"/>
        </p:nvPicPr>
        <p:blipFill>
          <a:blip r:embed="rId16">
            <a:extLst>
              <a:ext uri="{28A0092B-C50C-407E-A947-70E740481C1C}">
                <a14:useLocalDpi xmlns:a14="http://schemas.microsoft.com/office/drawing/2010/main" val="0"/>
              </a:ext>
            </a:extLst>
          </a:blip>
          <a:srcRect l="2837" r="20486"/>
          <a:stretch>
            <a:fillRect/>
          </a:stretch>
        </p:blipFill>
        <p:spPr bwMode="auto">
          <a:xfrm>
            <a:off x="0" y="-33338"/>
            <a:ext cx="914400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 name="Picture 3"/>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95250" y="209550"/>
            <a:ext cx="11715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557090045"/>
      </p:ext>
    </p:extLst>
  </p:cSld>
  <p:clrMap bg1="lt1" tx1="dk1" bg2="lt2" tx2="dk2" accent1="accent1" accent2="accent2" accent3="accent3" accent4="accent4" accent5="accent5" accent6="accent6" hlink="hlink" folHlink="folHlink"/>
  <p:sldLayoutIdLst>
    <p:sldLayoutId id="2147485541" r:id="rId1"/>
    <p:sldLayoutId id="2147485542" r:id="rId2"/>
    <p:sldLayoutId id="2147485543" r:id="rId3"/>
    <p:sldLayoutId id="2147485544" r:id="rId4"/>
    <p:sldLayoutId id="2147485545" r:id="rId5"/>
    <p:sldLayoutId id="2147485546" r:id="rId6"/>
    <p:sldLayoutId id="2147485547" r:id="rId7"/>
    <p:sldLayoutId id="2147485548" r:id="rId8"/>
    <p:sldLayoutId id="2147485549" r:id="rId9"/>
    <p:sldLayoutId id="2147485550" r:id="rId10"/>
    <p:sldLayoutId id="2147485551" r:id="rId11"/>
    <p:sldLayoutId id="2147485552" r:id="rId12"/>
    <p:sldLayoutId id="2147485553" r:id="rId13"/>
  </p:sldLayoutIdLst>
  <p:transition xmlns:p14="http://schemas.microsoft.com/office/powerpoint/2010/main"/>
  <p:txStyles>
    <p:titleStyle>
      <a:lvl1pPr algn="ctr" rtl="0" eaLnBrk="0" fontAlgn="base" hangingPunct="0">
        <a:spcBef>
          <a:spcPct val="0"/>
        </a:spcBef>
        <a:spcAft>
          <a:spcPct val="0"/>
        </a:spcAft>
        <a:defRPr sz="4200">
          <a:solidFill>
            <a:schemeClr val="tx1"/>
          </a:solidFill>
          <a:latin typeface="+mj-lt"/>
          <a:ea typeface="+mj-ea"/>
          <a:cs typeface="+mj-cs"/>
          <a:sym typeface="Gill Sans Light" charset="0"/>
        </a:defRPr>
      </a:lvl1pPr>
      <a:lvl2pPr algn="ctr" rtl="0" eaLnBrk="0" fontAlgn="base" hangingPunct="0">
        <a:spcBef>
          <a:spcPct val="0"/>
        </a:spcBef>
        <a:spcAft>
          <a:spcPct val="0"/>
        </a:spcAft>
        <a:defRPr sz="4200">
          <a:solidFill>
            <a:schemeClr val="tx1"/>
          </a:solidFill>
          <a:latin typeface="Gill Sans Light" charset="0"/>
          <a:ea typeface="ヒラギノ角ゴ ProN W3" charset="0"/>
          <a:cs typeface="ヒラギノ角ゴ ProN W3" charset="0"/>
          <a:sym typeface="Gill Sans Light" charset="0"/>
        </a:defRPr>
      </a:lvl2pPr>
      <a:lvl3pPr algn="ctr" rtl="0" eaLnBrk="0" fontAlgn="base" hangingPunct="0">
        <a:spcBef>
          <a:spcPct val="0"/>
        </a:spcBef>
        <a:spcAft>
          <a:spcPct val="0"/>
        </a:spcAft>
        <a:defRPr sz="4200">
          <a:solidFill>
            <a:schemeClr val="tx1"/>
          </a:solidFill>
          <a:latin typeface="Gill Sans Light" charset="0"/>
          <a:ea typeface="ヒラギノ角ゴ ProN W3" charset="0"/>
          <a:cs typeface="ヒラギノ角ゴ ProN W3" charset="0"/>
          <a:sym typeface="Gill Sans Light" charset="0"/>
        </a:defRPr>
      </a:lvl3pPr>
      <a:lvl4pPr algn="ctr" rtl="0" eaLnBrk="0" fontAlgn="base" hangingPunct="0">
        <a:spcBef>
          <a:spcPct val="0"/>
        </a:spcBef>
        <a:spcAft>
          <a:spcPct val="0"/>
        </a:spcAft>
        <a:defRPr sz="4200">
          <a:solidFill>
            <a:schemeClr val="tx1"/>
          </a:solidFill>
          <a:latin typeface="Gill Sans Light" charset="0"/>
          <a:ea typeface="ヒラギノ角ゴ ProN W3" charset="0"/>
          <a:cs typeface="ヒラギノ角ゴ ProN W3" charset="0"/>
          <a:sym typeface="Gill Sans Light" charset="0"/>
        </a:defRPr>
      </a:lvl4pPr>
      <a:lvl5pPr algn="ctr" rtl="0" eaLnBrk="0" fontAlgn="base" hangingPunct="0">
        <a:spcBef>
          <a:spcPct val="0"/>
        </a:spcBef>
        <a:spcAft>
          <a:spcPct val="0"/>
        </a:spcAft>
        <a:defRPr sz="4200">
          <a:solidFill>
            <a:schemeClr val="tx1"/>
          </a:solidFill>
          <a:latin typeface="Gill Sans Light" charset="0"/>
          <a:ea typeface="ヒラギノ角ゴ ProN W3" charset="0"/>
          <a:cs typeface="ヒラギノ角ゴ ProN W3" charset="0"/>
          <a:sym typeface="Gill Sans Light" charset="0"/>
        </a:defRPr>
      </a:lvl5pPr>
      <a:lvl6pPr marL="192024" algn="ctr" rtl="0" fontAlgn="base">
        <a:spcBef>
          <a:spcPct val="0"/>
        </a:spcBef>
        <a:spcAft>
          <a:spcPct val="0"/>
        </a:spcAft>
        <a:defRPr sz="4200">
          <a:solidFill>
            <a:schemeClr val="tx1"/>
          </a:solidFill>
          <a:latin typeface="Gill Sans Light" charset="0"/>
          <a:ea typeface="ヒラギノ角ゴ ProN W3" charset="0"/>
          <a:cs typeface="ヒラギノ角ゴ ProN W3" charset="0"/>
          <a:sym typeface="Gill Sans Light" charset="0"/>
        </a:defRPr>
      </a:lvl6pPr>
      <a:lvl7pPr marL="384048" algn="ctr" rtl="0" fontAlgn="base">
        <a:spcBef>
          <a:spcPct val="0"/>
        </a:spcBef>
        <a:spcAft>
          <a:spcPct val="0"/>
        </a:spcAft>
        <a:defRPr sz="4200">
          <a:solidFill>
            <a:schemeClr val="tx1"/>
          </a:solidFill>
          <a:latin typeface="Gill Sans Light" charset="0"/>
          <a:ea typeface="ヒラギノ角ゴ ProN W3" charset="0"/>
          <a:cs typeface="ヒラギノ角ゴ ProN W3" charset="0"/>
          <a:sym typeface="Gill Sans Light" charset="0"/>
        </a:defRPr>
      </a:lvl7pPr>
      <a:lvl8pPr marL="576072" algn="ctr" rtl="0" fontAlgn="base">
        <a:spcBef>
          <a:spcPct val="0"/>
        </a:spcBef>
        <a:spcAft>
          <a:spcPct val="0"/>
        </a:spcAft>
        <a:defRPr sz="4200">
          <a:solidFill>
            <a:schemeClr val="tx1"/>
          </a:solidFill>
          <a:latin typeface="Gill Sans Light" charset="0"/>
          <a:ea typeface="ヒラギノ角ゴ ProN W3" charset="0"/>
          <a:cs typeface="ヒラギノ角ゴ ProN W3" charset="0"/>
          <a:sym typeface="Gill Sans Light" charset="0"/>
        </a:defRPr>
      </a:lvl8pPr>
      <a:lvl9pPr marL="768096" algn="ctr" rtl="0" fontAlgn="base">
        <a:spcBef>
          <a:spcPct val="0"/>
        </a:spcBef>
        <a:spcAft>
          <a:spcPct val="0"/>
        </a:spcAft>
        <a:defRPr sz="4200">
          <a:solidFill>
            <a:schemeClr val="tx1"/>
          </a:solidFill>
          <a:latin typeface="Gill Sans Light" charset="0"/>
          <a:ea typeface="ヒラギノ角ゴ ProN W3" charset="0"/>
          <a:cs typeface="ヒラギノ角ゴ ProN W3" charset="0"/>
          <a:sym typeface="Gill Sans Light" charset="0"/>
        </a:defRPr>
      </a:lvl9pPr>
    </p:titleStyle>
    <p:bodyStyle>
      <a:lvl1pPr marL="169863" indent="-169863" algn="l" rtl="0" eaLnBrk="0" fontAlgn="base" hangingPunct="0">
        <a:lnSpc>
          <a:spcPct val="120000"/>
        </a:lnSpc>
        <a:spcBef>
          <a:spcPts val="2225"/>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1pPr>
      <a:lvl2pPr marL="382588" indent="-169863" algn="l" rtl="0" eaLnBrk="0" fontAlgn="base" hangingPunct="0">
        <a:lnSpc>
          <a:spcPct val="120000"/>
        </a:lnSpc>
        <a:spcBef>
          <a:spcPts val="2225"/>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2pPr>
      <a:lvl3pPr marL="596900" indent="-169863" algn="l" rtl="0" eaLnBrk="0" fontAlgn="base" hangingPunct="0">
        <a:lnSpc>
          <a:spcPct val="120000"/>
        </a:lnSpc>
        <a:spcBef>
          <a:spcPts val="2225"/>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3pPr>
      <a:lvl4pPr marL="809625" indent="-169863" algn="l" rtl="0" eaLnBrk="0" fontAlgn="base" hangingPunct="0">
        <a:lnSpc>
          <a:spcPct val="120000"/>
        </a:lnSpc>
        <a:spcBef>
          <a:spcPts val="2225"/>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4pPr>
      <a:lvl5pPr marL="1023938" indent="-169863" algn="l" rtl="0" eaLnBrk="0" fontAlgn="base" hangingPunct="0">
        <a:lnSpc>
          <a:spcPct val="120000"/>
        </a:lnSpc>
        <a:spcBef>
          <a:spcPts val="2225"/>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5pPr>
      <a:lvl6pPr marL="1216152" indent="-170688" algn="l" rtl="0" fontAlgn="base">
        <a:lnSpc>
          <a:spcPct val="120000"/>
        </a:lnSpc>
        <a:spcBef>
          <a:spcPts val="2226"/>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6pPr>
      <a:lvl7pPr marL="1408176" indent="-170688" algn="l" rtl="0" fontAlgn="base">
        <a:lnSpc>
          <a:spcPct val="120000"/>
        </a:lnSpc>
        <a:spcBef>
          <a:spcPts val="2226"/>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7pPr>
      <a:lvl8pPr marL="1600200" indent="-170688" algn="l" rtl="0" fontAlgn="base">
        <a:lnSpc>
          <a:spcPct val="120000"/>
        </a:lnSpc>
        <a:spcBef>
          <a:spcPts val="2226"/>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8pPr>
      <a:lvl9pPr marL="1792224" indent="-170688" algn="l" rtl="0" fontAlgn="base">
        <a:lnSpc>
          <a:spcPct val="120000"/>
        </a:lnSpc>
        <a:spcBef>
          <a:spcPts val="2226"/>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9pPr>
    </p:bodyStyle>
    <p:otherStyle>
      <a:defPPr>
        <a:defRPr lang="en-US"/>
      </a:defPPr>
      <a:lvl1pPr marL="0" algn="l" defTabSz="192024" rtl="0" eaLnBrk="1" latinLnBrk="0" hangingPunct="1">
        <a:defRPr sz="800" kern="1200">
          <a:solidFill>
            <a:schemeClr val="tx1"/>
          </a:solidFill>
          <a:latin typeface="+mn-lt"/>
          <a:ea typeface="+mn-ea"/>
          <a:cs typeface="+mn-cs"/>
        </a:defRPr>
      </a:lvl1pPr>
      <a:lvl2pPr marL="192024" algn="l" defTabSz="192024" rtl="0" eaLnBrk="1" latinLnBrk="0" hangingPunct="1">
        <a:defRPr sz="800" kern="1200">
          <a:solidFill>
            <a:schemeClr val="tx1"/>
          </a:solidFill>
          <a:latin typeface="+mn-lt"/>
          <a:ea typeface="+mn-ea"/>
          <a:cs typeface="+mn-cs"/>
        </a:defRPr>
      </a:lvl2pPr>
      <a:lvl3pPr marL="384048" algn="l" defTabSz="192024" rtl="0" eaLnBrk="1" latinLnBrk="0" hangingPunct="1">
        <a:defRPr sz="800" kern="1200">
          <a:solidFill>
            <a:schemeClr val="tx1"/>
          </a:solidFill>
          <a:latin typeface="+mn-lt"/>
          <a:ea typeface="+mn-ea"/>
          <a:cs typeface="+mn-cs"/>
        </a:defRPr>
      </a:lvl3pPr>
      <a:lvl4pPr marL="576072" algn="l" defTabSz="192024" rtl="0" eaLnBrk="1" latinLnBrk="0" hangingPunct="1">
        <a:defRPr sz="800" kern="1200">
          <a:solidFill>
            <a:schemeClr val="tx1"/>
          </a:solidFill>
          <a:latin typeface="+mn-lt"/>
          <a:ea typeface="+mn-ea"/>
          <a:cs typeface="+mn-cs"/>
        </a:defRPr>
      </a:lvl4pPr>
      <a:lvl5pPr marL="768096" algn="l" defTabSz="192024" rtl="0" eaLnBrk="1" latinLnBrk="0" hangingPunct="1">
        <a:defRPr sz="800" kern="1200">
          <a:solidFill>
            <a:schemeClr val="tx1"/>
          </a:solidFill>
          <a:latin typeface="+mn-lt"/>
          <a:ea typeface="+mn-ea"/>
          <a:cs typeface="+mn-cs"/>
        </a:defRPr>
      </a:lvl5pPr>
      <a:lvl6pPr marL="960120" algn="l" defTabSz="192024" rtl="0" eaLnBrk="1" latinLnBrk="0" hangingPunct="1">
        <a:defRPr sz="800" kern="1200">
          <a:solidFill>
            <a:schemeClr val="tx1"/>
          </a:solidFill>
          <a:latin typeface="+mn-lt"/>
          <a:ea typeface="+mn-ea"/>
          <a:cs typeface="+mn-cs"/>
        </a:defRPr>
      </a:lvl6pPr>
      <a:lvl7pPr marL="1152144" algn="l" defTabSz="192024" rtl="0" eaLnBrk="1" latinLnBrk="0" hangingPunct="1">
        <a:defRPr sz="800" kern="1200">
          <a:solidFill>
            <a:schemeClr val="tx1"/>
          </a:solidFill>
          <a:latin typeface="+mn-lt"/>
          <a:ea typeface="+mn-ea"/>
          <a:cs typeface="+mn-cs"/>
        </a:defRPr>
      </a:lvl7pPr>
      <a:lvl8pPr marL="1344168" algn="l" defTabSz="192024" rtl="0" eaLnBrk="1" latinLnBrk="0" hangingPunct="1">
        <a:defRPr sz="800" kern="1200">
          <a:solidFill>
            <a:schemeClr val="tx1"/>
          </a:solidFill>
          <a:latin typeface="+mn-lt"/>
          <a:ea typeface="+mn-ea"/>
          <a:cs typeface="+mn-cs"/>
        </a:defRPr>
      </a:lvl8pPr>
      <a:lvl9pPr marL="1536192" algn="l" defTabSz="192024" rtl="0" eaLnBrk="1" latinLnBrk="0" hangingPunct="1">
        <a:defRPr sz="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3" descr="UNV-PPT-Support-Green.jp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3309938" y="60325"/>
            <a:ext cx="583406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 click to edit title</a:t>
            </a:r>
          </a:p>
        </p:txBody>
      </p:sp>
      <p:sp>
        <p:nvSpPr>
          <p:cNvPr id="1028" name="Text Placeholder 2"/>
          <p:cNvSpPr>
            <a:spLocks noGrp="1"/>
          </p:cNvSpPr>
          <p:nvPr>
            <p:ph type="body" idx="1"/>
          </p:nvPr>
        </p:nvSpPr>
        <p:spPr bwMode="auto">
          <a:xfrm>
            <a:off x="457200" y="1073150"/>
            <a:ext cx="8229600" cy="539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567488"/>
            <a:ext cx="2133600" cy="153987"/>
          </a:xfrm>
          <a:prstGeom prst="rect">
            <a:avLst/>
          </a:prstGeom>
        </p:spPr>
        <p:txBody>
          <a:bodyPr vert="horz" lIns="91440" tIns="45720" rIns="91440" bIns="45720" rtlCol="0" anchor="ctr"/>
          <a:lstStyle>
            <a:lvl1pPr algn="l">
              <a:defRPr sz="900">
                <a:solidFill>
                  <a:schemeClr val="tx1">
                    <a:tint val="75000"/>
                  </a:schemeClr>
                </a:solidFill>
                <a:latin typeface="Arial"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589713"/>
            <a:ext cx="2133600" cy="131762"/>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a:defRPr/>
            </a:pPr>
            <a:fld id="{0D22B452-F309-D148-B8E8-5E9851B4794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26" r:id="rId1"/>
    <p:sldLayoutId id="2147485527" r:id="rId2"/>
    <p:sldLayoutId id="2147485528" r:id="rId3"/>
    <p:sldLayoutId id="2147485529" r:id="rId4"/>
    <p:sldLayoutId id="2147485530" r:id="rId5"/>
    <p:sldLayoutId id="2147485531" r:id="rId6"/>
    <p:sldLayoutId id="2147485532" r:id="rId7"/>
    <p:sldLayoutId id="2147485533" r:id="rId8"/>
    <p:sldLayoutId id="2147485534" r:id="rId9"/>
    <p:sldLayoutId id="2147485535" r:id="rId10"/>
    <p:sldLayoutId id="2147485536" r:id="rId11"/>
    <p:sldLayoutId id="2147485537" r:id="rId12"/>
    <p:sldLayoutId id="2147485538" r:id="rId13"/>
    <p:sldLayoutId id="2147485539" r:id="rId14"/>
  </p:sldLayoutIdLst>
  <p:txStyles>
    <p:titleStyle>
      <a:lvl1pPr algn="r" rtl="0" eaLnBrk="0" fontAlgn="base" hangingPunct="0">
        <a:lnSpc>
          <a:spcPts val="3100"/>
        </a:lnSpc>
        <a:spcBef>
          <a:spcPct val="0"/>
        </a:spcBef>
        <a:spcAft>
          <a:spcPct val="0"/>
        </a:spcAft>
        <a:defRPr sz="3600" kern="1200">
          <a:solidFill>
            <a:schemeClr val="bg1"/>
          </a:solidFill>
          <a:latin typeface="Arial" pitchFamily="34" charset="0"/>
          <a:ea typeface="ＭＳ Ｐゴシック" charset="0"/>
          <a:cs typeface="Arial" pitchFamily="34" charset="0"/>
        </a:defRPr>
      </a:lvl1pPr>
      <a:lvl2pPr algn="r" rtl="0" eaLnBrk="0" fontAlgn="base" hangingPunct="0">
        <a:lnSpc>
          <a:spcPts val="3100"/>
        </a:lnSpc>
        <a:spcBef>
          <a:spcPct val="0"/>
        </a:spcBef>
        <a:spcAft>
          <a:spcPct val="0"/>
        </a:spcAft>
        <a:defRPr sz="3600">
          <a:solidFill>
            <a:schemeClr val="bg1"/>
          </a:solidFill>
          <a:latin typeface="Arial" pitchFamily="34" charset="0"/>
          <a:ea typeface="ＭＳ Ｐゴシック" charset="0"/>
          <a:cs typeface="Arial" pitchFamily="34" charset="0"/>
        </a:defRPr>
      </a:lvl2pPr>
      <a:lvl3pPr algn="r" rtl="0" eaLnBrk="0" fontAlgn="base" hangingPunct="0">
        <a:lnSpc>
          <a:spcPts val="3100"/>
        </a:lnSpc>
        <a:spcBef>
          <a:spcPct val="0"/>
        </a:spcBef>
        <a:spcAft>
          <a:spcPct val="0"/>
        </a:spcAft>
        <a:defRPr sz="3600">
          <a:solidFill>
            <a:schemeClr val="bg1"/>
          </a:solidFill>
          <a:latin typeface="Arial" pitchFamily="34" charset="0"/>
          <a:ea typeface="ＭＳ Ｐゴシック" charset="0"/>
          <a:cs typeface="Arial" pitchFamily="34" charset="0"/>
        </a:defRPr>
      </a:lvl3pPr>
      <a:lvl4pPr algn="r" rtl="0" eaLnBrk="0" fontAlgn="base" hangingPunct="0">
        <a:lnSpc>
          <a:spcPts val="3100"/>
        </a:lnSpc>
        <a:spcBef>
          <a:spcPct val="0"/>
        </a:spcBef>
        <a:spcAft>
          <a:spcPct val="0"/>
        </a:spcAft>
        <a:defRPr sz="3600">
          <a:solidFill>
            <a:schemeClr val="bg1"/>
          </a:solidFill>
          <a:latin typeface="Arial" pitchFamily="34" charset="0"/>
          <a:ea typeface="ＭＳ Ｐゴシック" charset="0"/>
          <a:cs typeface="Arial" pitchFamily="34" charset="0"/>
        </a:defRPr>
      </a:lvl4pPr>
      <a:lvl5pPr algn="r" rtl="0" eaLnBrk="0" fontAlgn="base" hangingPunct="0">
        <a:lnSpc>
          <a:spcPts val="3100"/>
        </a:lnSpc>
        <a:spcBef>
          <a:spcPct val="0"/>
        </a:spcBef>
        <a:spcAft>
          <a:spcPct val="0"/>
        </a:spcAft>
        <a:defRPr sz="3600">
          <a:solidFill>
            <a:schemeClr val="bg1"/>
          </a:solidFill>
          <a:latin typeface="Arial" pitchFamily="34" charset="0"/>
          <a:ea typeface="ＭＳ Ｐゴシック" charset="0"/>
          <a:cs typeface="Arial" pitchFamily="34" charset="0"/>
        </a:defRPr>
      </a:lvl5pPr>
      <a:lvl6pPr marL="457200" algn="r" rtl="0" fontAlgn="base">
        <a:spcBef>
          <a:spcPct val="0"/>
        </a:spcBef>
        <a:spcAft>
          <a:spcPct val="0"/>
        </a:spcAft>
        <a:defRPr sz="2800">
          <a:solidFill>
            <a:schemeClr val="bg1"/>
          </a:solidFill>
          <a:latin typeface="Arial" pitchFamily="34" charset="0"/>
          <a:cs typeface="Arial" pitchFamily="34" charset="0"/>
        </a:defRPr>
      </a:lvl6pPr>
      <a:lvl7pPr marL="914400" algn="r" rtl="0" fontAlgn="base">
        <a:spcBef>
          <a:spcPct val="0"/>
        </a:spcBef>
        <a:spcAft>
          <a:spcPct val="0"/>
        </a:spcAft>
        <a:defRPr sz="2800">
          <a:solidFill>
            <a:schemeClr val="bg1"/>
          </a:solidFill>
          <a:latin typeface="Arial" pitchFamily="34" charset="0"/>
          <a:cs typeface="Arial" pitchFamily="34" charset="0"/>
        </a:defRPr>
      </a:lvl7pPr>
      <a:lvl8pPr marL="1371600" algn="r" rtl="0" fontAlgn="base">
        <a:spcBef>
          <a:spcPct val="0"/>
        </a:spcBef>
        <a:spcAft>
          <a:spcPct val="0"/>
        </a:spcAft>
        <a:defRPr sz="2800">
          <a:solidFill>
            <a:schemeClr val="bg1"/>
          </a:solidFill>
          <a:latin typeface="Arial" pitchFamily="34" charset="0"/>
          <a:cs typeface="Arial" pitchFamily="34" charset="0"/>
        </a:defRPr>
      </a:lvl8pPr>
      <a:lvl9pPr marL="1828800" algn="r" rtl="0" fontAlgn="base">
        <a:spcBef>
          <a:spcPct val="0"/>
        </a:spcBef>
        <a:spcAft>
          <a:spcPct val="0"/>
        </a:spcAft>
        <a:defRPr sz="2800">
          <a:solidFill>
            <a:schemeClr val="bg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Wingdings" charset="0"/>
        <a:buChar char="Ø"/>
        <a:defRPr sz="2800" kern="1200">
          <a:solidFill>
            <a:schemeClr val="tx1"/>
          </a:solidFill>
          <a:latin typeface="+mn-lt"/>
          <a:ea typeface="ＭＳ Ｐゴシック" pitchFamily="-112" charset="-128"/>
          <a:cs typeface="+mn-cs"/>
        </a:defRPr>
      </a:lvl2pPr>
      <a:lvl3pPr marL="1143000" indent="-228600" algn="l" rtl="0" eaLnBrk="0" fontAlgn="base" hangingPunct="0">
        <a:spcBef>
          <a:spcPct val="20000"/>
        </a:spcBef>
        <a:spcAft>
          <a:spcPct val="0"/>
        </a:spcAft>
        <a:buFont typeface="Wingdings" charset="0"/>
        <a:buChar char="§"/>
        <a:defRPr sz="2400" kern="1200">
          <a:solidFill>
            <a:schemeClr val="tx1"/>
          </a:solidFill>
          <a:latin typeface="+mn-lt"/>
          <a:ea typeface="ＭＳ Ｐゴシック" pitchFamily="-112"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2"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xml"/><Relationship Id="rId3"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5.jpeg"/></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8.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3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3.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39.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0.jpg"/></Relationships>
</file>

<file path=ppt/slides/_rels/slide53.xml.rels><?xml version="1.0" encoding="UTF-8" standalone="yes"?>
<Relationships xmlns="http://schemas.openxmlformats.org/package/2006/relationships"><Relationship Id="rId3" Type="http://schemas.openxmlformats.org/officeDocument/2006/relationships/hyperlink" Target="http://upload.wikimedia.org/wikipedia/commons/a/ab/Iceland_Mid-Atlantic_Ridge_Fig16.gif" TargetMode="External"/><Relationship Id="rId4" Type="http://schemas.openxmlformats.org/officeDocument/2006/relationships/image" Target="../media/image41.png"/><Relationship Id="rId5" Type="http://schemas.openxmlformats.org/officeDocument/2006/relationships/image" Target="../media/image42.jpe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4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47.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48.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4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6" Type="http://schemas.openxmlformats.org/officeDocument/2006/relationships/image" Target="../media/image52.jpeg"/><Relationship Id="rId7" Type="http://schemas.openxmlformats.org/officeDocument/2006/relationships/image" Target="../media/image53.jpeg"/><Relationship Id="rId8" Type="http://schemas.openxmlformats.org/officeDocument/2006/relationships/image" Target="../media/image54.jpeg"/><Relationship Id="rId9"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6" Type="http://schemas.openxmlformats.org/officeDocument/2006/relationships/image" Target="../media/image52.jpeg"/><Relationship Id="rId7" Type="http://schemas.openxmlformats.org/officeDocument/2006/relationships/image" Target="../media/image53.jpeg"/><Relationship Id="rId8" Type="http://schemas.openxmlformats.org/officeDocument/2006/relationships/image" Target="../media/image54.jpeg"/><Relationship Id="rId9"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6" Type="http://schemas.openxmlformats.org/officeDocument/2006/relationships/image" Target="../media/image52.jpeg"/><Relationship Id="rId7" Type="http://schemas.openxmlformats.org/officeDocument/2006/relationships/image" Target="../media/image53.jpeg"/><Relationship Id="rId8" Type="http://schemas.openxmlformats.org/officeDocument/2006/relationships/image" Target="../media/image54.jpeg"/><Relationship Id="rId9"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3.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6" Type="http://schemas.openxmlformats.org/officeDocument/2006/relationships/image" Target="../media/image52.jpeg"/><Relationship Id="rId7" Type="http://schemas.openxmlformats.org/officeDocument/2006/relationships/image" Target="../media/image53.jpeg"/><Relationship Id="rId8" Type="http://schemas.openxmlformats.org/officeDocument/2006/relationships/image" Target="../media/image54.jpeg"/><Relationship Id="rId9"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4.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6" Type="http://schemas.openxmlformats.org/officeDocument/2006/relationships/image" Target="../media/image52.jpeg"/><Relationship Id="rId7" Type="http://schemas.openxmlformats.org/officeDocument/2006/relationships/image" Target="../media/image53.jpeg"/><Relationship Id="rId8" Type="http://schemas.openxmlformats.org/officeDocument/2006/relationships/image" Target="../media/image54.jpeg"/><Relationship Id="rId9"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5.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6" Type="http://schemas.openxmlformats.org/officeDocument/2006/relationships/image" Target="../media/image52.jpeg"/><Relationship Id="rId7" Type="http://schemas.openxmlformats.org/officeDocument/2006/relationships/image" Target="../media/image53.jpeg"/><Relationship Id="rId8" Type="http://schemas.openxmlformats.org/officeDocument/2006/relationships/image" Target="../media/image54.jpeg"/><Relationship Id="rId9"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6.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6" Type="http://schemas.openxmlformats.org/officeDocument/2006/relationships/image" Target="../media/image52.jpeg"/><Relationship Id="rId7" Type="http://schemas.openxmlformats.org/officeDocument/2006/relationships/image" Target="../media/image53.jpeg"/><Relationship Id="rId8" Type="http://schemas.openxmlformats.org/officeDocument/2006/relationships/image" Target="../media/image54.jpeg"/><Relationship Id="rId9"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8.xml.rels><?xml version="1.0" encoding="UTF-8" standalone="yes"?>
<Relationships xmlns="http://schemas.openxmlformats.org/package/2006/relationships"><Relationship Id="rId3" Type="http://schemas.openxmlformats.org/officeDocument/2006/relationships/hyperlink" Target="http://www.facebook.com/unavco?ref=profile%23/pages/UNAVCO/58415136190?ref=sgm" TargetMode="External"/><Relationship Id="rId4" Type="http://schemas.openxmlformats.org/officeDocument/2006/relationships/image" Target="../media/image56.png"/><Relationship Id="rId5" Type="http://schemas.openxmlformats.org/officeDocument/2006/relationships/hyperlink" Target="http://twitter.com/UNAVCO" TargetMode="External"/><Relationship Id="rId6"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dirty="0" smtClean="0">
                <a:latin typeface="Arial" charset="0"/>
              </a:rPr>
              <a:t>4</a:t>
            </a:r>
            <a:endParaRPr lang="en-US" dirty="0">
              <a:latin typeface="Arial" charset="0"/>
            </a:endParaRPr>
          </a:p>
        </p:txBody>
      </p:sp>
      <p:pic>
        <p:nvPicPr>
          <p:cNvPr id="16386" name="Picture 3" descr="UNV-PPT-Cover0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4"/>
          <p:cNvSpPr txBox="1">
            <a:spLocks noChangeArrowheads="1"/>
          </p:cNvSpPr>
          <p:nvPr/>
        </p:nvSpPr>
        <p:spPr bwMode="auto">
          <a:xfrm>
            <a:off x="1293813" y="0"/>
            <a:ext cx="7697787"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b="1" dirty="0">
                <a:solidFill>
                  <a:schemeClr val="bg1"/>
                </a:solidFill>
              </a:rPr>
              <a:t>Measuring plate motion with GPS:</a:t>
            </a:r>
          </a:p>
          <a:p>
            <a:pPr algn="r" eaLnBrk="1" hangingPunct="1">
              <a:lnSpc>
                <a:spcPct val="150000"/>
              </a:lnSpc>
            </a:pPr>
            <a:r>
              <a:rPr lang="en-US" sz="2000" b="1" dirty="0">
                <a:solidFill>
                  <a:schemeClr val="bg1"/>
                </a:solidFill>
              </a:rPr>
              <a:t>Introducing GPS to study </a:t>
            </a:r>
            <a:r>
              <a:rPr lang="en-US" sz="2000" b="1" dirty="0" smtClean="0">
                <a:solidFill>
                  <a:schemeClr val="bg1"/>
                </a:solidFill>
              </a:rPr>
              <a:t>tectonic </a:t>
            </a:r>
            <a:r>
              <a:rPr lang="en-US" sz="2000" b="1" dirty="0">
                <a:solidFill>
                  <a:schemeClr val="bg1"/>
                </a:solidFill>
              </a:rPr>
              <a:t>plates</a:t>
            </a:r>
          </a:p>
          <a:p>
            <a:pPr algn="r" eaLnBrk="1" hangingPunct="1">
              <a:lnSpc>
                <a:spcPct val="150000"/>
              </a:lnSpc>
            </a:pPr>
            <a:r>
              <a:rPr lang="en-US" sz="2000" b="1" dirty="0">
                <a:solidFill>
                  <a:schemeClr val="bg1"/>
                </a:solidFill>
              </a:rPr>
              <a:t> </a:t>
            </a:r>
            <a:r>
              <a:rPr lang="en-US" sz="2000" b="1" dirty="0" smtClean="0">
                <a:solidFill>
                  <a:schemeClr val="bg1"/>
                </a:solidFill>
              </a:rPr>
              <a:t>as they move, twist, and crumple</a:t>
            </a:r>
            <a:endParaRPr lang="en-US" dirty="0">
              <a:solidFill>
                <a:schemeClr val="bg1"/>
              </a:solidFill>
            </a:endParaRPr>
          </a:p>
        </p:txBody>
      </p:sp>
      <p:sp>
        <p:nvSpPr>
          <p:cNvPr id="16388" name="TextBox 4"/>
          <p:cNvSpPr txBox="1">
            <a:spLocks noChangeArrowheads="1"/>
          </p:cNvSpPr>
          <p:nvPr/>
        </p:nvSpPr>
        <p:spPr bwMode="auto">
          <a:xfrm>
            <a:off x="4572000" y="2551113"/>
            <a:ext cx="42275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Aft>
                <a:spcPct val="40000"/>
              </a:spcAft>
            </a:pPr>
            <a:r>
              <a:rPr lang="en-US" sz="1200" b="1" i="1" dirty="0">
                <a:solidFill>
                  <a:schemeClr val="bg1"/>
                </a:solidFill>
              </a:rPr>
              <a:t>Roger Groom and Cate Fox-Lent, UNAVCO Master Teachers-in-Residence, </a:t>
            </a:r>
            <a:r>
              <a:rPr lang="en-US" sz="1200" b="1" i="1" dirty="0" smtClean="0">
                <a:solidFill>
                  <a:schemeClr val="bg1"/>
                </a:solidFill>
              </a:rPr>
              <a:t>Nancy West and </a:t>
            </a:r>
            <a:r>
              <a:rPr lang="en-US" sz="1200" b="1" i="1" dirty="0">
                <a:solidFill>
                  <a:schemeClr val="bg1"/>
                </a:solidFill>
              </a:rPr>
              <a:t>Shelley Olds, UNAVCO</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Number Placeholder 5"/>
          <p:cNvSpPr>
            <a:spLocks noGrp="1"/>
          </p:cNvSpPr>
          <p:nvPr>
            <p:ph type="sldNum" sz="quarter" idx="11"/>
          </p:nvPr>
        </p:nvSpPr>
        <p:spPr bwMode="auto">
          <a:xfrm>
            <a:off x="6833759" y="6593324"/>
            <a:ext cx="2133600" cy="131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algn="r" eaLnBrk="1" hangingPunct="1"/>
            <a:fld id="{225B0957-D095-2B47-BB61-2391B079A623}" type="slidenum">
              <a:rPr lang="en-US" sz="900">
                <a:solidFill>
                  <a:srgbClr val="898989"/>
                </a:solidFill>
                <a:latin typeface="Arial" charset="0"/>
                <a:ea typeface="ＭＳ Ｐゴシック" charset="0"/>
                <a:cs typeface="ＭＳ Ｐゴシック" charset="0"/>
              </a:rPr>
              <a:pPr algn="r" eaLnBrk="1" hangingPunct="1"/>
              <a:t>10</a:t>
            </a:fld>
            <a:endParaRPr lang="en-US" sz="900" dirty="0">
              <a:solidFill>
                <a:srgbClr val="898989"/>
              </a:solidFill>
              <a:latin typeface="Arial" charset="0"/>
              <a:ea typeface="ＭＳ Ｐゴシック" charset="0"/>
              <a:cs typeface="ＭＳ Ｐゴシック" charset="0"/>
            </a:endParaRPr>
          </a:p>
        </p:txBody>
      </p:sp>
      <p:sp>
        <p:nvSpPr>
          <p:cNvPr id="44034" name="Rectangle 2"/>
          <p:cNvSpPr>
            <a:spLocks noGrp="1" noChangeArrowheads="1"/>
          </p:cNvSpPr>
          <p:nvPr>
            <p:ph type="title"/>
          </p:nvPr>
        </p:nvSpPr>
        <p:spPr>
          <a:xfrm>
            <a:off x="2006600" y="-1"/>
            <a:ext cx="7137400" cy="983867"/>
          </a:xfrm>
        </p:spPr>
        <p:txBody>
          <a:bodyPr/>
          <a:lstStyle/>
          <a:p>
            <a:pPr algn="r" eaLnBrk="1" hangingPunct="1">
              <a:defRPr/>
            </a:pPr>
            <a:r>
              <a:rPr lang="en-US" sz="2800" b="1" dirty="0">
                <a:cs typeface="ＭＳ Ｐゴシック" charset="0"/>
              </a:rPr>
              <a:t>Anatomy of a </a:t>
            </a:r>
            <a:r>
              <a:rPr lang="en-US" sz="2800" b="1" dirty="0" smtClean="0">
                <a:cs typeface="ＭＳ Ｐゴシック" charset="0"/>
              </a:rPr>
              <a:t/>
            </a:r>
            <a:br>
              <a:rPr lang="en-US" sz="2800" b="1" dirty="0" smtClean="0">
                <a:cs typeface="ＭＳ Ｐゴシック" charset="0"/>
              </a:rPr>
            </a:br>
            <a:r>
              <a:rPr lang="en-US" sz="2800" b="1" dirty="0" smtClean="0">
                <a:cs typeface="ＭＳ Ｐゴシック" charset="0"/>
              </a:rPr>
              <a:t>High</a:t>
            </a:r>
            <a:r>
              <a:rPr lang="en-US" sz="2800" b="1" dirty="0">
                <a:cs typeface="ＭＳ Ｐゴシック" charset="0"/>
              </a:rPr>
              <a:t>-precision </a:t>
            </a:r>
            <a:r>
              <a:rPr lang="en-US" sz="2800" b="1" dirty="0" smtClean="0">
                <a:cs typeface="ＭＳ Ｐゴシック" charset="0"/>
              </a:rPr>
              <a:t>Permanent </a:t>
            </a:r>
            <a:r>
              <a:rPr lang="en-US" sz="2800" b="1" dirty="0">
                <a:cs typeface="ＭＳ Ｐゴシック" charset="0"/>
              </a:rPr>
              <a:t>GPS Station</a:t>
            </a:r>
          </a:p>
        </p:txBody>
      </p:sp>
      <p:pic>
        <p:nvPicPr>
          <p:cNvPr id="35843"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25905" y="1521128"/>
            <a:ext cx="4471987" cy="40213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Rectangle 4"/>
          <p:cNvSpPr>
            <a:spLocks noGrp="1" noChangeArrowheads="1"/>
          </p:cNvSpPr>
          <p:nvPr>
            <p:ph type="body" sz="half" idx="2"/>
          </p:nvPr>
        </p:nvSpPr>
        <p:spPr bwMode="auto">
          <a:xfrm>
            <a:off x="4810125" y="1337111"/>
            <a:ext cx="4235450" cy="534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buFontTx/>
              <a:buNone/>
            </a:pPr>
            <a:r>
              <a:rPr lang="en-US" dirty="0">
                <a:latin typeface="Calibri" charset="0"/>
                <a:ea typeface="ＭＳ Ｐゴシック" charset="0"/>
                <a:cs typeface="ＭＳ Ｐゴシック" charset="0"/>
              </a:rPr>
              <a:t>GPS antenna inside of </a:t>
            </a:r>
            <a:r>
              <a:rPr lang="en-US" dirty="0" smtClean="0">
                <a:latin typeface="Calibri" charset="0"/>
                <a:ea typeface="ＭＳ Ｐゴシック" charset="0"/>
                <a:cs typeface="ＭＳ Ｐゴシック" charset="0"/>
              </a:rPr>
              <a:t>dome</a:t>
            </a:r>
            <a:endParaRPr lang="en-US" dirty="0">
              <a:latin typeface="Calibri" charset="0"/>
              <a:ea typeface="ＭＳ Ｐゴシック" charset="0"/>
              <a:cs typeface="ＭＳ Ｐゴシック" charset="0"/>
            </a:endParaRPr>
          </a:p>
          <a:p>
            <a:pPr eaLnBrk="1" hangingPunct="1">
              <a:lnSpc>
                <a:spcPct val="80000"/>
              </a:lnSpc>
              <a:buFontTx/>
              <a:buNone/>
            </a:pPr>
            <a:r>
              <a:rPr lang="en-US" dirty="0" smtClean="0">
                <a:latin typeface="Calibri" charset="0"/>
                <a:ea typeface="ＭＳ Ｐゴシック" charset="0"/>
                <a:cs typeface="ＭＳ Ｐゴシック" charset="0"/>
              </a:rPr>
              <a:t>Tripod legs are cemented 10 – 30 feet into the ground</a:t>
            </a:r>
            <a:endParaRPr lang="en-US" dirty="0">
              <a:latin typeface="Calibri" charset="0"/>
              <a:ea typeface="ＭＳ Ｐゴシック" charset="0"/>
              <a:cs typeface="ＭＳ Ｐゴシック" charset="0"/>
            </a:endParaRPr>
          </a:p>
          <a:p>
            <a:pPr eaLnBrk="1" hangingPunct="1">
              <a:lnSpc>
                <a:spcPct val="80000"/>
              </a:lnSpc>
              <a:buFontTx/>
              <a:buNone/>
            </a:pPr>
            <a:r>
              <a:rPr lang="en-US" dirty="0" smtClean="0">
                <a:latin typeface="Calibri" charset="0"/>
                <a:ea typeface="ＭＳ Ｐゴシック" charset="0"/>
                <a:cs typeface="ＭＳ Ｐゴシック" charset="0"/>
              </a:rPr>
              <a:t>Solar </a:t>
            </a:r>
            <a:r>
              <a:rPr lang="en-US" dirty="0" smtClean="0">
                <a:latin typeface="Calibri" charset="0"/>
                <a:ea typeface="ＭＳ Ｐゴシック" charset="0"/>
                <a:cs typeface="ＭＳ Ｐゴシック" charset="0"/>
              </a:rPr>
              <a:t>panel(s) </a:t>
            </a:r>
            <a:r>
              <a:rPr lang="en-US" dirty="0">
                <a:latin typeface="Calibri" charset="0"/>
                <a:ea typeface="ＭＳ Ｐゴシック" charset="0"/>
                <a:cs typeface="ＭＳ Ｐゴシック" charset="0"/>
              </a:rPr>
              <a:t>for </a:t>
            </a:r>
            <a:r>
              <a:rPr lang="en-US" dirty="0" smtClean="0">
                <a:latin typeface="Calibri" charset="0"/>
                <a:ea typeface="ＭＳ Ｐゴシック" charset="0"/>
                <a:cs typeface="ＭＳ Ｐゴシック" charset="0"/>
              </a:rPr>
              <a:t>power.</a:t>
            </a:r>
            <a:endParaRPr lang="en-US" dirty="0" smtClean="0">
              <a:latin typeface="Calibri" charset="0"/>
              <a:ea typeface="ＭＳ Ｐゴシック" charset="0"/>
              <a:cs typeface="ＭＳ Ｐゴシック" charset="0"/>
            </a:endParaRPr>
          </a:p>
          <a:p>
            <a:pPr eaLnBrk="1" hangingPunct="1">
              <a:lnSpc>
                <a:spcPct val="80000"/>
              </a:lnSpc>
              <a:buFontTx/>
              <a:buNone/>
            </a:pPr>
            <a:r>
              <a:rPr lang="en-US" dirty="0" smtClean="0">
                <a:latin typeface="Calibri" charset="0"/>
                <a:ea typeface="ＭＳ Ｐゴシック" charset="0"/>
                <a:cs typeface="ＭＳ Ｐゴシック" charset="0"/>
              </a:rPr>
              <a:t>Equipment </a:t>
            </a:r>
            <a:r>
              <a:rPr lang="en-US" dirty="0" smtClean="0">
                <a:latin typeface="Calibri" charset="0"/>
                <a:ea typeface="ＭＳ Ｐゴシック" charset="0"/>
                <a:cs typeface="ＭＳ Ｐゴシック" charset="0"/>
              </a:rPr>
              <a:t>enclosure:</a:t>
            </a:r>
            <a:r>
              <a:rPr lang="en-US" sz="2100" dirty="0" smtClean="0">
                <a:latin typeface="Calibri" charset="0"/>
                <a:ea typeface="ＭＳ Ｐゴシック" charset="0"/>
                <a:cs typeface="ＭＳ Ｐゴシック" charset="0"/>
              </a:rPr>
              <a:t> </a:t>
            </a:r>
            <a:endParaRPr lang="en-US" sz="2100" dirty="0">
              <a:latin typeface="Calibri" charset="0"/>
              <a:ea typeface="ＭＳ Ｐゴシック" charset="0"/>
              <a:cs typeface="ＭＳ Ｐゴシック" charset="0"/>
            </a:endParaRPr>
          </a:p>
          <a:p>
            <a:pPr eaLnBrk="1" hangingPunct="1">
              <a:lnSpc>
                <a:spcPct val="80000"/>
              </a:lnSpc>
            </a:pPr>
            <a:r>
              <a:rPr lang="en-US" sz="2100" dirty="0">
                <a:latin typeface="Calibri" charset="0"/>
                <a:ea typeface="ＭＳ Ｐゴシック" charset="0"/>
                <a:cs typeface="ＭＳ Ｐゴシック" charset="0"/>
              </a:rPr>
              <a:t>GPS receiver</a:t>
            </a:r>
          </a:p>
          <a:p>
            <a:pPr eaLnBrk="1" hangingPunct="1">
              <a:lnSpc>
                <a:spcPct val="80000"/>
              </a:lnSpc>
            </a:pPr>
            <a:r>
              <a:rPr lang="en-US" sz="2100" dirty="0" smtClean="0">
                <a:latin typeface="Calibri" charset="0"/>
                <a:ea typeface="ＭＳ Ｐゴシック" charset="0"/>
                <a:cs typeface="ＭＳ Ｐゴシック" charset="0"/>
              </a:rPr>
              <a:t>Power storage: Batteries</a:t>
            </a:r>
            <a:endParaRPr lang="en-US" sz="2100" dirty="0">
              <a:latin typeface="Calibri" charset="0"/>
              <a:ea typeface="ＭＳ Ｐゴシック" charset="0"/>
              <a:cs typeface="ＭＳ Ｐゴシック" charset="0"/>
            </a:endParaRPr>
          </a:p>
          <a:p>
            <a:pPr eaLnBrk="1" hangingPunct="1">
              <a:lnSpc>
                <a:spcPct val="80000"/>
              </a:lnSpc>
            </a:pPr>
            <a:r>
              <a:rPr lang="en-US" sz="2100" dirty="0" smtClean="0">
                <a:latin typeface="Calibri" charset="0"/>
                <a:ea typeface="ＭＳ Ｐゴシック" charset="0"/>
                <a:cs typeface="ＭＳ Ｐゴシック" charset="0"/>
              </a:rPr>
              <a:t>Communications: radio </a:t>
            </a:r>
            <a:r>
              <a:rPr lang="en-US" sz="2100" dirty="0">
                <a:latin typeface="Calibri" charset="0"/>
                <a:ea typeface="ＭＳ Ｐゴシック" charset="0"/>
                <a:cs typeface="ＭＳ Ｐゴシック" charset="0"/>
              </a:rPr>
              <a:t>modem</a:t>
            </a:r>
          </a:p>
          <a:p>
            <a:pPr eaLnBrk="1" hangingPunct="1">
              <a:lnSpc>
                <a:spcPct val="80000"/>
              </a:lnSpc>
            </a:pPr>
            <a:r>
              <a:rPr lang="en-US" sz="2100" dirty="0">
                <a:latin typeface="Calibri" charset="0"/>
                <a:ea typeface="ＭＳ Ｐゴシック" charset="0"/>
                <a:cs typeface="ＭＳ Ｐゴシック" charset="0"/>
              </a:rPr>
              <a:t>Data </a:t>
            </a:r>
            <a:r>
              <a:rPr lang="en-US" sz="2100" dirty="0" smtClean="0">
                <a:latin typeface="Calibri" charset="0"/>
                <a:ea typeface="ＭＳ Ｐゴシック" charset="0"/>
                <a:cs typeface="ＭＳ Ｐゴシック" charset="0"/>
              </a:rPr>
              <a:t>storage: memory cards</a:t>
            </a:r>
            <a:endParaRPr lang="en-US" sz="2100" dirty="0">
              <a:latin typeface="Calibri" charset="0"/>
              <a:ea typeface="ＭＳ Ｐゴシック" charset="0"/>
              <a:cs typeface="ＭＳ Ｐゴシック" charset="0"/>
            </a:endParaRPr>
          </a:p>
        </p:txBody>
      </p:sp>
      <p:sp>
        <p:nvSpPr>
          <p:cNvPr id="35845" name="Line 5"/>
          <p:cNvSpPr>
            <a:spLocks noChangeShapeType="1"/>
          </p:cNvSpPr>
          <p:nvPr/>
        </p:nvSpPr>
        <p:spPr bwMode="auto">
          <a:xfrm flipH="1">
            <a:off x="1641475" y="1579563"/>
            <a:ext cx="3179763" cy="1535112"/>
          </a:xfrm>
          <a:prstGeom prst="line">
            <a:avLst/>
          </a:prstGeom>
          <a:noFill/>
          <a:ln w="571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35846" name="Line 6"/>
          <p:cNvSpPr>
            <a:spLocks noChangeShapeType="1"/>
          </p:cNvSpPr>
          <p:nvPr/>
        </p:nvSpPr>
        <p:spPr bwMode="auto">
          <a:xfrm flipH="1">
            <a:off x="617141" y="3968750"/>
            <a:ext cx="744537" cy="2730500"/>
          </a:xfrm>
          <a:prstGeom prst="line">
            <a:avLst/>
          </a:prstGeom>
          <a:noFill/>
          <a:ln w="57150">
            <a:solidFill>
              <a:schemeClr val="tx1"/>
            </a:solidFill>
            <a:prstDash val="dash"/>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35847" name="Line 7"/>
          <p:cNvSpPr>
            <a:spLocks noChangeShapeType="1"/>
          </p:cNvSpPr>
          <p:nvPr/>
        </p:nvSpPr>
        <p:spPr bwMode="auto">
          <a:xfrm>
            <a:off x="1946216" y="4103688"/>
            <a:ext cx="1038225" cy="2351087"/>
          </a:xfrm>
          <a:prstGeom prst="line">
            <a:avLst/>
          </a:prstGeom>
          <a:noFill/>
          <a:ln w="57150">
            <a:solidFill>
              <a:schemeClr val="tx1"/>
            </a:solidFill>
            <a:prstDash val="dash"/>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35848" name="Line 8"/>
          <p:cNvSpPr>
            <a:spLocks noChangeShapeType="1"/>
          </p:cNvSpPr>
          <p:nvPr/>
        </p:nvSpPr>
        <p:spPr bwMode="auto">
          <a:xfrm flipH="1">
            <a:off x="1437482" y="4008438"/>
            <a:ext cx="101600" cy="2570162"/>
          </a:xfrm>
          <a:prstGeom prst="line">
            <a:avLst/>
          </a:prstGeom>
          <a:noFill/>
          <a:ln w="57150">
            <a:solidFill>
              <a:schemeClr val="tx1"/>
            </a:solidFill>
            <a:prstDash val="dash"/>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35849" name="Line 9"/>
          <p:cNvSpPr>
            <a:spLocks noChangeShapeType="1"/>
          </p:cNvSpPr>
          <p:nvPr/>
        </p:nvSpPr>
        <p:spPr bwMode="auto">
          <a:xfrm flipH="1">
            <a:off x="1863725" y="2424113"/>
            <a:ext cx="3179763" cy="1535112"/>
          </a:xfrm>
          <a:prstGeom prst="line">
            <a:avLst/>
          </a:prstGeom>
          <a:noFill/>
          <a:ln w="571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2" name="Left Brace 1"/>
          <p:cNvSpPr/>
          <p:nvPr/>
        </p:nvSpPr>
        <p:spPr bwMode="auto">
          <a:xfrm>
            <a:off x="3459793" y="2861006"/>
            <a:ext cx="2094312" cy="3350590"/>
          </a:xfrm>
          <a:prstGeom prst="leftBrace">
            <a:avLst>
              <a:gd name="adj1" fmla="val 8333"/>
              <a:gd name="adj2" fmla="val 37482"/>
            </a:avLst>
          </a:prstGeom>
          <a:noFill/>
          <a:ln w="57150" cmpd="sng">
            <a:solidFill>
              <a:srgbClr val="FF0000"/>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endParaRPr>
          </a:p>
        </p:txBody>
      </p:sp>
    </p:spTree>
    <p:extLst>
      <p:ext uri="{BB962C8B-B14F-4D97-AF65-F5344CB8AC3E}">
        <p14:creationId xmlns:p14="http://schemas.microsoft.com/office/powerpoint/2010/main" val="14871115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026" y="0"/>
            <a:ext cx="7248973" cy="935103"/>
          </a:xfrm>
        </p:spPr>
        <p:txBody>
          <a:bodyPr/>
          <a:lstStyle/>
          <a:p>
            <a:r>
              <a:rPr lang="en-US" sz="2800" dirty="0" smtClean="0"/>
              <a:t>A high precision GPS antenna is </a:t>
            </a:r>
            <a:br>
              <a:rPr lang="en-US" sz="2800" dirty="0" smtClean="0"/>
            </a:br>
            <a:r>
              <a:rPr lang="en-US" sz="2800" dirty="0" smtClean="0"/>
              <a:t>much bigger than a cell phone</a:t>
            </a:r>
            <a:endParaRPr lang="en-US" sz="2800" dirty="0"/>
          </a:p>
        </p:txBody>
      </p:sp>
      <p:sp>
        <p:nvSpPr>
          <p:cNvPr id="5" name="Slide Number Placeholder 5"/>
          <p:cNvSpPr txBox="1">
            <a:spLocks/>
          </p:cNvSpPr>
          <p:nvPr/>
        </p:nvSpPr>
        <p:spPr bwMode="auto">
          <a:xfrm>
            <a:off x="8461061" y="6593324"/>
            <a:ext cx="506298" cy="2646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1pPr>
            <a:lvl2pPr marL="742950" indent="-28575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2pPr>
            <a:lvl3pPr marL="11430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3pPr>
            <a:lvl4pPr marL="16002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4pPr>
            <a:lvl5pPr marL="20574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5pPr>
            <a:lvl6pPr marL="25146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6pPr>
            <a:lvl7pPr marL="29718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7pPr>
            <a:lvl8pPr marL="34290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8pPr>
            <a:lvl9pPr marL="38862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9pPr>
          </a:lstStyle>
          <a:p>
            <a:pPr algn="r" eaLnBrk="1" hangingPunct="1"/>
            <a:fld id="{225B0957-D095-2B47-BB61-2391B079A623}" type="slidenum">
              <a:rPr lang="en-US" sz="900" smtClean="0">
                <a:solidFill>
                  <a:srgbClr val="898989"/>
                </a:solidFill>
                <a:latin typeface="Arial" charset="0"/>
                <a:ea typeface="ＭＳ Ｐゴシック" charset="0"/>
                <a:cs typeface="ＭＳ Ｐゴシック" charset="0"/>
              </a:rPr>
              <a:pPr algn="r" eaLnBrk="1" hangingPunct="1"/>
              <a:t>11</a:t>
            </a:fld>
            <a:endParaRPr lang="en-US" sz="900" dirty="0">
              <a:solidFill>
                <a:srgbClr val="898989"/>
              </a:solidFill>
              <a:latin typeface="Arial" charset="0"/>
              <a:ea typeface="ＭＳ Ｐゴシック" charset="0"/>
              <a:cs typeface="ＭＳ Ｐゴシック" charset="0"/>
            </a:endParaRPr>
          </a:p>
        </p:txBody>
      </p:sp>
      <p:grpSp>
        <p:nvGrpSpPr>
          <p:cNvPr id="15" name="Group 14"/>
          <p:cNvGrpSpPr/>
          <p:nvPr/>
        </p:nvGrpSpPr>
        <p:grpSpPr>
          <a:xfrm>
            <a:off x="665801" y="1051183"/>
            <a:ext cx="7582755" cy="5687067"/>
            <a:chOff x="665801" y="1051183"/>
            <a:chExt cx="7582755" cy="5687067"/>
          </a:xfrm>
        </p:grpSpPr>
        <p:pic>
          <p:nvPicPr>
            <p:cNvPr id="4" name="Picture 3" descr="cut-awa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801" y="1051183"/>
              <a:ext cx="7582755" cy="5687067"/>
            </a:xfrm>
            <a:prstGeom prst="rect">
              <a:avLst/>
            </a:prstGeom>
          </p:spPr>
        </p:pic>
        <p:sp>
          <p:nvSpPr>
            <p:cNvPr id="9" name="Half Frame 8"/>
            <p:cNvSpPr/>
            <p:nvPr/>
          </p:nvSpPr>
          <p:spPr bwMode="auto">
            <a:xfrm flipV="1">
              <a:off x="4980647" y="4345466"/>
              <a:ext cx="704434" cy="803613"/>
            </a:xfrm>
            <a:prstGeom prst="halfFrame">
              <a:avLst>
                <a:gd name="adj1" fmla="val 3704"/>
                <a:gd name="adj2" fmla="val 4937"/>
              </a:avLst>
            </a:prstGeom>
            <a:solidFill>
              <a:schemeClr val="accent3"/>
            </a:solidFill>
            <a:ln w="12700" cap="flat" cmpd="sng" algn="ctr">
              <a:solidFill>
                <a:schemeClr val="accent3"/>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endParaRPr>
            </a:p>
          </p:txBody>
        </p:sp>
        <p:sp>
          <p:nvSpPr>
            <p:cNvPr id="10" name="Half Frame 9"/>
            <p:cNvSpPr/>
            <p:nvPr/>
          </p:nvSpPr>
          <p:spPr bwMode="auto">
            <a:xfrm flipH="1" flipV="1">
              <a:off x="6740347" y="4319284"/>
              <a:ext cx="730622" cy="803613"/>
            </a:xfrm>
            <a:prstGeom prst="halfFrame">
              <a:avLst>
                <a:gd name="adj1" fmla="val 3704"/>
                <a:gd name="adj2" fmla="val 4937"/>
              </a:avLst>
            </a:prstGeom>
            <a:solidFill>
              <a:schemeClr val="accent3"/>
            </a:solidFill>
            <a:ln w="12700" cap="flat" cmpd="sng" algn="ctr">
              <a:solidFill>
                <a:schemeClr val="accent3"/>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endParaRPr>
            </a:p>
          </p:txBody>
        </p:sp>
        <p:sp>
          <p:nvSpPr>
            <p:cNvPr id="11" name="TextBox 10"/>
            <p:cNvSpPr txBox="1"/>
            <p:nvPr/>
          </p:nvSpPr>
          <p:spPr>
            <a:xfrm>
              <a:off x="5298139" y="4910974"/>
              <a:ext cx="1858990" cy="369332"/>
            </a:xfrm>
            <a:prstGeom prst="rect">
              <a:avLst/>
            </a:prstGeom>
            <a:solidFill>
              <a:srgbClr val="606060"/>
            </a:solidFill>
          </p:spPr>
          <p:txBody>
            <a:bodyPr wrap="none" rtlCol="0">
              <a:spAutoFit/>
            </a:bodyPr>
            <a:lstStyle/>
            <a:p>
              <a:r>
                <a:rPr lang="en-US" dirty="0" smtClean="0">
                  <a:solidFill>
                    <a:schemeClr val="accent3"/>
                  </a:solidFill>
                </a:rPr>
                <a:t>42 cm (~16.5 in)</a:t>
              </a:r>
              <a:endParaRPr lang="en-US" dirty="0">
                <a:solidFill>
                  <a:schemeClr val="accent3"/>
                </a:solidFill>
              </a:endParaRPr>
            </a:p>
          </p:txBody>
        </p:sp>
        <p:sp>
          <p:nvSpPr>
            <p:cNvPr id="12" name="Half Frame 11"/>
            <p:cNvSpPr/>
            <p:nvPr/>
          </p:nvSpPr>
          <p:spPr bwMode="auto">
            <a:xfrm rot="16200000" flipV="1">
              <a:off x="7101226" y="3468382"/>
              <a:ext cx="704434" cy="803613"/>
            </a:xfrm>
            <a:prstGeom prst="halfFrame">
              <a:avLst>
                <a:gd name="adj1" fmla="val 3704"/>
                <a:gd name="adj2" fmla="val 4937"/>
              </a:avLst>
            </a:prstGeom>
            <a:solidFill>
              <a:schemeClr val="accent3"/>
            </a:solidFill>
            <a:ln w="12700" cap="flat" cmpd="sng" algn="ctr">
              <a:solidFill>
                <a:schemeClr val="accent3"/>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endParaRPr>
            </a:p>
          </p:txBody>
        </p:sp>
        <p:sp>
          <p:nvSpPr>
            <p:cNvPr id="13" name="Half Frame 12"/>
            <p:cNvSpPr/>
            <p:nvPr/>
          </p:nvSpPr>
          <p:spPr bwMode="auto">
            <a:xfrm rot="16200000" flipH="1" flipV="1">
              <a:off x="6748673" y="1698494"/>
              <a:ext cx="730622" cy="1488627"/>
            </a:xfrm>
            <a:prstGeom prst="halfFrame">
              <a:avLst>
                <a:gd name="adj1" fmla="val 3704"/>
                <a:gd name="adj2" fmla="val 4937"/>
              </a:avLst>
            </a:prstGeom>
            <a:solidFill>
              <a:schemeClr val="accent3"/>
            </a:solidFill>
            <a:ln w="12700" cap="flat" cmpd="sng" algn="ctr">
              <a:solidFill>
                <a:schemeClr val="accent3"/>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endParaRPr>
            </a:p>
          </p:txBody>
        </p:sp>
        <p:sp>
          <p:nvSpPr>
            <p:cNvPr id="14" name="TextBox 13"/>
            <p:cNvSpPr txBox="1"/>
            <p:nvPr/>
          </p:nvSpPr>
          <p:spPr>
            <a:xfrm rot="16200000">
              <a:off x="6899094" y="2920403"/>
              <a:ext cx="1858990" cy="369332"/>
            </a:xfrm>
            <a:prstGeom prst="rect">
              <a:avLst/>
            </a:prstGeom>
            <a:solidFill>
              <a:schemeClr val="bg2">
                <a:lumMod val="75000"/>
              </a:schemeClr>
            </a:solidFill>
          </p:spPr>
          <p:txBody>
            <a:bodyPr wrap="none" rtlCol="0">
              <a:spAutoFit/>
            </a:bodyPr>
            <a:lstStyle/>
            <a:p>
              <a:r>
                <a:rPr lang="en-US" dirty="0" smtClean="0">
                  <a:solidFill>
                    <a:schemeClr val="accent3"/>
                  </a:solidFill>
                </a:rPr>
                <a:t>32 cm (~12.6 in)</a:t>
              </a:r>
              <a:endParaRPr lang="en-US" dirty="0">
                <a:solidFill>
                  <a:schemeClr val="accent3"/>
                </a:solidFill>
              </a:endParaRPr>
            </a:p>
          </p:txBody>
        </p:sp>
      </p:grpSp>
    </p:spTree>
    <p:extLst>
      <p:ext uri="{BB962C8B-B14F-4D97-AF65-F5344CB8AC3E}">
        <p14:creationId xmlns:p14="http://schemas.microsoft.com/office/powerpoint/2010/main" val="23895151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Anatomy of a GPS Antenna</a:t>
            </a:r>
            <a:endParaRPr lang="en-US" dirty="0"/>
          </a:p>
        </p:txBody>
      </p:sp>
      <p:grpSp>
        <p:nvGrpSpPr>
          <p:cNvPr id="3" name="Group 2"/>
          <p:cNvGrpSpPr/>
          <p:nvPr/>
        </p:nvGrpSpPr>
        <p:grpSpPr>
          <a:xfrm>
            <a:off x="445721" y="973990"/>
            <a:ext cx="7270930" cy="5538797"/>
            <a:chOff x="445721" y="973990"/>
            <a:chExt cx="7270930" cy="5538797"/>
          </a:xfrm>
        </p:grpSpPr>
        <p:pic>
          <p:nvPicPr>
            <p:cNvPr id="11" name="Picture 10" descr="cut-away-GPS-anim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721" y="973990"/>
              <a:ext cx="7270930" cy="5538797"/>
            </a:xfrm>
            <a:prstGeom prst="rect">
              <a:avLst/>
            </a:prstGeom>
          </p:spPr>
        </p:pic>
        <p:sp>
          <p:nvSpPr>
            <p:cNvPr id="5" name="Line 5"/>
            <p:cNvSpPr>
              <a:spLocks noChangeShapeType="1"/>
            </p:cNvSpPr>
            <p:nvPr/>
          </p:nvSpPr>
          <p:spPr bwMode="auto">
            <a:xfrm flipH="1">
              <a:off x="4068795" y="1171254"/>
              <a:ext cx="2712530" cy="1947980"/>
            </a:xfrm>
            <a:prstGeom prst="line">
              <a:avLst/>
            </a:prstGeom>
            <a:noFill/>
            <a:ln w="571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6" name="Line 5"/>
            <p:cNvSpPr>
              <a:spLocks noChangeShapeType="1"/>
            </p:cNvSpPr>
            <p:nvPr/>
          </p:nvSpPr>
          <p:spPr bwMode="auto">
            <a:xfrm flipH="1">
              <a:off x="4093453" y="1652084"/>
              <a:ext cx="2700201" cy="2194559"/>
            </a:xfrm>
            <a:prstGeom prst="line">
              <a:avLst/>
            </a:prstGeom>
            <a:noFill/>
            <a:ln w="571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 name="Line 5"/>
            <p:cNvSpPr>
              <a:spLocks noChangeShapeType="1"/>
            </p:cNvSpPr>
            <p:nvPr/>
          </p:nvSpPr>
          <p:spPr bwMode="auto">
            <a:xfrm flipH="1">
              <a:off x="5264774" y="2157572"/>
              <a:ext cx="1516550" cy="1306873"/>
            </a:xfrm>
            <a:prstGeom prst="line">
              <a:avLst/>
            </a:prstGeom>
            <a:noFill/>
            <a:ln w="571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8" name="Line 5"/>
            <p:cNvSpPr>
              <a:spLocks noChangeShapeType="1"/>
            </p:cNvSpPr>
            <p:nvPr/>
          </p:nvSpPr>
          <p:spPr bwMode="auto">
            <a:xfrm flipH="1">
              <a:off x="5863669" y="4226413"/>
              <a:ext cx="962396" cy="208344"/>
            </a:xfrm>
            <a:prstGeom prst="line">
              <a:avLst/>
            </a:prstGeom>
            <a:noFill/>
            <a:ln w="571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9" name="Line 5"/>
            <p:cNvSpPr>
              <a:spLocks noChangeShapeType="1"/>
            </p:cNvSpPr>
            <p:nvPr/>
          </p:nvSpPr>
          <p:spPr bwMode="auto">
            <a:xfrm flipH="1">
              <a:off x="4167432" y="3472405"/>
              <a:ext cx="2599103" cy="978359"/>
            </a:xfrm>
            <a:prstGeom prst="line">
              <a:avLst/>
            </a:prstGeom>
            <a:noFill/>
            <a:ln w="571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 name="Line 5"/>
            <p:cNvSpPr>
              <a:spLocks noChangeShapeType="1"/>
            </p:cNvSpPr>
            <p:nvPr/>
          </p:nvSpPr>
          <p:spPr bwMode="auto">
            <a:xfrm flipH="1">
              <a:off x="4944200" y="4623259"/>
              <a:ext cx="1871942" cy="875470"/>
            </a:xfrm>
            <a:prstGeom prst="line">
              <a:avLst/>
            </a:prstGeom>
            <a:noFill/>
            <a:ln w="571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2" name="Line 5"/>
            <p:cNvSpPr>
              <a:spLocks noChangeShapeType="1"/>
            </p:cNvSpPr>
            <p:nvPr/>
          </p:nvSpPr>
          <p:spPr bwMode="auto">
            <a:xfrm flipH="1">
              <a:off x="4276212" y="5357425"/>
              <a:ext cx="2490323" cy="1002037"/>
            </a:xfrm>
            <a:prstGeom prst="line">
              <a:avLst/>
            </a:prstGeom>
            <a:noFill/>
            <a:ln w="571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grpSp>
      <p:sp>
        <p:nvSpPr>
          <p:cNvPr id="13" name="Slide Number Placeholder 5"/>
          <p:cNvSpPr txBox="1">
            <a:spLocks/>
          </p:cNvSpPr>
          <p:nvPr/>
        </p:nvSpPr>
        <p:spPr bwMode="auto">
          <a:xfrm>
            <a:off x="8461061" y="6593324"/>
            <a:ext cx="506298" cy="2646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1pPr>
            <a:lvl2pPr marL="742950" indent="-28575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2pPr>
            <a:lvl3pPr marL="11430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3pPr>
            <a:lvl4pPr marL="16002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4pPr>
            <a:lvl5pPr marL="20574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5pPr>
            <a:lvl6pPr marL="25146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6pPr>
            <a:lvl7pPr marL="29718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7pPr>
            <a:lvl8pPr marL="34290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8pPr>
            <a:lvl9pPr marL="38862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9pPr>
          </a:lstStyle>
          <a:p>
            <a:pPr algn="r" eaLnBrk="1" hangingPunct="1"/>
            <a:fld id="{225B0957-D095-2B47-BB61-2391B079A623}" type="slidenum">
              <a:rPr lang="en-US" sz="900" smtClean="0">
                <a:solidFill>
                  <a:srgbClr val="898989"/>
                </a:solidFill>
                <a:latin typeface="Arial" charset="0"/>
                <a:ea typeface="ＭＳ Ｐゴシック" charset="0"/>
                <a:cs typeface="ＭＳ Ｐゴシック" charset="0"/>
              </a:rPr>
              <a:pPr algn="r" eaLnBrk="1" hangingPunct="1"/>
              <a:t>12</a:t>
            </a:fld>
            <a:endParaRPr lang="en-US" sz="900" dirty="0">
              <a:solidFill>
                <a:srgbClr val="898989"/>
              </a:solidFill>
              <a:latin typeface="Arial" charset="0"/>
              <a:ea typeface="ＭＳ Ｐゴシック" charset="0"/>
              <a:cs typeface="ＭＳ Ｐゴシック" charset="0"/>
            </a:endParaRPr>
          </a:p>
        </p:txBody>
      </p:sp>
      <p:sp>
        <p:nvSpPr>
          <p:cNvPr id="4" name="Content Placeholder 3"/>
          <p:cNvSpPr>
            <a:spLocks noGrp="1"/>
          </p:cNvSpPr>
          <p:nvPr>
            <p:ph idx="1"/>
          </p:nvPr>
        </p:nvSpPr>
        <p:spPr>
          <a:xfrm>
            <a:off x="6776457" y="875358"/>
            <a:ext cx="2367543" cy="5757638"/>
          </a:xfrm>
          <a:solidFill>
            <a:schemeClr val="bg1"/>
          </a:solidFill>
        </p:spPr>
        <p:txBody>
          <a:bodyPr/>
          <a:lstStyle/>
          <a:p>
            <a:pPr>
              <a:lnSpc>
                <a:spcPct val="100000"/>
              </a:lnSpc>
              <a:spcBef>
                <a:spcPts val="600"/>
              </a:spcBef>
            </a:pPr>
            <a:r>
              <a:rPr lang="en-US" dirty="0" smtClean="0"/>
              <a:t>Antenna</a:t>
            </a:r>
          </a:p>
          <a:p>
            <a:pPr>
              <a:lnSpc>
                <a:spcPct val="100000"/>
              </a:lnSpc>
              <a:spcBef>
                <a:spcPts val="600"/>
              </a:spcBef>
            </a:pPr>
            <a:r>
              <a:rPr lang="en-US" dirty="0" smtClean="0"/>
              <a:t>Signal Amplifier</a:t>
            </a:r>
            <a:endParaRPr lang="en-US" dirty="0" smtClean="0"/>
          </a:p>
          <a:p>
            <a:pPr>
              <a:lnSpc>
                <a:spcPct val="80000"/>
              </a:lnSpc>
              <a:spcBef>
                <a:spcPts val="600"/>
              </a:spcBef>
            </a:pPr>
            <a:r>
              <a:rPr lang="en-US" dirty="0" smtClean="0"/>
              <a:t>Choke </a:t>
            </a:r>
            <a:r>
              <a:rPr lang="en-US" dirty="0" smtClean="0"/>
              <a:t>ring (to dampen unwanted signals)</a:t>
            </a:r>
            <a:endParaRPr lang="en-US" dirty="0" smtClean="0"/>
          </a:p>
          <a:p>
            <a:pPr>
              <a:lnSpc>
                <a:spcPct val="80000"/>
              </a:lnSpc>
              <a:spcBef>
                <a:spcPts val="600"/>
              </a:spcBef>
            </a:pPr>
            <a:r>
              <a:rPr lang="en-US" dirty="0" smtClean="0"/>
              <a:t>Antenna </a:t>
            </a:r>
            <a:r>
              <a:rPr lang="en-US" dirty="0" smtClean="0"/>
              <a:t>m</a:t>
            </a:r>
            <a:r>
              <a:rPr lang="en-US" dirty="0" smtClean="0"/>
              <a:t>ount</a:t>
            </a:r>
          </a:p>
          <a:p>
            <a:pPr>
              <a:lnSpc>
                <a:spcPct val="80000"/>
              </a:lnSpc>
              <a:spcBef>
                <a:spcPts val="600"/>
              </a:spcBef>
            </a:pPr>
            <a:r>
              <a:rPr lang="en-US" dirty="0"/>
              <a:t>Dome</a:t>
            </a:r>
          </a:p>
          <a:p>
            <a:pPr>
              <a:lnSpc>
                <a:spcPct val="80000"/>
              </a:lnSpc>
              <a:spcBef>
                <a:spcPts val="600"/>
              </a:spcBef>
            </a:pPr>
            <a:r>
              <a:rPr lang="en-US" dirty="0" smtClean="0"/>
              <a:t>Power &amp; signal cable </a:t>
            </a:r>
          </a:p>
          <a:p>
            <a:pPr>
              <a:lnSpc>
                <a:spcPct val="80000"/>
              </a:lnSpc>
              <a:spcBef>
                <a:spcPts val="600"/>
              </a:spcBef>
            </a:pPr>
            <a:r>
              <a:rPr lang="en-US" dirty="0" smtClean="0"/>
              <a:t>Tripod supports</a:t>
            </a:r>
            <a:endParaRPr lang="en-US" dirty="0" smtClean="0"/>
          </a:p>
        </p:txBody>
      </p:sp>
    </p:spTree>
    <p:extLst>
      <p:ext uri="{BB962C8B-B14F-4D97-AF65-F5344CB8AC3E}">
        <p14:creationId xmlns:p14="http://schemas.microsoft.com/office/powerpoint/2010/main" val="14533202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914400" y="0"/>
            <a:ext cx="8229600" cy="1143000"/>
          </a:xfrm>
        </p:spPr>
        <p:txBody>
          <a:bodyPr/>
          <a:lstStyle/>
          <a:p>
            <a:pPr algn="r"/>
            <a:r>
              <a:rPr lang="en-US" sz="3200" dirty="0" smtClean="0">
                <a:latin typeface="Arial" charset="0"/>
              </a:rPr>
              <a:t>High precision </a:t>
            </a:r>
            <a:r>
              <a:rPr lang="en-US" sz="3200" dirty="0">
                <a:latin typeface="Arial" charset="0"/>
              </a:rPr>
              <a:t>GPS </a:t>
            </a:r>
            <a:r>
              <a:rPr lang="en-US" sz="3200" dirty="0" smtClean="0">
                <a:latin typeface="Arial" charset="0"/>
              </a:rPr>
              <a:t>Corrects </a:t>
            </a:r>
            <a:br>
              <a:rPr lang="en-US" sz="3200" dirty="0" smtClean="0">
                <a:latin typeface="Arial" charset="0"/>
              </a:rPr>
            </a:br>
            <a:r>
              <a:rPr lang="en-US" sz="3200" dirty="0" smtClean="0">
                <a:latin typeface="Arial" charset="0"/>
              </a:rPr>
              <a:t>Some of these Sources </a:t>
            </a:r>
            <a:r>
              <a:rPr lang="en-US" sz="3200" dirty="0">
                <a:latin typeface="Arial" charset="0"/>
              </a:rPr>
              <a:t>of </a:t>
            </a:r>
            <a:r>
              <a:rPr lang="en-US" sz="3200" dirty="0" smtClean="0">
                <a:latin typeface="Arial" charset="0"/>
              </a:rPr>
              <a:t>Error –</a:t>
            </a:r>
            <a:endParaRPr lang="en-US" sz="3200" dirty="0">
              <a:latin typeface="Arial" charset="0"/>
            </a:endParaRPr>
          </a:p>
        </p:txBody>
      </p:sp>
      <p:sp>
        <p:nvSpPr>
          <p:cNvPr id="73730" name="Slide Number Placeholder 4"/>
          <p:cNvSpPr>
            <a:spLocks noGrp="1"/>
          </p:cNvSpPr>
          <p:nvPr>
            <p:ph type="sldNum" sz="quarter" idx="4294967295"/>
          </p:nvPr>
        </p:nvSpPr>
        <p:spPr bwMode="auto">
          <a:xfrm>
            <a:off x="6553200" y="6589713"/>
            <a:ext cx="2133600" cy="1317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AE8ED81-484C-C042-957F-5A6EF57E823C}" type="slidenum">
              <a:rPr lang="en-US" sz="900">
                <a:solidFill>
                  <a:srgbClr val="898989"/>
                </a:solidFill>
              </a:rPr>
              <a:pPr eaLnBrk="1" hangingPunct="1"/>
              <a:t>13</a:t>
            </a:fld>
            <a:endParaRPr lang="en-US" sz="900">
              <a:solidFill>
                <a:srgbClr val="898989"/>
              </a:solidFill>
            </a:endParaRPr>
          </a:p>
        </p:txBody>
      </p:sp>
      <p:sp>
        <p:nvSpPr>
          <p:cNvPr id="73731" name="Rectangle 3"/>
          <p:cNvSpPr>
            <a:spLocks noGrp="1" noChangeArrowheads="1"/>
          </p:cNvSpPr>
          <p:nvPr>
            <p:ph type="body" idx="4294967295"/>
          </p:nvPr>
        </p:nvSpPr>
        <p:spPr>
          <a:xfrm>
            <a:off x="0" y="1292225"/>
            <a:ext cx="4528967" cy="5241925"/>
          </a:xfrm>
          <a:prstGeom prst="rect">
            <a:avLst/>
          </a:prstGeom>
        </p:spPr>
        <p:txBody>
          <a:bodyPr/>
          <a:lstStyle/>
          <a:p>
            <a:pPr eaLnBrk="1" hangingPunct="1">
              <a:buFontTx/>
              <a:buNone/>
            </a:pPr>
            <a:r>
              <a:rPr lang="en-US" sz="2800" dirty="0">
                <a:latin typeface="Calibri" charset="0"/>
                <a:ea typeface="ＭＳ Ｐゴシック" charset="0"/>
                <a:cs typeface="ＭＳ Ｐゴシック" charset="0"/>
              </a:rPr>
              <a:t>Some GPS Error Sources</a:t>
            </a:r>
          </a:p>
          <a:p>
            <a:pPr eaLnBrk="1" hangingPunct="1">
              <a:lnSpc>
                <a:spcPct val="85000"/>
              </a:lnSpc>
              <a:spcBef>
                <a:spcPct val="30000"/>
              </a:spcBef>
            </a:pPr>
            <a:r>
              <a:rPr lang="en-US" sz="2800" dirty="0">
                <a:latin typeface="Calibri" charset="0"/>
                <a:ea typeface="ＭＳ Ｐゴシック" charset="0"/>
                <a:cs typeface="ＭＳ Ｐゴシック" charset="0"/>
              </a:rPr>
              <a:t>Selective </a:t>
            </a:r>
            <a:r>
              <a:rPr lang="en-US" sz="2800" dirty="0" smtClean="0">
                <a:latin typeface="Calibri" charset="0"/>
                <a:ea typeface="ＭＳ Ｐゴシック" charset="0"/>
                <a:cs typeface="ＭＳ Ｐゴシック" charset="0"/>
              </a:rPr>
              <a:t>Availability* </a:t>
            </a:r>
            <a:endParaRPr lang="en-US" sz="2800" dirty="0">
              <a:latin typeface="Calibri" charset="0"/>
              <a:ea typeface="ＭＳ Ｐゴシック" charset="0"/>
              <a:cs typeface="ＭＳ Ｐゴシック" charset="0"/>
            </a:endParaRPr>
          </a:p>
          <a:p>
            <a:pPr eaLnBrk="1" hangingPunct="1">
              <a:lnSpc>
                <a:spcPct val="85000"/>
              </a:lnSpc>
              <a:spcBef>
                <a:spcPct val="30000"/>
              </a:spcBef>
            </a:pPr>
            <a:r>
              <a:rPr lang="en-US" sz="2800" dirty="0">
                <a:latin typeface="Calibri" charset="0"/>
                <a:ea typeface="ＭＳ Ｐゴシック" charset="0"/>
                <a:cs typeface="ＭＳ Ｐゴシック" charset="0"/>
              </a:rPr>
              <a:t>Satellite orbits </a:t>
            </a:r>
          </a:p>
          <a:p>
            <a:pPr eaLnBrk="1" hangingPunct="1">
              <a:lnSpc>
                <a:spcPct val="85000"/>
              </a:lnSpc>
              <a:spcBef>
                <a:spcPct val="30000"/>
              </a:spcBef>
            </a:pPr>
            <a:r>
              <a:rPr lang="en-US" sz="2800" dirty="0">
                <a:latin typeface="Calibri" charset="0"/>
                <a:ea typeface="ＭＳ Ｐゴシック" charset="0"/>
                <a:cs typeface="ＭＳ Ｐゴシック" charset="0"/>
              </a:rPr>
              <a:t>Satellite and receiver clock errors </a:t>
            </a:r>
          </a:p>
          <a:p>
            <a:pPr eaLnBrk="1" hangingPunct="1">
              <a:lnSpc>
                <a:spcPct val="85000"/>
              </a:lnSpc>
              <a:spcBef>
                <a:spcPct val="30000"/>
              </a:spcBef>
            </a:pPr>
            <a:r>
              <a:rPr lang="en-US" sz="2800" b="1" dirty="0">
                <a:latin typeface="Calibri" charset="0"/>
                <a:ea typeface="ＭＳ Ｐゴシック" charset="0"/>
                <a:cs typeface="ＭＳ Ｐゴシック" charset="0"/>
              </a:rPr>
              <a:t>Atmospheric delays</a:t>
            </a:r>
          </a:p>
          <a:p>
            <a:pPr lvl="1" eaLnBrk="1" hangingPunct="1">
              <a:lnSpc>
                <a:spcPct val="85000"/>
              </a:lnSpc>
              <a:spcBef>
                <a:spcPct val="30000"/>
              </a:spcBef>
            </a:pPr>
            <a:r>
              <a:rPr lang="en-US" dirty="0">
                <a:latin typeface="Calibri" charset="0"/>
                <a:ea typeface="ＭＳ Ｐゴシック" charset="0"/>
              </a:rPr>
              <a:t>Ionosphere</a:t>
            </a:r>
          </a:p>
          <a:p>
            <a:pPr lvl="1" eaLnBrk="1" hangingPunct="1">
              <a:lnSpc>
                <a:spcPct val="85000"/>
              </a:lnSpc>
              <a:spcBef>
                <a:spcPct val="30000"/>
              </a:spcBef>
            </a:pPr>
            <a:r>
              <a:rPr lang="en-US" dirty="0">
                <a:latin typeface="Calibri" charset="0"/>
                <a:ea typeface="ＭＳ Ｐゴシック" charset="0"/>
              </a:rPr>
              <a:t>Troposphere </a:t>
            </a:r>
          </a:p>
          <a:p>
            <a:pPr eaLnBrk="1" hangingPunct="1">
              <a:lnSpc>
                <a:spcPct val="85000"/>
              </a:lnSpc>
              <a:spcBef>
                <a:spcPct val="30000"/>
              </a:spcBef>
            </a:pPr>
            <a:r>
              <a:rPr lang="en-US" sz="2800" b="1" dirty="0">
                <a:latin typeface="Calibri" charset="0"/>
                <a:ea typeface="ＭＳ Ｐゴシック" charset="0"/>
                <a:cs typeface="ＭＳ Ｐゴシック" charset="0"/>
              </a:rPr>
              <a:t>Multi-path </a:t>
            </a:r>
            <a:r>
              <a:rPr lang="en-US" sz="2000" dirty="0" smtClean="0">
                <a:latin typeface="Calibri" charset="0"/>
                <a:ea typeface="ＭＳ Ｐゴシック" charset="0"/>
                <a:cs typeface="ＭＳ Ｐゴシック" charset="0"/>
              </a:rPr>
              <a:t>(reflections of signals)</a:t>
            </a:r>
            <a:r>
              <a:rPr lang="en-US" sz="2800" dirty="0" smtClean="0">
                <a:latin typeface="Calibri" charset="0"/>
                <a:ea typeface="ＭＳ Ｐゴシック" charset="0"/>
                <a:cs typeface="ＭＳ Ｐゴシック" charset="0"/>
              </a:rPr>
              <a:t> </a:t>
            </a:r>
            <a:endParaRPr lang="en-US" sz="2800" dirty="0">
              <a:latin typeface="Calibri" charset="0"/>
              <a:ea typeface="ＭＳ Ｐゴシック" charset="0"/>
              <a:cs typeface="ＭＳ Ｐゴシック" charset="0"/>
            </a:endParaRPr>
          </a:p>
          <a:p>
            <a:pPr eaLnBrk="1" hangingPunct="1">
              <a:lnSpc>
                <a:spcPct val="85000"/>
              </a:lnSpc>
              <a:spcBef>
                <a:spcPct val="30000"/>
              </a:spcBef>
            </a:pPr>
            <a:r>
              <a:rPr lang="en-US" sz="2800" b="1" dirty="0">
                <a:latin typeface="Calibri" charset="0"/>
                <a:ea typeface="ＭＳ Ｐゴシック" charset="0"/>
                <a:cs typeface="ＭＳ Ｐゴシック" charset="0"/>
              </a:rPr>
              <a:t>Human </a:t>
            </a:r>
            <a:r>
              <a:rPr lang="en-US" sz="2800" b="1" dirty="0" smtClean="0">
                <a:latin typeface="Calibri" charset="0"/>
                <a:ea typeface="ＭＳ Ｐゴシック" charset="0"/>
                <a:cs typeface="ＭＳ Ｐゴシック" charset="0"/>
              </a:rPr>
              <a:t>errors </a:t>
            </a:r>
            <a:r>
              <a:rPr lang="en-US" sz="1800" dirty="0" smtClean="0">
                <a:latin typeface="Calibri" charset="0"/>
                <a:ea typeface="ＭＳ Ｐゴシック" charset="0"/>
                <a:cs typeface="ＭＳ Ｐゴシック" charset="0"/>
              </a:rPr>
              <a:t>(trained staff)</a:t>
            </a:r>
            <a:endParaRPr lang="en-US" sz="2800" dirty="0" smtClean="0">
              <a:latin typeface="Calibri" charset="0"/>
              <a:ea typeface="ＭＳ Ｐゴシック" charset="0"/>
              <a:cs typeface="ＭＳ Ｐゴシック" charset="0"/>
            </a:endParaRPr>
          </a:p>
          <a:p>
            <a:pPr marL="0" indent="0" eaLnBrk="1" hangingPunct="1">
              <a:lnSpc>
                <a:spcPct val="85000"/>
              </a:lnSpc>
              <a:spcBef>
                <a:spcPct val="30000"/>
              </a:spcBef>
              <a:buNone/>
            </a:pPr>
            <a:r>
              <a:rPr lang="en-US" sz="2800" dirty="0" smtClean="0">
                <a:latin typeface="Calibri" charset="0"/>
                <a:ea typeface="ＭＳ Ｐゴシック" charset="0"/>
                <a:cs typeface="ＭＳ Ｐゴシック" charset="0"/>
              </a:rPr>
              <a:t>* historical</a:t>
            </a:r>
            <a:endParaRPr lang="en-US" sz="2800" dirty="0">
              <a:latin typeface="Calibri" charset="0"/>
              <a:ea typeface="ＭＳ Ｐゴシック" charset="0"/>
              <a:cs typeface="ＭＳ Ｐゴシック" charset="0"/>
            </a:endParaRPr>
          </a:p>
        </p:txBody>
      </p:sp>
      <p:pic>
        <p:nvPicPr>
          <p:cNvPr id="73732" name="Picture 4" descr="GPS_gonebad_half"/>
          <p:cNvPicPr>
            <a:picLocks noChangeAspect="1" noChangeArrowheads="1"/>
          </p:cNvPicPr>
          <p:nvPr/>
        </p:nvPicPr>
        <p:blipFill>
          <a:blip r:embed="rId3">
            <a:lum contrast="36000"/>
            <a:extLst>
              <a:ext uri="{28A0092B-C50C-407E-A947-70E740481C1C}">
                <a14:useLocalDpi xmlns:a14="http://schemas.microsoft.com/office/drawing/2010/main" val="0"/>
              </a:ext>
            </a:extLst>
          </a:blip>
          <a:srcRect/>
          <a:stretch>
            <a:fillRect/>
          </a:stretch>
        </p:blipFill>
        <p:spPr bwMode="auto">
          <a:xfrm>
            <a:off x="4537506" y="1147462"/>
            <a:ext cx="4582681" cy="571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Text Box 5"/>
          <p:cNvSpPr txBox="1">
            <a:spLocks noChangeArrowheads="1"/>
          </p:cNvSpPr>
          <p:nvPr/>
        </p:nvSpPr>
        <p:spPr bwMode="auto">
          <a:xfrm>
            <a:off x="7075488" y="6369050"/>
            <a:ext cx="17589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t>The New Yorker, Roz Chast</a:t>
            </a:r>
          </a:p>
        </p:txBody>
      </p:sp>
    </p:spTree>
    <p:extLst>
      <p:ext uri="{BB962C8B-B14F-4D97-AF65-F5344CB8AC3E}">
        <p14:creationId xmlns:p14="http://schemas.microsoft.com/office/powerpoint/2010/main" val="5611241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601" name="Picture 2" descr="PlateBoundaryTyp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91440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2"/>
          <p:cNvSpPr>
            <a:spLocks noGrp="1" noChangeArrowheads="1"/>
          </p:cNvSpPr>
          <p:nvPr>
            <p:ph type="title"/>
          </p:nvPr>
        </p:nvSpPr>
        <p:spPr/>
        <p:txBody>
          <a:bodyPr/>
          <a:lstStyle/>
          <a:p>
            <a:pPr eaLnBrk="1" hangingPunct="1"/>
            <a:r>
              <a:rPr lang="en-US" b="1" dirty="0">
                <a:latin typeface="Arial" charset="0"/>
              </a:rPr>
              <a:t>Movement of GPS </a:t>
            </a:r>
            <a:r>
              <a:rPr lang="en-US" b="1" dirty="0" smtClean="0">
                <a:latin typeface="Arial" charset="0"/>
              </a:rPr>
              <a:t>stations</a:t>
            </a:r>
            <a:endParaRPr lang="en-US" b="1" dirty="0">
              <a:latin typeface="Arial" charset="0"/>
              <a:cs typeface="ＭＳ Ｐゴシック" charset="0"/>
            </a:endParaRPr>
          </a:p>
        </p:txBody>
      </p:sp>
      <p:grpSp>
        <p:nvGrpSpPr>
          <p:cNvPr id="25603" name="Group 3"/>
          <p:cNvGrpSpPr>
            <a:grpSpLocks/>
          </p:cNvGrpSpPr>
          <p:nvPr/>
        </p:nvGrpSpPr>
        <p:grpSpPr bwMode="auto">
          <a:xfrm>
            <a:off x="2589213" y="2417763"/>
            <a:ext cx="431800" cy="647700"/>
            <a:chOff x="1536700" y="1981200"/>
            <a:chExt cx="431800" cy="647700"/>
          </a:xfrm>
        </p:grpSpPr>
        <p:sp>
          <p:nvSpPr>
            <p:cNvPr id="25625" name="Line 11"/>
            <p:cNvSpPr>
              <a:spLocks noChangeShapeType="1"/>
            </p:cNvSpPr>
            <p:nvPr/>
          </p:nvSpPr>
          <p:spPr bwMode="auto">
            <a:xfrm flipH="1">
              <a:off x="1536700" y="2070100"/>
              <a:ext cx="139700" cy="5588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5626" name="Line 12"/>
            <p:cNvSpPr>
              <a:spLocks noChangeShapeType="1"/>
            </p:cNvSpPr>
            <p:nvPr/>
          </p:nvSpPr>
          <p:spPr bwMode="auto">
            <a:xfrm>
              <a:off x="1701800" y="2082800"/>
              <a:ext cx="76200" cy="5461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5627" name="Line 13"/>
            <p:cNvSpPr>
              <a:spLocks noChangeShapeType="1"/>
            </p:cNvSpPr>
            <p:nvPr/>
          </p:nvSpPr>
          <p:spPr bwMode="auto">
            <a:xfrm>
              <a:off x="1727200" y="2070100"/>
              <a:ext cx="241300" cy="4572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5628" name="Oval 14"/>
            <p:cNvSpPr>
              <a:spLocks noChangeArrowheads="1"/>
            </p:cNvSpPr>
            <p:nvPr/>
          </p:nvSpPr>
          <p:spPr bwMode="auto">
            <a:xfrm>
              <a:off x="1612900" y="1981200"/>
              <a:ext cx="177800" cy="139700"/>
            </a:xfrm>
            <a:prstGeom prst="ellipse">
              <a:avLst/>
            </a:prstGeom>
            <a:solidFill>
              <a:schemeClr val="tx2"/>
            </a:solidFill>
            <a:ln w="12700">
              <a:solidFill>
                <a:schemeClr val="tx1"/>
              </a:solidFill>
              <a:round/>
              <a:headEnd/>
              <a:tailEnd type="none" w="med" len="lg"/>
            </a:ln>
          </p:spPr>
          <p:txBody>
            <a:bodyPr wrap="none" anchor="ctr"/>
            <a:lstStyle/>
            <a:p>
              <a:pPr algn="ctr"/>
              <a:endParaRPr lang="en-US" sz="2800" b="1">
                <a:solidFill>
                  <a:schemeClr val="tx2"/>
                </a:solidFill>
              </a:endParaRPr>
            </a:p>
          </p:txBody>
        </p:sp>
      </p:grpSp>
      <p:grpSp>
        <p:nvGrpSpPr>
          <p:cNvPr id="25604" name="Group 32"/>
          <p:cNvGrpSpPr>
            <a:grpSpLocks/>
          </p:cNvGrpSpPr>
          <p:nvPr/>
        </p:nvGrpSpPr>
        <p:grpSpPr bwMode="auto">
          <a:xfrm>
            <a:off x="5972175" y="2041525"/>
            <a:ext cx="431800" cy="660400"/>
            <a:chOff x="3544" y="1176"/>
            <a:chExt cx="272" cy="416"/>
          </a:xfrm>
        </p:grpSpPr>
        <p:sp>
          <p:nvSpPr>
            <p:cNvPr id="25621" name="Line 15"/>
            <p:cNvSpPr>
              <a:spLocks noChangeShapeType="1"/>
            </p:cNvSpPr>
            <p:nvPr/>
          </p:nvSpPr>
          <p:spPr bwMode="auto">
            <a:xfrm flipH="1">
              <a:off x="3544" y="1240"/>
              <a:ext cx="88" cy="352"/>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5622" name="Line 16"/>
            <p:cNvSpPr>
              <a:spLocks noChangeShapeType="1"/>
            </p:cNvSpPr>
            <p:nvPr/>
          </p:nvSpPr>
          <p:spPr bwMode="auto">
            <a:xfrm>
              <a:off x="3648" y="1248"/>
              <a:ext cx="48" cy="344"/>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5623" name="Line 17"/>
            <p:cNvSpPr>
              <a:spLocks noChangeShapeType="1"/>
            </p:cNvSpPr>
            <p:nvPr/>
          </p:nvSpPr>
          <p:spPr bwMode="auto">
            <a:xfrm>
              <a:off x="3664" y="1240"/>
              <a:ext cx="152" cy="288"/>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5624" name="Oval 18"/>
            <p:cNvSpPr>
              <a:spLocks noChangeArrowheads="1"/>
            </p:cNvSpPr>
            <p:nvPr/>
          </p:nvSpPr>
          <p:spPr bwMode="auto">
            <a:xfrm>
              <a:off x="3600" y="1176"/>
              <a:ext cx="80" cy="96"/>
            </a:xfrm>
            <a:prstGeom prst="ellipse">
              <a:avLst/>
            </a:prstGeom>
            <a:solidFill>
              <a:schemeClr val="tx2"/>
            </a:solidFill>
            <a:ln w="12700">
              <a:solidFill>
                <a:schemeClr val="tx1"/>
              </a:solidFill>
              <a:round/>
              <a:headEnd/>
              <a:tailEnd type="none" w="med" len="lg"/>
            </a:ln>
          </p:spPr>
          <p:txBody>
            <a:bodyPr wrap="none" anchor="ctr"/>
            <a:lstStyle/>
            <a:p>
              <a:endParaRPr lang="en-US"/>
            </a:p>
          </p:txBody>
        </p:sp>
      </p:grpSp>
      <p:sp>
        <p:nvSpPr>
          <p:cNvPr id="25605" name="Text Box 24"/>
          <p:cNvSpPr txBox="1">
            <a:spLocks noChangeArrowheads="1"/>
          </p:cNvSpPr>
          <p:nvPr/>
        </p:nvSpPr>
        <p:spPr bwMode="auto">
          <a:xfrm>
            <a:off x="0" y="931863"/>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a:t>GPS station positions change as plates move.</a:t>
            </a:r>
          </a:p>
        </p:txBody>
      </p:sp>
      <p:sp>
        <p:nvSpPr>
          <p:cNvPr id="25606" name="Line 25"/>
          <p:cNvSpPr>
            <a:spLocks noChangeShapeType="1"/>
          </p:cNvSpPr>
          <p:nvPr/>
        </p:nvSpPr>
        <p:spPr bwMode="auto">
          <a:xfrm flipH="1" flipV="1">
            <a:off x="795338" y="3257550"/>
            <a:ext cx="2370137" cy="2432050"/>
          </a:xfrm>
          <a:prstGeom prst="line">
            <a:avLst/>
          </a:prstGeom>
          <a:noFill/>
          <a:ln w="57150">
            <a:solidFill>
              <a:schemeClr val="tx1"/>
            </a:solidFill>
            <a:prstDash val="sysDot"/>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25607" name="Line 26"/>
          <p:cNvSpPr>
            <a:spLocks noChangeShapeType="1"/>
          </p:cNvSpPr>
          <p:nvPr/>
        </p:nvSpPr>
        <p:spPr bwMode="auto">
          <a:xfrm flipH="1" flipV="1">
            <a:off x="2943225" y="3132138"/>
            <a:ext cx="338138" cy="2528887"/>
          </a:xfrm>
          <a:prstGeom prst="line">
            <a:avLst/>
          </a:prstGeom>
          <a:noFill/>
          <a:ln w="57150">
            <a:solidFill>
              <a:schemeClr val="tx1"/>
            </a:solidFill>
            <a:prstDash val="sysDot"/>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25608" name="Text Box 27"/>
          <p:cNvSpPr txBox="1">
            <a:spLocks noChangeArrowheads="1"/>
          </p:cNvSpPr>
          <p:nvPr/>
        </p:nvSpPr>
        <p:spPr bwMode="auto">
          <a:xfrm>
            <a:off x="3097213" y="5621338"/>
            <a:ext cx="3941762"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How will Station A</a:t>
            </a:r>
            <a:r>
              <a:rPr lang="en-US" altLang="ja-JP"/>
              <a:t> move </a:t>
            </a:r>
          </a:p>
          <a:p>
            <a:pPr eaLnBrk="1" hangingPunct="1"/>
            <a:r>
              <a:rPr lang="en-US"/>
              <a:t>relative to Station B?</a:t>
            </a:r>
          </a:p>
        </p:txBody>
      </p:sp>
      <p:grpSp>
        <p:nvGrpSpPr>
          <p:cNvPr id="25609" name="Group 32"/>
          <p:cNvGrpSpPr>
            <a:grpSpLocks/>
          </p:cNvGrpSpPr>
          <p:nvPr/>
        </p:nvGrpSpPr>
        <p:grpSpPr bwMode="auto">
          <a:xfrm>
            <a:off x="415925" y="2540000"/>
            <a:ext cx="431800" cy="660400"/>
            <a:chOff x="3544" y="1176"/>
            <a:chExt cx="272" cy="416"/>
          </a:xfrm>
        </p:grpSpPr>
        <p:sp>
          <p:nvSpPr>
            <p:cNvPr id="25617" name="Line 15"/>
            <p:cNvSpPr>
              <a:spLocks noChangeShapeType="1"/>
            </p:cNvSpPr>
            <p:nvPr/>
          </p:nvSpPr>
          <p:spPr bwMode="auto">
            <a:xfrm flipH="1">
              <a:off x="3544" y="1240"/>
              <a:ext cx="88" cy="352"/>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5618" name="Line 16"/>
            <p:cNvSpPr>
              <a:spLocks noChangeShapeType="1"/>
            </p:cNvSpPr>
            <p:nvPr/>
          </p:nvSpPr>
          <p:spPr bwMode="auto">
            <a:xfrm>
              <a:off x="3648" y="1248"/>
              <a:ext cx="48" cy="344"/>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5619" name="Line 17"/>
            <p:cNvSpPr>
              <a:spLocks noChangeShapeType="1"/>
            </p:cNvSpPr>
            <p:nvPr/>
          </p:nvSpPr>
          <p:spPr bwMode="auto">
            <a:xfrm>
              <a:off x="3664" y="1240"/>
              <a:ext cx="152" cy="288"/>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5620" name="Oval 18"/>
            <p:cNvSpPr>
              <a:spLocks noChangeArrowheads="1"/>
            </p:cNvSpPr>
            <p:nvPr/>
          </p:nvSpPr>
          <p:spPr bwMode="auto">
            <a:xfrm>
              <a:off x="3600" y="1176"/>
              <a:ext cx="80" cy="96"/>
            </a:xfrm>
            <a:prstGeom prst="ellipse">
              <a:avLst/>
            </a:prstGeom>
            <a:solidFill>
              <a:schemeClr val="tx2"/>
            </a:solidFill>
            <a:ln w="12700">
              <a:solidFill>
                <a:schemeClr val="tx1"/>
              </a:solidFill>
              <a:round/>
              <a:headEnd/>
              <a:tailEnd type="none" w="med" len="lg"/>
            </a:ln>
          </p:spPr>
          <p:txBody>
            <a:bodyPr wrap="none" anchor="ctr"/>
            <a:lstStyle/>
            <a:p>
              <a:endParaRPr lang="en-US"/>
            </a:p>
          </p:txBody>
        </p:sp>
      </p:grpSp>
      <p:grpSp>
        <p:nvGrpSpPr>
          <p:cNvPr id="25610" name="Group 28"/>
          <p:cNvGrpSpPr>
            <a:grpSpLocks/>
          </p:cNvGrpSpPr>
          <p:nvPr/>
        </p:nvGrpSpPr>
        <p:grpSpPr bwMode="auto">
          <a:xfrm>
            <a:off x="8385175" y="1928813"/>
            <a:ext cx="431800" cy="647700"/>
            <a:chOff x="1536700" y="1981200"/>
            <a:chExt cx="431800" cy="647700"/>
          </a:xfrm>
        </p:grpSpPr>
        <p:sp>
          <p:nvSpPr>
            <p:cNvPr id="25613" name="Line 11"/>
            <p:cNvSpPr>
              <a:spLocks noChangeShapeType="1"/>
            </p:cNvSpPr>
            <p:nvPr/>
          </p:nvSpPr>
          <p:spPr bwMode="auto">
            <a:xfrm flipH="1">
              <a:off x="1536700" y="2070100"/>
              <a:ext cx="139700" cy="5588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5614" name="Line 12"/>
            <p:cNvSpPr>
              <a:spLocks noChangeShapeType="1"/>
            </p:cNvSpPr>
            <p:nvPr/>
          </p:nvSpPr>
          <p:spPr bwMode="auto">
            <a:xfrm>
              <a:off x="1701800" y="2082800"/>
              <a:ext cx="76200" cy="5461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5615" name="Line 13"/>
            <p:cNvSpPr>
              <a:spLocks noChangeShapeType="1"/>
            </p:cNvSpPr>
            <p:nvPr/>
          </p:nvSpPr>
          <p:spPr bwMode="auto">
            <a:xfrm>
              <a:off x="1727200" y="2070100"/>
              <a:ext cx="241300" cy="4572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5616" name="Oval 14"/>
            <p:cNvSpPr>
              <a:spLocks noChangeArrowheads="1"/>
            </p:cNvSpPr>
            <p:nvPr/>
          </p:nvSpPr>
          <p:spPr bwMode="auto">
            <a:xfrm>
              <a:off x="1612900" y="1981200"/>
              <a:ext cx="177800" cy="139700"/>
            </a:xfrm>
            <a:prstGeom prst="ellipse">
              <a:avLst/>
            </a:prstGeom>
            <a:solidFill>
              <a:schemeClr val="tx2"/>
            </a:solidFill>
            <a:ln w="12700">
              <a:solidFill>
                <a:schemeClr val="tx1"/>
              </a:solidFill>
              <a:round/>
              <a:headEnd/>
              <a:tailEnd type="none" w="med" len="lg"/>
            </a:ln>
          </p:spPr>
          <p:txBody>
            <a:bodyPr wrap="none" anchor="ctr"/>
            <a:lstStyle/>
            <a:p>
              <a:pPr algn="ctr"/>
              <a:endParaRPr lang="en-US" sz="2800" b="1">
                <a:solidFill>
                  <a:schemeClr val="tx2"/>
                </a:solidFill>
              </a:endParaRPr>
            </a:p>
          </p:txBody>
        </p:sp>
      </p:grpSp>
      <p:sp>
        <p:nvSpPr>
          <p:cNvPr id="25611" name="Text Box 27"/>
          <p:cNvSpPr txBox="1">
            <a:spLocks noChangeArrowheads="1"/>
          </p:cNvSpPr>
          <p:nvPr/>
        </p:nvSpPr>
        <p:spPr bwMode="auto">
          <a:xfrm>
            <a:off x="322263" y="2006600"/>
            <a:ext cx="4524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t>A</a:t>
            </a:r>
          </a:p>
        </p:txBody>
      </p:sp>
      <p:sp>
        <p:nvSpPr>
          <p:cNvPr id="25612" name="Text Box 27"/>
          <p:cNvSpPr txBox="1">
            <a:spLocks noChangeArrowheads="1"/>
          </p:cNvSpPr>
          <p:nvPr/>
        </p:nvSpPr>
        <p:spPr bwMode="auto">
          <a:xfrm>
            <a:off x="2519363" y="1901825"/>
            <a:ext cx="4524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t>B</a:t>
            </a:r>
          </a:p>
        </p:txBody>
      </p:sp>
      <p:sp>
        <p:nvSpPr>
          <p:cNvPr id="30" name="Slide Number Placeholder 5"/>
          <p:cNvSpPr txBox="1">
            <a:spLocks/>
          </p:cNvSpPr>
          <p:nvPr/>
        </p:nvSpPr>
        <p:spPr bwMode="auto">
          <a:xfrm>
            <a:off x="8461061" y="6593324"/>
            <a:ext cx="506298" cy="2646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1pPr>
            <a:lvl2pPr marL="742950" indent="-28575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2pPr>
            <a:lvl3pPr marL="11430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3pPr>
            <a:lvl4pPr marL="16002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4pPr>
            <a:lvl5pPr marL="20574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5pPr>
            <a:lvl6pPr marL="25146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6pPr>
            <a:lvl7pPr marL="29718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7pPr>
            <a:lvl8pPr marL="34290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8pPr>
            <a:lvl9pPr marL="38862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9pPr>
          </a:lstStyle>
          <a:p>
            <a:pPr algn="r" eaLnBrk="1" hangingPunct="1"/>
            <a:fld id="{225B0957-D095-2B47-BB61-2391B079A623}" type="slidenum">
              <a:rPr lang="en-US" sz="900" smtClean="0">
                <a:solidFill>
                  <a:srgbClr val="898989"/>
                </a:solidFill>
                <a:latin typeface="Arial" charset="0"/>
                <a:ea typeface="ＭＳ Ｐゴシック" charset="0"/>
                <a:cs typeface="ＭＳ Ｐゴシック" charset="0"/>
              </a:rPr>
              <a:pPr algn="r" eaLnBrk="1" hangingPunct="1"/>
              <a:t>14</a:t>
            </a:fld>
            <a:endParaRPr lang="en-US" sz="900" dirty="0">
              <a:solidFill>
                <a:srgbClr val="898989"/>
              </a:solidFill>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49" name="Text Box 24"/>
          <p:cNvSpPr txBox="1">
            <a:spLocks noChangeArrowheads="1"/>
          </p:cNvSpPr>
          <p:nvPr/>
        </p:nvSpPr>
        <p:spPr bwMode="auto">
          <a:xfrm>
            <a:off x="0" y="931863"/>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a:t>GPS station positions change as plates move.</a:t>
            </a:r>
          </a:p>
        </p:txBody>
      </p:sp>
      <p:sp>
        <p:nvSpPr>
          <p:cNvPr id="27650" name="Text Box 27"/>
          <p:cNvSpPr txBox="1">
            <a:spLocks noChangeArrowheads="1"/>
          </p:cNvSpPr>
          <p:nvPr/>
        </p:nvSpPr>
        <p:spPr bwMode="auto">
          <a:xfrm>
            <a:off x="3097213" y="5621338"/>
            <a:ext cx="58086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t>GPS Station A is moving toward B.</a:t>
            </a:r>
          </a:p>
        </p:txBody>
      </p:sp>
      <p:grpSp>
        <p:nvGrpSpPr>
          <p:cNvPr id="27651" name="Group 34"/>
          <p:cNvGrpSpPr>
            <a:grpSpLocks/>
          </p:cNvGrpSpPr>
          <p:nvPr/>
        </p:nvGrpSpPr>
        <p:grpSpPr bwMode="auto">
          <a:xfrm>
            <a:off x="0" y="1600200"/>
            <a:ext cx="9144000" cy="3648075"/>
            <a:chOff x="0" y="1600200"/>
            <a:chExt cx="9144000" cy="3648075"/>
          </a:xfrm>
        </p:grpSpPr>
        <p:pic>
          <p:nvPicPr>
            <p:cNvPr id="27656" name="Picture 2" descr="PlateBoundaryTyp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91440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7" name="Group 3"/>
            <p:cNvGrpSpPr>
              <a:grpSpLocks/>
            </p:cNvGrpSpPr>
            <p:nvPr/>
          </p:nvGrpSpPr>
          <p:grpSpPr bwMode="auto">
            <a:xfrm rot="349143">
              <a:off x="2589213" y="2417763"/>
              <a:ext cx="431800" cy="647700"/>
              <a:chOff x="1536700" y="1981200"/>
              <a:chExt cx="431800" cy="647700"/>
            </a:xfrm>
          </p:grpSpPr>
          <p:sp>
            <p:nvSpPr>
              <p:cNvPr id="27675" name="Line 11"/>
              <p:cNvSpPr>
                <a:spLocks noChangeShapeType="1"/>
              </p:cNvSpPr>
              <p:nvPr/>
            </p:nvSpPr>
            <p:spPr bwMode="auto">
              <a:xfrm flipH="1">
                <a:off x="1536700" y="2070100"/>
                <a:ext cx="139700" cy="5588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7676" name="Line 12"/>
              <p:cNvSpPr>
                <a:spLocks noChangeShapeType="1"/>
              </p:cNvSpPr>
              <p:nvPr/>
            </p:nvSpPr>
            <p:spPr bwMode="auto">
              <a:xfrm>
                <a:off x="1701800" y="2082800"/>
                <a:ext cx="76200" cy="5461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7677" name="Line 13"/>
              <p:cNvSpPr>
                <a:spLocks noChangeShapeType="1"/>
              </p:cNvSpPr>
              <p:nvPr/>
            </p:nvSpPr>
            <p:spPr bwMode="auto">
              <a:xfrm>
                <a:off x="1727200" y="2070100"/>
                <a:ext cx="241300" cy="4572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7678" name="Oval 14"/>
              <p:cNvSpPr>
                <a:spLocks noChangeArrowheads="1"/>
              </p:cNvSpPr>
              <p:nvPr/>
            </p:nvSpPr>
            <p:spPr bwMode="auto">
              <a:xfrm>
                <a:off x="1612900" y="1981200"/>
                <a:ext cx="177800" cy="139700"/>
              </a:xfrm>
              <a:prstGeom prst="ellipse">
                <a:avLst/>
              </a:prstGeom>
              <a:solidFill>
                <a:schemeClr val="tx2"/>
              </a:solidFill>
              <a:ln w="12700">
                <a:solidFill>
                  <a:schemeClr val="tx1"/>
                </a:solidFill>
                <a:round/>
                <a:headEnd/>
                <a:tailEnd type="none" w="med" len="lg"/>
              </a:ln>
            </p:spPr>
            <p:txBody>
              <a:bodyPr wrap="none" anchor="ctr"/>
              <a:lstStyle/>
              <a:p>
                <a:pPr algn="ctr"/>
                <a:endParaRPr lang="en-US" sz="2800" b="1">
                  <a:solidFill>
                    <a:schemeClr val="tx2"/>
                  </a:solidFill>
                </a:endParaRPr>
              </a:p>
            </p:txBody>
          </p:sp>
        </p:grpSp>
        <p:grpSp>
          <p:nvGrpSpPr>
            <p:cNvPr id="27658" name="Group 32"/>
            <p:cNvGrpSpPr>
              <a:grpSpLocks/>
            </p:cNvGrpSpPr>
            <p:nvPr/>
          </p:nvGrpSpPr>
          <p:grpSpPr bwMode="auto">
            <a:xfrm rot="414600">
              <a:off x="5972175" y="2041525"/>
              <a:ext cx="431800" cy="660400"/>
              <a:chOff x="3544" y="1176"/>
              <a:chExt cx="272" cy="416"/>
            </a:xfrm>
          </p:grpSpPr>
          <p:sp>
            <p:nvSpPr>
              <p:cNvPr id="27671" name="Line 15"/>
              <p:cNvSpPr>
                <a:spLocks noChangeShapeType="1"/>
              </p:cNvSpPr>
              <p:nvPr/>
            </p:nvSpPr>
            <p:spPr bwMode="auto">
              <a:xfrm flipH="1">
                <a:off x="3544" y="1240"/>
                <a:ext cx="88" cy="352"/>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7672" name="Line 16"/>
              <p:cNvSpPr>
                <a:spLocks noChangeShapeType="1"/>
              </p:cNvSpPr>
              <p:nvPr/>
            </p:nvSpPr>
            <p:spPr bwMode="auto">
              <a:xfrm>
                <a:off x="3648" y="1248"/>
                <a:ext cx="48" cy="344"/>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7673" name="Line 17"/>
              <p:cNvSpPr>
                <a:spLocks noChangeShapeType="1"/>
              </p:cNvSpPr>
              <p:nvPr/>
            </p:nvSpPr>
            <p:spPr bwMode="auto">
              <a:xfrm>
                <a:off x="3664" y="1240"/>
                <a:ext cx="152" cy="288"/>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7674" name="Oval 18"/>
              <p:cNvSpPr>
                <a:spLocks noChangeArrowheads="1"/>
              </p:cNvSpPr>
              <p:nvPr/>
            </p:nvSpPr>
            <p:spPr bwMode="auto">
              <a:xfrm>
                <a:off x="3600" y="1176"/>
                <a:ext cx="80" cy="96"/>
              </a:xfrm>
              <a:prstGeom prst="ellipse">
                <a:avLst/>
              </a:prstGeom>
              <a:solidFill>
                <a:schemeClr val="tx2"/>
              </a:solidFill>
              <a:ln w="12700">
                <a:solidFill>
                  <a:schemeClr val="tx1"/>
                </a:solidFill>
                <a:round/>
                <a:headEnd/>
                <a:tailEnd type="none" w="med" len="lg"/>
              </a:ln>
            </p:spPr>
            <p:txBody>
              <a:bodyPr wrap="none" anchor="ctr"/>
              <a:lstStyle/>
              <a:p>
                <a:endParaRPr lang="en-US"/>
              </a:p>
            </p:txBody>
          </p:sp>
        </p:grpSp>
        <p:grpSp>
          <p:nvGrpSpPr>
            <p:cNvPr id="27659" name="Group 32"/>
            <p:cNvGrpSpPr>
              <a:grpSpLocks/>
            </p:cNvGrpSpPr>
            <p:nvPr/>
          </p:nvGrpSpPr>
          <p:grpSpPr bwMode="auto">
            <a:xfrm rot="252391">
              <a:off x="415925" y="2540000"/>
              <a:ext cx="431800" cy="660400"/>
              <a:chOff x="3544" y="1176"/>
              <a:chExt cx="272" cy="416"/>
            </a:xfrm>
          </p:grpSpPr>
          <p:sp>
            <p:nvSpPr>
              <p:cNvPr id="27667" name="Line 15"/>
              <p:cNvSpPr>
                <a:spLocks noChangeShapeType="1"/>
              </p:cNvSpPr>
              <p:nvPr/>
            </p:nvSpPr>
            <p:spPr bwMode="auto">
              <a:xfrm flipH="1">
                <a:off x="3544" y="1240"/>
                <a:ext cx="88" cy="352"/>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7668" name="Line 16"/>
              <p:cNvSpPr>
                <a:spLocks noChangeShapeType="1"/>
              </p:cNvSpPr>
              <p:nvPr/>
            </p:nvSpPr>
            <p:spPr bwMode="auto">
              <a:xfrm>
                <a:off x="3648" y="1248"/>
                <a:ext cx="48" cy="344"/>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7669" name="Line 17"/>
              <p:cNvSpPr>
                <a:spLocks noChangeShapeType="1"/>
              </p:cNvSpPr>
              <p:nvPr/>
            </p:nvSpPr>
            <p:spPr bwMode="auto">
              <a:xfrm>
                <a:off x="3664" y="1240"/>
                <a:ext cx="152" cy="288"/>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7670" name="Oval 18"/>
              <p:cNvSpPr>
                <a:spLocks noChangeArrowheads="1"/>
              </p:cNvSpPr>
              <p:nvPr/>
            </p:nvSpPr>
            <p:spPr bwMode="auto">
              <a:xfrm>
                <a:off x="3600" y="1176"/>
                <a:ext cx="80" cy="96"/>
              </a:xfrm>
              <a:prstGeom prst="ellipse">
                <a:avLst/>
              </a:prstGeom>
              <a:solidFill>
                <a:schemeClr val="tx2"/>
              </a:solidFill>
              <a:ln w="12700">
                <a:solidFill>
                  <a:schemeClr val="tx1"/>
                </a:solidFill>
                <a:round/>
                <a:headEnd/>
                <a:tailEnd type="none" w="med" len="lg"/>
              </a:ln>
            </p:spPr>
            <p:txBody>
              <a:bodyPr wrap="none" anchor="ctr"/>
              <a:lstStyle/>
              <a:p>
                <a:endParaRPr lang="en-US"/>
              </a:p>
            </p:txBody>
          </p:sp>
        </p:grpSp>
        <p:grpSp>
          <p:nvGrpSpPr>
            <p:cNvPr id="27660" name="Group 28"/>
            <p:cNvGrpSpPr>
              <a:grpSpLocks/>
            </p:cNvGrpSpPr>
            <p:nvPr/>
          </p:nvGrpSpPr>
          <p:grpSpPr bwMode="auto">
            <a:xfrm rot="423441">
              <a:off x="8385175" y="1928813"/>
              <a:ext cx="431800" cy="647700"/>
              <a:chOff x="1536700" y="1981200"/>
              <a:chExt cx="431800" cy="647700"/>
            </a:xfrm>
          </p:grpSpPr>
          <p:sp>
            <p:nvSpPr>
              <p:cNvPr id="27663" name="Line 11"/>
              <p:cNvSpPr>
                <a:spLocks noChangeShapeType="1"/>
              </p:cNvSpPr>
              <p:nvPr/>
            </p:nvSpPr>
            <p:spPr bwMode="auto">
              <a:xfrm flipH="1">
                <a:off x="1536700" y="2070100"/>
                <a:ext cx="139700" cy="5588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7664" name="Line 12"/>
              <p:cNvSpPr>
                <a:spLocks noChangeShapeType="1"/>
              </p:cNvSpPr>
              <p:nvPr/>
            </p:nvSpPr>
            <p:spPr bwMode="auto">
              <a:xfrm>
                <a:off x="1701800" y="2082800"/>
                <a:ext cx="76200" cy="5461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7665" name="Line 13"/>
              <p:cNvSpPr>
                <a:spLocks noChangeShapeType="1"/>
              </p:cNvSpPr>
              <p:nvPr/>
            </p:nvSpPr>
            <p:spPr bwMode="auto">
              <a:xfrm>
                <a:off x="1727200" y="2070100"/>
                <a:ext cx="241300" cy="4572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7666" name="Oval 14"/>
              <p:cNvSpPr>
                <a:spLocks noChangeArrowheads="1"/>
              </p:cNvSpPr>
              <p:nvPr/>
            </p:nvSpPr>
            <p:spPr bwMode="auto">
              <a:xfrm>
                <a:off x="1612900" y="1981200"/>
                <a:ext cx="177800" cy="139700"/>
              </a:xfrm>
              <a:prstGeom prst="ellipse">
                <a:avLst/>
              </a:prstGeom>
              <a:solidFill>
                <a:schemeClr val="tx2"/>
              </a:solidFill>
              <a:ln w="12700">
                <a:solidFill>
                  <a:schemeClr val="tx1"/>
                </a:solidFill>
                <a:round/>
                <a:headEnd/>
                <a:tailEnd type="none" w="med" len="lg"/>
              </a:ln>
            </p:spPr>
            <p:txBody>
              <a:bodyPr wrap="none" anchor="ctr"/>
              <a:lstStyle/>
              <a:p>
                <a:pPr algn="ctr"/>
                <a:endParaRPr lang="en-US" sz="2800" b="1">
                  <a:solidFill>
                    <a:schemeClr val="tx2"/>
                  </a:solidFill>
                </a:endParaRPr>
              </a:p>
            </p:txBody>
          </p:sp>
        </p:grpSp>
        <p:sp>
          <p:nvSpPr>
            <p:cNvPr id="27661" name="Text Box 27"/>
            <p:cNvSpPr txBox="1">
              <a:spLocks noChangeArrowheads="1"/>
            </p:cNvSpPr>
            <p:nvPr/>
          </p:nvSpPr>
          <p:spPr bwMode="auto">
            <a:xfrm>
              <a:off x="322241" y="2007085"/>
              <a:ext cx="4526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t>A</a:t>
              </a:r>
            </a:p>
          </p:txBody>
        </p:sp>
        <p:sp>
          <p:nvSpPr>
            <p:cNvPr id="27662" name="Text Box 27"/>
            <p:cNvSpPr txBox="1">
              <a:spLocks noChangeArrowheads="1"/>
            </p:cNvSpPr>
            <p:nvPr/>
          </p:nvSpPr>
          <p:spPr bwMode="auto">
            <a:xfrm>
              <a:off x="2519496" y="1901200"/>
              <a:ext cx="4526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t>B</a:t>
              </a:r>
            </a:p>
          </p:txBody>
        </p:sp>
      </p:grpSp>
      <p:sp>
        <p:nvSpPr>
          <p:cNvPr id="27652" name="Line 25"/>
          <p:cNvSpPr>
            <a:spLocks noChangeShapeType="1"/>
          </p:cNvSpPr>
          <p:nvPr/>
        </p:nvSpPr>
        <p:spPr bwMode="auto">
          <a:xfrm flipH="1" flipV="1">
            <a:off x="795338" y="3257550"/>
            <a:ext cx="2370137" cy="2432050"/>
          </a:xfrm>
          <a:prstGeom prst="line">
            <a:avLst/>
          </a:prstGeom>
          <a:noFill/>
          <a:ln w="57150">
            <a:solidFill>
              <a:schemeClr val="tx1"/>
            </a:solidFill>
            <a:prstDash val="sysDot"/>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27653" name="Line 26"/>
          <p:cNvSpPr>
            <a:spLocks noChangeShapeType="1"/>
          </p:cNvSpPr>
          <p:nvPr/>
        </p:nvSpPr>
        <p:spPr bwMode="auto">
          <a:xfrm flipH="1" flipV="1">
            <a:off x="2943225" y="3132138"/>
            <a:ext cx="338138" cy="2528887"/>
          </a:xfrm>
          <a:prstGeom prst="line">
            <a:avLst/>
          </a:prstGeom>
          <a:noFill/>
          <a:ln w="57150">
            <a:solidFill>
              <a:schemeClr val="tx1"/>
            </a:solidFill>
            <a:prstDash val="sysDot"/>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cxnSp>
        <p:nvCxnSpPr>
          <p:cNvPr id="7" name="Straight Arrow Connector 6"/>
          <p:cNvCxnSpPr/>
          <p:nvPr/>
        </p:nvCxnSpPr>
        <p:spPr>
          <a:xfrm flipV="1">
            <a:off x="728663" y="2574925"/>
            <a:ext cx="1082675" cy="47625"/>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7655" name="Rectangle 2"/>
          <p:cNvSpPr>
            <a:spLocks noGrp="1" noChangeArrowheads="1"/>
          </p:cNvSpPr>
          <p:nvPr>
            <p:ph type="title"/>
          </p:nvPr>
        </p:nvSpPr>
        <p:spPr/>
        <p:txBody>
          <a:bodyPr/>
          <a:lstStyle/>
          <a:p>
            <a:pPr eaLnBrk="1" hangingPunct="1"/>
            <a:r>
              <a:rPr lang="en-US" b="1" dirty="0">
                <a:latin typeface="Arial" charset="0"/>
              </a:rPr>
              <a:t>Movement of GPS </a:t>
            </a:r>
            <a:r>
              <a:rPr lang="en-US" b="1" dirty="0" smtClean="0">
                <a:latin typeface="Arial" charset="0"/>
              </a:rPr>
              <a:t>stations</a:t>
            </a:r>
            <a:endParaRPr lang="en-US" b="1" dirty="0">
              <a:latin typeface="Arial" charset="0"/>
              <a:cs typeface="ＭＳ Ｐゴシック" charset="0"/>
            </a:endParaRPr>
          </a:p>
        </p:txBody>
      </p:sp>
      <p:sp>
        <p:nvSpPr>
          <p:cNvPr id="32" name="Slide Number Placeholder 5"/>
          <p:cNvSpPr txBox="1">
            <a:spLocks/>
          </p:cNvSpPr>
          <p:nvPr/>
        </p:nvSpPr>
        <p:spPr bwMode="auto">
          <a:xfrm>
            <a:off x="8461061" y="6593324"/>
            <a:ext cx="506298" cy="2646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1pPr>
            <a:lvl2pPr marL="742950" indent="-28575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2pPr>
            <a:lvl3pPr marL="11430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3pPr>
            <a:lvl4pPr marL="16002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4pPr>
            <a:lvl5pPr marL="20574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5pPr>
            <a:lvl6pPr marL="25146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6pPr>
            <a:lvl7pPr marL="29718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7pPr>
            <a:lvl8pPr marL="34290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8pPr>
            <a:lvl9pPr marL="38862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9pPr>
          </a:lstStyle>
          <a:p>
            <a:pPr algn="r" eaLnBrk="1" hangingPunct="1"/>
            <a:fld id="{225B0957-D095-2B47-BB61-2391B079A623}" type="slidenum">
              <a:rPr lang="en-US" sz="900" smtClean="0">
                <a:solidFill>
                  <a:srgbClr val="898989"/>
                </a:solidFill>
                <a:latin typeface="Arial" charset="0"/>
                <a:ea typeface="ＭＳ Ｐゴシック" charset="0"/>
                <a:cs typeface="ＭＳ Ｐゴシック" charset="0"/>
              </a:rPr>
              <a:pPr algn="r" eaLnBrk="1" hangingPunct="1"/>
              <a:t>15</a:t>
            </a:fld>
            <a:endParaRPr lang="en-US" sz="900" dirty="0">
              <a:solidFill>
                <a:srgbClr val="898989"/>
              </a:solidFill>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4"/>
          <p:cNvSpPr>
            <a:spLocks noGrp="1"/>
          </p:cNvSpPr>
          <p:nvPr>
            <p:ph type="title"/>
          </p:nvPr>
        </p:nvSpPr>
        <p:spPr>
          <a:xfrm>
            <a:off x="808503" y="0"/>
            <a:ext cx="8229600" cy="1242009"/>
          </a:xfrm>
        </p:spPr>
        <p:txBody>
          <a:bodyPr/>
          <a:lstStyle/>
          <a:p>
            <a:pPr algn="r"/>
            <a:r>
              <a:rPr lang="en-US" sz="3200" b="1" dirty="0" smtClean="0"/>
              <a:t>Part 2: What can GPS tell us </a:t>
            </a:r>
            <a:br>
              <a:rPr lang="en-US" sz="3200" b="1" dirty="0" smtClean="0"/>
            </a:br>
            <a:r>
              <a:rPr lang="en-US" sz="3200" b="1" dirty="0" smtClean="0"/>
              <a:t>about Iceland?</a:t>
            </a:r>
            <a:endParaRPr lang="en-US" sz="3200" b="1" dirty="0"/>
          </a:p>
        </p:txBody>
      </p:sp>
      <p:pic>
        <p:nvPicPr>
          <p:cNvPr id="48130" name="Picture 1" descr="Hekla_and_hors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041400"/>
            <a:ext cx="6292850" cy="404971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48131" name="Picture 2" descr="Krafla_eruption,_Sept_198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92938" y="2624138"/>
            <a:ext cx="1622425" cy="11684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48132" name="Picture 3" descr="Lava_flow_at_Krafla,_1984 (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56150" y="3908425"/>
            <a:ext cx="3859213" cy="262413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7904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29" name="Title 3"/>
          <p:cNvSpPr>
            <a:spLocks noGrp="1"/>
          </p:cNvSpPr>
          <p:nvPr>
            <p:ph type="title"/>
          </p:nvPr>
        </p:nvSpPr>
        <p:spPr/>
        <p:txBody>
          <a:bodyPr/>
          <a:lstStyle/>
          <a:p>
            <a:r>
              <a:rPr lang="en-US" sz="3000" dirty="0"/>
              <a:t>Introduction: Measuring GPS Movement </a:t>
            </a:r>
            <a:r>
              <a:rPr lang="en-US" sz="3000" dirty="0" smtClean="0"/>
              <a:t/>
            </a:r>
            <a:br>
              <a:rPr lang="en-US" sz="3000" dirty="0" smtClean="0"/>
            </a:br>
            <a:r>
              <a:rPr lang="en-US" sz="3000" dirty="0" smtClean="0"/>
              <a:t>with Time Series </a:t>
            </a:r>
            <a:r>
              <a:rPr lang="en-US" sz="3000" dirty="0"/>
              <a:t>Plots:</a:t>
            </a:r>
          </a:p>
        </p:txBody>
      </p:sp>
      <p:graphicFrame>
        <p:nvGraphicFramePr>
          <p:cNvPr id="114361" name="Group 697"/>
          <p:cNvGraphicFramePr>
            <a:graphicFrameLocks noGrp="1"/>
          </p:cNvGraphicFramePr>
          <p:nvPr>
            <p:ph idx="1"/>
            <p:extLst>
              <p:ext uri="{D42A27DB-BD31-4B8C-83A1-F6EECF244321}">
                <p14:modId xmlns:p14="http://schemas.microsoft.com/office/powerpoint/2010/main" val="296760769"/>
              </p:ext>
            </p:extLst>
          </p:nvPr>
        </p:nvGraphicFramePr>
        <p:xfrm>
          <a:off x="136526" y="971550"/>
          <a:ext cx="4549524" cy="5543552"/>
        </p:xfrm>
        <a:graphic>
          <a:graphicData uri="http://schemas.openxmlformats.org/drawingml/2006/table">
            <a:tbl>
              <a:tblPr/>
              <a:tblGrid>
                <a:gridCol w="1174103"/>
                <a:gridCol w="1105637"/>
                <a:gridCol w="1181350"/>
                <a:gridCol w="1088434"/>
              </a:tblGrid>
              <a:tr h="6858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Arial" charset="0"/>
                        </a:rPr>
                        <a:t>Date</a:t>
                      </a:r>
                      <a:endParaRPr kumimoji="0" lang="en-US" sz="1800" b="1" i="0" u="none" strike="noStrike" cap="none" normalizeH="0" baseline="0">
                        <a:ln>
                          <a:noFill/>
                        </a:ln>
                        <a:solidFill>
                          <a:schemeClr val="tx1"/>
                        </a:solidFill>
                        <a:effectLst/>
                        <a:latin typeface="Arial" charset="0"/>
                        <a:ea typeface="ＭＳ Ｐゴシック" charset="0"/>
                        <a:cs typeface="ＭＳ Ｐゴシック" charset="0"/>
                      </a:endParaRPr>
                    </a:p>
                  </a:txBody>
                  <a:tcPr marL="185048" marR="185048"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Arial" charset="0"/>
                        </a:rPr>
                        <a:t>North (mm)</a:t>
                      </a:r>
                      <a:endParaRPr kumimoji="0" lang="en-US" sz="1800" b="1" i="0" u="none" strike="noStrike" cap="none" normalizeH="0" baseline="0">
                        <a:ln>
                          <a:noFill/>
                        </a:ln>
                        <a:solidFill>
                          <a:schemeClr val="tx1"/>
                        </a:solidFill>
                        <a:effectLst/>
                        <a:latin typeface="Arial" charset="0"/>
                        <a:ea typeface="ＭＳ Ｐゴシック" charset="0"/>
                        <a:cs typeface="ＭＳ Ｐゴシック" charset="0"/>
                      </a:endParaRPr>
                    </a:p>
                  </a:txBody>
                  <a:tcPr marL="185048" marR="185048"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Arial" charset="0"/>
                        </a:rPr>
                        <a:t>East (mm)</a:t>
                      </a:r>
                      <a:endParaRPr kumimoji="0" lang="en-US" sz="1800" b="1" i="0" u="none" strike="noStrike" cap="none" normalizeH="0" baseline="0">
                        <a:ln>
                          <a:noFill/>
                        </a:ln>
                        <a:solidFill>
                          <a:schemeClr val="tx1"/>
                        </a:solidFill>
                        <a:effectLst/>
                        <a:latin typeface="Arial" charset="0"/>
                        <a:ea typeface="ＭＳ Ｐゴシック" charset="0"/>
                        <a:cs typeface="ＭＳ Ｐゴシック" charset="0"/>
                      </a:endParaRPr>
                    </a:p>
                  </a:txBody>
                  <a:tcPr marL="185048" marR="185048"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Arial" charset="0"/>
                        </a:rPr>
                        <a:t>Vertical (mm)</a:t>
                      </a:r>
                      <a:endParaRPr kumimoji="0" lang="en-US" sz="1800" b="1" i="0" u="none" strike="noStrike" cap="none" normalizeH="0" baseline="0">
                        <a:ln>
                          <a:noFill/>
                        </a:ln>
                        <a:solidFill>
                          <a:schemeClr val="tx1"/>
                        </a:solidFill>
                        <a:effectLst/>
                        <a:latin typeface="Arial" charset="0"/>
                        <a:ea typeface="ＭＳ Ｐゴシック" charset="0"/>
                        <a:cs typeface="ＭＳ Ｐゴシック" charset="0"/>
                      </a:endParaRPr>
                    </a:p>
                  </a:txBody>
                  <a:tcPr marL="185048" marR="185048"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r>
              <a:tr h="53975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1/1/2004</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marL="185048" marR="185048"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-37.67</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marL="185048" marR="185048"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36.57</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marL="185048" marR="185048"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2.33</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marL="185048" marR="185048"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975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1/2/2004</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marL="185048" marR="185048"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-38.04</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marL="185048" marR="185048"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35.73</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marL="185048" marR="185048"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5.63</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marL="185048" marR="185048"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81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1/3/2004</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marL="185048" marR="185048"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-37.16</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marL="185048" marR="185048"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35.83</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marL="185048" marR="185048"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4.69</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marL="185048" marR="185048"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133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1/4/2004</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marL="185048" marR="185048"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-37.34</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marL="185048" marR="185048"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36.34</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marL="185048" marR="185048"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5.36</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marL="185048" marR="185048"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975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1/5/2004</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marL="185048" marR="185048"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-37.59</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marL="185048" marR="185048"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36.44</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marL="185048" marR="185048"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9.11</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marL="185048" marR="185048"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975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marL="185048" marR="185048"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marL="185048" marR="185048"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marL="185048" marR="185048"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marL="185048" marR="185048"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81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1/1/2005</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marL="185048" marR="185048"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-9.43</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marL="185048" marR="185048"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9.63</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marL="185048" marR="185048"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2.36</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marL="185048" marR="185048"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133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1/1/2006</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marL="185048" marR="185048"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16.48</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marL="185048" marR="185048"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-18.09</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marL="185048" marR="185048"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7.35</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marL="185048" marR="185048"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975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1/1/2007</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marL="185048" marR="185048"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45.98</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marL="185048" marR="185048"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-43.42</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marL="185048" marR="185048"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ＭＳ Ｐゴシック" charset="0"/>
                          <a:cs typeface="Arial" charset="0"/>
                        </a:rPr>
                        <a:t>-6.43</a:t>
                      </a: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185048" marR="185048"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2769" name="Rectangle 3"/>
          <p:cNvSpPr>
            <a:spLocks noGrp="1" noChangeArrowheads="1"/>
          </p:cNvSpPr>
          <p:nvPr>
            <p:ph type="body" sz="half" idx="4294967295"/>
          </p:nvPr>
        </p:nvSpPr>
        <p:spPr>
          <a:xfrm>
            <a:off x="4695825" y="1124660"/>
            <a:ext cx="4448175" cy="5733340"/>
          </a:xfrm>
          <a:prstGeom prst="rect">
            <a:avLst/>
          </a:prstGeom>
        </p:spPr>
        <p:txBody>
          <a:bodyPr/>
          <a:lstStyle/>
          <a:p>
            <a:pPr algn="ctr">
              <a:buFontTx/>
              <a:buNone/>
            </a:pPr>
            <a:r>
              <a:rPr lang="en-US" sz="2200" b="1" dirty="0" smtClean="0">
                <a:latin typeface="Arial" charset="0"/>
                <a:ea typeface="ＭＳ Ｐゴシック" charset="0"/>
                <a:cs typeface="Arial" charset="0"/>
              </a:rPr>
              <a:t>Data for SBCC </a:t>
            </a:r>
            <a:r>
              <a:rPr lang="en-US" sz="2200" b="1" dirty="0">
                <a:latin typeface="Arial" charset="0"/>
                <a:ea typeface="ＭＳ Ｐゴシック" charset="0"/>
                <a:cs typeface="Arial" charset="0"/>
              </a:rPr>
              <a:t>GPS </a:t>
            </a:r>
            <a:r>
              <a:rPr lang="en-US" sz="2200" b="1" dirty="0" smtClean="0">
                <a:latin typeface="Arial" charset="0"/>
                <a:ea typeface="ＭＳ Ｐゴシック" charset="0"/>
                <a:cs typeface="Arial" charset="0"/>
              </a:rPr>
              <a:t>STATION</a:t>
            </a:r>
            <a:endParaRPr lang="en-US" sz="2200" dirty="0">
              <a:latin typeface="Calibri" charset="0"/>
              <a:ea typeface="ＭＳ Ｐゴシック" charset="0"/>
              <a:cs typeface="ＭＳ Ｐゴシック" charset="0"/>
            </a:endParaRPr>
          </a:p>
          <a:p>
            <a:r>
              <a:rPr lang="en-US" sz="2200" dirty="0">
                <a:latin typeface="Arial" charset="0"/>
                <a:ea typeface="ＭＳ Ｐゴシック" charset="0"/>
                <a:cs typeface="Arial" charset="0"/>
              </a:rPr>
              <a:t>Located near Mission Viejo, CA </a:t>
            </a:r>
          </a:p>
          <a:p>
            <a:r>
              <a:rPr lang="en-US" sz="2200" dirty="0">
                <a:latin typeface="Arial" charset="0"/>
                <a:ea typeface="ＭＳ Ｐゴシック" charset="0"/>
                <a:cs typeface="Arial" charset="0"/>
              </a:rPr>
              <a:t>Position data collected every 30 seconds</a:t>
            </a:r>
          </a:p>
          <a:p>
            <a:r>
              <a:rPr lang="en-US" sz="2200" dirty="0">
                <a:latin typeface="Arial" charset="0"/>
                <a:ea typeface="ＭＳ Ｐゴシック" charset="0"/>
                <a:cs typeface="Arial" charset="0"/>
              </a:rPr>
              <a:t>One position </a:t>
            </a:r>
            <a:r>
              <a:rPr lang="en-US" sz="2200" dirty="0" smtClean="0">
                <a:latin typeface="Arial" charset="0"/>
                <a:ea typeface="ＭＳ Ｐゴシック" charset="0"/>
                <a:cs typeface="Arial" charset="0"/>
              </a:rPr>
              <a:t>for </a:t>
            </a:r>
            <a:r>
              <a:rPr lang="en-US" sz="2200" dirty="0">
                <a:latin typeface="Arial" charset="0"/>
                <a:ea typeface="ＭＳ Ｐゴシック" charset="0"/>
                <a:cs typeface="Arial" charset="0"/>
              </a:rPr>
              <a:t>each day:</a:t>
            </a:r>
          </a:p>
          <a:p>
            <a:pPr lvl="1">
              <a:spcBef>
                <a:spcPts val="1200"/>
              </a:spcBef>
            </a:pPr>
            <a:r>
              <a:rPr lang="en-US" sz="2200" dirty="0">
                <a:latin typeface="Arial" charset="0"/>
                <a:ea typeface="ＭＳ Ｐゴシック" charset="0"/>
                <a:cs typeface="Arial" charset="0"/>
              </a:rPr>
              <a:t>North</a:t>
            </a:r>
          </a:p>
          <a:p>
            <a:pPr lvl="1">
              <a:spcBef>
                <a:spcPts val="1200"/>
              </a:spcBef>
            </a:pPr>
            <a:r>
              <a:rPr lang="en-US" sz="2200" dirty="0">
                <a:latin typeface="Arial" charset="0"/>
                <a:ea typeface="ＭＳ Ｐゴシック" charset="0"/>
                <a:cs typeface="Arial" charset="0"/>
              </a:rPr>
              <a:t>East</a:t>
            </a:r>
          </a:p>
          <a:p>
            <a:pPr lvl="1">
              <a:spcBef>
                <a:spcPts val="1200"/>
              </a:spcBef>
            </a:pPr>
            <a:r>
              <a:rPr lang="en-US" sz="2200" dirty="0">
                <a:latin typeface="Arial" charset="0"/>
                <a:ea typeface="ＭＳ Ｐゴシック" charset="0"/>
                <a:cs typeface="Arial" charset="0"/>
              </a:rPr>
              <a:t>Vertical</a:t>
            </a:r>
          </a:p>
        </p:txBody>
      </p:sp>
      <p:sp>
        <p:nvSpPr>
          <p:cNvPr id="2" name="Alternate Process 1"/>
          <p:cNvSpPr/>
          <p:nvPr/>
        </p:nvSpPr>
        <p:spPr>
          <a:xfrm>
            <a:off x="1348560" y="2344623"/>
            <a:ext cx="1000125" cy="512762"/>
          </a:xfrm>
          <a:prstGeom prst="flowChartAlternateProcess">
            <a:avLst/>
          </a:prstGeom>
          <a:noFill/>
          <a:ln w="57150" cmpd="sng"/>
        </p:spPr>
        <p:style>
          <a:lnRef idx="2">
            <a:schemeClr val="accent4"/>
          </a:lnRef>
          <a:fillRef idx="1">
            <a:schemeClr val="lt1"/>
          </a:fillRef>
          <a:effectRef idx="0">
            <a:schemeClr val="accent4"/>
          </a:effectRef>
          <a:fontRef idx="minor">
            <a:schemeClr val="dk1"/>
          </a:fontRef>
        </p:style>
        <p:txBody>
          <a:bodyPr anchor="ctr"/>
          <a:lstStyle/>
          <a:p>
            <a:pPr algn="ctr">
              <a:defRPr/>
            </a:pPr>
            <a:endParaRPr lang="en-US"/>
          </a:p>
        </p:txBody>
      </p:sp>
      <p:sp>
        <p:nvSpPr>
          <p:cNvPr id="6" name="Alternate Process 5"/>
          <p:cNvSpPr/>
          <p:nvPr/>
        </p:nvSpPr>
        <p:spPr>
          <a:xfrm>
            <a:off x="2550037" y="1761072"/>
            <a:ext cx="1001712" cy="512762"/>
          </a:xfrm>
          <a:prstGeom prst="flowChartAlternateProcess">
            <a:avLst/>
          </a:prstGeom>
          <a:noFill/>
          <a:ln w="57150" cmpd="sng"/>
        </p:spPr>
        <p:style>
          <a:lnRef idx="2">
            <a:schemeClr val="accent4"/>
          </a:lnRef>
          <a:fillRef idx="1">
            <a:schemeClr val="lt1"/>
          </a:fillRef>
          <a:effectRef idx="0">
            <a:schemeClr val="accent4"/>
          </a:effectRef>
          <a:fontRef idx="minor">
            <a:schemeClr val="dk1"/>
          </a:fontRef>
        </p:style>
        <p:txBody>
          <a:bodyPr anchor="ctr"/>
          <a:lstStyle/>
          <a:p>
            <a:pPr algn="ctr">
              <a:defRPr/>
            </a:pPr>
            <a:endParaRPr lang="en-US"/>
          </a:p>
        </p:txBody>
      </p:sp>
      <p:sp>
        <p:nvSpPr>
          <p:cNvPr id="7" name="Slide Number Placeholder 5"/>
          <p:cNvSpPr txBox="1">
            <a:spLocks/>
          </p:cNvSpPr>
          <p:nvPr/>
        </p:nvSpPr>
        <p:spPr bwMode="auto">
          <a:xfrm>
            <a:off x="8461061" y="6593324"/>
            <a:ext cx="506298" cy="2646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1pPr>
            <a:lvl2pPr marL="742950" indent="-28575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2pPr>
            <a:lvl3pPr marL="11430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3pPr>
            <a:lvl4pPr marL="16002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4pPr>
            <a:lvl5pPr marL="20574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5pPr>
            <a:lvl6pPr marL="25146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6pPr>
            <a:lvl7pPr marL="29718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7pPr>
            <a:lvl8pPr marL="34290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8pPr>
            <a:lvl9pPr marL="38862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9pPr>
          </a:lstStyle>
          <a:p>
            <a:pPr algn="r" eaLnBrk="1" hangingPunct="1"/>
            <a:fld id="{225B0957-D095-2B47-BB61-2391B079A623}" type="slidenum">
              <a:rPr lang="en-US" sz="900" smtClean="0">
                <a:solidFill>
                  <a:srgbClr val="898989"/>
                </a:solidFill>
                <a:latin typeface="Arial" charset="0"/>
                <a:ea typeface="ＭＳ Ｐゴシック" charset="0"/>
                <a:cs typeface="ＭＳ Ｐゴシック" charset="0"/>
              </a:rPr>
              <a:pPr algn="r" eaLnBrk="1" hangingPunct="1"/>
              <a:t>17</a:t>
            </a:fld>
            <a:endParaRPr lang="en-US" sz="900" dirty="0">
              <a:solidFill>
                <a:srgbClr val="898989"/>
              </a:solidFill>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a:xfrm>
            <a:off x="1919288" y="-42863"/>
            <a:ext cx="7262812" cy="889001"/>
          </a:xfrm>
        </p:spPr>
        <p:txBody>
          <a:bodyPr/>
          <a:lstStyle/>
          <a:p>
            <a:r>
              <a:rPr lang="en-US" b="1" dirty="0"/>
              <a:t>GPS time series plots</a:t>
            </a:r>
          </a:p>
        </p:txBody>
      </p:sp>
      <p:sp>
        <p:nvSpPr>
          <p:cNvPr id="47106" name="Rectangle 3"/>
          <p:cNvSpPr>
            <a:spLocks noGrp="1" noChangeArrowheads="1"/>
          </p:cNvSpPr>
          <p:nvPr>
            <p:ph type="body" idx="1"/>
          </p:nvPr>
        </p:nvSpPr>
        <p:spPr>
          <a:xfrm>
            <a:off x="162140" y="1352550"/>
            <a:ext cx="2877978" cy="5505450"/>
          </a:xfrm>
        </p:spPr>
        <p:txBody>
          <a:bodyPr/>
          <a:lstStyle/>
          <a:p>
            <a:pPr>
              <a:spcBef>
                <a:spcPts val="0"/>
              </a:spcBef>
              <a:buFontTx/>
              <a:buNone/>
              <a:defRPr/>
            </a:pPr>
            <a:r>
              <a:rPr lang="en-US" sz="2400" dirty="0">
                <a:latin typeface="Arial" charset="0"/>
                <a:ea typeface="ＭＳ Ｐゴシック" charset="0"/>
                <a:cs typeface="Arial" charset="0"/>
              </a:rPr>
              <a:t>3</a:t>
            </a:r>
            <a:r>
              <a:rPr lang="en-US" sz="2400" dirty="0" smtClean="0">
                <a:latin typeface="Arial" charset="0"/>
                <a:ea typeface="ＭＳ Ｐゴシック" charset="0"/>
                <a:cs typeface="Arial" charset="0"/>
              </a:rPr>
              <a:t> separate plots </a:t>
            </a:r>
            <a:r>
              <a:rPr lang="en-US" sz="2400" dirty="0" smtClean="0">
                <a:latin typeface="Arial" charset="0"/>
                <a:ea typeface="ＭＳ Ｐゴシック" charset="0"/>
                <a:cs typeface="Arial" charset="0"/>
              </a:rPr>
              <a:t>:</a:t>
            </a:r>
            <a:endParaRPr lang="en-US" sz="2400" dirty="0">
              <a:latin typeface="Arial" charset="0"/>
              <a:ea typeface="ＭＳ Ｐゴシック" charset="0"/>
              <a:cs typeface="Arial" charset="0"/>
            </a:endParaRPr>
          </a:p>
          <a:p>
            <a:pPr lvl="1">
              <a:spcBef>
                <a:spcPts val="0"/>
              </a:spcBef>
              <a:defRPr/>
            </a:pPr>
            <a:r>
              <a:rPr lang="en-US" sz="2400" dirty="0" smtClean="0">
                <a:latin typeface="Arial" charset="0"/>
                <a:ea typeface="ＭＳ Ｐゴシック" charset="0"/>
                <a:cs typeface="Arial" charset="0"/>
              </a:rPr>
              <a:t>North</a:t>
            </a:r>
            <a:endParaRPr lang="en-US" sz="2400" dirty="0">
              <a:latin typeface="Arial" charset="0"/>
              <a:ea typeface="ＭＳ Ｐゴシック" charset="0"/>
              <a:cs typeface="Arial" charset="0"/>
            </a:endParaRPr>
          </a:p>
          <a:p>
            <a:pPr lvl="1">
              <a:spcBef>
                <a:spcPts val="0"/>
              </a:spcBef>
              <a:defRPr/>
            </a:pPr>
            <a:r>
              <a:rPr lang="en-US" sz="2400" dirty="0" smtClean="0">
                <a:latin typeface="Arial" charset="0"/>
                <a:ea typeface="ＭＳ Ｐゴシック" charset="0"/>
                <a:cs typeface="Arial" charset="0"/>
              </a:rPr>
              <a:t>East</a:t>
            </a:r>
            <a:endParaRPr lang="en-US" sz="2400" dirty="0">
              <a:latin typeface="Arial" charset="0"/>
              <a:ea typeface="ＭＳ Ｐゴシック" charset="0"/>
              <a:cs typeface="Arial" charset="0"/>
            </a:endParaRPr>
          </a:p>
          <a:p>
            <a:pPr lvl="1">
              <a:spcBef>
                <a:spcPts val="0"/>
              </a:spcBef>
              <a:defRPr/>
            </a:pPr>
            <a:r>
              <a:rPr lang="en-US" sz="2400" dirty="0" smtClean="0">
                <a:latin typeface="Arial" charset="0"/>
                <a:ea typeface="ＭＳ Ｐゴシック" charset="0"/>
                <a:cs typeface="Arial" charset="0"/>
              </a:rPr>
              <a:t>Height (Vertical</a:t>
            </a:r>
            <a:r>
              <a:rPr lang="en-US" sz="2400" dirty="0">
                <a:latin typeface="Arial" charset="0"/>
                <a:ea typeface="ＭＳ Ｐゴシック" charset="0"/>
                <a:cs typeface="Arial" charset="0"/>
              </a:rPr>
              <a:t>)</a:t>
            </a:r>
          </a:p>
          <a:p>
            <a:pPr marL="0" indent="0">
              <a:buFont typeface="Arial" charset="0"/>
              <a:buNone/>
              <a:defRPr/>
            </a:pPr>
            <a:r>
              <a:rPr lang="en-US" sz="2400" dirty="0" smtClean="0">
                <a:latin typeface="Arial" charset="0"/>
                <a:ea typeface="ＭＳ Ｐゴシック" charset="0"/>
                <a:cs typeface="Arial" charset="0"/>
              </a:rPr>
              <a:t>X-axis: Time</a:t>
            </a:r>
          </a:p>
          <a:p>
            <a:pPr marL="0" indent="0">
              <a:lnSpc>
                <a:spcPct val="100000"/>
              </a:lnSpc>
              <a:buFont typeface="Arial" charset="0"/>
              <a:buNone/>
              <a:defRPr/>
            </a:pPr>
            <a:r>
              <a:rPr lang="en-US" sz="2400" dirty="0" smtClean="0">
                <a:latin typeface="Arial" charset="0"/>
                <a:ea typeface="ＭＳ Ｐゴシック" charset="0"/>
                <a:cs typeface="Arial" charset="0"/>
              </a:rPr>
              <a:t>Y-axis: Distance GPS has moved</a:t>
            </a:r>
          </a:p>
          <a:p>
            <a:pPr marL="0" indent="0">
              <a:lnSpc>
                <a:spcPct val="100000"/>
              </a:lnSpc>
              <a:buNone/>
              <a:defRPr/>
            </a:pPr>
            <a:r>
              <a:rPr lang="en-US" sz="2400" dirty="0" smtClean="0">
                <a:latin typeface="Arial" charset="0"/>
                <a:ea typeface="ＭＳ Ｐゴシック" charset="0"/>
                <a:cs typeface="Arial" charset="0"/>
              </a:rPr>
              <a:t>*Vertical </a:t>
            </a:r>
            <a:r>
              <a:rPr lang="en-US" sz="2400" dirty="0">
                <a:latin typeface="Arial" charset="0"/>
                <a:ea typeface="ＭＳ Ｐゴシック" charset="0"/>
                <a:cs typeface="Arial" charset="0"/>
              </a:rPr>
              <a:t>scales vary per plot</a:t>
            </a:r>
            <a:r>
              <a:rPr lang="en-US" sz="2400" dirty="0" smtClean="0">
                <a:latin typeface="Arial" charset="0"/>
                <a:ea typeface="ＭＳ Ｐゴシック" charset="0"/>
                <a:cs typeface="Arial" charset="0"/>
              </a:rPr>
              <a:t>.</a:t>
            </a:r>
            <a:endParaRPr lang="en-US" sz="2400" dirty="0">
              <a:latin typeface="Arial" charset="0"/>
              <a:ea typeface="ＭＳ Ｐゴシック" charset="0"/>
              <a:cs typeface="Arial" charset="0"/>
            </a:endParaRPr>
          </a:p>
        </p:txBody>
      </p:sp>
      <p:pic>
        <p:nvPicPr>
          <p:cNvPr id="34819"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149499" y="839788"/>
            <a:ext cx="4450943" cy="5700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tangle 6"/>
          <p:cNvSpPr>
            <a:spLocks noChangeArrowheads="1"/>
          </p:cNvSpPr>
          <p:nvPr/>
        </p:nvSpPr>
        <p:spPr bwMode="auto">
          <a:xfrm>
            <a:off x="7648575" y="2355850"/>
            <a:ext cx="1495425"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sz="2200" dirty="0"/>
              <a:t>Red points</a:t>
            </a:r>
            <a:r>
              <a:rPr lang="en-US" sz="2200" dirty="0" smtClean="0"/>
              <a:t>:</a:t>
            </a:r>
          </a:p>
          <a:p>
            <a:pPr>
              <a:lnSpc>
                <a:spcPct val="90000"/>
              </a:lnSpc>
            </a:pPr>
            <a:endParaRPr lang="en-US" sz="2200" dirty="0"/>
          </a:p>
          <a:p>
            <a:pPr>
              <a:lnSpc>
                <a:spcPct val="90000"/>
              </a:lnSpc>
            </a:pPr>
            <a:r>
              <a:rPr lang="en-US" sz="2200" dirty="0" smtClean="0"/>
              <a:t>Rapid position </a:t>
            </a:r>
            <a:r>
              <a:rPr lang="en-US" sz="2200" dirty="0"/>
              <a:t>estimates </a:t>
            </a:r>
          </a:p>
        </p:txBody>
      </p:sp>
      <p:sp>
        <p:nvSpPr>
          <p:cNvPr id="34822" name="AutoShape 7"/>
          <p:cNvSpPr>
            <a:spLocks noChangeArrowheads="1"/>
          </p:cNvSpPr>
          <p:nvPr/>
        </p:nvSpPr>
        <p:spPr bwMode="auto">
          <a:xfrm>
            <a:off x="6913530" y="4740040"/>
            <a:ext cx="500063" cy="1048807"/>
          </a:xfrm>
          <a:prstGeom prst="roundRect">
            <a:avLst>
              <a:gd name="adj" fmla="val 16667"/>
            </a:avLst>
          </a:prstGeom>
          <a:noFill/>
          <a:ln w="28575">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4823" name="AutoShape 8"/>
          <p:cNvSpPr>
            <a:spLocks noChangeArrowheads="1"/>
          </p:cNvSpPr>
          <p:nvPr/>
        </p:nvSpPr>
        <p:spPr bwMode="auto">
          <a:xfrm>
            <a:off x="6956407" y="4120746"/>
            <a:ext cx="320675" cy="355600"/>
          </a:xfrm>
          <a:prstGeom prst="roundRect">
            <a:avLst>
              <a:gd name="adj" fmla="val 16667"/>
            </a:avLst>
          </a:prstGeom>
          <a:noFill/>
          <a:ln w="28575">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4824" name="AutoShape 9"/>
          <p:cNvSpPr>
            <a:spLocks noChangeArrowheads="1"/>
          </p:cNvSpPr>
          <p:nvPr/>
        </p:nvSpPr>
        <p:spPr bwMode="auto">
          <a:xfrm>
            <a:off x="6995687" y="1269989"/>
            <a:ext cx="320675" cy="355600"/>
          </a:xfrm>
          <a:prstGeom prst="roundRect">
            <a:avLst>
              <a:gd name="adj" fmla="val 16667"/>
            </a:avLst>
          </a:prstGeom>
          <a:noFill/>
          <a:ln w="28575">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4825" name="AutoShape 10"/>
          <p:cNvSpPr>
            <a:spLocks noChangeArrowheads="1"/>
          </p:cNvSpPr>
          <p:nvPr/>
        </p:nvSpPr>
        <p:spPr bwMode="auto">
          <a:xfrm>
            <a:off x="3126672" y="1332117"/>
            <a:ext cx="570065" cy="4846326"/>
          </a:xfrm>
          <a:prstGeom prst="roundRect">
            <a:avLst>
              <a:gd name="adj" fmla="val 16667"/>
            </a:avLst>
          </a:pr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 name="Line 14"/>
          <p:cNvSpPr>
            <a:spLocks noChangeShapeType="1"/>
          </p:cNvSpPr>
          <p:nvPr/>
        </p:nvSpPr>
        <p:spPr bwMode="auto">
          <a:xfrm flipV="1">
            <a:off x="4019067" y="1965325"/>
            <a:ext cx="3459162" cy="17463"/>
          </a:xfrm>
          <a:prstGeom prst="line">
            <a:avLst/>
          </a:prstGeom>
          <a:noFill/>
          <a:ln w="28575">
            <a:solidFill>
              <a:schemeClr val="accent6">
                <a:lumMod val="75000"/>
              </a:schemeClr>
            </a:solidFill>
            <a:prstDash val="dot"/>
            <a:round/>
            <a:headEnd/>
            <a:tailEnd/>
          </a:ln>
          <a:extLst>
            <a:ext uri="{909E8E84-426E-40dd-AFC4-6F175D3DCCD1}">
              <a14:hiddenFill xmlns:a14="http://schemas.microsoft.com/office/drawing/2010/main">
                <a:noFill/>
              </a14:hiddenFill>
            </a:ext>
          </a:extLst>
        </p:spPr>
        <p:txBody>
          <a:bodyPr wrap="none" anchor="ctr"/>
          <a:lstStyle/>
          <a:p>
            <a:pPr>
              <a:defRPr/>
            </a:pPr>
            <a:endParaRPr lang="en-US"/>
          </a:p>
        </p:txBody>
      </p:sp>
    </p:spTree>
    <p:extLst>
      <p:ext uri="{BB962C8B-B14F-4D97-AF65-F5344CB8AC3E}">
        <p14:creationId xmlns:p14="http://schemas.microsoft.com/office/powerpoint/2010/main" val="34491746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a:xfrm>
            <a:off x="3309938" y="90488"/>
            <a:ext cx="5834062" cy="673100"/>
          </a:xfrm>
        </p:spPr>
        <p:txBody>
          <a:bodyPr/>
          <a:lstStyle/>
          <a:p>
            <a:r>
              <a:rPr lang="en-US" b="1" dirty="0"/>
              <a:t>Which way are we going? </a:t>
            </a:r>
          </a:p>
        </p:txBody>
      </p:sp>
      <p:sp>
        <p:nvSpPr>
          <p:cNvPr id="55298" name="Rectangle 3"/>
          <p:cNvSpPr>
            <a:spLocks noGrp="1" noChangeArrowheads="1"/>
          </p:cNvSpPr>
          <p:nvPr>
            <p:ph type="body" idx="1"/>
          </p:nvPr>
        </p:nvSpPr>
        <p:spPr>
          <a:xfrm>
            <a:off x="152400" y="939800"/>
            <a:ext cx="4146550" cy="5310188"/>
          </a:xfrm>
        </p:spPr>
        <p:txBody>
          <a:bodyPr/>
          <a:lstStyle/>
          <a:p>
            <a:pPr marL="0" indent="0">
              <a:buFont typeface="Arial" charset="0"/>
              <a:buNone/>
            </a:pPr>
            <a:r>
              <a:rPr lang="en-US" sz="2800" b="1" dirty="0">
                <a:latin typeface="Arial" charset="0"/>
                <a:ea typeface="ＭＳ Ｐゴシック" charset="0"/>
                <a:cs typeface="Arial" charset="0"/>
              </a:rPr>
              <a:t>Is the GPS station moving</a:t>
            </a:r>
            <a:endParaRPr lang="en-US" sz="2800" dirty="0">
              <a:latin typeface="Arial" charset="0"/>
              <a:ea typeface="ＭＳ Ｐゴシック" charset="0"/>
              <a:cs typeface="Arial" charset="0"/>
            </a:endParaRPr>
          </a:p>
          <a:p>
            <a:pPr marL="457200" lvl="1" indent="0">
              <a:lnSpc>
                <a:spcPct val="150000"/>
              </a:lnSpc>
              <a:buFont typeface="Wingdings" charset="0"/>
              <a:buNone/>
            </a:pPr>
            <a:r>
              <a:rPr lang="en-US" dirty="0">
                <a:latin typeface="Arial" charset="0"/>
                <a:ea typeface="ＭＳ Ｐゴシック" charset="0"/>
                <a:cs typeface="Arial" charset="0"/>
              </a:rPr>
              <a:t>north or south</a:t>
            </a:r>
            <a:r>
              <a:rPr lang="en-US" dirty="0" smtClean="0">
                <a:latin typeface="Arial" charset="0"/>
                <a:ea typeface="ＭＳ Ｐゴシック" charset="0"/>
                <a:cs typeface="Arial" charset="0"/>
              </a:rPr>
              <a:t>?</a:t>
            </a:r>
            <a:endParaRPr lang="en-US" dirty="0">
              <a:latin typeface="Arial" charset="0"/>
              <a:ea typeface="ＭＳ Ｐゴシック" charset="0"/>
              <a:cs typeface="Arial" charset="0"/>
            </a:endParaRPr>
          </a:p>
          <a:p>
            <a:pPr marL="457200" lvl="1" indent="0">
              <a:lnSpc>
                <a:spcPct val="150000"/>
              </a:lnSpc>
              <a:buFont typeface="Wingdings" charset="0"/>
              <a:buNone/>
            </a:pPr>
            <a:r>
              <a:rPr lang="en-US" dirty="0">
                <a:latin typeface="Arial" charset="0"/>
                <a:ea typeface="ＭＳ Ｐゴシック" charset="0"/>
                <a:cs typeface="Arial" charset="0"/>
              </a:rPr>
              <a:t>east or west</a:t>
            </a:r>
            <a:r>
              <a:rPr lang="en-US" dirty="0" smtClean="0">
                <a:latin typeface="Arial" charset="0"/>
                <a:ea typeface="ＭＳ Ｐゴシック" charset="0"/>
                <a:cs typeface="Arial" charset="0"/>
              </a:rPr>
              <a:t>?</a:t>
            </a:r>
            <a:endParaRPr lang="en-US" dirty="0">
              <a:latin typeface="Arial" charset="0"/>
              <a:ea typeface="ＭＳ Ｐゴシック" charset="0"/>
              <a:cs typeface="Arial" charset="0"/>
            </a:endParaRPr>
          </a:p>
          <a:p>
            <a:pPr marL="457200" lvl="1" indent="0">
              <a:lnSpc>
                <a:spcPct val="150000"/>
              </a:lnSpc>
              <a:buFont typeface="Wingdings" charset="0"/>
              <a:buNone/>
            </a:pPr>
            <a:r>
              <a:rPr lang="en-US" dirty="0">
                <a:latin typeface="Arial" charset="0"/>
                <a:ea typeface="ＭＳ Ｐゴシック" charset="0"/>
                <a:cs typeface="Arial" charset="0"/>
              </a:rPr>
              <a:t>up or down?</a:t>
            </a:r>
          </a:p>
        </p:txBody>
      </p:sp>
      <p:pic>
        <p:nvPicPr>
          <p:cNvPr id="36867" name="Picture 4" descr="SBCC"/>
          <p:cNvPicPr>
            <a:picLocks noChangeAspect="1" noChangeArrowheads="1"/>
          </p:cNvPicPr>
          <p:nvPr/>
        </p:nvPicPr>
        <p:blipFill>
          <a:blip r:embed="rId3">
            <a:extLst>
              <a:ext uri="{28A0092B-C50C-407E-A947-70E740481C1C}">
                <a14:useLocalDpi xmlns:a14="http://schemas.microsoft.com/office/drawing/2010/main" val="0"/>
              </a:ext>
            </a:extLst>
          </a:blip>
          <a:srcRect l="11385" t="8794" r="6505" b="68565"/>
          <a:stretch>
            <a:fillRect/>
          </a:stretch>
        </p:blipFill>
        <p:spPr bwMode="auto">
          <a:xfrm>
            <a:off x="4757738" y="1092200"/>
            <a:ext cx="3446462"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5" descr="SBCC"/>
          <p:cNvPicPr>
            <a:picLocks noChangeAspect="1" noChangeArrowheads="1"/>
          </p:cNvPicPr>
          <p:nvPr/>
        </p:nvPicPr>
        <p:blipFill>
          <a:blip r:embed="rId3">
            <a:extLst>
              <a:ext uri="{28A0092B-C50C-407E-A947-70E740481C1C}">
                <a14:useLocalDpi xmlns:a14="http://schemas.microsoft.com/office/drawing/2010/main" val="0"/>
              </a:ext>
            </a:extLst>
          </a:blip>
          <a:srcRect l="11385" t="8794" r="6505" b="68565"/>
          <a:stretch>
            <a:fillRect/>
          </a:stretch>
        </p:blipFill>
        <p:spPr bwMode="auto">
          <a:xfrm>
            <a:off x="4757738" y="2768600"/>
            <a:ext cx="3446462"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6"/>
          <p:cNvSpPr txBox="1">
            <a:spLocks noChangeArrowheads="1"/>
          </p:cNvSpPr>
          <p:nvPr/>
        </p:nvSpPr>
        <p:spPr bwMode="auto">
          <a:xfrm rot="-5400000">
            <a:off x="3731419" y="1523207"/>
            <a:ext cx="1339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 (mm)</a:t>
            </a:r>
          </a:p>
        </p:txBody>
      </p:sp>
      <p:sp>
        <p:nvSpPr>
          <p:cNvPr id="36870" name="Text Box 7"/>
          <p:cNvSpPr txBox="1">
            <a:spLocks noChangeArrowheads="1"/>
          </p:cNvSpPr>
          <p:nvPr/>
        </p:nvSpPr>
        <p:spPr bwMode="auto">
          <a:xfrm rot="-5400000">
            <a:off x="3782219" y="3818732"/>
            <a:ext cx="1238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East (mm)</a:t>
            </a:r>
          </a:p>
        </p:txBody>
      </p:sp>
      <p:pic>
        <p:nvPicPr>
          <p:cNvPr id="3687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3425" y="5043488"/>
            <a:ext cx="366236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Text Box 9"/>
          <p:cNvSpPr txBox="1">
            <a:spLocks noChangeArrowheads="1"/>
          </p:cNvSpPr>
          <p:nvPr/>
        </p:nvSpPr>
        <p:spPr bwMode="auto">
          <a:xfrm rot="-5400000">
            <a:off x="3652044" y="5561807"/>
            <a:ext cx="1504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Height  (mm)</a:t>
            </a:r>
          </a:p>
        </p:txBody>
      </p:sp>
      <p:sp>
        <p:nvSpPr>
          <p:cNvPr id="36873" name="Text Box 6"/>
          <p:cNvSpPr txBox="1">
            <a:spLocks noChangeArrowheads="1"/>
          </p:cNvSpPr>
          <p:nvPr/>
        </p:nvSpPr>
        <p:spPr bwMode="auto">
          <a:xfrm>
            <a:off x="5989638" y="6418263"/>
            <a:ext cx="688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Time</a:t>
            </a:r>
          </a:p>
        </p:txBody>
      </p:sp>
    </p:spTree>
    <p:extLst>
      <p:ext uri="{BB962C8B-B14F-4D97-AF65-F5344CB8AC3E}">
        <p14:creationId xmlns:p14="http://schemas.microsoft.com/office/powerpoint/2010/main" val="181127131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5298">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529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529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p:txBody>
          <a:bodyPr/>
          <a:lstStyle/>
          <a:p>
            <a:pPr eaLnBrk="1" hangingPunct="1"/>
            <a:r>
              <a:rPr lang="en-US" b="1" dirty="0">
                <a:cs typeface="ＭＳ Ｐゴシック" charset="0"/>
              </a:rPr>
              <a:t>By the end of this activity…</a:t>
            </a:r>
          </a:p>
        </p:txBody>
      </p:sp>
      <p:sp>
        <p:nvSpPr>
          <p:cNvPr id="17410" name="Rectangle 3"/>
          <p:cNvSpPr>
            <a:spLocks noGrp="1" noChangeArrowheads="1"/>
          </p:cNvSpPr>
          <p:nvPr>
            <p:ph idx="1"/>
          </p:nvPr>
        </p:nvSpPr>
        <p:spPr/>
        <p:txBody>
          <a:bodyPr/>
          <a:lstStyle/>
          <a:p>
            <a:pPr eaLnBrk="1" hangingPunct="1">
              <a:buFontTx/>
              <a:buNone/>
            </a:pPr>
            <a:r>
              <a:rPr lang="en-US">
                <a:latin typeface="Arial" charset="0"/>
                <a:ea typeface="ＭＳ Ｐゴシック" charset="0"/>
                <a:cs typeface="Arial" charset="0"/>
              </a:rPr>
              <a:t>You should be able to:</a:t>
            </a:r>
          </a:p>
          <a:p>
            <a:pPr eaLnBrk="1" hangingPunct="1">
              <a:lnSpc>
                <a:spcPct val="120000"/>
              </a:lnSpc>
              <a:spcAft>
                <a:spcPts val="600"/>
              </a:spcAft>
            </a:pPr>
            <a:r>
              <a:rPr lang="en-US" sz="2800">
                <a:latin typeface="Arial" charset="0"/>
                <a:ea typeface="ＭＳ Ｐゴシック" charset="0"/>
                <a:cs typeface="Arial" charset="0"/>
              </a:rPr>
              <a:t>Describe generally how GPS works;</a:t>
            </a:r>
          </a:p>
          <a:p>
            <a:pPr eaLnBrk="1" hangingPunct="1">
              <a:lnSpc>
                <a:spcPct val="120000"/>
              </a:lnSpc>
              <a:spcAft>
                <a:spcPts val="600"/>
              </a:spcAft>
            </a:pPr>
            <a:r>
              <a:rPr lang="en-US" sz="2800">
                <a:latin typeface="Arial" charset="0"/>
                <a:ea typeface="ＭＳ Ｐゴシック" charset="0"/>
                <a:cs typeface="Arial" charset="0"/>
              </a:rPr>
              <a:t>Interpret graphs in a GPS time series plot;</a:t>
            </a:r>
          </a:p>
          <a:p>
            <a:pPr eaLnBrk="1" hangingPunct="1">
              <a:lnSpc>
                <a:spcPct val="120000"/>
              </a:lnSpc>
              <a:spcAft>
                <a:spcPts val="600"/>
              </a:spcAft>
            </a:pPr>
            <a:r>
              <a:rPr lang="en-US" sz="2800">
                <a:latin typeface="Arial" charset="0"/>
                <a:ea typeface="ＭＳ Ｐゴシック" charset="0"/>
                <a:cs typeface="Arial" charset="0"/>
              </a:rPr>
              <a:t>Determine velocity vectors from GPS time series plots;</a:t>
            </a:r>
          </a:p>
          <a:p>
            <a:pPr eaLnBrk="1" hangingPunct="1">
              <a:lnSpc>
                <a:spcPct val="120000"/>
              </a:lnSpc>
            </a:pPr>
            <a:r>
              <a:rPr lang="en-US" sz="2800">
                <a:latin typeface="Arial" charset="0"/>
                <a:ea typeface="ＭＳ Ｐゴシック" charset="0"/>
                <a:cs typeface="Arial" charset="0"/>
              </a:rPr>
              <a:t>Explain relative motions of tectonic plates in Iceland; and </a:t>
            </a:r>
          </a:p>
          <a:p>
            <a:pPr eaLnBrk="1" hangingPunct="1">
              <a:lnSpc>
                <a:spcPct val="120000"/>
              </a:lnSpc>
            </a:pPr>
            <a:r>
              <a:rPr lang="en-US" sz="2800">
                <a:latin typeface="Arial" charset="0"/>
                <a:ea typeface="ＭＳ Ｐゴシック" charset="0"/>
                <a:cs typeface="Arial" charset="0"/>
              </a:rPr>
              <a:t>Explore global GPS data.</a:t>
            </a:r>
          </a:p>
          <a:p>
            <a:pPr eaLnBrk="1" hangingPunct="1">
              <a:lnSpc>
                <a:spcPct val="120000"/>
              </a:lnSpc>
            </a:pPr>
            <a:endParaRPr lang="en-US" sz="2800">
              <a:latin typeface="Arial" charset="0"/>
              <a:ea typeface="ＭＳ Ｐゴシック" charset="0"/>
              <a:cs typeface="Arial" charset="0"/>
            </a:endParaRPr>
          </a:p>
        </p:txBody>
      </p:sp>
      <p:sp>
        <p:nvSpPr>
          <p:cNvPr id="4" name="Slide Number Placeholder 5"/>
          <p:cNvSpPr txBox="1">
            <a:spLocks/>
          </p:cNvSpPr>
          <p:nvPr/>
        </p:nvSpPr>
        <p:spPr bwMode="auto">
          <a:xfrm>
            <a:off x="8461061" y="6593324"/>
            <a:ext cx="506298" cy="2646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1pPr>
            <a:lvl2pPr marL="742950" indent="-28575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2pPr>
            <a:lvl3pPr marL="11430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3pPr>
            <a:lvl4pPr marL="16002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4pPr>
            <a:lvl5pPr marL="20574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5pPr>
            <a:lvl6pPr marL="25146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6pPr>
            <a:lvl7pPr marL="29718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7pPr>
            <a:lvl8pPr marL="34290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8pPr>
            <a:lvl9pPr marL="38862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9pPr>
          </a:lstStyle>
          <a:p>
            <a:pPr algn="r" eaLnBrk="1" hangingPunct="1"/>
            <a:fld id="{225B0957-D095-2B47-BB61-2391B079A623}" type="slidenum">
              <a:rPr lang="en-US" sz="900" smtClean="0">
                <a:solidFill>
                  <a:srgbClr val="898989"/>
                </a:solidFill>
                <a:latin typeface="Arial" charset="0"/>
                <a:ea typeface="ＭＳ Ｐゴシック" charset="0"/>
                <a:cs typeface="ＭＳ Ｐゴシック" charset="0"/>
              </a:rPr>
              <a:pPr algn="r" eaLnBrk="1" hangingPunct="1"/>
              <a:t>2</a:t>
            </a:fld>
            <a:endParaRPr lang="en-US" sz="900" dirty="0">
              <a:solidFill>
                <a:srgbClr val="898989"/>
              </a:solidFill>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0">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41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410">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7410">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74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Rectangle 3"/>
          <p:cNvSpPr>
            <a:spLocks noGrp="1" noChangeArrowheads="1"/>
          </p:cNvSpPr>
          <p:nvPr>
            <p:ph type="body" idx="1"/>
          </p:nvPr>
        </p:nvSpPr>
        <p:spPr>
          <a:xfrm>
            <a:off x="152400" y="939800"/>
            <a:ext cx="4146550" cy="5918200"/>
          </a:xfrm>
        </p:spPr>
        <p:txBody>
          <a:bodyPr/>
          <a:lstStyle/>
          <a:p>
            <a:pPr marL="0" indent="0">
              <a:buFont typeface="Arial" charset="0"/>
              <a:buNone/>
              <a:defRPr/>
            </a:pPr>
            <a:r>
              <a:rPr lang="en-US" sz="2800" b="1" dirty="0">
                <a:latin typeface="Arial" charset="0"/>
                <a:ea typeface="ＭＳ Ｐゴシック" charset="0"/>
                <a:cs typeface="Arial" charset="0"/>
              </a:rPr>
              <a:t>Positive</a:t>
            </a:r>
            <a:r>
              <a:rPr lang="en-US" sz="2800" dirty="0">
                <a:latin typeface="Arial" charset="0"/>
                <a:ea typeface="ＭＳ Ｐゴシック" charset="0"/>
                <a:cs typeface="Arial" charset="0"/>
              </a:rPr>
              <a:t> </a:t>
            </a:r>
            <a:r>
              <a:rPr lang="en-US" sz="2800" dirty="0" smtClean="0">
                <a:latin typeface="Arial" charset="0"/>
                <a:ea typeface="ＭＳ Ｐゴシック" charset="0"/>
                <a:cs typeface="Arial" charset="0"/>
              </a:rPr>
              <a:t>slope</a:t>
            </a:r>
            <a:r>
              <a:rPr lang="en-US" sz="2400" dirty="0" smtClean="0">
                <a:latin typeface="Arial" charset="0"/>
                <a:ea typeface="ＭＳ Ｐゴシック" charset="0"/>
                <a:cs typeface="Arial" charset="0"/>
              </a:rPr>
              <a:t>:</a:t>
            </a:r>
            <a:endParaRPr lang="en-US" sz="2800" dirty="0">
              <a:latin typeface="Arial" charset="0"/>
              <a:ea typeface="ＭＳ Ｐゴシック" charset="0"/>
              <a:cs typeface="Arial" charset="0"/>
            </a:endParaRPr>
          </a:p>
          <a:p>
            <a:pPr marL="457200" lvl="1" indent="0">
              <a:buFont typeface="Wingdings" charset="0"/>
              <a:buNone/>
              <a:defRPr/>
            </a:pPr>
            <a:r>
              <a:rPr lang="en-US" dirty="0" smtClean="0">
                <a:latin typeface="Arial" charset="0"/>
                <a:ea typeface="ＭＳ Ｐゴシック" charset="0"/>
                <a:cs typeface="Arial" charset="0"/>
              </a:rPr>
              <a:t>The </a:t>
            </a:r>
            <a:r>
              <a:rPr lang="en-US" dirty="0">
                <a:latin typeface="Arial" charset="0"/>
                <a:ea typeface="ＭＳ Ｐゴシック" charset="0"/>
                <a:cs typeface="Arial" charset="0"/>
              </a:rPr>
              <a:t>station is moving </a:t>
            </a:r>
            <a:r>
              <a:rPr lang="en-US" b="1" dirty="0">
                <a:latin typeface="Arial" charset="0"/>
                <a:ea typeface="ＭＳ Ｐゴシック" charset="0"/>
                <a:cs typeface="Arial" charset="0"/>
              </a:rPr>
              <a:t>north</a:t>
            </a:r>
            <a:r>
              <a:rPr lang="en-US" dirty="0">
                <a:latin typeface="Arial" charset="0"/>
                <a:ea typeface="ＭＳ Ｐゴシック" charset="0"/>
                <a:cs typeface="Arial" charset="0"/>
              </a:rPr>
              <a:t>.</a:t>
            </a:r>
          </a:p>
          <a:p>
            <a:pPr marL="457200" lvl="1" indent="0">
              <a:buFont typeface="Wingdings" charset="0"/>
              <a:buNone/>
              <a:defRPr/>
            </a:pPr>
            <a:endParaRPr lang="en-US" dirty="0" smtClean="0">
              <a:latin typeface="Arial" charset="0"/>
              <a:ea typeface="ＭＳ Ｐゴシック" charset="0"/>
              <a:cs typeface="Arial" charset="0"/>
            </a:endParaRPr>
          </a:p>
          <a:p>
            <a:pPr marL="457200" lvl="1" indent="0">
              <a:buFont typeface="Wingdings" charset="0"/>
              <a:buNone/>
              <a:defRPr/>
            </a:pPr>
            <a:r>
              <a:rPr lang="en-US" dirty="0" smtClean="0">
                <a:latin typeface="Arial" charset="0"/>
                <a:ea typeface="ＭＳ Ｐゴシック" charset="0"/>
                <a:cs typeface="Arial" charset="0"/>
              </a:rPr>
              <a:t>The </a:t>
            </a:r>
            <a:r>
              <a:rPr lang="en-US" dirty="0">
                <a:latin typeface="Arial" charset="0"/>
                <a:ea typeface="ＭＳ Ｐゴシック" charset="0"/>
                <a:cs typeface="Arial" charset="0"/>
              </a:rPr>
              <a:t>station is moving </a:t>
            </a:r>
            <a:r>
              <a:rPr lang="en-US" b="1" dirty="0">
                <a:latin typeface="Arial" charset="0"/>
                <a:ea typeface="ＭＳ Ｐゴシック" charset="0"/>
                <a:cs typeface="Arial" charset="0"/>
              </a:rPr>
              <a:t>east</a:t>
            </a:r>
            <a:r>
              <a:rPr lang="en-US" dirty="0" smtClean="0">
                <a:latin typeface="Arial" charset="0"/>
                <a:ea typeface="ＭＳ Ｐゴシック" charset="0"/>
                <a:cs typeface="Arial" charset="0"/>
              </a:rPr>
              <a:t>.</a:t>
            </a:r>
          </a:p>
          <a:p>
            <a:pPr marL="457200" lvl="1" indent="0">
              <a:buFont typeface="Wingdings" charset="0"/>
              <a:buNone/>
              <a:defRPr/>
            </a:pPr>
            <a:endParaRPr lang="en-US" dirty="0" smtClean="0">
              <a:latin typeface="Arial" charset="0"/>
              <a:ea typeface="ＭＳ Ｐゴシック" charset="0"/>
              <a:cs typeface="Arial" charset="0"/>
            </a:endParaRPr>
          </a:p>
          <a:p>
            <a:pPr marL="457200" lvl="1" indent="0">
              <a:buFont typeface="Wingdings" charset="0"/>
              <a:buNone/>
              <a:defRPr/>
            </a:pPr>
            <a:r>
              <a:rPr lang="en-US" dirty="0" smtClean="0">
                <a:latin typeface="Arial" charset="0"/>
                <a:ea typeface="ＭＳ Ｐゴシック" charset="0"/>
                <a:cs typeface="Arial" charset="0"/>
              </a:rPr>
              <a:t>The </a:t>
            </a:r>
            <a:r>
              <a:rPr lang="en-US" dirty="0">
                <a:latin typeface="Arial" charset="0"/>
                <a:ea typeface="ＭＳ Ｐゴシック" charset="0"/>
                <a:cs typeface="Arial" charset="0"/>
              </a:rPr>
              <a:t>station is moving </a:t>
            </a:r>
            <a:r>
              <a:rPr lang="en-US" b="1" dirty="0">
                <a:latin typeface="Arial" charset="0"/>
                <a:ea typeface="ＭＳ Ｐゴシック" charset="0"/>
                <a:cs typeface="Arial" charset="0"/>
              </a:rPr>
              <a:t>up</a:t>
            </a:r>
            <a:r>
              <a:rPr lang="en-US" dirty="0" smtClean="0">
                <a:latin typeface="Arial" charset="0"/>
                <a:ea typeface="ＭＳ Ｐゴシック" charset="0"/>
                <a:cs typeface="Arial" charset="0"/>
              </a:rPr>
              <a:t>.</a:t>
            </a:r>
          </a:p>
          <a:p>
            <a:pPr marL="57150" indent="0">
              <a:buFont typeface="Arial" charset="0"/>
              <a:buNone/>
              <a:defRPr/>
            </a:pPr>
            <a:endParaRPr lang="en-US" sz="1200" i="1" dirty="0" smtClean="0"/>
          </a:p>
          <a:p>
            <a:pPr marL="57150" indent="0">
              <a:buFont typeface="Arial" charset="0"/>
              <a:buNone/>
              <a:defRPr/>
            </a:pPr>
            <a:endParaRPr lang="en-US" sz="1200" i="1" dirty="0" smtClean="0"/>
          </a:p>
        </p:txBody>
      </p:sp>
      <p:pic>
        <p:nvPicPr>
          <p:cNvPr id="38914" name="Picture 4" descr="SBCC"/>
          <p:cNvPicPr>
            <a:picLocks noChangeAspect="1" noChangeArrowheads="1"/>
          </p:cNvPicPr>
          <p:nvPr/>
        </p:nvPicPr>
        <p:blipFill>
          <a:blip r:embed="rId3">
            <a:extLst>
              <a:ext uri="{28A0092B-C50C-407E-A947-70E740481C1C}">
                <a14:useLocalDpi xmlns:a14="http://schemas.microsoft.com/office/drawing/2010/main" val="0"/>
              </a:ext>
            </a:extLst>
          </a:blip>
          <a:srcRect l="11385" t="8794" r="6505" b="68565"/>
          <a:stretch>
            <a:fillRect/>
          </a:stretch>
        </p:blipFill>
        <p:spPr bwMode="auto">
          <a:xfrm>
            <a:off x="4757738" y="1092200"/>
            <a:ext cx="3446462"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5" descr="SBCC"/>
          <p:cNvPicPr>
            <a:picLocks noChangeAspect="1" noChangeArrowheads="1"/>
          </p:cNvPicPr>
          <p:nvPr/>
        </p:nvPicPr>
        <p:blipFill>
          <a:blip r:embed="rId3">
            <a:extLst>
              <a:ext uri="{28A0092B-C50C-407E-A947-70E740481C1C}">
                <a14:useLocalDpi xmlns:a14="http://schemas.microsoft.com/office/drawing/2010/main" val="0"/>
              </a:ext>
            </a:extLst>
          </a:blip>
          <a:srcRect l="11385" t="8794" r="6505" b="68565"/>
          <a:stretch>
            <a:fillRect/>
          </a:stretch>
        </p:blipFill>
        <p:spPr bwMode="auto">
          <a:xfrm>
            <a:off x="4757738" y="2768600"/>
            <a:ext cx="3446462"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6"/>
          <p:cNvSpPr txBox="1">
            <a:spLocks noChangeArrowheads="1"/>
          </p:cNvSpPr>
          <p:nvPr/>
        </p:nvSpPr>
        <p:spPr bwMode="auto">
          <a:xfrm rot="-5400000">
            <a:off x="3731419" y="1523207"/>
            <a:ext cx="1339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 (mm)</a:t>
            </a:r>
          </a:p>
        </p:txBody>
      </p:sp>
      <p:sp>
        <p:nvSpPr>
          <p:cNvPr id="38917" name="Text Box 7"/>
          <p:cNvSpPr txBox="1">
            <a:spLocks noChangeArrowheads="1"/>
          </p:cNvSpPr>
          <p:nvPr/>
        </p:nvSpPr>
        <p:spPr bwMode="auto">
          <a:xfrm rot="-5400000">
            <a:off x="3782219" y="3818732"/>
            <a:ext cx="1238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East (mm)</a:t>
            </a:r>
          </a:p>
        </p:txBody>
      </p:sp>
      <p:pic>
        <p:nvPicPr>
          <p:cNvPr id="3891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3425" y="5043488"/>
            <a:ext cx="366236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Text Box 9"/>
          <p:cNvSpPr txBox="1">
            <a:spLocks noChangeArrowheads="1"/>
          </p:cNvSpPr>
          <p:nvPr/>
        </p:nvSpPr>
        <p:spPr bwMode="auto">
          <a:xfrm rot="-5400000">
            <a:off x="3652044" y="5561807"/>
            <a:ext cx="1504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Height  (mm)</a:t>
            </a:r>
          </a:p>
        </p:txBody>
      </p:sp>
      <p:sp>
        <p:nvSpPr>
          <p:cNvPr id="38920" name="Text Box 6"/>
          <p:cNvSpPr txBox="1">
            <a:spLocks noChangeArrowheads="1"/>
          </p:cNvSpPr>
          <p:nvPr/>
        </p:nvSpPr>
        <p:spPr bwMode="auto">
          <a:xfrm>
            <a:off x="5989638" y="6418263"/>
            <a:ext cx="688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Time</a:t>
            </a:r>
          </a:p>
        </p:txBody>
      </p:sp>
      <p:sp>
        <p:nvSpPr>
          <p:cNvPr id="38921" name="Title 1"/>
          <p:cNvSpPr>
            <a:spLocks noGrp="1"/>
          </p:cNvSpPr>
          <p:nvPr>
            <p:ph type="title"/>
          </p:nvPr>
        </p:nvSpPr>
        <p:spPr>
          <a:xfrm>
            <a:off x="3309938" y="103188"/>
            <a:ext cx="5834062" cy="673100"/>
          </a:xfrm>
        </p:spPr>
        <p:txBody>
          <a:bodyPr/>
          <a:lstStyle/>
          <a:p>
            <a:r>
              <a:rPr lang="en-US" b="1" dirty="0"/>
              <a:t>Which way are we going?</a:t>
            </a:r>
          </a:p>
        </p:txBody>
      </p:sp>
    </p:spTree>
    <p:extLst>
      <p:ext uri="{BB962C8B-B14F-4D97-AF65-F5344CB8AC3E}">
        <p14:creationId xmlns:p14="http://schemas.microsoft.com/office/powerpoint/2010/main" val="272109323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5298">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5298">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529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p:txBody>
          <a:bodyPr/>
          <a:lstStyle/>
          <a:p>
            <a:r>
              <a:rPr lang="en-US" b="1" dirty="0"/>
              <a:t>Which way are we going? </a:t>
            </a:r>
          </a:p>
        </p:txBody>
      </p:sp>
      <p:pic>
        <p:nvPicPr>
          <p:cNvPr id="40962" name="Picture 4" descr="SBCC"/>
          <p:cNvPicPr>
            <a:picLocks noChangeAspect="1" noChangeArrowheads="1"/>
          </p:cNvPicPr>
          <p:nvPr/>
        </p:nvPicPr>
        <p:blipFill>
          <a:blip r:embed="rId3">
            <a:extLst>
              <a:ext uri="{28A0092B-C50C-407E-A947-70E740481C1C}">
                <a14:useLocalDpi xmlns:a14="http://schemas.microsoft.com/office/drawing/2010/main" val="0"/>
              </a:ext>
            </a:extLst>
          </a:blip>
          <a:srcRect l="11385" t="68565" r="6505" b="8794"/>
          <a:stretch>
            <a:fillRect/>
          </a:stretch>
        </p:blipFill>
        <p:spPr bwMode="auto">
          <a:xfrm>
            <a:off x="4773613" y="1131888"/>
            <a:ext cx="3446462"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5" descr="SBCC"/>
          <p:cNvPicPr>
            <a:picLocks noChangeAspect="1" noChangeArrowheads="1"/>
          </p:cNvPicPr>
          <p:nvPr/>
        </p:nvPicPr>
        <p:blipFill>
          <a:blip r:embed="rId3">
            <a:extLst>
              <a:ext uri="{28A0092B-C50C-407E-A947-70E740481C1C}">
                <a14:useLocalDpi xmlns:a14="http://schemas.microsoft.com/office/drawing/2010/main" val="0"/>
              </a:ext>
            </a:extLst>
          </a:blip>
          <a:srcRect l="11385" t="68565" r="6505" b="8794"/>
          <a:stretch>
            <a:fillRect/>
          </a:stretch>
        </p:blipFill>
        <p:spPr bwMode="auto">
          <a:xfrm>
            <a:off x="4773613" y="3068638"/>
            <a:ext cx="3446462"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Box 6"/>
          <p:cNvSpPr txBox="1">
            <a:spLocks noChangeArrowheads="1"/>
          </p:cNvSpPr>
          <p:nvPr/>
        </p:nvSpPr>
        <p:spPr bwMode="auto">
          <a:xfrm rot="-5400000">
            <a:off x="3766344" y="1562894"/>
            <a:ext cx="1339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 (mm)</a:t>
            </a:r>
          </a:p>
        </p:txBody>
      </p:sp>
      <p:sp>
        <p:nvSpPr>
          <p:cNvPr id="40965" name="Text Box 7"/>
          <p:cNvSpPr txBox="1">
            <a:spLocks noChangeArrowheads="1"/>
          </p:cNvSpPr>
          <p:nvPr/>
        </p:nvSpPr>
        <p:spPr bwMode="auto">
          <a:xfrm rot="-5400000">
            <a:off x="3817144" y="3501232"/>
            <a:ext cx="1238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East (mm)</a:t>
            </a:r>
          </a:p>
        </p:txBody>
      </p:sp>
      <p:pic>
        <p:nvPicPr>
          <p:cNvPr id="4096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6763" y="4895850"/>
            <a:ext cx="3900487"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7" name="Text Box 9"/>
          <p:cNvSpPr txBox="1">
            <a:spLocks noChangeArrowheads="1"/>
          </p:cNvSpPr>
          <p:nvPr/>
        </p:nvSpPr>
        <p:spPr bwMode="auto">
          <a:xfrm rot="-5400000">
            <a:off x="3715544" y="5595144"/>
            <a:ext cx="1441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Height (mm)</a:t>
            </a:r>
          </a:p>
        </p:txBody>
      </p:sp>
      <p:sp>
        <p:nvSpPr>
          <p:cNvPr id="40968" name="Text Box 6"/>
          <p:cNvSpPr txBox="1">
            <a:spLocks noChangeArrowheads="1"/>
          </p:cNvSpPr>
          <p:nvPr/>
        </p:nvSpPr>
        <p:spPr bwMode="auto">
          <a:xfrm>
            <a:off x="6157913" y="6489700"/>
            <a:ext cx="688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Time</a:t>
            </a:r>
          </a:p>
        </p:txBody>
      </p:sp>
      <p:sp>
        <p:nvSpPr>
          <p:cNvPr id="13" name="Rectangle 3"/>
          <p:cNvSpPr txBox="1">
            <a:spLocks noChangeArrowheads="1"/>
          </p:cNvSpPr>
          <p:nvPr/>
        </p:nvSpPr>
        <p:spPr bwMode="auto">
          <a:xfrm>
            <a:off x="542925" y="1050925"/>
            <a:ext cx="3559175"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 typeface="Arial" charset="0"/>
              <a:buNone/>
            </a:pPr>
            <a:r>
              <a:rPr lang="en-US" sz="2800" b="1">
                <a:cs typeface="Arial" charset="0"/>
              </a:rPr>
              <a:t>Is the GPS station moving</a:t>
            </a:r>
            <a:endParaRPr lang="en-US" sz="2800">
              <a:cs typeface="Arial" charset="0"/>
            </a:endParaRPr>
          </a:p>
          <a:p>
            <a:pPr lvl="1">
              <a:spcBef>
                <a:spcPct val="20000"/>
              </a:spcBef>
              <a:buFont typeface="Wingdings" charset="0"/>
              <a:buNone/>
            </a:pPr>
            <a:r>
              <a:rPr lang="en-US" sz="2800">
                <a:cs typeface="Arial" charset="0"/>
              </a:rPr>
              <a:t>north or south?</a:t>
            </a:r>
          </a:p>
          <a:p>
            <a:pPr lvl="1">
              <a:spcBef>
                <a:spcPct val="20000"/>
              </a:spcBef>
              <a:buFont typeface="Wingdings" charset="0"/>
              <a:buNone/>
            </a:pPr>
            <a:endParaRPr lang="en-US" sz="2800">
              <a:cs typeface="Arial" charset="0"/>
            </a:endParaRPr>
          </a:p>
          <a:p>
            <a:pPr lvl="1">
              <a:spcBef>
                <a:spcPct val="20000"/>
              </a:spcBef>
              <a:buFont typeface="Wingdings" charset="0"/>
              <a:buNone/>
            </a:pPr>
            <a:endParaRPr lang="en-US" sz="2800">
              <a:cs typeface="Arial" charset="0"/>
            </a:endParaRPr>
          </a:p>
          <a:p>
            <a:pPr lvl="1">
              <a:spcBef>
                <a:spcPct val="20000"/>
              </a:spcBef>
              <a:buFont typeface="Wingdings" charset="0"/>
              <a:buNone/>
            </a:pPr>
            <a:r>
              <a:rPr lang="en-US" sz="2800">
                <a:cs typeface="Arial" charset="0"/>
              </a:rPr>
              <a:t>east or west?</a:t>
            </a:r>
          </a:p>
          <a:p>
            <a:pPr lvl="1">
              <a:spcBef>
                <a:spcPct val="20000"/>
              </a:spcBef>
              <a:buFont typeface="Wingdings" charset="0"/>
              <a:buNone/>
            </a:pPr>
            <a:endParaRPr lang="en-US" sz="2800">
              <a:cs typeface="Arial" charset="0"/>
            </a:endParaRPr>
          </a:p>
          <a:p>
            <a:pPr lvl="1">
              <a:spcBef>
                <a:spcPct val="20000"/>
              </a:spcBef>
              <a:buFont typeface="Wingdings" charset="0"/>
              <a:buNone/>
            </a:pPr>
            <a:endParaRPr lang="en-US" sz="2800">
              <a:cs typeface="Arial" charset="0"/>
            </a:endParaRPr>
          </a:p>
          <a:p>
            <a:pPr lvl="1">
              <a:spcBef>
                <a:spcPct val="20000"/>
              </a:spcBef>
              <a:buFont typeface="Wingdings" charset="0"/>
              <a:buNone/>
            </a:pPr>
            <a:r>
              <a:rPr lang="en-US" sz="2800">
                <a:cs typeface="Arial" charset="0"/>
              </a:rPr>
              <a:t>up or down?</a:t>
            </a:r>
          </a:p>
        </p:txBody>
      </p:sp>
    </p:spTree>
    <p:extLst>
      <p:ext uri="{BB962C8B-B14F-4D97-AF65-F5344CB8AC3E}">
        <p14:creationId xmlns:p14="http://schemas.microsoft.com/office/powerpoint/2010/main" val="36967979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Rectangle 3"/>
          <p:cNvSpPr>
            <a:spLocks noGrp="1" noChangeArrowheads="1"/>
          </p:cNvSpPr>
          <p:nvPr>
            <p:ph type="body" idx="1"/>
          </p:nvPr>
        </p:nvSpPr>
        <p:spPr>
          <a:xfrm>
            <a:off x="236538" y="1314450"/>
            <a:ext cx="4146550" cy="5543550"/>
          </a:xfrm>
        </p:spPr>
        <p:txBody>
          <a:bodyPr/>
          <a:lstStyle/>
          <a:p>
            <a:pPr marL="0" indent="0">
              <a:buFont typeface="Arial" charset="0"/>
              <a:buNone/>
              <a:defRPr/>
            </a:pPr>
            <a:r>
              <a:rPr lang="en-US" sz="3000" b="1" dirty="0">
                <a:latin typeface="Arial" charset="0"/>
                <a:ea typeface="ＭＳ Ｐゴシック" charset="0"/>
                <a:cs typeface="Arial" charset="0"/>
              </a:rPr>
              <a:t>Negative</a:t>
            </a:r>
            <a:r>
              <a:rPr lang="en-US" sz="3000" dirty="0">
                <a:latin typeface="Arial" charset="0"/>
                <a:ea typeface="ＭＳ Ｐゴシック" charset="0"/>
                <a:cs typeface="Arial" charset="0"/>
              </a:rPr>
              <a:t> slope:</a:t>
            </a:r>
          </a:p>
          <a:p>
            <a:pPr marL="457200" lvl="1" indent="0">
              <a:buFont typeface="Wingdings" charset="0"/>
              <a:buNone/>
              <a:defRPr/>
            </a:pPr>
            <a:r>
              <a:rPr lang="en-US" dirty="0" smtClean="0">
                <a:latin typeface="Arial" charset="0"/>
                <a:ea typeface="ＭＳ Ｐゴシック" charset="0"/>
                <a:cs typeface="Arial" charset="0"/>
              </a:rPr>
              <a:t>The </a:t>
            </a:r>
            <a:r>
              <a:rPr lang="en-US" dirty="0">
                <a:latin typeface="Arial" charset="0"/>
                <a:ea typeface="ＭＳ Ｐゴシック" charset="0"/>
                <a:cs typeface="Arial" charset="0"/>
              </a:rPr>
              <a:t>station is moving </a:t>
            </a:r>
            <a:r>
              <a:rPr lang="en-US" b="1" dirty="0">
                <a:latin typeface="Arial" charset="0"/>
                <a:ea typeface="ＭＳ Ｐゴシック" charset="0"/>
                <a:cs typeface="Arial" charset="0"/>
              </a:rPr>
              <a:t>south</a:t>
            </a:r>
            <a:r>
              <a:rPr lang="en-US" dirty="0" smtClean="0">
                <a:latin typeface="Arial" charset="0"/>
                <a:ea typeface="ＭＳ Ｐゴシック" charset="0"/>
                <a:cs typeface="Arial" charset="0"/>
              </a:rPr>
              <a:t>.</a:t>
            </a:r>
            <a:endParaRPr lang="en-US" dirty="0">
              <a:latin typeface="Arial" charset="0"/>
              <a:ea typeface="ＭＳ Ｐゴシック" charset="0"/>
              <a:cs typeface="Arial" charset="0"/>
            </a:endParaRPr>
          </a:p>
          <a:p>
            <a:pPr marL="457200" lvl="1" indent="0">
              <a:buFont typeface="Wingdings" charset="0"/>
              <a:buNone/>
              <a:defRPr/>
            </a:pPr>
            <a:r>
              <a:rPr lang="en-US" dirty="0" smtClean="0">
                <a:latin typeface="Arial" charset="0"/>
                <a:ea typeface="ＭＳ Ｐゴシック" charset="0"/>
                <a:cs typeface="Arial" charset="0"/>
              </a:rPr>
              <a:t>The </a:t>
            </a:r>
            <a:r>
              <a:rPr lang="en-US" dirty="0">
                <a:latin typeface="Arial" charset="0"/>
                <a:ea typeface="ＭＳ Ｐゴシック" charset="0"/>
                <a:cs typeface="Arial" charset="0"/>
              </a:rPr>
              <a:t>station is moving </a:t>
            </a:r>
            <a:r>
              <a:rPr lang="en-US" b="1" dirty="0">
                <a:latin typeface="Arial" charset="0"/>
                <a:ea typeface="ＭＳ Ｐゴシック" charset="0"/>
                <a:cs typeface="Arial" charset="0"/>
              </a:rPr>
              <a:t>west</a:t>
            </a:r>
            <a:r>
              <a:rPr lang="en-US" dirty="0" smtClean="0">
                <a:latin typeface="Arial" charset="0"/>
                <a:ea typeface="ＭＳ Ｐゴシック" charset="0"/>
                <a:cs typeface="Arial" charset="0"/>
              </a:rPr>
              <a:t>.</a:t>
            </a:r>
          </a:p>
          <a:p>
            <a:pPr marL="457200" lvl="1" indent="0">
              <a:buFont typeface="Wingdings" charset="0"/>
              <a:buNone/>
              <a:defRPr/>
            </a:pPr>
            <a:endParaRPr lang="en-US" dirty="0">
              <a:latin typeface="Arial" charset="0"/>
              <a:ea typeface="ＭＳ Ｐゴシック" charset="0"/>
              <a:cs typeface="Arial" charset="0"/>
            </a:endParaRPr>
          </a:p>
          <a:p>
            <a:pPr marL="457200" lvl="1" indent="0">
              <a:buFont typeface="Wingdings" charset="0"/>
              <a:buNone/>
              <a:defRPr/>
            </a:pPr>
            <a:r>
              <a:rPr lang="en-US" dirty="0" smtClean="0">
                <a:latin typeface="Arial" charset="0"/>
                <a:ea typeface="ＭＳ Ｐゴシック" charset="0"/>
                <a:cs typeface="Arial" charset="0"/>
              </a:rPr>
              <a:t>The station is moving </a:t>
            </a:r>
            <a:r>
              <a:rPr lang="en-US" b="1" dirty="0" smtClean="0">
                <a:latin typeface="Arial" charset="0"/>
                <a:ea typeface="ＭＳ Ｐゴシック" charset="0"/>
                <a:cs typeface="Arial" charset="0"/>
              </a:rPr>
              <a:t>down</a:t>
            </a:r>
            <a:r>
              <a:rPr lang="en-US" dirty="0" smtClean="0">
                <a:latin typeface="Arial" charset="0"/>
                <a:ea typeface="ＭＳ Ｐゴシック" charset="0"/>
                <a:cs typeface="Arial" charset="0"/>
              </a:rPr>
              <a:t>.</a:t>
            </a:r>
          </a:p>
          <a:p>
            <a:pPr marL="57150" indent="0">
              <a:buFont typeface="Arial" charset="0"/>
              <a:buNone/>
              <a:defRPr/>
            </a:pPr>
            <a:endParaRPr lang="en-US" sz="1200" i="1" dirty="0" smtClean="0"/>
          </a:p>
          <a:p>
            <a:pPr marL="57150" indent="0">
              <a:buFont typeface="Arial" charset="0"/>
              <a:buNone/>
              <a:defRPr/>
            </a:pPr>
            <a:endParaRPr lang="en-US" sz="1200" i="1" dirty="0" smtClean="0"/>
          </a:p>
        </p:txBody>
      </p:sp>
      <p:pic>
        <p:nvPicPr>
          <p:cNvPr id="43010" name="Picture 4" descr="SBCC"/>
          <p:cNvPicPr>
            <a:picLocks noChangeAspect="1" noChangeArrowheads="1"/>
          </p:cNvPicPr>
          <p:nvPr/>
        </p:nvPicPr>
        <p:blipFill>
          <a:blip r:embed="rId3">
            <a:extLst>
              <a:ext uri="{28A0092B-C50C-407E-A947-70E740481C1C}">
                <a14:useLocalDpi xmlns:a14="http://schemas.microsoft.com/office/drawing/2010/main" val="0"/>
              </a:ext>
            </a:extLst>
          </a:blip>
          <a:srcRect l="11385" t="68565" r="6505" b="8794"/>
          <a:stretch>
            <a:fillRect/>
          </a:stretch>
        </p:blipFill>
        <p:spPr bwMode="auto">
          <a:xfrm>
            <a:off x="4773613" y="1131888"/>
            <a:ext cx="3446462"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5" descr="SBCC"/>
          <p:cNvPicPr>
            <a:picLocks noChangeAspect="1" noChangeArrowheads="1"/>
          </p:cNvPicPr>
          <p:nvPr/>
        </p:nvPicPr>
        <p:blipFill>
          <a:blip r:embed="rId3">
            <a:extLst>
              <a:ext uri="{28A0092B-C50C-407E-A947-70E740481C1C}">
                <a14:useLocalDpi xmlns:a14="http://schemas.microsoft.com/office/drawing/2010/main" val="0"/>
              </a:ext>
            </a:extLst>
          </a:blip>
          <a:srcRect l="11385" t="68565" r="6505" b="8794"/>
          <a:stretch>
            <a:fillRect/>
          </a:stretch>
        </p:blipFill>
        <p:spPr bwMode="auto">
          <a:xfrm>
            <a:off x="4773613" y="3068638"/>
            <a:ext cx="3446462"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 Box 6"/>
          <p:cNvSpPr txBox="1">
            <a:spLocks noChangeArrowheads="1"/>
          </p:cNvSpPr>
          <p:nvPr/>
        </p:nvSpPr>
        <p:spPr bwMode="auto">
          <a:xfrm rot="-5400000">
            <a:off x="3766344" y="1562894"/>
            <a:ext cx="1339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 (mm)</a:t>
            </a:r>
          </a:p>
        </p:txBody>
      </p:sp>
      <p:sp>
        <p:nvSpPr>
          <p:cNvPr id="43013" name="Text Box 7"/>
          <p:cNvSpPr txBox="1">
            <a:spLocks noChangeArrowheads="1"/>
          </p:cNvSpPr>
          <p:nvPr/>
        </p:nvSpPr>
        <p:spPr bwMode="auto">
          <a:xfrm rot="-5400000">
            <a:off x="3817144" y="3501232"/>
            <a:ext cx="1238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East (mm)</a:t>
            </a:r>
          </a:p>
        </p:txBody>
      </p:sp>
      <p:pic>
        <p:nvPicPr>
          <p:cNvPr id="4301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6763" y="4895850"/>
            <a:ext cx="3900487"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Text Box 9"/>
          <p:cNvSpPr txBox="1">
            <a:spLocks noChangeArrowheads="1"/>
          </p:cNvSpPr>
          <p:nvPr/>
        </p:nvSpPr>
        <p:spPr bwMode="auto">
          <a:xfrm rot="-5400000">
            <a:off x="3715544" y="5595144"/>
            <a:ext cx="1441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Height (mm)</a:t>
            </a:r>
          </a:p>
        </p:txBody>
      </p:sp>
      <p:sp>
        <p:nvSpPr>
          <p:cNvPr id="43016" name="Text Box 6"/>
          <p:cNvSpPr txBox="1">
            <a:spLocks noChangeArrowheads="1"/>
          </p:cNvSpPr>
          <p:nvPr/>
        </p:nvSpPr>
        <p:spPr bwMode="auto">
          <a:xfrm>
            <a:off x="6157913" y="6489700"/>
            <a:ext cx="688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Time</a:t>
            </a:r>
          </a:p>
        </p:txBody>
      </p:sp>
      <p:sp>
        <p:nvSpPr>
          <p:cNvPr id="43017" name="Title 1"/>
          <p:cNvSpPr>
            <a:spLocks noGrp="1"/>
          </p:cNvSpPr>
          <p:nvPr>
            <p:ph type="title"/>
          </p:nvPr>
        </p:nvSpPr>
        <p:spPr/>
        <p:txBody>
          <a:bodyPr/>
          <a:lstStyle/>
          <a:p>
            <a:r>
              <a:rPr lang="en-US" b="1" dirty="0"/>
              <a:t>Which way are we going?</a:t>
            </a:r>
          </a:p>
        </p:txBody>
      </p:sp>
    </p:spTree>
    <p:extLst>
      <p:ext uri="{BB962C8B-B14F-4D97-AF65-F5344CB8AC3E}">
        <p14:creationId xmlns:p14="http://schemas.microsoft.com/office/powerpoint/2010/main" val="27004081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Content Placeholder 3" descr="velocityVector_RefKey_2008jun.png"/>
          <p:cNvPicPr>
            <a:picLocks noGrp="1" noChangeAspect="1"/>
          </p:cNvPicPr>
          <p:nvPr>
            <p:ph idx="1"/>
          </p:nvPr>
        </p:nvPicPr>
        <p:blipFill>
          <a:blip r:embed="rId3">
            <a:extLst>
              <a:ext uri="{28A0092B-C50C-407E-A947-70E740481C1C}">
                <a14:useLocalDpi xmlns:a14="http://schemas.microsoft.com/office/drawing/2010/main" val="0"/>
              </a:ext>
            </a:extLst>
          </a:blip>
          <a:srcRect l="412" t="12363" r="517"/>
          <a:stretch>
            <a:fillRect/>
          </a:stretch>
        </p:blipFill>
        <p:spPr>
          <a:xfrm>
            <a:off x="1911350" y="779463"/>
            <a:ext cx="5314950" cy="6083300"/>
          </a:xfrm>
        </p:spPr>
      </p:pic>
      <p:sp>
        <p:nvSpPr>
          <p:cNvPr id="45058" name="Title 1"/>
          <p:cNvSpPr>
            <a:spLocks noGrp="1"/>
          </p:cNvSpPr>
          <p:nvPr>
            <p:ph type="title"/>
          </p:nvPr>
        </p:nvSpPr>
        <p:spPr/>
        <p:txBody>
          <a:bodyPr/>
          <a:lstStyle/>
          <a:p>
            <a:r>
              <a:rPr lang="en-US" b="1" dirty="0"/>
              <a:t>Time series plots</a:t>
            </a:r>
          </a:p>
        </p:txBody>
      </p:sp>
    </p:spTree>
    <p:extLst>
      <p:ext uri="{BB962C8B-B14F-4D97-AF65-F5344CB8AC3E}">
        <p14:creationId xmlns:p14="http://schemas.microsoft.com/office/powerpoint/2010/main" val="29749920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p:txBody>
          <a:bodyPr/>
          <a:lstStyle/>
          <a:p>
            <a:r>
              <a:rPr lang="en-US" b="1"/>
              <a:t>Gaps in data</a:t>
            </a:r>
          </a:p>
        </p:txBody>
      </p:sp>
      <p:sp>
        <p:nvSpPr>
          <p:cNvPr id="46082" name="Rectangle 3"/>
          <p:cNvSpPr>
            <a:spLocks noGrp="1" noChangeArrowheads="1"/>
          </p:cNvSpPr>
          <p:nvPr>
            <p:ph type="body" idx="1"/>
          </p:nvPr>
        </p:nvSpPr>
        <p:spPr>
          <a:xfrm>
            <a:off x="5305425" y="1241425"/>
            <a:ext cx="3705225" cy="5008563"/>
          </a:xfrm>
        </p:spPr>
        <p:txBody>
          <a:bodyPr/>
          <a:lstStyle/>
          <a:p>
            <a:pPr>
              <a:buFont typeface="Arial" charset="0"/>
              <a:buNone/>
            </a:pPr>
            <a:r>
              <a:rPr lang="en-US" dirty="0">
                <a:latin typeface="Arial" charset="0"/>
                <a:ea typeface="ＭＳ Ｐゴシック" charset="0"/>
                <a:cs typeface="Arial" charset="0"/>
              </a:rPr>
              <a:t>Causes:</a:t>
            </a:r>
          </a:p>
          <a:p>
            <a:r>
              <a:rPr lang="en-US" dirty="0">
                <a:latin typeface="Arial" charset="0"/>
                <a:ea typeface="ＭＳ Ｐゴシック" charset="0"/>
                <a:cs typeface="Arial" charset="0"/>
              </a:rPr>
              <a:t>Power outages</a:t>
            </a:r>
          </a:p>
          <a:p>
            <a:r>
              <a:rPr lang="en-US" dirty="0">
                <a:latin typeface="Arial" charset="0"/>
                <a:ea typeface="ＭＳ Ｐゴシック" charset="0"/>
                <a:cs typeface="Arial" charset="0"/>
              </a:rPr>
              <a:t>Snow coverage</a:t>
            </a:r>
          </a:p>
          <a:p>
            <a:r>
              <a:rPr lang="en-US" dirty="0">
                <a:latin typeface="Arial" charset="0"/>
                <a:ea typeface="ＭＳ Ｐゴシック" charset="0"/>
                <a:cs typeface="Arial" charset="0"/>
              </a:rPr>
              <a:t>Equipment failure</a:t>
            </a:r>
          </a:p>
          <a:p>
            <a:r>
              <a:rPr lang="en-US" dirty="0">
                <a:latin typeface="Arial" charset="0"/>
                <a:ea typeface="ＭＳ Ｐゴシック" charset="0"/>
                <a:cs typeface="Arial" charset="0"/>
              </a:rPr>
              <a:t>Vandalism</a:t>
            </a:r>
          </a:p>
          <a:p>
            <a:r>
              <a:rPr lang="en-US" dirty="0">
                <a:latin typeface="Arial" charset="0"/>
                <a:ea typeface="ＭＳ Ｐゴシック" charset="0"/>
                <a:cs typeface="Arial" charset="0"/>
              </a:rPr>
              <a:t>Wildlife</a:t>
            </a:r>
          </a:p>
          <a:p>
            <a:r>
              <a:rPr lang="en-US" dirty="0">
                <a:latin typeface="Arial" charset="0"/>
                <a:ea typeface="ＭＳ Ｐゴシック" charset="0"/>
                <a:cs typeface="Arial" charset="0"/>
              </a:rPr>
              <a:t>Etc.</a:t>
            </a:r>
          </a:p>
        </p:txBody>
      </p:sp>
      <p:pic>
        <p:nvPicPr>
          <p:cNvPr id="46083" name="Picture 4"/>
          <p:cNvPicPr>
            <a:picLocks noChangeAspect="1" noChangeArrowheads="1"/>
          </p:cNvPicPr>
          <p:nvPr/>
        </p:nvPicPr>
        <p:blipFill>
          <a:blip r:embed="rId3">
            <a:extLst>
              <a:ext uri="{28A0092B-C50C-407E-A947-70E740481C1C}">
                <a14:useLocalDpi xmlns:a14="http://schemas.microsoft.com/office/drawing/2010/main" val="0"/>
              </a:ext>
            </a:extLst>
          </a:blip>
          <a:srcRect b="4745"/>
          <a:stretch>
            <a:fillRect/>
          </a:stretch>
        </p:blipFill>
        <p:spPr bwMode="auto">
          <a:xfrm>
            <a:off x="517343" y="977998"/>
            <a:ext cx="4713287"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AutoShape 4"/>
          <p:cNvSpPr>
            <a:spLocks noChangeArrowheads="1"/>
          </p:cNvSpPr>
          <p:nvPr/>
        </p:nvSpPr>
        <p:spPr bwMode="auto">
          <a:xfrm>
            <a:off x="1689693" y="1558925"/>
            <a:ext cx="500063" cy="4714875"/>
          </a:xfrm>
          <a:prstGeom prst="roundRect">
            <a:avLst>
              <a:gd name="adj" fmla="val 16667"/>
            </a:avLst>
          </a:prstGeom>
          <a:noFill/>
          <a:ln w="19050">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19698400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4"/>
          <p:cNvSpPr>
            <a:spLocks noGrp="1"/>
          </p:cNvSpPr>
          <p:nvPr>
            <p:ph type="title"/>
          </p:nvPr>
        </p:nvSpPr>
        <p:spPr>
          <a:xfrm>
            <a:off x="808503" y="0"/>
            <a:ext cx="8229600" cy="1242009"/>
          </a:xfrm>
        </p:spPr>
        <p:txBody>
          <a:bodyPr/>
          <a:lstStyle/>
          <a:p>
            <a:pPr algn="r"/>
            <a:r>
              <a:rPr lang="en-US" sz="3200" b="1" dirty="0" smtClean="0"/>
              <a:t>Exploring Iceland’s GPS data and maps</a:t>
            </a:r>
            <a:endParaRPr lang="en-US" sz="3200" b="1" dirty="0"/>
          </a:p>
        </p:txBody>
      </p:sp>
      <p:pic>
        <p:nvPicPr>
          <p:cNvPr id="48130" name="Picture 1" descr="Hekla_and_hors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041400"/>
            <a:ext cx="6292850" cy="404971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48131" name="Picture 2" descr="Krafla_eruption,_Sept_198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92938" y="2624138"/>
            <a:ext cx="1622425" cy="11684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48132" name="Picture 3" descr="Lava_flow_at_Krafla,_1984 (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56150" y="3908425"/>
            <a:ext cx="3859213" cy="262413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8423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r>
              <a:rPr lang="en-US" b="1" dirty="0" smtClean="0"/>
              <a:t>Where is Iceland?</a:t>
            </a:r>
            <a:endParaRPr lang="en-US" b="1" dirty="0"/>
          </a:p>
        </p:txBody>
      </p:sp>
      <p:pic>
        <p:nvPicPr>
          <p:cNvPr id="50178" name="Content Placeholder 3" descr="iceland_2.png"/>
          <p:cNvPicPr>
            <a:picLocks noGrp="1" noChangeAspect="1"/>
          </p:cNvPicPr>
          <p:nvPr>
            <p:ph idx="1"/>
          </p:nvPr>
        </p:nvPicPr>
        <p:blipFill>
          <a:blip r:embed="rId3">
            <a:extLst>
              <a:ext uri="{28A0092B-C50C-407E-A947-70E740481C1C}">
                <a14:useLocalDpi xmlns:a14="http://schemas.microsoft.com/office/drawing/2010/main" val="0"/>
              </a:ext>
            </a:extLst>
          </a:blip>
          <a:srcRect l="7875" r="7875"/>
          <a:stretch>
            <a:fillRect/>
          </a:stretch>
        </p:blipFill>
        <p:spPr/>
      </p:pic>
      <p:grpSp>
        <p:nvGrpSpPr>
          <p:cNvPr id="50179" name="Group 9"/>
          <p:cNvGrpSpPr>
            <a:grpSpLocks/>
          </p:cNvGrpSpPr>
          <p:nvPr/>
        </p:nvGrpSpPr>
        <p:grpSpPr bwMode="auto">
          <a:xfrm>
            <a:off x="1700213" y="4405313"/>
            <a:ext cx="5205412" cy="1044575"/>
            <a:chOff x="1700946" y="4404985"/>
            <a:chExt cx="5204376" cy="1044767"/>
          </a:xfrm>
        </p:grpSpPr>
        <p:sp>
          <p:nvSpPr>
            <p:cNvPr id="5" name="Oval 4"/>
            <p:cNvSpPr/>
            <p:nvPr/>
          </p:nvSpPr>
          <p:spPr>
            <a:xfrm>
              <a:off x="1905692" y="4682848"/>
              <a:ext cx="338071" cy="339787"/>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Oval 6"/>
            <p:cNvSpPr/>
            <p:nvPr/>
          </p:nvSpPr>
          <p:spPr>
            <a:xfrm>
              <a:off x="5765724" y="4404985"/>
              <a:ext cx="338071" cy="33819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0182" name="TextBox 7"/>
            <p:cNvSpPr txBox="1">
              <a:spLocks noChangeArrowheads="1"/>
            </p:cNvSpPr>
            <p:nvPr/>
          </p:nvSpPr>
          <p:spPr bwMode="auto">
            <a:xfrm>
              <a:off x="1700946" y="5080420"/>
              <a:ext cx="81325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REYK</a:t>
              </a:r>
            </a:p>
          </p:txBody>
        </p:sp>
        <p:sp>
          <p:nvSpPr>
            <p:cNvPr id="50183" name="TextBox 8"/>
            <p:cNvSpPr txBox="1">
              <a:spLocks noChangeArrowheads="1"/>
            </p:cNvSpPr>
            <p:nvPr/>
          </p:nvSpPr>
          <p:spPr bwMode="auto">
            <a:xfrm>
              <a:off x="6066706" y="4675007"/>
              <a:ext cx="83861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HOFN</a:t>
              </a:r>
            </a:p>
          </p:txBody>
        </p:sp>
      </p:grpSp>
      <p:sp>
        <p:nvSpPr>
          <p:cNvPr id="9" name="Slide Number Placeholder 5"/>
          <p:cNvSpPr txBox="1">
            <a:spLocks/>
          </p:cNvSpPr>
          <p:nvPr/>
        </p:nvSpPr>
        <p:spPr bwMode="auto">
          <a:xfrm>
            <a:off x="8461061" y="6593324"/>
            <a:ext cx="506298" cy="2646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1pPr>
            <a:lvl2pPr marL="742950" indent="-28575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2pPr>
            <a:lvl3pPr marL="11430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3pPr>
            <a:lvl4pPr marL="16002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4pPr>
            <a:lvl5pPr marL="20574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5pPr>
            <a:lvl6pPr marL="25146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6pPr>
            <a:lvl7pPr marL="29718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7pPr>
            <a:lvl8pPr marL="34290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8pPr>
            <a:lvl9pPr marL="38862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9pPr>
          </a:lstStyle>
          <a:p>
            <a:pPr algn="r" eaLnBrk="1" hangingPunct="1"/>
            <a:fld id="{225B0957-D095-2B47-BB61-2391B079A623}" type="slidenum">
              <a:rPr lang="en-US" sz="900" smtClean="0">
                <a:solidFill>
                  <a:srgbClr val="898989"/>
                </a:solidFill>
                <a:latin typeface="Arial" charset="0"/>
                <a:ea typeface="ＭＳ Ｐゴシック" charset="0"/>
                <a:cs typeface="ＭＳ Ｐゴシック" charset="0"/>
              </a:rPr>
              <a:pPr algn="r" eaLnBrk="1" hangingPunct="1"/>
              <a:t>26</a:t>
            </a:fld>
            <a:endParaRPr lang="en-US" sz="900" dirty="0">
              <a:solidFill>
                <a:srgbClr val="898989"/>
              </a:solidFill>
              <a:latin typeface="Arial" charset="0"/>
              <a:ea typeface="ＭＳ Ｐゴシック" charset="0"/>
              <a:cs typeface="ＭＳ Ｐゴシック" charset="0"/>
            </a:endParaRPr>
          </a:p>
        </p:txBody>
      </p:sp>
      <p:pic>
        <p:nvPicPr>
          <p:cNvPr id="2" name="Picture 1"/>
          <p:cNvPicPr>
            <a:picLocks noChangeAspect="1"/>
          </p:cNvPicPr>
          <p:nvPr/>
        </p:nvPicPr>
        <p:blipFill>
          <a:blip r:embed="rId4"/>
          <a:stretch>
            <a:fillRect/>
          </a:stretch>
        </p:blipFill>
        <p:spPr>
          <a:xfrm>
            <a:off x="3290001" y="1030413"/>
            <a:ext cx="5674676" cy="2374099"/>
          </a:xfrm>
          <a:prstGeom prst="rect">
            <a:avLst/>
          </a:prstGeom>
        </p:spPr>
      </p:pic>
      <p:cxnSp>
        <p:nvCxnSpPr>
          <p:cNvPr id="4" name="Elbow Connector 3"/>
          <p:cNvCxnSpPr/>
          <p:nvPr/>
        </p:nvCxnSpPr>
        <p:spPr bwMode="auto">
          <a:xfrm rot="5400000" flipH="1" flipV="1">
            <a:off x="3053815" y="1783192"/>
            <a:ext cx="3012724" cy="2013234"/>
          </a:xfrm>
          <a:prstGeom prst="bentConnector3">
            <a:avLst/>
          </a:prstGeom>
          <a:solidFill>
            <a:srgbClr val="6C7472"/>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2688464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r>
              <a:rPr lang="en-US" sz="4000" b="1" dirty="0" smtClean="0"/>
              <a:t>Iceland’s GPS Data: REYK &amp; HOFN</a:t>
            </a:r>
            <a:endParaRPr lang="en-US" sz="4000" b="1" dirty="0"/>
          </a:p>
        </p:txBody>
      </p:sp>
      <p:pic>
        <p:nvPicPr>
          <p:cNvPr id="50178" name="Content Placeholder 3" descr="iceland_2.png"/>
          <p:cNvPicPr>
            <a:picLocks noGrp="1" noChangeAspect="1"/>
          </p:cNvPicPr>
          <p:nvPr>
            <p:ph idx="1"/>
          </p:nvPr>
        </p:nvPicPr>
        <p:blipFill>
          <a:blip r:embed="rId3">
            <a:extLst>
              <a:ext uri="{28A0092B-C50C-407E-A947-70E740481C1C}">
                <a14:useLocalDpi xmlns:a14="http://schemas.microsoft.com/office/drawing/2010/main" val="0"/>
              </a:ext>
            </a:extLst>
          </a:blip>
          <a:srcRect l="7875" r="7875"/>
          <a:stretch>
            <a:fillRect/>
          </a:stretch>
        </p:blipFill>
        <p:spPr/>
      </p:pic>
      <p:grpSp>
        <p:nvGrpSpPr>
          <p:cNvPr id="50179" name="Group 9"/>
          <p:cNvGrpSpPr>
            <a:grpSpLocks/>
          </p:cNvGrpSpPr>
          <p:nvPr/>
        </p:nvGrpSpPr>
        <p:grpSpPr bwMode="auto">
          <a:xfrm>
            <a:off x="1700213" y="4405313"/>
            <a:ext cx="5205412" cy="1044575"/>
            <a:chOff x="1700946" y="4404985"/>
            <a:chExt cx="5204376" cy="1044767"/>
          </a:xfrm>
        </p:grpSpPr>
        <p:sp>
          <p:nvSpPr>
            <p:cNvPr id="5" name="Oval 4"/>
            <p:cNvSpPr/>
            <p:nvPr/>
          </p:nvSpPr>
          <p:spPr>
            <a:xfrm>
              <a:off x="1905692" y="4682848"/>
              <a:ext cx="338071" cy="339787"/>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Oval 6"/>
            <p:cNvSpPr/>
            <p:nvPr/>
          </p:nvSpPr>
          <p:spPr>
            <a:xfrm>
              <a:off x="5765724" y="4404985"/>
              <a:ext cx="338071" cy="33819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0182" name="TextBox 7"/>
            <p:cNvSpPr txBox="1">
              <a:spLocks noChangeArrowheads="1"/>
            </p:cNvSpPr>
            <p:nvPr/>
          </p:nvSpPr>
          <p:spPr bwMode="auto">
            <a:xfrm>
              <a:off x="1700946" y="5080420"/>
              <a:ext cx="81325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REYK</a:t>
              </a:r>
            </a:p>
          </p:txBody>
        </p:sp>
        <p:sp>
          <p:nvSpPr>
            <p:cNvPr id="50183" name="TextBox 8"/>
            <p:cNvSpPr txBox="1">
              <a:spLocks noChangeArrowheads="1"/>
            </p:cNvSpPr>
            <p:nvPr/>
          </p:nvSpPr>
          <p:spPr bwMode="auto">
            <a:xfrm>
              <a:off x="6066706" y="4675007"/>
              <a:ext cx="83861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HOFN</a:t>
              </a:r>
            </a:p>
          </p:txBody>
        </p:sp>
      </p:grpSp>
      <p:sp>
        <p:nvSpPr>
          <p:cNvPr id="9" name="Slide Number Placeholder 5"/>
          <p:cNvSpPr txBox="1">
            <a:spLocks/>
          </p:cNvSpPr>
          <p:nvPr/>
        </p:nvSpPr>
        <p:spPr bwMode="auto">
          <a:xfrm>
            <a:off x="8461061" y="6593324"/>
            <a:ext cx="506298" cy="2646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1pPr>
            <a:lvl2pPr marL="742950" indent="-28575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2pPr>
            <a:lvl3pPr marL="11430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3pPr>
            <a:lvl4pPr marL="16002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4pPr>
            <a:lvl5pPr marL="20574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5pPr>
            <a:lvl6pPr marL="25146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6pPr>
            <a:lvl7pPr marL="29718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7pPr>
            <a:lvl8pPr marL="34290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8pPr>
            <a:lvl9pPr marL="38862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9pPr>
          </a:lstStyle>
          <a:p>
            <a:pPr algn="r" eaLnBrk="1" hangingPunct="1"/>
            <a:fld id="{225B0957-D095-2B47-BB61-2391B079A623}" type="slidenum">
              <a:rPr lang="en-US" sz="900" smtClean="0">
                <a:solidFill>
                  <a:srgbClr val="898989"/>
                </a:solidFill>
                <a:latin typeface="Arial" charset="0"/>
                <a:ea typeface="ＭＳ Ｐゴシック" charset="0"/>
                <a:cs typeface="ＭＳ Ｐゴシック" charset="0"/>
              </a:rPr>
              <a:pPr algn="r" eaLnBrk="1" hangingPunct="1"/>
              <a:t>27</a:t>
            </a:fld>
            <a:endParaRPr lang="en-US" sz="900" dirty="0">
              <a:solidFill>
                <a:srgbClr val="898989"/>
              </a:solidFill>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itle 1"/>
          <p:cNvSpPr>
            <a:spLocks noGrp="1"/>
          </p:cNvSpPr>
          <p:nvPr>
            <p:ph type="title"/>
          </p:nvPr>
        </p:nvSpPr>
        <p:spPr/>
        <p:txBody>
          <a:bodyPr/>
          <a:lstStyle/>
          <a:p>
            <a:r>
              <a:rPr lang="en-US" b="1"/>
              <a:t>Iceland’s GPS data</a:t>
            </a:r>
          </a:p>
        </p:txBody>
      </p:sp>
      <p:pic>
        <p:nvPicPr>
          <p:cNvPr id="51201" name="Content Placeholder 3" descr="iceland_graphs.jpg"/>
          <p:cNvPicPr>
            <a:picLocks noGrp="1" noChangeAspect="1"/>
          </p:cNvPicPr>
          <p:nvPr>
            <p:ph idx="1"/>
          </p:nvPr>
        </p:nvPicPr>
        <p:blipFill>
          <a:blip r:embed="rId3">
            <a:extLst>
              <a:ext uri="{28A0092B-C50C-407E-A947-70E740481C1C}">
                <a14:useLocalDpi xmlns:a14="http://schemas.microsoft.com/office/drawing/2010/main" val="0"/>
              </a:ext>
            </a:extLst>
          </a:blip>
          <a:srcRect t="-14319" b="-14319"/>
          <a:stretch>
            <a:fillRect/>
          </a:stretch>
        </p:blipFill>
        <p:spPr>
          <a:xfrm>
            <a:off x="166637" y="160952"/>
            <a:ext cx="8832973" cy="5756417"/>
          </a:xfrm>
        </p:spPr>
      </p:pic>
      <p:sp>
        <p:nvSpPr>
          <p:cNvPr id="2" name="Rectangle 1"/>
          <p:cNvSpPr/>
          <p:nvPr/>
        </p:nvSpPr>
        <p:spPr>
          <a:xfrm>
            <a:off x="0" y="4457700"/>
            <a:ext cx="9144000" cy="24003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51204" name="Content Placeholder 3" descr="reyk_gps.png"/>
          <p:cNvPicPr>
            <a:picLocks noChangeAspect="1"/>
          </p:cNvPicPr>
          <p:nvPr/>
        </p:nvPicPr>
        <p:blipFill>
          <a:blip r:embed="rId4">
            <a:extLst>
              <a:ext uri="{28A0092B-C50C-407E-A947-70E740481C1C}">
                <a14:useLocalDpi xmlns:a14="http://schemas.microsoft.com/office/drawing/2010/main" val="0"/>
              </a:ext>
            </a:extLst>
          </a:blip>
          <a:srcRect t="4909" b="52228"/>
          <a:stretch>
            <a:fillRect/>
          </a:stretch>
        </p:blipFill>
        <p:spPr bwMode="auto">
          <a:xfrm>
            <a:off x="350838" y="4741863"/>
            <a:ext cx="3922712"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5" descr="reyk_gps.png"/>
          <p:cNvPicPr>
            <a:picLocks noChangeAspect="1"/>
          </p:cNvPicPr>
          <p:nvPr/>
        </p:nvPicPr>
        <p:blipFill>
          <a:blip r:embed="rId4">
            <a:extLst>
              <a:ext uri="{28A0092B-C50C-407E-A947-70E740481C1C}">
                <a14:useLocalDpi xmlns:a14="http://schemas.microsoft.com/office/drawing/2010/main" val="0"/>
              </a:ext>
            </a:extLst>
          </a:blip>
          <a:srcRect t="56172"/>
          <a:stretch>
            <a:fillRect/>
          </a:stretch>
        </p:blipFill>
        <p:spPr bwMode="auto">
          <a:xfrm>
            <a:off x="373063" y="5791200"/>
            <a:ext cx="3922712"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TextBox 6"/>
          <p:cNvSpPr txBox="1">
            <a:spLocks noChangeArrowheads="1"/>
          </p:cNvSpPr>
          <p:nvPr/>
        </p:nvSpPr>
        <p:spPr bwMode="auto">
          <a:xfrm rot="-5400000">
            <a:off x="-357187" y="4932362"/>
            <a:ext cx="1168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North (mm)</a:t>
            </a:r>
          </a:p>
        </p:txBody>
      </p:sp>
      <p:sp>
        <p:nvSpPr>
          <p:cNvPr id="51207" name="TextBox 7"/>
          <p:cNvSpPr txBox="1">
            <a:spLocks noChangeArrowheads="1"/>
          </p:cNvSpPr>
          <p:nvPr/>
        </p:nvSpPr>
        <p:spPr bwMode="auto">
          <a:xfrm rot="-5400000">
            <a:off x="-266700" y="6110288"/>
            <a:ext cx="1063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East (mm)</a:t>
            </a:r>
          </a:p>
        </p:txBody>
      </p:sp>
      <p:pic>
        <p:nvPicPr>
          <p:cNvPr id="51208" name="Content Placeholder 3" descr="hofn_GPS.png"/>
          <p:cNvPicPr>
            <a:picLocks noChangeAspect="1"/>
          </p:cNvPicPr>
          <p:nvPr/>
        </p:nvPicPr>
        <p:blipFill>
          <a:blip r:embed="rId5">
            <a:extLst>
              <a:ext uri="{28A0092B-C50C-407E-A947-70E740481C1C}">
                <a14:useLocalDpi xmlns:a14="http://schemas.microsoft.com/office/drawing/2010/main" val="0"/>
              </a:ext>
            </a:extLst>
          </a:blip>
          <a:srcRect t="4912" b="51994"/>
          <a:stretch>
            <a:fillRect/>
          </a:stretch>
        </p:blipFill>
        <p:spPr bwMode="auto">
          <a:xfrm>
            <a:off x="5041900" y="4732338"/>
            <a:ext cx="3922713"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Content Placeholder 3" descr="hofn_GPS.png"/>
          <p:cNvPicPr>
            <a:picLocks noChangeAspect="1"/>
          </p:cNvPicPr>
          <p:nvPr/>
        </p:nvPicPr>
        <p:blipFill>
          <a:blip r:embed="rId5">
            <a:extLst>
              <a:ext uri="{28A0092B-C50C-407E-A947-70E740481C1C}">
                <a14:useLocalDpi xmlns:a14="http://schemas.microsoft.com/office/drawing/2010/main" val="0"/>
              </a:ext>
            </a:extLst>
          </a:blip>
          <a:srcRect t="55658"/>
          <a:stretch>
            <a:fillRect/>
          </a:stretch>
        </p:blipFill>
        <p:spPr bwMode="auto">
          <a:xfrm>
            <a:off x="4991100" y="5781675"/>
            <a:ext cx="398621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0" name="TextBox 21"/>
          <p:cNvSpPr txBox="1">
            <a:spLocks noChangeArrowheads="1"/>
          </p:cNvSpPr>
          <p:nvPr/>
        </p:nvSpPr>
        <p:spPr bwMode="auto">
          <a:xfrm>
            <a:off x="466725" y="4406900"/>
            <a:ext cx="1038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REYK</a:t>
            </a:r>
          </a:p>
        </p:txBody>
      </p:sp>
      <p:sp>
        <p:nvSpPr>
          <p:cNvPr id="51211" name="TextBox 22"/>
          <p:cNvSpPr txBox="1">
            <a:spLocks noChangeArrowheads="1"/>
          </p:cNvSpPr>
          <p:nvPr/>
        </p:nvSpPr>
        <p:spPr bwMode="auto">
          <a:xfrm>
            <a:off x="5207000" y="4406900"/>
            <a:ext cx="1081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HOFN</a:t>
            </a:r>
          </a:p>
        </p:txBody>
      </p:sp>
      <p:sp>
        <p:nvSpPr>
          <p:cNvPr id="51212" name="TextBox 14"/>
          <p:cNvSpPr txBox="1">
            <a:spLocks noChangeArrowheads="1"/>
          </p:cNvSpPr>
          <p:nvPr/>
        </p:nvSpPr>
        <p:spPr bwMode="auto">
          <a:xfrm rot="-5400000">
            <a:off x="4259263" y="4932362"/>
            <a:ext cx="1168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North (mm)</a:t>
            </a:r>
          </a:p>
        </p:txBody>
      </p:sp>
      <p:sp>
        <p:nvSpPr>
          <p:cNvPr id="51213" name="TextBox 15"/>
          <p:cNvSpPr txBox="1">
            <a:spLocks noChangeArrowheads="1"/>
          </p:cNvSpPr>
          <p:nvPr/>
        </p:nvSpPr>
        <p:spPr bwMode="auto">
          <a:xfrm rot="-5400000">
            <a:off x="4348163" y="6110288"/>
            <a:ext cx="1063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East (mm)</a:t>
            </a:r>
          </a:p>
        </p:txBody>
      </p:sp>
      <p:sp>
        <p:nvSpPr>
          <p:cNvPr id="15" name="Slide Number Placeholder 5"/>
          <p:cNvSpPr txBox="1">
            <a:spLocks/>
          </p:cNvSpPr>
          <p:nvPr/>
        </p:nvSpPr>
        <p:spPr bwMode="auto">
          <a:xfrm>
            <a:off x="8461061" y="6593324"/>
            <a:ext cx="506298" cy="2646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1pPr>
            <a:lvl2pPr marL="742950" indent="-28575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2pPr>
            <a:lvl3pPr marL="11430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3pPr>
            <a:lvl4pPr marL="16002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4pPr>
            <a:lvl5pPr marL="20574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5pPr>
            <a:lvl6pPr marL="25146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6pPr>
            <a:lvl7pPr marL="29718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7pPr>
            <a:lvl8pPr marL="34290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8pPr>
            <a:lvl9pPr marL="38862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9pPr>
          </a:lstStyle>
          <a:p>
            <a:pPr algn="r" eaLnBrk="1" hangingPunct="1"/>
            <a:fld id="{225B0957-D095-2B47-BB61-2391B079A623}" type="slidenum">
              <a:rPr lang="en-US" sz="900" smtClean="0">
                <a:solidFill>
                  <a:srgbClr val="898989"/>
                </a:solidFill>
                <a:latin typeface="Arial" charset="0"/>
                <a:ea typeface="ＭＳ Ｐゴシック" charset="0"/>
                <a:cs typeface="ＭＳ Ｐゴシック" charset="0"/>
              </a:rPr>
              <a:pPr algn="r" eaLnBrk="1" hangingPunct="1"/>
              <a:t>28</a:t>
            </a:fld>
            <a:endParaRPr lang="en-US" sz="900" dirty="0">
              <a:solidFill>
                <a:srgbClr val="898989"/>
              </a:solidFill>
              <a:latin typeface="Arial" charset="0"/>
              <a:ea typeface="ＭＳ Ｐゴシック" charset="0"/>
              <a:cs typeface="ＭＳ Ｐゴシック"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r>
              <a:rPr lang="en-US" sz="3200" b="1" dirty="0"/>
              <a:t>Calculating velocities of the GPS stations</a:t>
            </a:r>
            <a:r>
              <a:rPr lang="en-US" sz="3200" dirty="0"/>
              <a:t> </a:t>
            </a:r>
            <a:endParaRPr lang="en-US" sz="3200" b="1" dirty="0"/>
          </a:p>
        </p:txBody>
      </p:sp>
      <p:pic>
        <p:nvPicPr>
          <p:cNvPr id="52226" name="Content Placeholder 3" descr="hofn_GPS.png"/>
          <p:cNvPicPr>
            <a:picLocks noGrp="1" noChangeAspect="1"/>
          </p:cNvPicPr>
          <p:nvPr>
            <p:ph idx="1"/>
          </p:nvPr>
        </p:nvPicPr>
        <p:blipFill rotWithShape="1">
          <a:blip r:embed="rId3">
            <a:extLst>
              <a:ext uri="{28A0092B-C50C-407E-A947-70E740481C1C}">
                <a14:useLocalDpi xmlns:a14="http://schemas.microsoft.com/office/drawing/2010/main" val="0"/>
              </a:ext>
            </a:extLst>
          </a:blip>
          <a:srcRect t="-1782" b="-2929"/>
          <a:stretch/>
        </p:blipFill>
        <p:spPr>
          <a:xfrm>
            <a:off x="334962" y="1710700"/>
            <a:ext cx="8809038" cy="5120280"/>
          </a:xfrm>
        </p:spPr>
      </p:pic>
      <p:sp>
        <p:nvSpPr>
          <p:cNvPr id="52228" name="TextBox 5"/>
          <p:cNvSpPr txBox="1">
            <a:spLocks noChangeArrowheads="1"/>
          </p:cNvSpPr>
          <p:nvPr/>
        </p:nvSpPr>
        <p:spPr bwMode="auto">
          <a:xfrm rot="-5400000">
            <a:off x="-490537" y="2724150"/>
            <a:ext cx="1350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 (mm)</a:t>
            </a:r>
          </a:p>
        </p:txBody>
      </p:sp>
      <p:sp>
        <p:nvSpPr>
          <p:cNvPr id="52229" name="TextBox 6"/>
          <p:cNvSpPr txBox="1">
            <a:spLocks noChangeArrowheads="1"/>
          </p:cNvSpPr>
          <p:nvPr/>
        </p:nvSpPr>
        <p:spPr bwMode="auto">
          <a:xfrm rot="-5400000">
            <a:off x="-439737" y="5156200"/>
            <a:ext cx="1249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East (mm)</a:t>
            </a:r>
          </a:p>
        </p:txBody>
      </p:sp>
      <p:sp>
        <p:nvSpPr>
          <p:cNvPr id="52230" name="Rectangle 7"/>
          <p:cNvSpPr>
            <a:spLocks noChangeArrowheads="1"/>
          </p:cNvSpPr>
          <p:nvPr/>
        </p:nvSpPr>
        <p:spPr bwMode="auto">
          <a:xfrm>
            <a:off x="649288" y="1089025"/>
            <a:ext cx="8048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a:t>What are the units of measurement for this data? </a:t>
            </a:r>
          </a:p>
        </p:txBody>
      </p:sp>
      <p:sp>
        <p:nvSpPr>
          <p:cNvPr id="8" name="Slide Number Placeholder 5"/>
          <p:cNvSpPr txBox="1">
            <a:spLocks/>
          </p:cNvSpPr>
          <p:nvPr/>
        </p:nvSpPr>
        <p:spPr bwMode="auto">
          <a:xfrm>
            <a:off x="8461061" y="6593324"/>
            <a:ext cx="506298" cy="2646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1pPr>
            <a:lvl2pPr marL="742950" indent="-28575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2pPr>
            <a:lvl3pPr marL="11430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3pPr>
            <a:lvl4pPr marL="16002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4pPr>
            <a:lvl5pPr marL="20574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5pPr>
            <a:lvl6pPr marL="25146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6pPr>
            <a:lvl7pPr marL="29718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7pPr>
            <a:lvl8pPr marL="34290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8pPr>
            <a:lvl9pPr marL="38862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9pPr>
          </a:lstStyle>
          <a:p>
            <a:pPr algn="r" eaLnBrk="1" hangingPunct="1"/>
            <a:fld id="{225B0957-D095-2B47-BB61-2391B079A623}" type="slidenum">
              <a:rPr lang="en-US" sz="900" smtClean="0">
                <a:solidFill>
                  <a:srgbClr val="898989"/>
                </a:solidFill>
                <a:latin typeface="Arial" charset="0"/>
                <a:ea typeface="ＭＳ Ｐゴシック" charset="0"/>
                <a:cs typeface="ＭＳ Ｐゴシック" charset="0"/>
              </a:rPr>
              <a:pPr algn="r" eaLnBrk="1" hangingPunct="1"/>
              <a:t>29</a:t>
            </a:fld>
            <a:endParaRPr lang="en-US" sz="900" dirty="0">
              <a:solidFill>
                <a:srgbClr val="898989"/>
              </a:solidFill>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a:xfrm>
            <a:off x="1647825" y="60325"/>
            <a:ext cx="7496175" cy="673100"/>
          </a:xfrm>
        </p:spPr>
        <p:txBody>
          <a:bodyPr/>
          <a:lstStyle/>
          <a:p>
            <a:r>
              <a:rPr lang="en-US" b="1" dirty="0">
                <a:latin typeface="Arial" charset="0"/>
              </a:rPr>
              <a:t>Part 1: Modeling GPS</a:t>
            </a:r>
          </a:p>
        </p:txBody>
      </p:sp>
      <p:pic>
        <p:nvPicPr>
          <p:cNvPr id="2969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2895600"/>
            <a:ext cx="2971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0288" y="2957513"/>
            <a:ext cx="5181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5"/>
          <p:cNvSpPr>
            <a:spLocks noGrp="1" noChangeArrowheads="1"/>
          </p:cNvSpPr>
          <p:nvPr>
            <p:ph type="body" idx="1"/>
          </p:nvPr>
        </p:nvSpPr>
        <p:spPr>
          <a:xfrm>
            <a:off x="528638" y="971550"/>
            <a:ext cx="8307387" cy="1924050"/>
          </a:xfrm>
        </p:spPr>
        <p:txBody>
          <a:bodyPr/>
          <a:lstStyle/>
          <a:p>
            <a:pPr>
              <a:buFontTx/>
              <a:buNone/>
            </a:pPr>
            <a:r>
              <a:rPr lang="en-US" sz="2000">
                <a:latin typeface="Arial" charset="0"/>
                <a:ea typeface="ＭＳ Ｐゴシック" charset="0"/>
                <a:cs typeface="Arial" charset="0"/>
              </a:rPr>
              <a:t>To build a gumdrop model of a GPS monument: </a:t>
            </a:r>
          </a:p>
          <a:p>
            <a:pPr marL="914400" lvl="1" indent="-457200">
              <a:buFont typeface="Calibri" charset="0"/>
              <a:buAutoNum type="arabicPeriod"/>
            </a:pPr>
            <a:r>
              <a:rPr lang="en-US" sz="1800">
                <a:latin typeface="Arial" charset="0"/>
                <a:ea typeface="ＭＳ Ｐゴシック" charset="0"/>
                <a:cs typeface="Arial" charset="0"/>
              </a:rPr>
              <a:t>Use one gumdrop as the receiver (GPS monument).</a:t>
            </a:r>
          </a:p>
          <a:p>
            <a:pPr marL="914400" lvl="1" indent="-457200">
              <a:buFont typeface="Calibri" charset="0"/>
              <a:buAutoNum type="arabicPeriod"/>
            </a:pPr>
            <a:r>
              <a:rPr lang="en-US" sz="1800">
                <a:latin typeface="Arial" charset="0"/>
                <a:ea typeface="ＭＳ Ｐゴシック" charset="0"/>
                <a:cs typeface="Arial" charset="0"/>
              </a:rPr>
              <a:t>Use toothpicks as three legs and one center post (monument braces).</a:t>
            </a:r>
          </a:p>
          <a:p>
            <a:pPr marL="914400" lvl="1" indent="-457200">
              <a:buFont typeface="Calibri" charset="0"/>
              <a:buAutoNum type="arabicPeriod"/>
            </a:pPr>
            <a:r>
              <a:rPr lang="en-US" sz="1800">
                <a:latin typeface="Arial" charset="0"/>
                <a:ea typeface="ＭＳ Ｐゴシック" charset="0"/>
                <a:cs typeface="Arial" charset="0"/>
              </a:rPr>
              <a:t>Form feet from three small lumps of clay (concrete).</a:t>
            </a:r>
          </a:p>
          <a:p>
            <a:pPr marL="914400" lvl="1" indent="-457200">
              <a:buFont typeface="Calibri" charset="0"/>
              <a:buAutoNum type="arabicPeriod"/>
            </a:pPr>
            <a:r>
              <a:rPr lang="en-US" sz="1800">
                <a:latin typeface="Arial" charset="0"/>
                <a:ea typeface="ＭＳ Ｐゴシック" charset="0"/>
                <a:cs typeface="Arial" charset="0"/>
              </a:rPr>
              <a:t>Place on a small piece of transparent paper (“</a:t>
            </a:r>
            <a:r>
              <a:rPr lang="en-US" altLang="ja-JP" sz="1800">
                <a:latin typeface="Arial" charset="0"/>
                <a:ea typeface="ＭＳ Ｐゴシック" charset="0"/>
                <a:cs typeface="Arial" charset="0"/>
              </a:rPr>
              <a:t>see-through” crust).</a:t>
            </a:r>
            <a:endParaRPr lang="en-US" sz="1800">
              <a:latin typeface="Arial" charset="0"/>
              <a:ea typeface="ＭＳ Ｐゴシック" charset="0"/>
              <a:cs typeface="Arial" charset="0"/>
            </a:endParaRPr>
          </a:p>
        </p:txBody>
      </p:sp>
    </p:spTree>
    <p:extLst>
      <p:ext uri="{BB962C8B-B14F-4D97-AF65-F5344CB8AC3E}">
        <p14:creationId xmlns:p14="http://schemas.microsoft.com/office/powerpoint/2010/main" val="238262348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22884"/>
                                        </p:tgtEl>
                                        <p:attrNameLst>
                                          <p:attrName>style.visibility</p:attrName>
                                        </p:attrNameLst>
                                      </p:cBhvr>
                                      <p:to>
                                        <p:strVal val="visible"/>
                                      </p:to>
                                    </p:set>
                                    <p:anim calcmode="lin" valueType="num">
                                      <p:cBhvr>
                                        <p:cTn id="7" dur="500" fill="hold"/>
                                        <p:tgtEl>
                                          <p:spTgt spid="122884"/>
                                        </p:tgtEl>
                                        <p:attrNameLst>
                                          <p:attrName>ppt_w</p:attrName>
                                        </p:attrNameLst>
                                      </p:cBhvr>
                                      <p:tavLst>
                                        <p:tav tm="0">
                                          <p:val>
                                            <p:fltVal val="0"/>
                                          </p:val>
                                        </p:tav>
                                        <p:tav tm="100000">
                                          <p:val>
                                            <p:strVal val="#ppt_w"/>
                                          </p:val>
                                        </p:tav>
                                      </p:tavLst>
                                    </p:anim>
                                    <p:anim calcmode="lin" valueType="num">
                                      <p:cBhvr>
                                        <p:cTn id="8" dur="500" fill="hold"/>
                                        <p:tgtEl>
                                          <p:spTgt spid="122884"/>
                                        </p:tgtEl>
                                        <p:attrNameLst>
                                          <p:attrName>ppt_h</p:attrName>
                                        </p:attrNameLst>
                                      </p:cBhvr>
                                      <p:tavLst>
                                        <p:tav tm="0">
                                          <p:val>
                                            <p:fltVal val="0"/>
                                          </p:val>
                                        </p:tav>
                                        <p:tav tm="100000">
                                          <p:val>
                                            <p:strVal val="#ppt_h"/>
                                          </p:val>
                                        </p:tav>
                                      </p:tavLst>
                                    </p:anim>
                                    <p:anim calcmode="lin" valueType="num">
                                      <p:cBhvr>
                                        <p:cTn id="9" dur="500" fill="hold"/>
                                        <p:tgtEl>
                                          <p:spTgt spid="122884"/>
                                        </p:tgtEl>
                                        <p:attrNameLst>
                                          <p:attrName>ppt_x</p:attrName>
                                        </p:attrNameLst>
                                      </p:cBhvr>
                                      <p:tavLst>
                                        <p:tav tm="0">
                                          <p:val>
                                            <p:fltVal val="0.5"/>
                                          </p:val>
                                        </p:tav>
                                        <p:tav tm="100000">
                                          <p:val>
                                            <p:strVal val="#ppt_x"/>
                                          </p:val>
                                        </p:tav>
                                      </p:tavLst>
                                    </p:anim>
                                    <p:anim calcmode="lin" valueType="num">
                                      <p:cBhvr>
                                        <p:cTn id="10" dur="500" fill="hold"/>
                                        <p:tgtEl>
                                          <p:spTgt spid="12288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b="1" dirty="0"/>
              <a:t>GPS monument </a:t>
            </a:r>
            <a:r>
              <a:rPr lang="en-US" b="1" dirty="0" smtClean="0"/>
              <a:t>HOFN: north</a:t>
            </a:r>
            <a:endParaRPr lang="en-US" dirty="0"/>
          </a:p>
        </p:txBody>
      </p:sp>
      <p:pic>
        <p:nvPicPr>
          <p:cNvPr id="53249" name="Content Placeholder 3" descr="hofn_GPS.png"/>
          <p:cNvPicPr>
            <a:picLocks noGrp="1" noChangeAspect="1"/>
          </p:cNvPicPr>
          <p:nvPr>
            <p:ph idx="1"/>
          </p:nvPr>
        </p:nvPicPr>
        <p:blipFill rotWithShape="1">
          <a:blip r:embed="rId3">
            <a:extLst>
              <a:ext uri="{28A0092B-C50C-407E-A947-70E740481C1C}">
                <a14:useLocalDpi xmlns:a14="http://schemas.microsoft.com/office/drawing/2010/main" val="0"/>
              </a:ext>
            </a:extLst>
          </a:blip>
          <a:srcRect t="703" b="49843"/>
          <a:stretch/>
        </p:blipFill>
        <p:spPr>
          <a:xfrm>
            <a:off x="335094" y="1756295"/>
            <a:ext cx="8808906" cy="2418285"/>
          </a:xfrm>
        </p:spPr>
      </p:pic>
      <p:sp>
        <p:nvSpPr>
          <p:cNvPr id="53251" name="Rectangle 3"/>
          <p:cNvSpPr>
            <a:spLocks noGrp="1" noChangeArrowheads="1"/>
          </p:cNvSpPr>
          <p:nvPr>
            <p:ph type="body" sz="half" idx="4294967295"/>
          </p:nvPr>
        </p:nvSpPr>
        <p:spPr>
          <a:xfrm>
            <a:off x="1379538" y="4679628"/>
            <a:ext cx="7764462" cy="1984375"/>
          </a:xfrm>
          <a:prstGeom prst="rect">
            <a:avLst/>
          </a:prstGeom>
        </p:spPr>
        <p:txBody>
          <a:bodyPr/>
          <a:lstStyle/>
          <a:p>
            <a:pPr>
              <a:spcBef>
                <a:spcPct val="0"/>
              </a:spcBef>
              <a:buFont typeface="Arial" charset="0"/>
              <a:buNone/>
            </a:pPr>
            <a:r>
              <a:rPr lang="en-US" sz="2800" dirty="0">
                <a:latin typeface="Arial" charset="0"/>
                <a:ea typeface="ＭＳ Ｐゴシック" charset="0"/>
                <a:cs typeface="Arial" charset="0"/>
              </a:rPr>
              <a:t>Let’s look at 1998 and 2008.</a:t>
            </a:r>
          </a:p>
          <a:p>
            <a:pPr>
              <a:spcBef>
                <a:spcPct val="0"/>
              </a:spcBef>
              <a:buFont typeface="Arial" charset="0"/>
              <a:buNone/>
            </a:pPr>
            <a:endParaRPr lang="en-US" sz="2800" dirty="0">
              <a:latin typeface="Calibri" charset="0"/>
              <a:ea typeface="ＭＳ Ｐゴシック" charset="0"/>
              <a:cs typeface="ＭＳ Ｐゴシック" charset="0"/>
            </a:endParaRPr>
          </a:p>
          <a:p>
            <a:pPr>
              <a:spcBef>
                <a:spcPct val="0"/>
              </a:spcBef>
              <a:buFont typeface="Arial" charset="0"/>
              <a:buNone/>
            </a:pPr>
            <a:r>
              <a:rPr lang="en-US" sz="2800" dirty="0">
                <a:latin typeface="Arial" charset="0"/>
                <a:ea typeface="ＭＳ Ｐゴシック" charset="0"/>
                <a:cs typeface="Arial" charset="0"/>
              </a:rPr>
              <a:t>Average position on 1/1/2008 = ______ mm</a:t>
            </a:r>
          </a:p>
          <a:p>
            <a:pPr>
              <a:spcBef>
                <a:spcPct val="0"/>
              </a:spcBef>
              <a:buFontTx/>
              <a:buNone/>
            </a:pPr>
            <a:r>
              <a:rPr lang="en-US" sz="2800" dirty="0">
                <a:latin typeface="Arial" charset="0"/>
                <a:ea typeface="ＭＳ Ｐゴシック" charset="0"/>
                <a:cs typeface="Arial" charset="0"/>
              </a:rPr>
              <a:t>Average position on 1/1/1998 = ______ mm</a:t>
            </a:r>
          </a:p>
          <a:p>
            <a:pPr>
              <a:spcBef>
                <a:spcPct val="0"/>
              </a:spcBef>
              <a:buFontTx/>
              <a:buNone/>
            </a:pPr>
            <a:endParaRPr lang="en-US" sz="2200" dirty="0">
              <a:latin typeface="Calibri" charset="0"/>
              <a:ea typeface="ＭＳ Ｐゴシック" charset="0"/>
              <a:cs typeface="ＭＳ Ｐゴシック" charset="0"/>
            </a:endParaRPr>
          </a:p>
        </p:txBody>
      </p:sp>
      <p:sp>
        <p:nvSpPr>
          <p:cNvPr id="53252" name="TextBox 15"/>
          <p:cNvSpPr txBox="1">
            <a:spLocks noChangeArrowheads="1"/>
          </p:cNvSpPr>
          <p:nvPr/>
        </p:nvSpPr>
        <p:spPr bwMode="auto">
          <a:xfrm rot="-5400000">
            <a:off x="-490537" y="2613025"/>
            <a:ext cx="1350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 (mm)</a:t>
            </a:r>
          </a:p>
        </p:txBody>
      </p:sp>
      <p:sp>
        <p:nvSpPr>
          <p:cNvPr id="53253" name="TextBox 11"/>
          <p:cNvSpPr txBox="1">
            <a:spLocks noChangeArrowheads="1"/>
          </p:cNvSpPr>
          <p:nvPr/>
        </p:nvSpPr>
        <p:spPr bwMode="auto">
          <a:xfrm>
            <a:off x="411163" y="1073150"/>
            <a:ext cx="84185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cs typeface="Arial" charset="0"/>
              </a:rPr>
              <a:t>How quickly is HOFN moving in the north - south direction?</a:t>
            </a:r>
            <a:endParaRPr lang="en-US"/>
          </a:p>
        </p:txBody>
      </p:sp>
      <p:sp>
        <p:nvSpPr>
          <p:cNvPr id="7" name="Slide Number Placeholder 5"/>
          <p:cNvSpPr txBox="1">
            <a:spLocks/>
          </p:cNvSpPr>
          <p:nvPr/>
        </p:nvSpPr>
        <p:spPr bwMode="auto">
          <a:xfrm>
            <a:off x="8461061" y="6593324"/>
            <a:ext cx="506298" cy="2646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1pPr>
            <a:lvl2pPr marL="742950" indent="-28575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2pPr>
            <a:lvl3pPr marL="11430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3pPr>
            <a:lvl4pPr marL="16002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4pPr>
            <a:lvl5pPr marL="20574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5pPr>
            <a:lvl6pPr marL="25146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6pPr>
            <a:lvl7pPr marL="29718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7pPr>
            <a:lvl8pPr marL="34290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8pPr>
            <a:lvl9pPr marL="38862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9pPr>
          </a:lstStyle>
          <a:p>
            <a:pPr algn="r" eaLnBrk="1" hangingPunct="1"/>
            <a:fld id="{225B0957-D095-2B47-BB61-2391B079A623}" type="slidenum">
              <a:rPr lang="en-US" sz="900" smtClean="0">
                <a:solidFill>
                  <a:srgbClr val="898989"/>
                </a:solidFill>
                <a:latin typeface="Arial" charset="0"/>
                <a:ea typeface="ＭＳ Ｐゴシック" charset="0"/>
                <a:cs typeface="ＭＳ Ｐゴシック" charset="0"/>
              </a:rPr>
              <a:pPr algn="r" eaLnBrk="1" hangingPunct="1"/>
              <a:t>30</a:t>
            </a:fld>
            <a:endParaRPr lang="en-US" sz="900" dirty="0">
              <a:solidFill>
                <a:srgbClr val="898989"/>
              </a:solidFill>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Content Placeholder 3" descr="hofn_GPS.png"/>
          <p:cNvPicPr>
            <a:picLocks noGrp="1" noChangeAspect="1"/>
          </p:cNvPicPr>
          <p:nvPr>
            <p:ph idx="4294967295"/>
          </p:nvPr>
        </p:nvPicPr>
        <p:blipFill>
          <a:blip r:embed="rId3">
            <a:extLst>
              <a:ext uri="{28A0092B-C50C-407E-A947-70E740481C1C}">
                <a14:useLocalDpi xmlns:a14="http://schemas.microsoft.com/office/drawing/2010/main" val="0"/>
              </a:ext>
            </a:extLst>
          </a:blip>
          <a:srcRect t="4912" b="51994"/>
          <a:stretch>
            <a:fillRect/>
          </a:stretch>
        </p:blipFill>
        <p:spPr>
          <a:xfrm>
            <a:off x="355600" y="1393825"/>
            <a:ext cx="8686800" cy="2078038"/>
          </a:xfrm>
          <a:prstGeom prst="rect">
            <a:avLst/>
          </a:prstGeom>
        </p:spPr>
      </p:pic>
      <p:sp>
        <p:nvSpPr>
          <p:cNvPr id="57347" name="Rectangle 3"/>
          <p:cNvSpPr>
            <a:spLocks noGrp="1" noChangeArrowheads="1"/>
          </p:cNvSpPr>
          <p:nvPr>
            <p:ph type="body" sz="half" idx="4294967295"/>
          </p:nvPr>
        </p:nvSpPr>
        <p:spPr>
          <a:xfrm>
            <a:off x="742950" y="3487738"/>
            <a:ext cx="8555038" cy="3492500"/>
          </a:xfrm>
          <a:prstGeom prst="rect">
            <a:avLst/>
          </a:prstGeom>
        </p:spPr>
        <p:txBody>
          <a:bodyPr/>
          <a:lstStyle/>
          <a:p>
            <a:pPr>
              <a:spcBef>
                <a:spcPct val="0"/>
              </a:spcBef>
              <a:buFont typeface="Arial" charset="0"/>
              <a:buNone/>
            </a:pPr>
            <a:r>
              <a:rPr lang="en-US" sz="2800" dirty="0">
                <a:latin typeface="Arial" charset="0"/>
                <a:ea typeface="ＭＳ Ｐゴシック" charset="0"/>
                <a:cs typeface="Arial" charset="0"/>
              </a:rPr>
              <a:t>Average position on 1/1/2008 =  </a:t>
            </a:r>
            <a:r>
              <a:rPr lang="en-US" sz="2800" dirty="0">
                <a:solidFill>
                  <a:srgbClr val="FF0000"/>
                </a:solidFill>
                <a:latin typeface="Arial" charset="0"/>
                <a:ea typeface="ＭＳ Ｐゴシック" charset="0"/>
                <a:cs typeface="Arial" charset="0"/>
              </a:rPr>
              <a:t>50 mm</a:t>
            </a:r>
          </a:p>
          <a:p>
            <a:pPr>
              <a:spcBef>
                <a:spcPct val="0"/>
              </a:spcBef>
              <a:buFontTx/>
              <a:buNone/>
            </a:pPr>
            <a:r>
              <a:rPr lang="en-US" sz="2800" dirty="0">
                <a:latin typeface="Arial" charset="0"/>
                <a:ea typeface="ＭＳ Ｐゴシック" charset="0"/>
                <a:cs typeface="Arial" charset="0"/>
              </a:rPr>
              <a:t>Average position on 1/1/1998 =  </a:t>
            </a:r>
            <a:r>
              <a:rPr lang="en-US" sz="2800" dirty="0">
                <a:solidFill>
                  <a:srgbClr val="FF0000"/>
                </a:solidFill>
                <a:latin typeface="Arial" charset="0"/>
                <a:ea typeface="ＭＳ Ｐゴシック" charset="0"/>
                <a:cs typeface="Arial" charset="0"/>
              </a:rPr>
              <a:t>-98 mm</a:t>
            </a:r>
          </a:p>
          <a:p>
            <a:pPr>
              <a:spcBef>
                <a:spcPct val="0"/>
              </a:spcBef>
              <a:buFontTx/>
              <a:buNone/>
            </a:pPr>
            <a:endParaRPr lang="en-US" sz="2800" dirty="0">
              <a:latin typeface="Arial" charset="0"/>
              <a:ea typeface="ＭＳ Ｐゴシック" charset="0"/>
              <a:cs typeface="Arial" charset="0"/>
            </a:endParaRPr>
          </a:p>
          <a:p>
            <a:pPr>
              <a:spcBef>
                <a:spcPct val="0"/>
              </a:spcBef>
              <a:buFontTx/>
              <a:buNone/>
            </a:pPr>
            <a:r>
              <a:rPr lang="en-US" sz="2800" dirty="0">
                <a:latin typeface="Arial" charset="0"/>
                <a:ea typeface="ＭＳ Ｐゴシック" charset="0"/>
                <a:cs typeface="Arial" charset="0"/>
              </a:rPr>
              <a:t>Change in position = </a:t>
            </a:r>
            <a:r>
              <a:rPr lang="en-US" sz="2800" dirty="0">
                <a:solidFill>
                  <a:srgbClr val="FF0000"/>
                </a:solidFill>
                <a:latin typeface="Arial" charset="0"/>
                <a:ea typeface="ＭＳ Ｐゴシック" charset="0"/>
                <a:cs typeface="Arial" charset="0"/>
              </a:rPr>
              <a:t>50 – (-98) = 148 </a:t>
            </a:r>
            <a:r>
              <a:rPr lang="en-US" sz="2800" dirty="0" smtClean="0">
                <a:solidFill>
                  <a:srgbClr val="FF0000"/>
                </a:solidFill>
                <a:latin typeface="Arial" charset="0"/>
                <a:ea typeface="ＭＳ Ｐゴシック" charset="0"/>
                <a:cs typeface="Arial" charset="0"/>
              </a:rPr>
              <a:t>mm</a:t>
            </a:r>
            <a:endParaRPr lang="en-US" sz="2800" dirty="0">
              <a:latin typeface="Arial" charset="0"/>
              <a:ea typeface="ＭＳ Ｐゴシック" charset="0"/>
              <a:cs typeface="Arial" charset="0"/>
            </a:endParaRPr>
          </a:p>
          <a:p>
            <a:pPr>
              <a:spcBef>
                <a:spcPct val="0"/>
              </a:spcBef>
              <a:buFontTx/>
              <a:buNone/>
            </a:pPr>
            <a:r>
              <a:rPr lang="en-US" sz="2800" dirty="0">
                <a:latin typeface="Arial" charset="0"/>
                <a:ea typeface="ＭＳ Ｐゴシック" charset="0"/>
                <a:cs typeface="Arial" charset="0"/>
              </a:rPr>
              <a:t>Annual speed of HOFN north =  </a:t>
            </a:r>
            <a:r>
              <a:rPr lang="en-US" sz="2800" dirty="0">
                <a:solidFill>
                  <a:srgbClr val="FF0000"/>
                </a:solidFill>
                <a:latin typeface="Arial" charset="0"/>
                <a:ea typeface="ＭＳ Ｐゴシック" charset="0"/>
                <a:cs typeface="Arial" charset="0"/>
              </a:rPr>
              <a:t>148 mm/10 years </a:t>
            </a:r>
            <a:endParaRPr lang="en-US" sz="2800" dirty="0">
              <a:latin typeface="Arial" charset="0"/>
              <a:ea typeface="ＭＳ Ｐゴシック" charset="0"/>
              <a:cs typeface="Arial" charset="0"/>
            </a:endParaRPr>
          </a:p>
          <a:p>
            <a:pPr>
              <a:spcBef>
                <a:spcPct val="0"/>
              </a:spcBef>
              <a:buFontTx/>
              <a:buNone/>
            </a:pPr>
            <a:r>
              <a:rPr lang="en-US" sz="2800" dirty="0">
                <a:solidFill>
                  <a:srgbClr val="FF0000"/>
                </a:solidFill>
                <a:latin typeface="Arial" charset="0"/>
                <a:ea typeface="ＭＳ Ｐゴシック" charset="0"/>
                <a:cs typeface="Arial" charset="0"/>
              </a:rPr>
              <a:t>= 14.8 mm/</a:t>
            </a:r>
            <a:r>
              <a:rPr lang="en-US" sz="2800" dirty="0" err="1">
                <a:solidFill>
                  <a:srgbClr val="FF0000"/>
                </a:solidFill>
                <a:latin typeface="Arial" charset="0"/>
                <a:ea typeface="ＭＳ Ｐゴシック" charset="0"/>
                <a:cs typeface="Arial" charset="0"/>
              </a:rPr>
              <a:t>yr</a:t>
            </a:r>
            <a:r>
              <a:rPr lang="en-US" sz="2800" dirty="0">
                <a:solidFill>
                  <a:srgbClr val="FF0000"/>
                </a:solidFill>
                <a:latin typeface="Arial" charset="0"/>
                <a:ea typeface="ＭＳ Ｐゴシック" charset="0"/>
                <a:cs typeface="Arial" charset="0"/>
              </a:rPr>
              <a:t> to the north for HOFN</a:t>
            </a:r>
            <a:endParaRPr lang="en-US" sz="2800" u="sng" dirty="0">
              <a:solidFill>
                <a:srgbClr val="FF0000"/>
              </a:solidFill>
              <a:latin typeface="Arial" charset="0"/>
              <a:ea typeface="ＭＳ Ｐゴシック" charset="0"/>
              <a:cs typeface="Arial" charset="0"/>
            </a:endParaRPr>
          </a:p>
        </p:txBody>
      </p:sp>
      <p:grpSp>
        <p:nvGrpSpPr>
          <p:cNvPr id="55299" name="Group 1"/>
          <p:cNvGrpSpPr>
            <a:grpSpLocks/>
          </p:cNvGrpSpPr>
          <p:nvPr/>
        </p:nvGrpSpPr>
        <p:grpSpPr bwMode="auto">
          <a:xfrm>
            <a:off x="0" y="1701800"/>
            <a:ext cx="7691438" cy="1506538"/>
            <a:chOff x="0" y="1701339"/>
            <a:chExt cx="7690999" cy="1506999"/>
          </a:xfrm>
        </p:grpSpPr>
        <p:sp>
          <p:nvSpPr>
            <p:cNvPr id="55301" name="Line 8"/>
            <p:cNvSpPr>
              <a:spLocks noChangeShapeType="1"/>
            </p:cNvSpPr>
            <p:nvPr/>
          </p:nvSpPr>
          <p:spPr bwMode="auto">
            <a:xfrm flipV="1">
              <a:off x="7690999" y="1701339"/>
              <a:ext cx="0" cy="1389063"/>
            </a:xfrm>
            <a:prstGeom prst="line">
              <a:avLst/>
            </a:prstGeom>
            <a:noFill/>
            <a:ln w="12700">
              <a:solidFill>
                <a:srgbClr val="002B90"/>
              </a:solidFill>
              <a:prstDash val="sysDash"/>
              <a:round/>
              <a:headEnd/>
              <a:tailEnd/>
            </a:ln>
            <a:extLst>
              <a:ext uri="{909E8E84-426E-40dd-AFC4-6F175D3DCCD1}">
                <a14:hiddenFill xmlns:a14="http://schemas.microsoft.com/office/drawing/2010/main">
                  <a:noFill/>
                </a14:hiddenFill>
              </a:ext>
            </a:extLst>
          </p:spPr>
          <p:txBody>
            <a:bodyPr/>
            <a:lstStyle/>
            <a:p>
              <a:endParaRPr lang="en-US"/>
            </a:p>
          </p:txBody>
        </p:sp>
        <p:sp>
          <p:nvSpPr>
            <p:cNvPr id="55302" name="Line 9"/>
            <p:cNvSpPr>
              <a:spLocks noChangeShapeType="1"/>
            </p:cNvSpPr>
            <p:nvPr/>
          </p:nvSpPr>
          <p:spPr bwMode="auto">
            <a:xfrm flipH="1">
              <a:off x="941190" y="1729912"/>
              <a:ext cx="6727810" cy="0"/>
            </a:xfrm>
            <a:prstGeom prst="line">
              <a:avLst/>
            </a:prstGeom>
            <a:noFill/>
            <a:ln w="12700">
              <a:solidFill>
                <a:srgbClr val="002B90"/>
              </a:solidFill>
              <a:prstDash val="sysDash"/>
              <a:round/>
              <a:headEnd/>
              <a:tailEnd/>
            </a:ln>
            <a:extLst>
              <a:ext uri="{909E8E84-426E-40dd-AFC4-6F175D3DCCD1}">
                <a14:hiddenFill xmlns:a14="http://schemas.microsoft.com/office/drawing/2010/main">
                  <a:noFill/>
                </a14:hiddenFill>
              </a:ext>
            </a:extLst>
          </p:spPr>
          <p:txBody>
            <a:bodyPr/>
            <a:lstStyle/>
            <a:p>
              <a:endParaRPr lang="en-US"/>
            </a:p>
          </p:txBody>
        </p:sp>
        <p:sp>
          <p:nvSpPr>
            <p:cNvPr id="55303" name="TextBox 15"/>
            <p:cNvSpPr txBox="1">
              <a:spLocks noChangeArrowheads="1"/>
            </p:cNvSpPr>
            <p:nvPr/>
          </p:nvSpPr>
          <p:spPr bwMode="auto">
            <a:xfrm rot="-5400000">
              <a:off x="-490537" y="2215019"/>
              <a:ext cx="1350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 (mm)</a:t>
              </a:r>
            </a:p>
          </p:txBody>
        </p:sp>
        <p:sp>
          <p:nvSpPr>
            <p:cNvPr id="55304" name="Line 9"/>
            <p:cNvSpPr>
              <a:spLocks noChangeShapeType="1"/>
            </p:cNvSpPr>
            <p:nvPr/>
          </p:nvSpPr>
          <p:spPr bwMode="auto">
            <a:xfrm flipH="1">
              <a:off x="929849" y="2982010"/>
              <a:ext cx="668979" cy="0"/>
            </a:xfrm>
            <a:prstGeom prst="line">
              <a:avLst/>
            </a:prstGeom>
            <a:noFill/>
            <a:ln w="38100">
              <a:solidFill>
                <a:srgbClr val="002B90"/>
              </a:solidFill>
              <a:prstDash val="sysDash"/>
              <a:round/>
              <a:headEnd/>
              <a:tailEnd/>
            </a:ln>
            <a:extLst>
              <a:ext uri="{909E8E84-426E-40dd-AFC4-6F175D3DCCD1}">
                <a14:hiddenFill xmlns:a14="http://schemas.microsoft.com/office/drawing/2010/main">
                  <a:noFill/>
                </a14:hiddenFill>
              </a:ext>
            </a:extLst>
          </p:spPr>
          <p:txBody>
            <a:bodyPr/>
            <a:lstStyle/>
            <a:p>
              <a:endParaRPr lang="en-US"/>
            </a:p>
          </p:txBody>
        </p:sp>
        <p:sp>
          <p:nvSpPr>
            <p:cNvPr id="55305" name="Line 8"/>
            <p:cNvSpPr>
              <a:spLocks noChangeShapeType="1"/>
            </p:cNvSpPr>
            <p:nvPr/>
          </p:nvSpPr>
          <p:spPr bwMode="auto">
            <a:xfrm flipV="1">
              <a:off x="1605637" y="2959100"/>
              <a:ext cx="0" cy="249238"/>
            </a:xfrm>
            <a:prstGeom prst="line">
              <a:avLst/>
            </a:prstGeom>
            <a:noFill/>
            <a:ln w="38100">
              <a:solidFill>
                <a:srgbClr val="002B90"/>
              </a:solidFill>
              <a:prstDash val="sysDash"/>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5300" name="Rectangle 2"/>
          <p:cNvSpPr>
            <a:spLocks noGrp="1" noChangeArrowheads="1"/>
          </p:cNvSpPr>
          <p:nvPr>
            <p:ph type="title"/>
          </p:nvPr>
        </p:nvSpPr>
        <p:spPr>
          <a:xfrm>
            <a:off x="2230438" y="60325"/>
            <a:ext cx="6913562" cy="673100"/>
          </a:xfrm>
        </p:spPr>
        <p:txBody>
          <a:bodyPr/>
          <a:lstStyle/>
          <a:p>
            <a:r>
              <a:rPr lang="en-US" b="1" dirty="0"/>
              <a:t>GPS monument HOFN: north</a:t>
            </a:r>
            <a:endParaRPr lang="en-US" dirty="0"/>
          </a:p>
        </p:txBody>
      </p:sp>
    </p:spTree>
    <p:extLst>
      <p:ext uri="{BB962C8B-B14F-4D97-AF65-F5344CB8AC3E}">
        <p14:creationId xmlns:p14="http://schemas.microsoft.com/office/powerpoint/2010/main" val="255051868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347">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7347">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573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7345" name="Content Placeholder 3" descr="hofn_GPS.png"/>
          <p:cNvPicPr>
            <a:picLocks noChangeAspect="1"/>
          </p:cNvPicPr>
          <p:nvPr/>
        </p:nvPicPr>
        <p:blipFill>
          <a:blip r:embed="rId3">
            <a:extLst>
              <a:ext uri="{28A0092B-C50C-407E-A947-70E740481C1C}">
                <a14:useLocalDpi xmlns:a14="http://schemas.microsoft.com/office/drawing/2010/main" val="0"/>
              </a:ext>
            </a:extLst>
          </a:blip>
          <a:srcRect t="55658"/>
          <a:stretch>
            <a:fillRect/>
          </a:stretch>
        </p:blipFill>
        <p:spPr bwMode="auto">
          <a:xfrm>
            <a:off x="430176" y="1752600"/>
            <a:ext cx="8686800"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3"/>
          <p:cNvSpPr>
            <a:spLocks noGrp="1" noChangeArrowheads="1"/>
          </p:cNvSpPr>
          <p:nvPr>
            <p:ph type="body" sz="half" idx="1"/>
          </p:nvPr>
        </p:nvSpPr>
        <p:spPr>
          <a:xfrm>
            <a:off x="811213" y="4046538"/>
            <a:ext cx="8518525" cy="2811462"/>
          </a:xfrm>
        </p:spPr>
        <p:txBody>
          <a:bodyPr/>
          <a:lstStyle/>
          <a:p>
            <a:pPr>
              <a:spcBef>
                <a:spcPct val="0"/>
              </a:spcBef>
              <a:buFont typeface="Arial" charset="0"/>
              <a:buNone/>
            </a:pPr>
            <a:r>
              <a:rPr lang="en-US" sz="2800">
                <a:latin typeface="Arial" charset="0"/>
                <a:ea typeface="ＭＳ Ｐゴシック" charset="0"/>
                <a:cs typeface="Arial" charset="0"/>
              </a:rPr>
              <a:t>Average position on 1/1/2008 = ______ mm</a:t>
            </a:r>
          </a:p>
          <a:p>
            <a:pPr>
              <a:spcBef>
                <a:spcPct val="0"/>
              </a:spcBef>
              <a:buFontTx/>
              <a:buNone/>
            </a:pPr>
            <a:r>
              <a:rPr lang="en-US" sz="2800">
                <a:latin typeface="Arial" charset="0"/>
                <a:ea typeface="ＭＳ Ｐゴシック" charset="0"/>
                <a:cs typeface="Arial" charset="0"/>
              </a:rPr>
              <a:t>Average position on 1/1/1998 = ______ mm</a:t>
            </a:r>
          </a:p>
          <a:p>
            <a:pPr>
              <a:spcBef>
                <a:spcPct val="0"/>
              </a:spcBef>
              <a:buFontTx/>
              <a:buNone/>
            </a:pPr>
            <a:endParaRPr lang="en-US" sz="2800">
              <a:latin typeface="Arial" charset="0"/>
              <a:ea typeface="ＭＳ Ｐゴシック" charset="0"/>
              <a:cs typeface="Arial" charset="0"/>
            </a:endParaRPr>
          </a:p>
          <a:p>
            <a:pPr>
              <a:spcBef>
                <a:spcPct val="0"/>
              </a:spcBef>
              <a:buFontTx/>
              <a:buNone/>
            </a:pPr>
            <a:r>
              <a:rPr lang="en-US" sz="2800">
                <a:latin typeface="Arial" charset="0"/>
                <a:ea typeface="ＭＳ Ｐゴシック" charset="0"/>
                <a:cs typeface="Arial" charset="0"/>
              </a:rPr>
              <a:t>Speed of HOFN east = ___ mm/10 years </a:t>
            </a:r>
          </a:p>
          <a:p>
            <a:pPr>
              <a:spcBef>
                <a:spcPct val="0"/>
              </a:spcBef>
              <a:buFontTx/>
              <a:buNone/>
            </a:pPr>
            <a:r>
              <a:rPr lang="en-US" sz="2800">
                <a:latin typeface="Arial" charset="0"/>
                <a:ea typeface="ＭＳ Ｐゴシック" charset="0"/>
                <a:cs typeface="Arial" charset="0"/>
              </a:rPr>
              <a:t>= ____ /yr to the (east or west)</a:t>
            </a:r>
          </a:p>
          <a:p>
            <a:pPr>
              <a:spcBef>
                <a:spcPct val="0"/>
              </a:spcBef>
              <a:buFontTx/>
              <a:buNone/>
            </a:pPr>
            <a:endParaRPr lang="en-US" sz="2200" u="sng">
              <a:latin typeface="Calibri" charset="0"/>
              <a:ea typeface="ＭＳ Ｐゴシック" charset="0"/>
              <a:cs typeface="ＭＳ Ｐゴシック" charset="0"/>
            </a:endParaRPr>
          </a:p>
          <a:p>
            <a:pPr>
              <a:spcBef>
                <a:spcPct val="0"/>
              </a:spcBef>
              <a:buFontTx/>
              <a:buNone/>
            </a:pPr>
            <a:endParaRPr lang="en-US" sz="2200" u="sng">
              <a:latin typeface="Calibri" charset="0"/>
              <a:ea typeface="ＭＳ Ｐゴシック" charset="0"/>
              <a:cs typeface="ＭＳ Ｐゴシック" charset="0"/>
            </a:endParaRPr>
          </a:p>
        </p:txBody>
      </p:sp>
      <p:sp>
        <p:nvSpPr>
          <p:cNvPr id="57347" name="TextBox 11"/>
          <p:cNvSpPr txBox="1">
            <a:spLocks noChangeArrowheads="1"/>
          </p:cNvSpPr>
          <p:nvPr/>
        </p:nvSpPr>
        <p:spPr bwMode="auto">
          <a:xfrm>
            <a:off x="650875" y="960438"/>
            <a:ext cx="80248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cs typeface="Arial" charset="0"/>
              </a:rPr>
              <a:t>How quickly is HOFN moving in the east - west direction?</a:t>
            </a:r>
            <a:endParaRPr lang="en-US"/>
          </a:p>
        </p:txBody>
      </p:sp>
      <p:sp>
        <p:nvSpPr>
          <p:cNvPr id="57348" name="Rectangle 2"/>
          <p:cNvSpPr>
            <a:spLocks noGrp="1" noChangeArrowheads="1"/>
          </p:cNvSpPr>
          <p:nvPr>
            <p:ph type="title"/>
          </p:nvPr>
        </p:nvSpPr>
        <p:spPr>
          <a:xfrm>
            <a:off x="2230438" y="60325"/>
            <a:ext cx="6913562" cy="673100"/>
          </a:xfrm>
        </p:spPr>
        <p:txBody>
          <a:bodyPr/>
          <a:lstStyle/>
          <a:p>
            <a:r>
              <a:rPr lang="en-US" b="1" dirty="0"/>
              <a:t>GPS monument </a:t>
            </a:r>
            <a:r>
              <a:rPr lang="en-US" b="1" dirty="0" smtClean="0"/>
              <a:t>HOFN:  east</a:t>
            </a:r>
            <a:endParaRPr lang="en-US" dirty="0"/>
          </a:p>
        </p:txBody>
      </p:sp>
      <p:sp>
        <p:nvSpPr>
          <p:cNvPr id="6" name="TextBox 6"/>
          <p:cNvSpPr txBox="1">
            <a:spLocks noChangeArrowheads="1"/>
          </p:cNvSpPr>
          <p:nvPr/>
        </p:nvSpPr>
        <p:spPr bwMode="auto">
          <a:xfrm rot="16200000">
            <a:off x="-440064" y="2501469"/>
            <a:ext cx="1250040" cy="3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East (mm)</a:t>
            </a:r>
          </a:p>
        </p:txBody>
      </p:sp>
    </p:spTree>
    <p:extLst>
      <p:ext uri="{BB962C8B-B14F-4D97-AF65-F5344CB8AC3E}">
        <p14:creationId xmlns:p14="http://schemas.microsoft.com/office/powerpoint/2010/main" val="22044556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9393" name="Content Placeholder 3" descr="hofn_GPS.png"/>
          <p:cNvPicPr>
            <a:picLocks noChangeAspect="1"/>
          </p:cNvPicPr>
          <p:nvPr/>
        </p:nvPicPr>
        <p:blipFill>
          <a:blip r:embed="rId3">
            <a:extLst>
              <a:ext uri="{28A0092B-C50C-407E-A947-70E740481C1C}">
                <a14:useLocalDpi xmlns:a14="http://schemas.microsoft.com/office/drawing/2010/main" val="0"/>
              </a:ext>
            </a:extLst>
          </a:blip>
          <a:srcRect t="55658"/>
          <a:stretch>
            <a:fillRect/>
          </a:stretch>
        </p:blipFill>
        <p:spPr bwMode="auto">
          <a:xfrm>
            <a:off x="457200" y="1368425"/>
            <a:ext cx="8686800"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Rectangle 2"/>
          <p:cNvSpPr>
            <a:spLocks noGrp="1" noChangeArrowheads="1"/>
          </p:cNvSpPr>
          <p:nvPr>
            <p:ph type="title"/>
          </p:nvPr>
        </p:nvSpPr>
        <p:spPr>
          <a:xfrm>
            <a:off x="2362200" y="168275"/>
            <a:ext cx="6810375" cy="547688"/>
          </a:xfrm>
        </p:spPr>
        <p:txBody>
          <a:bodyPr/>
          <a:lstStyle/>
          <a:p>
            <a:pPr>
              <a:lnSpc>
                <a:spcPct val="80000"/>
              </a:lnSpc>
            </a:pPr>
            <a:r>
              <a:rPr lang="en-US" b="1" dirty="0"/>
              <a:t>GPS monument </a:t>
            </a:r>
            <a:r>
              <a:rPr lang="en-US" b="1" dirty="0" smtClean="0"/>
              <a:t>HOFN: east</a:t>
            </a:r>
            <a:endParaRPr lang="en-US" dirty="0"/>
          </a:p>
        </p:txBody>
      </p:sp>
      <p:sp>
        <p:nvSpPr>
          <p:cNvPr id="59395" name="Rectangle 3"/>
          <p:cNvSpPr>
            <a:spLocks noGrp="1" noChangeArrowheads="1"/>
          </p:cNvSpPr>
          <p:nvPr>
            <p:ph type="body" sz="half" idx="1"/>
          </p:nvPr>
        </p:nvSpPr>
        <p:spPr>
          <a:xfrm>
            <a:off x="889000" y="3692525"/>
            <a:ext cx="7385050" cy="2811463"/>
          </a:xfrm>
        </p:spPr>
        <p:txBody>
          <a:bodyPr/>
          <a:lstStyle/>
          <a:p>
            <a:pPr>
              <a:spcBef>
                <a:spcPct val="0"/>
              </a:spcBef>
              <a:buFont typeface="Arial" charset="0"/>
              <a:buNone/>
            </a:pPr>
            <a:r>
              <a:rPr lang="en-US" sz="2800">
                <a:latin typeface="Arial" charset="0"/>
                <a:ea typeface="ＭＳ Ｐゴシック" charset="0"/>
                <a:cs typeface="Arial" charset="0"/>
              </a:rPr>
              <a:t>Average position on 1/1/2008 = </a:t>
            </a:r>
            <a:r>
              <a:rPr lang="en-US" sz="2800">
                <a:solidFill>
                  <a:srgbClr val="FF0000"/>
                </a:solidFill>
                <a:latin typeface="Arial" charset="0"/>
                <a:ea typeface="ＭＳ Ｐゴシック" charset="0"/>
                <a:cs typeface="Arial" charset="0"/>
              </a:rPr>
              <a:t>50 mm</a:t>
            </a:r>
          </a:p>
          <a:p>
            <a:pPr>
              <a:spcBef>
                <a:spcPct val="0"/>
              </a:spcBef>
              <a:buFont typeface="Arial" charset="0"/>
              <a:buNone/>
            </a:pPr>
            <a:r>
              <a:rPr lang="en-US" sz="2800">
                <a:latin typeface="Arial" charset="0"/>
                <a:ea typeface="ＭＳ Ｐゴシック" charset="0"/>
                <a:cs typeface="Arial" charset="0"/>
              </a:rPr>
              <a:t>Average position on 1/1/1998 = </a:t>
            </a:r>
            <a:r>
              <a:rPr lang="en-US" sz="2800">
                <a:solidFill>
                  <a:srgbClr val="FF0000"/>
                </a:solidFill>
                <a:latin typeface="Arial" charset="0"/>
                <a:ea typeface="ＭＳ Ｐゴシック" charset="0"/>
                <a:cs typeface="Arial" charset="0"/>
              </a:rPr>
              <a:t>-80  mm</a:t>
            </a:r>
          </a:p>
          <a:p>
            <a:pPr>
              <a:spcBef>
                <a:spcPct val="0"/>
              </a:spcBef>
              <a:buFont typeface="Arial" charset="0"/>
              <a:buNone/>
            </a:pPr>
            <a:endParaRPr lang="en-US" sz="2800">
              <a:latin typeface="Arial" charset="0"/>
              <a:ea typeface="ＭＳ Ｐゴシック" charset="0"/>
              <a:cs typeface="Arial" charset="0"/>
            </a:endParaRPr>
          </a:p>
          <a:p>
            <a:pPr>
              <a:spcBef>
                <a:spcPct val="0"/>
              </a:spcBef>
              <a:buFont typeface="Arial" charset="0"/>
              <a:buNone/>
            </a:pPr>
            <a:r>
              <a:rPr lang="en-US" sz="2800">
                <a:latin typeface="Arial" charset="0"/>
                <a:ea typeface="ＭＳ Ｐゴシック" charset="0"/>
                <a:cs typeface="Arial" charset="0"/>
              </a:rPr>
              <a:t>Speed of HOFN east = </a:t>
            </a:r>
            <a:r>
              <a:rPr lang="en-US" sz="2800">
                <a:solidFill>
                  <a:srgbClr val="FF0000"/>
                </a:solidFill>
                <a:latin typeface="Arial" charset="0"/>
                <a:ea typeface="ＭＳ Ｐゴシック" charset="0"/>
                <a:cs typeface="Arial" charset="0"/>
              </a:rPr>
              <a:t>130 </a:t>
            </a:r>
            <a:r>
              <a:rPr lang="en-US" sz="2800">
                <a:latin typeface="Arial" charset="0"/>
                <a:ea typeface="ＭＳ Ｐゴシック" charset="0"/>
                <a:cs typeface="Arial" charset="0"/>
              </a:rPr>
              <a:t>mm/10 years  </a:t>
            </a:r>
          </a:p>
          <a:p>
            <a:pPr>
              <a:spcBef>
                <a:spcPct val="0"/>
              </a:spcBef>
              <a:buFont typeface="Arial" charset="0"/>
              <a:buNone/>
            </a:pPr>
            <a:r>
              <a:rPr lang="en-US" sz="2800">
                <a:solidFill>
                  <a:srgbClr val="FF0000"/>
                </a:solidFill>
                <a:latin typeface="Arial" charset="0"/>
                <a:ea typeface="ＭＳ Ｐゴシック" charset="0"/>
                <a:cs typeface="Arial" charset="0"/>
              </a:rPr>
              <a:t>= 13 mm/yr</a:t>
            </a:r>
            <a:r>
              <a:rPr lang="en-US" sz="2800">
                <a:latin typeface="Arial" charset="0"/>
                <a:ea typeface="ＭＳ Ｐゴシック" charset="0"/>
                <a:cs typeface="Arial" charset="0"/>
              </a:rPr>
              <a:t> to the </a:t>
            </a:r>
            <a:r>
              <a:rPr lang="en-US" sz="2800">
                <a:solidFill>
                  <a:srgbClr val="FF0000"/>
                </a:solidFill>
                <a:latin typeface="Arial" charset="0"/>
                <a:ea typeface="ＭＳ Ｐゴシック" charset="0"/>
                <a:cs typeface="Arial" charset="0"/>
              </a:rPr>
              <a:t>east for HOFN</a:t>
            </a:r>
          </a:p>
        </p:txBody>
      </p:sp>
      <p:grpSp>
        <p:nvGrpSpPr>
          <p:cNvPr id="59396" name="Group 1"/>
          <p:cNvGrpSpPr>
            <a:grpSpLocks/>
          </p:cNvGrpSpPr>
          <p:nvPr/>
        </p:nvGrpSpPr>
        <p:grpSpPr bwMode="auto">
          <a:xfrm>
            <a:off x="22225" y="1651000"/>
            <a:ext cx="7777163" cy="1514475"/>
            <a:chOff x="22682" y="1651063"/>
            <a:chExt cx="7776666" cy="1513955"/>
          </a:xfrm>
        </p:grpSpPr>
        <p:sp>
          <p:nvSpPr>
            <p:cNvPr id="59398" name="TextBox 6"/>
            <p:cNvSpPr txBox="1">
              <a:spLocks noChangeArrowheads="1"/>
            </p:cNvSpPr>
            <p:nvPr/>
          </p:nvSpPr>
          <p:spPr bwMode="auto">
            <a:xfrm rot="-5400000">
              <a:off x="-417180" y="2150049"/>
              <a:ext cx="124961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East (mm)</a:t>
              </a:r>
            </a:p>
          </p:txBody>
        </p:sp>
        <p:sp>
          <p:nvSpPr>
            <p:cNvPr id="59399" name="Line 8"/>
            <p:cNvSpPr>
              <a:spLocks noChangeShapeType="1"/>
            </p:cNvSpPr>
            <p:nvPr/>
          </p:nvSpPr>
          <p:spPr bwMode="auto">
            <a:xfrm flipV="1">
              <a:off x="7799348" y="1675718"/>
              <a:ext cx="0" cy="1470025"/>
            </a:xfrm>
            <a:prstGeom prst="line">
              <a:avLst/>
            </a:prstGeom>
            <a:noFill/>
            <a:ln w="9525">
              <a:solidFill>
                <a:srgbClr val="002B90"/>
              </a:solidFill>
              <a:prstDash val="sysDash"/>
              <a:round/>
              <a:headEnd/>
              <a:tailEnd/>
            </a:ln>
            <a:extLst>
              <a:ext uri="{909E8E84-426E-40dd-AFC4-6F175D3DCCD1}">
                <a14:hiddenFill xmlns:a14="http://schemas.microsoft.com/office/drawing/2010/main">
                  <a:noFill/>
                </a14:hiddenFill>
              </a:ext>
            </a:extLst>
          </p:spPr>
          <p:txBody>
            <a:bodyPr/>
            <a:lstStyle/>
            <a:p>
              <a:endParaRPr lang="en-US"/>
            </a:p>
          </p:txBody>
        </p:sp>
        <p:sp>
          <p:nvSpPr>
            <p:cNvPr id="59400" name="Line 9"/>
            <p:cNvSpPr>
              <a:spLocks noChangeShapeType="1"/>
            </p:cNvSpPr>
            <p:nvPr/>
          </p:nvSpPr>
          <p:spPr bwMode="auto">
            <a:xfrm flipH="1">
              <a:off x="963869" y="2945823"/>
              <a:ext cx="719330" cy="0"/>
            </a:xfrm>
            <a:prstGeom prst="line">
              <a:avLst/>
            </a:prstGeom>
            <a:noFill/>
            <a:ln w="38100">
              <a:solidFill>
                <a:srgbClr val="002B9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401" name="Line 9"/>
            <p:cNvSpPr>
              <a:spLocks noChangeShapeType="1"/>
            </p:cNvSpPr>
            <p:nvPr/>
          </p:nvSpPr>
          <p:spPr bwMode="auto">
            <a:xfrm flipH="1" flipV="1">
              <a:off x="997888" y="1651063"/>
              <a:ext cx="6798114" cy="22071"/>
            </a:xfrm>
            <a:prstGeom prst="line">
              <a:avLst/>
            </a:prstGeom>
            <a:noFill/>
            <a:ln w="9525">
              <a:solidFill>
                <a:srgbClr val="002B90"/>
              </a:solidFill>
              <a:prstDash val="sysDash"/>
              <a:round/>
              <a:headEnd/>
              <a:tailEnd/>
            </a:ln>
            <a:extLst>
              <a:ext uri="{909E8E84-426E-40dd-AFC4-6F175D3DCCD1}">
                <a14:hiddenFill xmlns:a14="http://schemas.microsoft.com/office/drawing/2010/main">
                  <a:noFill/>
                </a14:hiddenFill>
              </a:ext>
            </a:extLst>
          </p:spPr>
          <p:txBody>
            <a:bodyPr/>
            <a:lstStyle/>
            <a:p>
              <a:endParaRPr lang="en-US"/>
            </a:p>
          </p:txBody>
        </p:sp>
        <p:sp>
          <p:nvSpPr>
            <p:cNvPr id="59402" name="Line 8"/>
            <p:cNvSpPr>
              <a:spLocks noChangeShapeType="1"/>
            </p:cNvSpPr>
            <p:nvPr/>
          </p:nvSpPr>
          <p:spPr bwMode="auto">
            <a:xfrm flipV="1">
              <a:off x="1688474" y="2959798"/>
              <a:ext cx="0" cy="205220"/>
            </a:xfrm>
            <a:prstGeom prst="line">
              <a:avLst/>
            </a:prstGeom>
            <a:noFill/>
            <a:ln w="38100">
              <a:solidFill>
                <a:srgbClr val="002B9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9397" name="TextBox 11"/>
          <p:cNvSpPr txBox="1">
            <a:spLocks noChangeArrowheads="1"/>
          </p:cNvSpPr>
          <p:nvPr/>
        </p:nvSpPr>
        <p:spPr bwMode="auto">
          <a:xfrm>
            <a:off x="612775" y="884238"/>
            <a:ext cx="80248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cs typeface="Arial" charset="0"/>
              </a:rPr>
              <a:t>How quickly is HOFN moving in the east - west direction?</a:t>
            </a:r>
            <a:endParaRPr lang="en-US"/>
          </a:p>
        </p:txBody>
      </p:sp>
    </p:spTree>
    <p:extLst>
      <p:ext uri="{BB962C8B-B14F-4D97-AF65-F5344CB8AC3E}">
        <p14:creationId xmlns:p14="http://schemas.microsoft.com/office/powerpoint/2010/main" val="38815650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41" name="Content Placeholder 3" descr="hofn_GPS.png"/>
          <p:cNvPicPr>
            <a:picLocks noGrp="1" noChangeAspect="1"/>
          </p:cNvPicPr>
          <p:nvPr>
            <p:ph idx="1"/>
          </p:nvPr>
        </p:nvPicPr>
        <p:blipFill>
          <a:blip r:embed="rId3">
            <a:extLst>
              <a:ext uri="{28A0092B-C50C-407E-A947-70E740481C1C}">
                <a14:useLocalDpi xmlns:a14="http://schemas.microsoft.com/office/drawing/2010/main" val="0"/>
              </a:ext>
            </a:extLst>
          </a:blip>
          <a:srcRect t="4912" b="51994"/>
          <a:stretch>
            <a:fillRect/>
          </a:stretch>
        </p:blipFill>
        <p:spPr>
          <a:xfrm>
            <a:off x="377825" y="2270125"/>
            <a:ext cx="8686800" cy="2078038"/>
          </a:xfrm>
        </p:spPr>
      </p:pic>
      <p:pic>
        <p:nvPicPr>
          <p:cNvPr id="61442" name="Content Placeholder 3" descr="hofn_GPS.png"/>
          <p:cNvPicPr>
            <a:picLocks noChangeAspect="1"/>
          </p:cNvPicPr>
          <p:nvPr/>
        </p:nvPicPr>
        <p:blipFill>
          <a:blip r:embed="rId3">
            <a:extLst>
              <a:ext uri="{28A0092B-C50C-407E-A947-70E740481C1C}">
                <a14:useLocalDpi xmlns:a14="http://schemas.microsoft.com/office/drawing/2010/main" val="0"/>
              </a:ext>
            </a:extLst>
          </a:blip>
          <a:srcRect t="55658"/>
          <a:stretch>
            <a:fillRect/>
          </a:stretch>
        </p:blipFill>
        <p:spPr bwMode="auto">
          <a:xfrm>
            <a:off x="377825" y="4440238"/>
            <a:ext cx="8686800"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Box 5"/>
          <p:cNvSpPr txBox="1">
            <a:spLocks noChangeArrowheads="1"/>
          </p:cNvSpPr>
          <p:nvPr/>
        </p:nvSpPr>
        <p:spPr bwMode="auto">
          <a:xfrm rot="-5400000">
            <a:off x="-490537" y="2724150"/>
            <a:ext cx="1350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 (mm)</a:t>
            </a:r>
          </a:p>
        </p:txBody>
      </p:sp>
      <p:sp>
        <p:nvSpPr>
          <p:cNvPr id="61444" name="TextBox 6"/>
          <p:cNvSpPr txBox="1">
            <a:spLocks noChangeArrowheads="1"/>
          </p:cNvSpPr>
          <p:nvPr/>
        </p:nvSpPr>
        <p:spPr bwMode="auto">
          <a:xfrm rot="-5400000">
            <a:off x="-439737" y="5156200"/>
            <a:ext cx="1249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East (mm)</a:t>
            </a:r>
          </a:p>
        </p:txBody>
      </p:sp>
      <p:sp>
        <p:nvSpPr>
          <p:cNvPr id="61445" name="Rectangle 7"/>
          <p:cNvSpPr>
            <a:spLocks noChangeArrowheads="1"/>
          </p:cNvSpPr>
          <p:nvPr/>
        </p:nvSpPr>
        <p:spPr bwMode="auto">
          <a:xfrm>
            <a:off x="649288" y="930275"/>
            <a:ext cx="80486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t>What direction is Monument HOFN moving? </a:t>
            </a:r>
          </a:p>
          <a:p>
            <a:r>
              <a:rPr lang="en-US" sz="2400"/>
              <a:t>a)  north only			b)  northwest</a:t>
            </a:r>
          </a:p>
          <a:p>
            <a:r>
              <a:rPr lang="en-US" sz="2400"/>
              <a:t>c)  northeast			d)  southwest</a:t>
            </a:r>
          </a:p>
          <a:p>
            <a:endParaRPr lang="en-US" sz="2800" u="sng">
              <a:latin typeface="Calibri" charset="0"/>
            </a:endParaRPr>
          </a:p>
          <a:p>
            <a:endParaRPr lang="en-US" sz="2000" u="sng">
              <a:latin typeface="Calibri" charset="0"/>
            </a:endParaRPr>
          </a:p>
        </p:txBody>
      </p:sp>
      <p:sp>
        <p:nvSpPr>
          <p:cNvPr id="61446" name="Rectangle 2"/>
          <p:cNvSpPr>
            <a:spLocks noGrp="1" noChangeArrowheads="1"/>
          </p:cNvSpPr>
          <p:nvPr>
            <p:ph type="title"/>
          </p:nvPr>
        </p:nvSpPr>
        <p:spPr>
          <a:xfrm>
            <a:off x="2230438" y="60325"/>
            <a:ext cx="6913562" cy="673100"/>
          </a:xfrm>
        </p:spPr>
        <p:txBody>
          <a:bodyPr/>
          <a:lstStyle/>
          <a:p>
            <a:r>
              <a:rPr lang="en-US" sz="4000" b="1" dirty="0"/>
              <a:t>GPS monument HOFN</a:t>
            </a:r>
            <a:endParaRPr lang="en-US" sz="4000" dirty="0"/>
          </a:p>
        </p:txBody>
      </p:sp>
    </p:spTree>
    <p:extLst>
      <p:ext uri="{BB962C8B-B14F-4D97-AF65-F5344CB8AC3E}">
        <p14:creationId xmlns:p14="http://schemas.microsoft.com/office/powerpoint/2010/main" val="41470731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2465" name="Content Placeholder 3" descr="reyk_gps.png"/>
          <p:cNvPicPr>
            <a:picLocks noGrp="1" noChangeAspect="1"/>
          </p:cNvPicPr>
          <p:nvPr>
            <p:ph idx="1"/>
          </p:nvPr>
        </p:nvPicPr>
        <p:blipFill>
          <a:blip r:embed="rId3">
            <a:extLst>
              <a:ext uri="{28A0092B-C50C-407E-A947-70E740481C1C}">
                <a14:useLocalDpi xmlns:a14="http://schemas.microsoft.com/office/drawing/2010/main" val="0"/>
              </a:ext>
            </a:extLst>
          </a:blip>
          <a:srcRect t="4909" b="52228"/>
          <a:stretch>
            <a:fillRect/>
          </a:stretch>
        </p:blipFill>
        <p:spPr>
          <a:xfrm>
            <a:off x="338138" y="1908175"/>
            <a:ext cx="8686800" cy="2051050"/>
          </a:xfrm>
        </p:spPr>
      </p:pic>
      <p:pic>
        <p:nvPicPr>
          <p:cNvPr id="62466" name="Picture 4" descr="reyk_gps.png"/>
          <p:cNvPicPr>
            <a:picLocks noChangeAspect="1"/>
          </p:cNvPicPr>
          <p:nvPr/>
        </p:nvPicPr>
        <p:blipFill>
          <a:blip r:embed="rId3">
            <a:extLst>
              <a:ext uri="{28A0092B-C50C-407E-A947-70E740481C1C}">
                <a14:useLocalDpi xmlns:a14="http://schemas.microsoft.com/office/drawing/2010/main" val="0"/>
              </a:ext>
            </a:extLst>
          </a:blip>
          <a:srcRect t="56172"/>
          <a:stretch>
            <a:fillRect/>
          </a:stretch>
        </p:blipFill>
        <p:spPr bwMode="auto">
          <a:xfrm>
            <a:off x="338138" y="4414838"/>
            <a:ext cx="868680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Box 5"/>
          <p:cNvSpPr txBox="1">
            <a:spLocks noChangeArrowheads="1"/>
          </p:cNvSpPr>
          <p:nvPr/>
        </p:nvSpPr>
        <p:spPr bwMode="auto">
          <a:xfrm rot="-5400000">
            <a:off x="-490537" y="2749550"/>
            <a:ext cx="1350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 (mm)</a:t>
            </a:r>
          </a:p>
        </p:txBody>
      </p:sp>
      <p:sp>
        <p:nvSpPr>
          <p:cNvPr id="62468" name="TextBox 6"/>
          <p:cNvSpPr txBox="1">
            <a:spLocks noChangeArrowheads="1"/>
          </p:cNvSpPr>
          <p:nvPr/>
        </p:nvSpPr>
        <p:spPr bwMode="auto">
          <a:xfrm rot="-5400000">
            <a:off x="-439738" y="5287963"/>
            <a:ext cx="1249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East (mm)</a:t>
            </a:r>
          </a:p>
        </p:txBody>
      </p:sp>
      <p:sp>
        <p:nvSpPr>
          <p:cNvPr id="62469" name="Rectangle 7"/>
          <p:cNvSpPr>
            <a:spLocks noChangeArrowheads="1"/>
          </p:cNvSpPr>
          <p:nvPr/>
        </p:nvSpPr>
        <p:spPr bwMode="auto">
          <a:xfrm>
            <a:off x="709613" y="896938"/>
            <a:ext cx="7670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t>Think, then discuss with your neighbor:   What direction is monument REYK moving? About how fast? </a:t>
            </a:r>
          </a:p>
        </p:txBody>
      </p:sp>
      <p:sp>
        <p:nvSpPr>
          <p:cNvPr id="62470" name="Rectangle 2"/>
          <p:cNvSpPr>
            <a:spLocks noGrp="1" noChangeArrowheads="1"/>
          </p:cNvSpPr>
          <p:nvPr>
            <p:ph type="title"/>
          </p:nvPr>
        </p:nvSpPr>
        <p:spPr>
          <a:xfrm>
            <a:off x="2230438" y="60325"/>
            <a:ext cx="6913562" cy="673100"/>
          </a:xfrm>
        </p:spPr>
        <p:txBody>
          <a:bodyPr/>
          <a:lstStyle/>
          <a:p>
            <a:r>
              <a:rPr lang="en-US" b="1" dirty="0"/>
              <a:t>GPS monument REYK</a:t>
            </a:r>
            <a:endParaRPr lang="en-US" dirty="0"/>
          </a:p>
        </p:txBody>
      </p:sp>
    </p:spTree>
    <p:extLst>
      <p:ext uri="{BB962C8B-B14F-4D97-AF65-F5344CB8AC3E}">
        <p14:creationId xmlns:p14="http://schemas.microsoft.com/office/powerpoint/2010/main" val="16620767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13" name="Rectangle 3"/>
          <p:cNvSpPr>
            <a:spLocks noGrp="1" noChangeArrowheads="1"/>
          </p:cNvSpPr>
          <p:nvPr>
            <p:ph type="body" sz="half" idx="1"/>
          </p:nvPr>
        </p:nvSpPr>
        <p:spPr>
          <a:xfrm>
            <a:off x="625475" y="4041757"/>
            <a:ext cx="8518525" cy="2699719"/>
          </a:xfrm>
        </p:spPr>
        <p:txBody>
          <a:bodyPr/>
          <a:lstStyle/>
          <a:p>
            <a:pPr>
              <a:spcBef>
                <a:spcPct val="0"/>
              </a:spcBef>
              <a:buFont typeface="Arial" charset="0"/>
              <a:buNone/>
            </a:pPr>
            <a:r>
              <a:rPr lang="en-US" sz="2800" dirty="0">
                <a:latin typeface="Arial" charset="0"/>
                <a:ea typeface="ＭＳ Ｐゴシック" charset="0"/>
                <a:cs typeface="Arial" charset="0"/>
              </a:rPr>
              <a:t>Average position on 1/1/2008 = </a:t>
            </a:r>
            <a:r>
              <a:rPr lang="en-US" sz="2800" dirty="0">
                <a:solidFill>
                  <a:srgbClr val="FF0000"/>
                </a:solidFill>
                <a:latin typeface="Arial" charset="0"/>
                <a:ea typeface="ＭＳ Ｐゴシック" charset="0"/>
                <a:cs typeface="Arial" charset="0"/>
              </a:rPr>
              <a:t>90 mm</a:t>
            </a:r>
            <a:endParaRPr lang="en-US" sz="2800" dirty="0">
              <a:latin typeface="Arial" charset="0"/>
              <a:ea typeface="ＭＳ Ｐゴシック" charset="0"/>
              <a:cs typeface="Arial" charset="0"/>
            </a:endParaRPr>
          </a:p>
          <a:p>
            <a:pPr>
              <a:spcBef>
                <a:spcPct val="0"/>
              </a:spcBef>
              <a:buFontTx/>
              <a:buNone/>
            </a:pPr>
            <a:r>
              <a:rPr lang="en-US" sz="2800" dirty="0">
                <a:latin typeface="Arial" charset="0"/>
                <a:ea typeface="ＭＳ Ｐゴシック" charset="0"/>
                <a:cs typeface="Arial" charset="0"/>
              </a:rPr>
              <a:t>Average position on 1/1/1998 </a:t>
            </a:r>
            <a:r>
              <a:rPr lang="en-US" sz="2800" dirty="0">
                <a:solidFill>
                  <a:srgbClr val="FF0000"/>
                </a:solidFill>
                <a:latin typeface="Arial" charset="0"/>
                <a:ea typeface="ＭＳ Ｐゴシック" charset="0"/>
                <a:cs typeface="Arial" charset="0"/>
              </a:rPr>
              <a:t>= -115 </a:t>
            </a:r>
            <a:r>
              <a:rPr lang="en-US" sz="2800" dirty="0" smtClean="0">
                <a:solidFill>
                  <a:srgbClr val="FF0000"/>
                </a:solidFill>
                <a:latin typeface="Arial" charset="0"/>
                <a:ea typeface="ＭＳ Ｐゴシック" charset="0"/>
                <a:cs typeface="Arial" charset="0"/>
              </a:rPr>
              <a:t>mm</a:t>
            </a:r>
            <a:endParaRPr lang="en-US" sz="2800" dirty="0">
              <a:latin typeface="Arial" charset="0"/>
              <a:ea typeface="ＭＳ Ｐゴシック" charset="0"/>
              <a:cs typeface="Arial" charset="0"/>
            </a:endParaRPr>
          </a:p>
          <a:p>
            <a:pPr>
              <a:spcBef>
                <a:spcPct val="0"/>
              </a:spcBef>
              <a:buFontTx/>
              <a:buNone/>
            </a:pPr>
            <a:r>
              <a:rPr lang="en-US" sz="2800" dirty="0">
                <a:latin typeface="Arial" charset="0"/>
                <a:ea typeface="ＭＳ Ｐゴシック" charset="0"/>
                <a:cs typeface="Arial" charset="0"/>
              </a:rPr>
              <a:t>Speed of REYK north =  </a:t>
            </a:r>
            <a:r>
              <a:rPr lang="en-US" sz="2800" dirty="0" smtClean="0">
                <a:solidFill>
                  <a:srgbClr val="FF0000"/>
                </a:solidFill>
                <a:latin typeface="Arial" charset="0"/>
                <a:ea typeface="ＭＳ Ｐゴシック" charset="0"/>
                <a:cs typeface="Arial" charset="0"/>
              </a:rPr>
              <a:t>(90 </a:t>
            </a:r>
            <a:r>
              <a:rPr lang="en-US" sz="2800" dirty="0">
                <a:solidFill>
                  <a:srgbClr val="FF0000"/>
                </a:solidFill>
                <a:latin typeface="Arial" charset="0"/>
                <a:ea typeface="ＭＳ Ｐゴシック" charset="0"/>
                <a:cs typeface="Arial" charset="0"/>
              </a:rPr>
              <a:t>– -115) mm/10 years </a:t>
            </a:r>
          </a:p>
          <a:p>
            <a:pPr>
              <a:spcBef>
                <a:spcPct val="0"/>
              </a:spcBef>
              <a:buFontTx/>
              <a:buNone/>
            </a:pPr>
            <a:r>
              <a:rPr lang="en-US" sz="2800" dirty="0">
                <a:latin typeface="Arial" charset="0"/>
                <a:ea typeface="ＭＳ Ｐゴシック" charset="0"/>
                <a:cs typeface="Arial" charset="0"/>
              </a:rPr>
              <a:t> </a:t>
            </a:r>
            <a:r>
              <a:rPr lang="en-US" sz="2800" dirty="0">
                <a:solidFill>
                  <a:srgbClr val="FF0000"/>
                </a:solidFill>
                <a:latin typeface="Arial" charset="0"/>
                <a:ea typeface="ＭＳ Ｐゴシック" charset="0"/>
                <a:cs typeface="Arial" charset="0"/>
              </a:rPr>
              <a:t>= 205 mm/10 </a:t>
            </a:r>
            <a:r>
              <a:rPr lang="en-US" sz="2800" dirty="0" err="1">
                <a:solidFill>
                  <a:srgbClr val="FF0000"/>
                </a:solidFill>
                <a:latin typeface="Arial" charset="0"/>
                <a:ea typeface="ＭＳ Ｐゴシック" charset="0"/>
                <a:cs typeface="Arial" charset="0"/>
              </a:rPr>
              <a:t>yr</a:t>
            </a:r>
            <a:r>
              <a:rPr lang="en-US" sz="2800" dirty="0">
                <a:solidFill>
                  <a:srgbClr val="FF0000"/>
                </a:solidFill>
                <a:latin typeface="Arial" charset="0"/>
                <a:ea typeface="ＭＳ Ｐゴシック" charset="0"/>
                <a:cs typeface="Arial" charset="0"/>
              </a:rPr>
              <a:t> </a:t>
            </a:r>
          </a:p>
          <a:p>
            <a:pPr>
              <a:spcBef>
                <a:spcPct val="0"/>
              </a:spcBef>
              <a:buFontTx/>
              <a:buNone/>
            </a:pPr>
            <a:r>
              <a:rPr lang="en-US" sz="2800" dirty="0">
                <a:solidFill>
                  <a:srgbClr val="FF0000"/>
                </a:solidFill>
                <a:latin typeface="Arial" charset="0"/>
                <a:ea typeface="ＭＳ Ｐゴシック" charset="0"/>
                <a:cs typeface="Arial" charset="0"/>
              </a:rPr>
              <a:t> = 20.5 mm/</a:t>
            </a:r>
            <a:r>
              <a:rPr lang="en-US" sz="2800" dirty="0" err="1">
                <a:solidFill>
                  <a:srgbClr val="FF0000"/>
                </a:solidFill>
                <a:latin typeface="Arial" charset="0"/>
                <a:ea typeface="ＭＳ Ｐゴシック" charset="0"/>
                <a:cs typeface="Arial" charset="0"/>
              </a:rPr>
              <a:t>yr</a:t>
            </a:r>
            <a:r>
              <a:rPr lang="en-US" sz="2800" dirty="0">
                <a:solidFill>
                  <a:srgbClr val="FF0000"/>
                </a:solidFill>
                <a:latin typeface="Arial" charset="0"/>
                <a:ea typeface="ＭＳ Ｐゴシック" charset="0"/>
                <a:cs typeface="Arial" charset="0"/>
              </a:rPr>
              <a:t> to the north for REYK</a:t>
            </a:r>
            <a:endParaRPr lang="en-US" sz="2800" u="sng" dirty="0">
              <a:solidFill>
                <a:srgbClr val="FF0000"/>
              </a:solidFill>
              <a:latin typeface="Arial" charset="0"/>
              <a:ea typeface="ＭＳ Ｐゴシック" charset="0"/>
              <a:cs typeface="Arial" charset="0"/>
            </a:endParaRPr>
          </a:p>
        </p:txBody>
      </p:sp>
      <p:sp>
        <p:nvSpPr>
          <p:cNvPr id="64514" name="Rectangle 11"/>
          <p:cNvSpPr>
            <a:spLocks noChangeArrowheads="1"/>
          </p:cNvSpPr>
          <p:nvPr/>
        </p:nvSpPr>
        <p:spPr bwMode="auto">
          <a:xfrm>
            <a:off x="498475" y="908050"/>
            <a:ext cx="8315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cs typeface="Arial" charset="0"/>
              </a:rPr>
              <a:t>How quickly is REYK moving in the north - south direction?</a:t>
            </a:r>
            <a:endParaRPr lang="en-US" sz="2400"/>
          </a:p>
        </p:txBody>
      </p:sp>
      <p:pic>
        <p:nvPicPr>
          <p:cNvPr id="64515" name="Content Placeholder 3" descr="reyk_gps.png"/>
          <p:cNvPicPr>
            <a:picLocks noGrp="1" noChangeAspect="1"/>
          </p:cNvPicPr>
          <p:nvPr>
            <p:ph idx="1"/>
          </p:nvPr>
        </p:nvPicPr>
        <p:blipFill>
          <a:blip r:embed="rId3">
            <a:extLst>
              <a:ext uri="{28A0092B-C50C-407E-A947-70E740481C1C}">
                <a14:useLocalDpi xmlns:a14="http://schemas.microsoft.com/office/drawing/2010/main" val="0"/>
              </a:ext>
            </a:extLst>
          </a:blip>
          <a:srcRect t="4909" b="52228"/>
          <a:stretch>
            <a:fillRect/>
          </a:stretch>
        </p:blipFill>
        <p:spPr>
          <a:xfrm>
            <a:off x="457200" y="1995488"/>
            <a:ext cx="8686800" cy="2051050"/>
          </a:xfrm>
        </p:spPr>
      </p:pic>
      <p:sp>
        <p:nvSpPr>
          <p:cNvPr id="64516" name="Line 8"/>
          <p:cNvSpPr>
            <a:spLocks noChangeShapeType="1"/>
          </p:cNvSpPr>
          <p:nvPr/>
        </p:nvSpPr>
        <p:spPr bwMode="auto">
          <a:xfrm flipV="1">
            <a:off x="7851775" y="2300288"/>
            <a:ext cx="0" cy="1493837"/>
          </a:xfrm>
          <a:prstGeom prst="line">
            <a:avLst/>
          </a:prstGeom>
          <a:noFill/>
          <a:ln w="38100">
            <a:solidFill>
              <a:srgbClr val="002B9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17" name="Line 9"/>
          <p:cNvSpPr>
            <a:spLocks noChangeShapeType="1"/>
          </p:cNvSpPr>
          <p:nvPr/>
        </p:nvSpPr>
        <p:spPr bwMode="auto">
          <a:xfrm flipH="1">
            <a:off x="939800" y="2330450"/>
            <a:ext cx="6878638" cy="0"/>
          </a:xfrm>
          <a:prstGeom prst="line">
            <a:avLst/>
          </a:prstGeom>
          <a:noFill/>
          <a:ln w="38100">
            <a:solidFill>
              <a:srgbClr val="002B9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18" name="Oval 13"/>
          <p:cNvSpPr>
            <a:spLocks noChangeArrowheads="1"/>
          </p:cNvSpPr>
          <p:nvPr/>
        </p:nvSpPr>
        <p:spPr bwMode="auto">
          <a:xfrm>
            <a:off x="608013" y="2181225"/>
            <a:ext cx="547687" cy="544513"/>
          </a:xfrm>
          <a:prstGeom prst="ellipse">
            <a:avLst/>
          </a:prstGeom>
          <a:noFill/>
          <a:ln w="38100">
            <a:solidFill>
              <a:srgbClr val="002B9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4519" name="TextBox 15"/>
          <p:cNvSpPr txBox="1">
            <a:spLocks noChangeArrowheads="1"/>
          </p:cNvSpPr>
          <p:nvPr/>
        </p:nvSpPr>
        <p:spPr bwMode="auto">
          <a:xfrm rot="-5400000">
            <a:off x="-422274" y="2625725"/>
            <a:ext cx="1350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 (mm)</a:t>
            </a:r>
          </a:p>
        </p:txBody>
      </p:sp>
      <p:sp>
        <p:nvSpPr>
          <p:cNvPr id="64520" name="Line 9"/>
          <p:cNvSpPr>
            <a:spLocks noChangeShapeType="1"/>
          </p:cNvSpPr>
          <p:nvPr/>
        </p:nvSpPr>
        <p:spPr bwMode="auto">
          <a:xfrm flipH="1">
            <a:off x="968375" y="3475038"/>
            <a:ext cx="1427163" cy="0"/>
          </a:xfrm>
          <a:prstGeom prst="line">
            <a:avLst/>
          </a:prstGeom>
          <a:noFill/>
          <a:ln w="38100">
            <a:solidFill>
              <a:srgbClr val="002B9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21" name="Line 8"/>
          <p:cNvSpPr>
            <a:spLocks noChangeShapeType="1"/>
          </p:cNvSpPr>
          <p:nvPr/>
        </p:nvSpPr>
        <p:spPr bwMode="auto">
          <a:xfrm flipV="1">
            <a:off x="2424113" y="3436938"/>
            <a:ext cx="0" cy="387350"/>
          </a:xfrm>
          <a:prstGeom prst="line">
            <a:avLst/>
          </a:prstGeom>
          <a:noFill/>
          <a:ln w="38100">
            <a:solidFill>
              <a:srgbClr val="002B9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22" name="Oval 13"/>
          <p:cNvSpPr>
            <a:spLocks noChangeArrowheads="1"/>
          </p:cNvSpPr>
          <p:nvPr/>
        </p:nvSpPr>
        <p:spPr bwMode="auto">
          <a:xfrm>
            <a:off x="555625" y="3176588"/>
            <a:ext cx="547688" cy="546100"/>
          </a:xfrm>
          <a:prstGeom prst="ellipse">
            <a:avLst/>
          </a:prstGeom>
          <a:noFill/>
          <a:ln w="38100">
            <a:solidFill>
              <a:srgbClr val="002B9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4523" name="Rectangle 2"/>
          <p:cNvSpPr>
            <a:spLocks noGrp="1" noChangeArrowheads="1"/>
          </p:cNvSpPr>
          <p:nvPr>
            <p:ph type="title"/>
          </p:nvPr>
        </p:nvSpPr>
        <p:spPr>
          <a:xfrm>
            <a:off x="2230438" y="60325"/>
            <a:ext cx="6913562" cy="673100"/>
          </a:xfrm>
        </p:spPr>
        <p:txBody>
          <a:bodyPr/>
          <a:lstStyle/>
          <a:p>
            <a:pPr algn="r"/>
            <a:r>
              <a:rPr lang="en-US" b="1" dirty="0"/>
              <a:t>GPS monument REYK</a:t>
            </a:r>
            <a:endParaRPr lang="en-US" dirty="0"/>
          </a:p>
        </p:txBody>
      </p:sp>
    </p:spTree>
    <p:extLst>
      <p:ext uri="{BB962C8B-B14F-4D97-AF65-F5344CB8AC3E}">
        <p14:creationId xmlns:p14="http://schemas.microsoft.com/office/powerpoint/2010/main" val="14082438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1" name="Rectangle 3"/>
          <p:cNvSpPr>
            <a:spLocks noGrp="1" noChangeArrowheads="1"/>
          </p:cNvSpPr>
          <p:nvPr>
            <p:ph type="body" sz="half" idx="1"/>
          </p:nvPr>
        </p:nvSpPr>
        <p:spPr>
          <a:xfrm>
            <a:off x="581025" y="3602038"/>
            <a:ext cx="8023225" cy="3106737"/>
          </a:xfrm>
        </p:spPr>
        <p:txBody>
          <a:bodyPr/>
          <a:lstStyle/>
          <a:p>
            <a:pPr>
              <a:spcBef>
                <a:spcPct val="0"/>
              </a:spcBef>
              <a:buFont typeface="Arial" charset="0"/>
              <a:buNone/>
            </a:pPr>
            <a:r>
              <a:rPr lang="en-US" sz="2800" dirty="0">
                <a:latin typeface="Arial" charset="0"/>
                <a:ea typeface="ＭＳ Ｐゴシック" charset="0"/>
                <a:cs typeface="Arial" charset="0"/>
              </a:rPr>
              <a:t>Average position on 1/1/2008 = </a:t>
            </a:r>
            <a:r>
              <a:rPr lang="en-US" sz="2800" dirty="0">
                <a:solidFill>
                  <a:srgbClr val="FF0000"/>
                </a:solidFill>
                <a:latin typeface="Arial" charset="0"/>
                <a:ea typeface="ＭＳ Ｐゴシック" charset="0"/>
                <a:cs typeface="Arial" charset="0"/>
              </a:rPr>
              <a:t>-50 mm</a:t>
            </a:r>
          </a:p>
          <a:p>
            <a:pPr>
              <a:spcBef>
                <a:spcPct val="0"/>
              </a:spcBef>
              <a:buFontTx/>
              <a:buNone/>
            </a:pPr>
            <a:r>
              <a:rPr lang="en-US" sz="2800" dirty="0">
                <a:latin typeface="Arial" charset="0"/>
                <a:ea typeface="ＭＳ Ｐゴシック" charset="0"/>
                <a:cs typeface="Arial" charset="0"/>
              </a:rPr>
              <a:t>Average position on 1/1/1998 =  </a:t>
            </a:r>
            <a:r>
              <a:rPr lang="en-US" sz="2800" dirty="0">
                <a:solidFill>
                  <a:srgbClr val="FF0000"/>
                </a:solidFill>
                <a:latin typeface="Arial" charset="0"/>
                <a:ea typeface="ＭＳ Ｐゴシック" charset="0"/>
                <a:cs typeface="Arial" charset="0"/>
              </a:rPr>
              <a:t>60 </a:t>
            </a:r>
            <a:r>
              <a:rPr lang="en-US" sz="2800" dirty="0" smtClean="0">
                <a:solidFill>
                  <a:srgbClr val="FF0000"/>
                </a:solidFill>
                <a:latin typeface="Arial" charset="0"/>
                <a:ea typeface="ＭＳ Ｐゴシック" charset="0"/>
                <a:cs typeface="Arial" charset="0"/>
              </a:rPr>
              <a:t>mm</a:t>
            </a:r>
            <a:endParaRPr lang="en-US" sz="2800" dirty="0">
              <a:latin typeface="Arial" charset="0"/>
              <a:ea typeface="ＭＳ Ｐゴシック" charset="0"/>
              <a:cs typeface="Arial" charset="0"/>
            </a:endParaRPr>
          </a:p>
          <a:p>
            <a:pPr>
              <a:spcBef>
                <a:spcPct val="0"/>
              </a:spcBef>
              <a:buFontTx/>
              <a:buNone/>
            </a:pPr>
            <a:r>
              <a:rPr lang="en-US" sz="2800" dirty="0">
                <a:latin typeface="Arial" charset="0"/>
                <a:ea typeface="ＭＳ Ｐゴシック" charset="0"/>
                <a:cs typeface="Arial" charset="0"/>
              </a:rPr>
              <a:t>Speed of REYK (east) </a:t>
            </a:r>
            <a:r>
              <a:rPr lang="en-US" sz="2800" dirty="0">
                <a:solidFill>
                  <a:srgbClr val="FF0000"/>
                </a:solidFill>
                <a:latin typeface="Arial" charset="0"/>
                <a:ea typeface="ＭＳ Ｐゴシック" charset="0"/>
                <a:cs typeface="Arial" charset="0"/>
              </a:rPr>
              <a:t>= (-50 - 60) mm/10 years  </a:t>
            </a:r>
          </a:p>
          <a:p>
            <a:pPr>
              <a:spcBef>
                <a:spcPct val="0"/>
              </a:spcBef>
              <a:buFontTx/>
              <a:buNone/>
            </a:pPr>
            <a:r>
              <a:rPr lang="en-US" sz="2800" dirty="0">
                <a:solidFill>
                  <a:srgbClr val="FF0000"/>
                </a:solidFill>
                <a:latin typeface="Arial" charset="0"/>
                <a:ea typeface="ＭＳ Ｐゴシック" charset="0"/>
                <a:cs typeface="Arial" charset="0"/>
              </a:rPr>
              <a:t>= -110 mm/10 </a:t>
            </a:r>
            <a:r>
              <a:rPr lang="en-US" sz="2800" dirty="0" err="1">
                <a:solidFill>
                  <a:srgbClr val="FF0000"/>
                </a:solidFill>
                <a:latin typeface="Arial" charset="0"/>
                <a:ea typeface="ＭＳ Ｐゴシック" charset="0"/>
                <a:cs typeface="Arial" charset="0"/>
              </a:rPr>
              <a:t>yrs</a:t>
            </a:r>
            <a:endParaRPr lang="en-US" sz="2800" dirty="0">
              <a:solidFill>
                <a:srgbClr val="FF0000"/>
              </a:solidFill>
              <a:latin typeface="Arial" charset="0"/>
              <a:ea typeface="ＭＳ Ｐゴシック" charset="0"/>
              <a:cs typeface="Arial" charset="0"/>
            </a:endParaRPr>
          </a:p>
          <a:p>
            <a:pPr>
              <a:spcBef>
                <a:spcPct val="0"/>
              </a:spcBef>
              <a:buFontTx/>
              <a:buNone/>
            </a:pPr>
            <a:r>
              <a:rPr lang="en-US" sz="2800" dirty="0">
                <a:solidFill>
                  <a:srgbClr val="FF0000"/>
                </a:solidFill>
                <a:latin typeface="Arial" charset="0"/>
                <a:ea typeface="ＭＳ Ｐゴシック" charset="0"/>
                <a:cs typeface="Arial" charset="0"/>
              </a:rPr>
              <a:t>= 110 mm/10yr to the west</a:t>
            </a:r>
          </a:p>
          <a:p>
            <a:pPr>
              <a:spcBef>
                <a:spcPct val="0"/>
              </a:spcBef>
              <a:buFontTx/>
              <a:buNone/>
            </a:pPr>
            <a:r>
              <a:rPr lang="en-US" sz="2800" dirty="0">
                <a:solidFill>
                  <a:srgbClr val="FF0000"/>
                </a:solidFill>
                <a:latin typeface="Arial" charset="0"/>
                <a:ea typeface="ＭＳ Ｐゴシック" charset="0"/>
                <a:cs typeface="Arial" charset="0"/>
              </a:rPr>
              <a:t>= -11 mm/</a:t>
            </a:r>
            <a:r>
              <a:rPr lang="en-US" sz="2800" dirty="0" err="1">
                <a:solidFill>
                  <a:srgbClr val="FF0000"/>
                </a:solidFill>
                <a:latin typeface="Arial" charset="0"/>
                <a:ea typeface="ＭＳ Ｐゴシック" charset="0"/>
                <a:cs typeface="Arial" charset="0"/>
              </a:rPr>
              <a:t>yr</a:t>
            </a:r>
            <a:r>
              <a:rPr lang="en-US" sz="2800" dirty="0">
                <a:solidFill>
                  <a:srgbClr val="FF0000"/>
                </a:solidFill>
                <a:latin typeface="Arial" charset="0"/>
                <a:ea typeface="ＭＳ Ｐゴシック" charset="0"/>
                <a:cs typeface="Arial" charset="0"/>
              </a:rPr>
              <a:t> to the west for REYK</a:t>
            </a:r>
          </a:p>
          <a:p>
            <a:pPr>
              <a:spcBef>
                <a:spcPct val="0"/>
              </a:spcBef>
              <a:buFontTx/>
              <a:buNone/>
            </a:pPr>
            <a:endParaRPr lang="en-US" sz="2200" u="sng" dirty="0">
              <a:latin typeface="Calibri" charset="0"/>
              <a:ea typeface="ＭＳ Ｐゴシック" charset="0"/>
              <a:cs typeface="ＭＳ Ｐゴシック" charset="0"/>
            </a:endParaRPr>
          </a:p>
        </p:txBody>
      </p:sp>
      <p:sp>
        <p:nvSpPr>
          <p:cNvPr id="66562" name="TextBox 11"/>
          <p:cNvSpPr txBox="1">
            <a:spLocks noChangeArrowheads="1"/>
          </p:cNvSpPr>
          <p:nvPr/>
        </p:nvSpPr>
        <p:spPr bwMode="auto">
          <a:xfrm>
            <a:off x="612775" y="884238"/>
            <a:ext cx="80248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cs typeface="Arial" charset="0"/>
              </a:rPr>
              <a:t>How quickly are they moving in the east - west direction?</a:t>
            </a:r>
            <a:endParaRPr lang="en-US"/>
          </a:p>
        </p:txBody>
      </p:sp>
      <p:pic>
        <p:nvPicPr>
          <p:cNvPr id="66563" name="Picture 4" descr="reyk_gps.png"/>
          <p:cNvPicPr>
            <a:picLocks noChangeAspect="1"/>
          </p:cNvPicPr>
          <p:nvPr/>
        </p:nvPicPr>
        <p:blipFill>
          <a:blip r:embed="rId3">
            <a:extLst>
              <a:ext uri="{28A0092B-C50C-407E-A947-70E740481C1C}">
                <a14:useLocalDpi xmlns:a14="http://schemas.microsoft.com/office/drawing/2010/main" val="0"/>
              </a:ext>
            </a:extLst>
          </a:blip>
          <a:srcRect t="56172"/>
          <a:stretch>
            <a:fillRect/>
          </a:stretch>
        </p:blipFill>
        <p:spPr bwMode="auto">
          <a:xfrm>
            <a:off x="457200" y="1509713"/>
            <a:ext cx="868680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Box 6"/>
          <p:cNvSpPr txBox="1">
            <a:spLocks noChangeArrowheads="1"/>
          </p:cNvSpPr>
          <p:nvPr/>
        </p:nvSpPr>
        <p:spPr bwMode="auto">
          <a:xfrm rot="-5400000">
            <a:off x="-439738" y="2398713"/>
            <a:ext cx="1249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East (mm)</a:t>
            </a:r>
          </a:p>
        </p:txBody>
      </p:sp>
      <p:sp>
        <p:nvSpPr>
          <p:cNvPr id="66565" name="Line 8"/>
          <p:cNvSpPr>
            <a:spLocks noChangeShapeType="1"/>
          </p:cNvSpPr>
          <p:nvPr/>
        </p:nvSpPr>
        <p:spPr bwMode="auto">
          <a:xfrm flipV="1">
            <a:off x="2347913" y="1884363"/>
            <a:ext cx="0" cy="1406525"/>
          </a:xfrm>
          <a:prstGeom prst="line">
            <a:avLst/>
          </a:prstGeom>
          <a:noFill/>
          <a:ln w="38100">
            <a:solidFill>
              <a:srgbClr val="002B9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66" name="Line 9"/>
          <p:cNvSpPr>
            <a:spLocks noChangeShapeType="1"/>
          </p:cNvSpPr>
          <p:nvPr/>
        </p:nvSpPr>
        <p:spPr bwMode="auto">
          <a:xfrm flipH="1">
            <a:off x="923925" y="1900238"/>
            <a:ext cx="1420813" cy="0"/>
          </a:xfrm>
          <a:prstGeom prst="line">
            <a:avLst/>
          </a:prstGeom>
          <a:noFill/>
          <a:ln w="38100">
            <a:solidFill>
              <a:srgbClr val="002B9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67" name="Oval 13"/>
          <p:cNvSpPr>
            <a:spLocks noChangeArrowheads="1"/>
          </p:cNvSpPr>
          <p:nvPr/>
        </p:nvSpPr>
        <p:spPr bwMode="auto">
          <a:xfrm>
            <a:off x="563563" y="1620838"/>
            <a:ext cx="547687" cy="544512"/>
          </a:xfrm>
          <a:prstGeom prst="ellipse">
            <a:avLst/>
          </a:prstGeom>
          <a:noFill/>
          <a:ln w="38100">
            <a:solidFill>
              <a:srgbClr val="002B9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68" name="Line 9"/>
          <p:cNvSpPr>
            <a:spLocks noChangeShapeType="1"/>
          </p:cNvSpPr>
          <p:nvPr/>
        </p:nvSpPr>
        <p:spPr bwMode="auto">
          <a:xfrm flipH="1" flipV="1">
            <a:off x="909638" y="2989263"/>
            <a:ext cx="6808787" cy="0"/>
          </a:xfrm>
          <a:prstGeom prst="line">
            <a:avLst/>
          </a:prstGeom>
          <a:noFill/>
          <a:ln w="38100">
            <a:solidFill>
              <a:srgbClr val="002B9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69" name="Line 8"/>
          <p:cNvSpPr>
            <a:spLocks noChangeShapeType="1"/>
          </p:cNvSpPr>
          <p:nvPr/>
        </p:nvSpPr>
        <p:spPr bwMode="auto">
          <a:xfrm flipV="1">
            <a:off x="7827963" y="3001963"/>
            <a:ext cx="11112" cy="288925"/>
          </a:xfrm>
          <a:prstGeom prst="line">
            <a:avLst/>
          </a:prstGeom>
          <a:noFill/>
          <a:ln w="38100">
            <a:solidFill>
              <a:srgbClr val="002B9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70" name="Oval 13"/>
          <p:cNvSpPr>
            <a:spLocks noChangeArrowheads="1"/>
          </p:cNvSpPr>
          <p:nvPr/>
        </p:nvSpPr>
        <p:spPr bwMode="auto">
          <a:xfrm>
            <a:off x="511175" y="2751138"/>
            <a:ext cx="547688" cy="546100"/>
          </a:xfrm>
          <a:prstGeom prst="ellipse">
            <a:avLst/>
          </a:prstGeom>
          <a:noFill/>
          <a:ln w="38100">
            <a:solidFill>
              <a:srgbClr val="002B9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71" name="Rectangle 2"/>
          <p:cNvSpPr>
            <a:spLocks noGrp="1" noChangeArrowheads="1"/>
          </p:cNvSpPr>
          <p:nvPr>
            <p:ph type="title"/>
          </p:nvPr>
        </p:nvSpPr>
        <p:spPr>
          <a:xfrm>
            <a:off x="2230438" y="60325"/>
            <a:ext cx="6913562" cy="673100"/>
          </a:xfrm>
        </p:spPr>
        <p:txBody>
          <a:bodyPr/>
          <a:lstStyle/>
          <a:p>
            <a:pPr algn="r"/>
            <a:r>
              <a:rPr lang="en-US" b="1" dirty="0"/>
              <a:t>GPS monument REYK</a:t>
            </a:r>
            <a:endParaRPr lang="en-US" dirty="0"/>
          </a:p>
        </p:txBody>
      </p:sp>
    </p:spTree>
    <p:extLst>
      <p:ext uri="{BB962C8B-B14F-4D97-AF65-F5344CB8AC3E}">
        <p14:creationId xmlns:p14="http://schemas.microsoft.com/office/powerpoint/2010/main" val="6987029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p:txBody>
          <a:bodyPr/>
          <a:lstStyle/>
          <a:p>
            <a:r>
              <a:rPr lang="en-US" b="1" dirty="0" smtClean="0">
                <a:cs typeface="ＭＳ Ｐゴシック" charset="0"/>
              </a:rPr>
              <a:t>Displaying velocities on a map</a:t>
            </a:r>
            <a:endParaRPr lang="en-US" b="1" dirty="0"/>
          </a:p>
        </p:txBody>
      </p:sp>
      <p:sp>
        <p:nvSpPr>
          <p:cNvPr id="70670" name="Content Placeholder 19"/>
          <p:cNvSpPr>
            <a:spLocks noGrp="1"/>
          </p:cNvSpPr>
          <p:nvPr>
            <p:ph idx="1"/>
          </p:nvPr>
        </p:nvSpPr>
        <p:spPr/>
        <p:txBody>
          <a:bodyPr/>
          <a:lstStyle/>
          <a:p>
            <a:pPr>
              <a:buFont typeface="Arial" charset="0"/>
              <a:buNone/>
            </a:pPr>
            <a:r>
              <a:rPr lang="en-US" sz="2000">
                <a:latin typeface="Arial" charset="0"/>
                <a:ea typeface="ＭＳ Ｐゴシック" charset="0"/>
                <a:cs typeface="Arial" charset="0"/>
              </a:rPr>
              <a:t> </a:t>
            </a:r>
            <a:r>
              <a:rPr lang="en-US" sz="2400">
                <a:latin typeface="Arial" charset="0"/>
                <a:ea typeface="ＭＳ Ｐゴシック" charset="0"/>
                <a:cs typeface="Arial" charset="0"/>
              </a:rPr>
              <a:t>There must be an easier way to show this!</a:t>
            </a:r>
          </a:p>
        </p:txBody>
      </p:sp>
      <p:pic>
        <p:nvPicPr>
          <p:cNvPr id="70658" name="Content Placeholder 3" descr="iceland_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4238" y="1379538"/>
            <a:ext cx="4983162"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659" name="Group 16"/>
          <p:cNvGrpSpPr>
            <a:grpSpLocks/>
          </p:cNvGrpSpPr>
          <p:nvPr/>
        </p:nvGrpSpPr>
        <p:grpSpPr bwMode="auto">
          <a:xfrm>
            <a:off x="2852738" y="3270250"/>
            <a:ext cx="3916362" cy="835025"/>
            <a:chOff x="1700945" y="4404985"/>
            <a:chExt cx="5716303" cy="1217436"/>
          </a:xfrm>
        </p:grpSpPr>
        <p:sp>
          <p:nvSpPr>
            <p:cNvPr id="18" name="Oval 17"/>
            <p:cNvSpPr/>
            <p:nvPr/>
          </p:nvSpPr>
          <p:spPr>
            <a:xfrm>
              <a:off x="1904850" y="4682727"/>
              <a:ext cx="338298" cy="34023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Oval 18"/>
            <p:cNvSpPr/>
            <p:nvPr/>
          </p:nvSpPr>
          <p:spPr>
            <a:xfrm>
              <a:off x="5765151" y="4404985"/>
              <a:ext cx="338298" cy="3379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0679" name="TextBox 19"/>
            <p:cNvSpPr txBox="1">
              <a:spLocks noChangeArrowheads="1"/>
            </p:cNvSpPr>
            <p:nvPr/>
          </p:nvSpPr>
          <p:spPr bwMode="auto">
            <a:xfrm>
              <a:off x="1700945" y="5080420"/>
              <a:ext cx="1181213" cy="5420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REYK</a:t>
              </a:r>
            </a:p>
          </p:txBody>
        </p:sp>
        <p:sp>
          <p:nvSpPr>
            <p:cNvPr id="70680" name="TextBox 20"/>
            <p:cNvSpPr txBox="1">
              <a:spLocks noChangeArrowheads="1"/>
            </p:cNvSpPr>
            <p:nvPr/>
          </p:nvSpPr>
          <p:spPr bwMode="auto">
            <a:xfrm>
              <a:off x="6066705" y="4675008"/>
              <a:ext cx="1350543" cy="5390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HOFN</a:t>
              </a:r>
            </a:p>
          </p:txBody>
        </p:sp>
      </p:grpSp>
      <p:pic>
        <p:nvPicPr>
          <p:cNvPr id="70660" name="Content Placeholder 3" descr="reyk_gps.png"/>
          <p:cNvPicPr>
            <a:picLocks noChangeAspect="1"/>
          </p:cNvPicPr>
          <p:nvPr/>
        </p:nvPicPr>
        <p:blipFill>
          <a:blip r:embed="rId4">
            <a:extLst>
              <a:ext uri="{28A0092B-C50C-407E-A947-70E740481C1C}">
                <a14:useLocalDpi xmlns:a14="http://schemas.microsoft.com/office/drawing/2010/main" val="0"/>
              </a:ext>
            </a:extLst>
          </a:blip>
          <a:srcRect t="4909" b="52228"/>
          <a:stretch>
            <a:fillRect/>
          </a:stretch>
        </p:blipFill>
        <p:spPr bwMode="auto">
          <a:xfrm>
            <a:off x="350838" y="4468813"/>
            <a:ext cx="41148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5" descr="reyk_gps.png"/>
          <p:cNvPicPr>
            <a:picLocks noChangeAspect="1"/>
          </p:cNvPicPr>
          <p:nvPr/>
        </p:nvPicPr>
        <p:blipFill>
          <a:blip r:embed="rId4">
            <a:extLst>
              <a:ext uri="{28A0092B-C50C-407E-A947-70E740481C1C}">
                <a14:useLocalDpi xmlns:a14="http://schemas.microsoft.com/office/drawing/2010/main" val="0"/>
              </a:ext>
            </a:extLst>
          </a:blip>
          <a:srcRect t="56172"/>
          <a:stretch>
            <a:fillRect/>
          </a:stretch>
        </p:blipFill>
        <p:spPr bwMode="auto">
          <a:xfrm>
            <a:off x="338138" y="5751513"/>
            <a:ext cx="41148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TextBox 6"/>
          <p:cNvSpPr txBox="1">
            <a:spLocks noChangeArrowheads="1"/>
          </p:cNvSpPr>
          <p:nvPr/>
        </p:nvSpPr>
        <p:spPr bwMode="auto">
          <a:xfrm rot="-5400000">
            <a:off x="-455612" y="4670425"/>
            <a:ext cx="1350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 (mm)</a:t>
            </a:r>
          </a:p>
        </p:txBody>
      </p:sp>
      <p:sp>
        <p:nvSpPr>
          <p:cNvPr id="70663" name="TextBox 7"/>
          <p:cNvSpPr txBox="1">
            <a:spLocks noChangeArrowheads="1"/>
          </p:cNvSpPr>
          <p:nvPr/>
        </p:nvSpPr>
        <p:spPr bwMode="auto">
          <a:xfrm rot="-5400000">
            <a:off x="-439737" y="6048375"/>
            <a:ext cx="1249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East (mm)</a:t>
            </a:r>
          </a:p>
        </p:txBody>
      </p:sp>
      <p:pic>
        <p:nvPicPr>
          <p:cNvPr id="70664" name="Content Placeholder 3" descr="hofn_GPS.png"/>
          <p:cNvPicPr>
            <a:picLocks noChangeAspect="1"/>
          </p:cNvPicPr>
          <p:nvPr/>
        </p:nvPicPr>
        <p:blipFill>
          <a:blip r:embed="rId5">
            <a:extLst>
              <a:ext uri="{28A0092B-C50C-407E-A947-70E740481C1C}">
                <a14:useLocalDpi xmlns:a14="http://schemas.microsoft.com/office/drawing/2010/main" val="0"/>
              </a:ext>
            </a:extLst>
          </a:blip>
          <a:srcRect t="4912" b="51994"/>
          <a:stretch>
            <a:fillRect/>
          </a:stretch>
        </p:blipFill>
        <p:spPr bwMode="auto">
          <a:xfrm>
            <a:off x="4932363" y="4433888"/>
            <a:ext cx="41148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5" name="Content Placeholder 3" descr="hofn_GPS.png"/>
          <p:cNvPicPr>
            <a:picLocks noChangeAspect="1"/>
          </p:cNvPicPr>
          <p:nvPr/>
        </p:nvPicPr>
        <p:blipFill>
          <a:blip r:embed="rId5">
            <a:extLst>
              <a:ext uri="{28A0092B-C50C-407E-A947-70E740481C1C}">
                <a14:useLocalDpi xmlns:a14="http://schemas.microsoft.com/office/drawing/2010/main" val="0"/>
              </a:ext>
            </a:extLst>
          </a:blip>
          <a:srcRect t="55658"/>
          <a:stretch>
            <a:fillRect/>
          </a:stretch>
        </p:blipFill>
        <p:spPr bwMode="auto">
          <a:xfrm>
            <a:off x="4956175" y="5708650"/>
            <a:ext cx="4114800"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6" name="TextBox 13"/>
          <p:cNvSpPr txBox="1">
            <a:spLocks noChangeArrowheads="1"/>
          </p:cNvSpPr>
          <p:nvPr/>
        </p:nvSpPr>
        <p:spPr bwMode="auto">
          <a:xfrm rot="-5400000">
            <a:off x="4083844" y="4671219"/>
            <a:ext cx="13509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 (mm)</a:t>
            </a:r>
          </a:p>
        </p:txBody>
      </p:sp>
      <p:sp>
        <p:nvSpPr>
          <p:cNvPr id="70667" name="TextBox 14"/>
          <p:cNvSpPr txBox="1">
            <a:spLocks noChangeArrowheads="1"/>
          </p:cNvSpPr>
          <p:nvPr/>
        </p:nvSpPr>
        <p:spPr bwMode="auto">
          <a:xfrm rot="-5400000">
            <a:off x="4134644" y="6049169"/>
            <a:ext cx="1249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East (mm)</a:t>
            </a:r>
          </a:p>
        </p:txBody>
      </p:sp>
      <p:sp>
        <p:nvSpPr>
          <p:cNvPr id="70668" name="TextBox 21"/>
          <p:cNvSpPr txBox="1">
            <a:spLocks noChangeArrowheads="1"/>
          </p:cNvSpPr>
          <p:nvPr/>
        </p:nvSpPr>
        <p:spPr bwMode="auto">
          <a:xfrm>
            <a:off x="544513" y="4098925"/>
            <a:ext cx="812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REYK</a:t>
            </a:r>
          </a:p>
        </p:txBody>
      </p:sp>
      <p:sp>
        <p:nvSpPr>
          <p:cNvPr id="70669" name="TextBox 22"/>
          <p:cNvSpPr txBox="1">
            <a:spLocks noChangeArrowheads="1"/>
          </p:cNvSpPr>
          <p:nvPr/>
        </p:nvSpPr>
        <p:spPr bwMode="auto">
          <a:xfrm>
            <a:off x="8118475" y="4098925"/>
            <a:ext cx="839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HOFN</a:t>
            </a:r>
          </a:p>
        </p:txBody>
      </p:sp>
      <p:sp>
        <p:nvSpPr>
          <p:cNvPr id="70671" name="Rectangle 1"/>
          <p:cNvSpPr>
            <a:spLocks noChangeArrowheads="1"/>
          </p:cNvSpPr>
          <p:nvPr/>
        </p:nvSpPr>
        <p:spPr bwMode="auto">
          <a:xfrm>
            <a:off x="7115175" y="3033713"/>
            <a:ext cx="2028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t>North: 15 mm/</a:t>
            </a:r>
            <a:r>
              <a:rPr lang="en-US" dirty="0" err="1"/>
              <a:t>yr</a:t>
            </a:r>
            <a:endParaRPr lang="en-US" dirty="0"/>
          </a:p>
          <a:p>
            <a:r>
              <a:rPr lang="en-US" dirty="0"/>
              <a:t>East:   13 mm/</a:t>
            </a:r>
            <a:r>
              <a:rPr lang="en-US" dirty="0" err="1"/>
              <a:t>yr</a:t>
            </a:r>
            <a:endParaRPr lang="en-US" dirty="0"/>
          </a:p>
        </p:txBody>
      </p:sp>
      <p:sp>
        <p:nvSpPr>
          <p:cNvPr id="70672" name="Rectangle 20"/>
          <p:cNvSpPr>
            <a:spLocks noChangeArrowheads="1"/>
          </p:cNvSpPr>
          <p:nvPr/>
        </p:nvSpPr>
        <p:spPr bwMode="auto">
          <a:xfrm>
            <a:off x="158750" y="3032125"/>
            <a:ext cx="2028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North: 20.5 mm/yr</a:t>
            </a:r>
          </a:p>
          <a:p>
            <a:r>
              <a:rPr lang="en-US"/>
              <a:t>East:   -11 mm/yr</a:t>
            </a:r>
          </a:p>
        </p:txBody>
      </p:sp>
      <p:sp>
        <p:nvSpPr>
          <p:cNvPr id="70673" name="TextBox 23"/>
          <p:cNvSpPr txBox="1">
            <a:spLocks noChangeArrowheads="1"/>
          </p:cNvSpPr>
          <p:nvPr/>
        </p:nvSpPr>
        <p:spPr bwMode="auto">
          <a:xfrm>
            <a:off x="533400" y="5367338"/>
            <a:ext cx="3711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REYK </a:t>
            </a:r>
            <a:r>
              <a:rPr lang="en-US" sz="2000" b="1"/>
              <a:t>North</a:t>
            </a:r>
            <a:r>
              <a:rPr lang="en-US" sz="2000"/>
              <a:t> =    </a:t>
            </a:r>
            <a:r>
              <a:rPr lang="en-US" sz="2000">
                <a:solidFill>
                  <a:srgbClr val="FF0000"/>
                </a:solidFill>
              </a:rPr>
              <a:t>20.5 mm/year</a:t>
            </a:r>
            <a:r>
              <a:rPr lang="en-US" sz="2000"/>
              <a:t> </a:t>
            </a:r>
          </a:p>
        </p:txBody>
      </p:sp>
      <p:sp>
        <p:nvSpPr>
          <p:cNvPr id="70674" name="TextBox 24"/>
          <p:cNvSpPr txBox="1">
            <a:spLocks noChangeArrowheads="1"/>
          </p:cNvSpPr>
          <p:nvPr/>
        </p:nvSpPr>
        <p:spPr bwMode="auto">
          <a:xfrm>
            <a:off x="538163" y="6526213"/>
            <a:ext cx="3787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REYK </a:t>
            </a:r>
            <a:r>
              <a:rPr lang="en-US" sz="2000" b="1"/>
              <a:t>EAST </a:t>
            </a:r>
            <a:r>
              <a:rPr lang="en-US" sz="2000"/>
              <a:t>=  </a:t>
            </a:r>
            <a:r>
              <a:rPr lang="en-US" sz="2000">
                <a:solidFill>
                  <a:srgbClr val="FF0000"/>
                </a:solidFill>
              </a:rPr>
              <a:t> </a:t>
            </a:r>
            <a:r>
              <a:rPr lang="en-US" sz="2000" b="1" baseline="30000">
                <a:solidFill>
                  <a:srgbClr val="FF0000"/>
                </a:solidFill>
              </a:rPr>
              <a:t>-</a:t>
            </a:r>
            <a:r>
              <a:rPr lang="en-US" sz="2000">
                <a:solidFill>
                  <a:srgbClr val="FF0000"/>
                </a:solidFill>
              </a:rPr>
              <a:t>11.0 mm/year</a:t>
            </a:r>
            <a:r>
              <a:rPr lang="en-US" sz="2000"/>
              <a:t> </a:t>
            </a:r>
          </a:p>
        </p:txBody>
      </p:sp>
      <p:sp>
        <p:nvSpPr>
          <p:cNvPr id="70675" name="TextBox 25"/>
          <p:cNvSpPr txBox="1">
            <a:spLocks noChangeArrowheads="1"/>
          </p:cNvSpPr>
          <p:nvPr/>
        </p:nvSpPr>
        <p:spPr bwMode="auto">
          <a:xfrm>
            <a:off x="5157788" y="5286375"/>
            <a:ext cx="3813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HOFN </a:t>
            </a:r>
            <a:r>
              <a:rPr lang="en-US" sz="2000" b="1"/>
              <a:t>North</a:t>
            </a:r>
            <a:r>
              <a:rPr lang="en-US" sz="2000"/>
              <a:t> =    </a:t>
            </a:r>
            <a:r>
              <a:rPr lang="en-US" sz="2000">
                <a:solidFill>
                  <a:srgbClr val="FF0000"/>
                </a:solidFill>
              </a:rPr>
              <a:t>15.0 mm/year </a:t>
            </a:r>
          </a:p>
        </p:txBody>
      </p:sp>
      <p:sp>
        <p:nvSpPr>
          <p:cNvPr id="70676" name="TextBox 26"/>
          <p:cNvSpPr txBox="1">
            <a:spLocks noChangeArrowheads="1"/>
          </p:cNvSpPr>
          <p:nvPr/>
        </p:nvSpPr>
        <p:spPr bwMode="auto">
          <a:xfrm>
            <a:off x="5140325" y="6545263"/>
            <a:ext cx="3890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HOFN </a:t>
            </a:r>
            <a:r>
              <a:rPr lang="en-US" sz="2000" b="1"/>
              <a:t>EAST </a:t>
            </a:r>
            <a:r>
              <a:rPr lang="en-US" sz="2000"/>
              <a:t>=    </a:t>
            </a:r>
            <a:r>
              <a:rPr lang="en-US" sz="2000">
                <a:solidFill>
                  <a:srgbClr val="FF0000"/>
                </a:solidFill>
              </a:rPr>
              <a:t>13.0 mm/year</a:t>
            </a:r>
            <a:r>
              <a:rPr lang="en-US" sz="2000"/>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lstStyle/>
          <a:p>
            <a:r>
              <a:rPr lang="en-US" sz="4000" b="1" dirty="0">
                <a:cs typeface="ＭＳ Ｐゴシック" charset="0"/>
              </a:rPr>
              <a:t>Are REYK and HOFN moving…</a:t>
            </a:r>
            <a:endParaRPr lang="en-US" sz="4000" b="1" dirty="0"/>
          </a:p>
        </p:txBody>
      </p:sp>
      <p:sp>
        <p:nvSpPr>
          <p:cNvPr id="68612" name="Content Placeholder 19"/>
          <p:cNvSpPr>
            <a:spLocks noGrp="1"/>
          </p:cNvSpPr>
          <p:nvPr>
            <p:ph idx="1"/>
          </p:nvPr>
        </p:nvSpPr>
        <p:spPr/>
        <p:txBody>
          <a:bodyPr/>
          <a:lstStyle/>
          <a:p>
            <a:pPr>
              <a:buFont typeface="Arial" charset="0"/>
              <a:buNone/>
            </a:pPr>
            <a:r>
              <a:rPr lang="en-US" sz="2800">
                <a:latin typeface="Arial" charset="0"/>
                <a:ea typeface="ＭＳ Ｐゴシック" charset="0"/>
                <a:cs typeface="Arial" charset="0"/>
              </a:rPr>
              <a:t>…towards each other, away from each other, or in the same direction?</a:t>
            </a:r>
          </a:p>
        </p:txBody>
      </p:sp>
      <p:pic>
        <p:nvPicPr>
          <p:cNvPr id="68610" name="Content Placeholder 3" descr="iceland_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6738" y="2093913"/>
            <a:ext cx="5864225" cy="322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1" name="Group 16"/>
          <p:cNvGrpSpPr>
            <a:grpSpLocks/>
          </p:cNvGrpSpPr>
          <p:nvPr/>
        </p:nvGrpSpPr>
        <p:grpSpPr bwMode="auto">
          <a:xfrm>
            <a:off x="2852738" y="4219575"/>
            <a:ext cx="3916362" cy="835025"/>
            <a:chOff x="1700945" y="4404985"/>
            <a:chExt cx="5716303" cy="1217436"/>
          </a:xfrm>
        </p:grpSpPr>
        <p:sp>
          <p:nvSpPr>
            <p:cNvPr id="18" name="Oval 17"/>
            <p:cNvSpPr/>
            <p:nvPr/>
          </p:nvSpPr>
          <p:spPr>
            <a:xfrm>
              <a:off x="1904850" y="4682727"/>
              <a:ext cx="338298" cy="34023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Oval 18"/>
            <p:cNvSpPr/>
            <p:nvPr/>
          </p:nvSpPr>
          <p:spPr>
            <a:xfrm>
              <a:off x="5765151" y="4404985"/>
              <a:ext cx="338298" cy="3379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8618" name="TextBox 19"/>
            <p:cNvSpPr txBox="1">
              <a:spLocks noChangeArrowheads="1"/>
            </p:cNvSpPr>
            <p:nvPr/>
          </p:nvSpPr>
          <p:spPr bwMode="auto">
            <a:xfrm>
              <a:off x="1700945" y="5080420"/>
              <a:ext cx="1181213" cy="5420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REYK</a:t>
              </a:r>
            </a:p>
          </p:txBody>
        </p:sp>
        <p:sp>
          <p:nvSpPr>
            <p:cNvPr id="68619" name="TextBox 20"/>
            <p:cNvSpPr txBox="1">
              <a:spLocks noChangeArrowheads="1"/>
            </p:cNvSpPr>
            <p:nvPr/>
          </p:nvSpPr>
          <p:spPr bwMode="auto">
            <a:xfrm>
              <a:off x="6066705" y="4675008"/>
              <a:ext cx="1350543" cy="5390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HOFN</a:t>
              </a:r>
            </a:p>
          </p:txBody>
        </p:sp>
      </p:grpSp>
      <p:sp>
        <p:nvSpPr>
          <p:cNvPr id="68613" name="Rectangle 1"/>
          <p:cNvSpPr>
            <a:spLocks noChangeArrowheads="1"/>
          </p:cNvSpPr>
          <p:nvPr/>
        </p:nvSpPr>
        <p:spPr bwMode="auto">
          <a:xfrm>
            <a:off x="6845300" y="4000500"/>
            <a:ext cx="2028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North: 15 mm/yr</a:t>
            </a:r>
          </a:p>
          <a:p>
            <a:r>
              <a:rPr lang="en-US"/>
              <a:t>East:   13 mm/yr</a:t>
            </a:r>
          </a:p>
        </p:txBody>
      </p:sp>
      <p:sp>
        <p:nvSpPr>
          <p:cNvPr id="68614" name="Rectangle 20"/>
          <p:cNvSpPr>
            <a:spLocks noChangeArrowheads="1"/>
          </p:cNvSpPr>
          <p:nvPr/>
        </p:nvSpPr>
        <p:spPr bwMode="auto">
          <a:xfrm>
            <a:off x="685800" y="4160838"/>
            <a:ext cx="2028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North: 20.5 mm/yr</a:t>
            </a:r>
          </a:p>
          <a:p>
            <a:r>
              <a:rPr lang="en-US"/>
              <a:t>East:   -11 mm/yr</a:t>
            </a:r>
          </a:p>
        </p:txBody>
      </p:sp>
      <p:sp>
        <p:nvSpPr>
          <p:cNvPr id="68615" name="Content Placeholder 19"/>
          <p:cNvSpPr txBox="1">
            <a:spLocks/>
          </p:cNvSpPr>
          <p:nvPr/>
        </p:nvSpPr>
        <p:spPr bwMode="auto">
          <a:xfrm>
            <a:off x="912813" y="5673725"/>
            <a:ext cx="76565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 typeface="Arial" charset="0"/>
              <a:buNone/>
            </a:pPr>
            <a:r>
              <a:rPr lang="en-US" sz="2800">
                <a:cs typeface="Arial" charset="0"/>
              </a:rPr>
              <a:t>Mimic these motions with your GPS models.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r>
              <a:rPr lang="en-US" b="1" dirty="0"/>
              <a:t>Part 1: Modeling GPS</a:t>
            </a:r>
          </a:p>
        </p:txBody>
      </p:sp>
      <p:sp>
        <p:nvSpPr>
          <p:cNvPr id="29700" name="Rectangle 5"/>
          <p:cNvSpPr>
            <a:spLocks noGrp="1" noChangeArrowheads="1"/>
          </p:cNvSpPr>
          <p:nvPr>
            <p:ph idx="1"/>
          </p:nvPr>
        </p:nvSpPr>
        <p:spPr/>
        <p:txBody>
          <a:bodyPr/>
          <a:lstStyle/>
          <a:p>
            <a:pPr>
              <a:buFontTx/>
              <a:buNone/>
            </a:pPr>
            <a:r>
              <a:rPr lang="en-US" sz="2000" dirty="0">
                <a:latin typeface="Arial" charset="0"/>
                <a:ea typeface="ＭＳ Ｐゴシック" charset="0"/>
                <a:cs typeface="Arial" charset="0"/>
              </a:rPr>
              <a:t>To build a gumdrop model of a GPS monument: </a:t>
            </a:r>
          </a:p>
          <a:p>
            <a:pPr marL="914400" lvl="1" indent="-457200">
              <a:spcBef>
                <a:spcPts val="300"/>
              </a:spcBef>
              <a:buFont typeface="Calibri" charset="0"/>
              <a:buAutoNum type="arabicPeriod"/>
            </a:pPr>
            <a:r>
              <a:rPr lang="en-US" sz="1800" dirty="0">
                <a:latin typeface="Arial" charset="0"/>
                <a:ea typeface="ＭＳ Ｐゴシック" charset="0"/>
                <a:cs typeface="Arial" charset="0"/>
              </a:rPr>
              <a:t>Use one gumdrop as the receiver (GPS monument).</a:t>
            </a:r>
          </a:p>
          <a:p>
            <a:pPr marL="914400" lvl="1" indent="-457200">
              <a:spcBef>
                <a:spcPts val="300"/>
              </a:spcBef>
              <a:buFont typeface="Calibri" charset="0"/>
              <a:buAutoNum type="arabicPeriod"/>
            </a:pPr>
            <a:r>
              <a:rPr lang="en-US" sz="1800" dirty="0">
                <a:latin typeface="Arial" charset="0"/>
                <a:ea typeface="ＭＳ Ｐゴシック" charset="0"/>
                <a:cs typeface="Arial" charset="0"/>
              </a:rPr>
              <a:t>Use toothpicks as three legs and one center post (monument braces).</a:t>
            </a:r>
          </a:p>
          <a:p>
            <a:pPr marL="914400" lvl="1" indent="-457200">
              <a:spcBef>
                <a:spcPts val="300"/>
              </a:spcBef>
              <a:buFont typeface="Calibri" charset="0"/>
              <a:buAutoNum type="arabicPeriod"/>
            </a:pPr>
            <a:r>
              <a:rPr lang="en-US" sz="1800" dirty="0">
                <a:latin typeface="Arial" charset="0"/>
                <a:ea typeface="ＭＳ Ｐゴシック" charset="0"/>
                <a:cs typeface="Arial" charset="0"/>
              </a:rPr>
              <a:t>Form feet from three small lumps of clay (concrete).</a:t>
            </a:r>
          </a:p>
          <a:p>
            <a:pPr marL="914400" lvl="1" indent="-457200">
              <a:spcBef>
                <a:spcPts val="300"/>
              </a:spcBef>
              <a:buFont typeface="Calibri" charset="0"/>
              <a:buAutoNum type="arabicPeriod"/>
            </a:pPr>
            <a:r>
              <a:rPr lang="en-US" sz="1800" dirty="0">
                <a:latin typeface="Arial" charset="0"/>
                <a:ea typeface="ＭＳ Ｐゴシック" charset="0"/>
                <a:cs typeface="Arial" charset="0"/>
              </a:rPr>
              <a:t>Place on a small piece of transparent paper (“</a:t>
            </a:r>
            <a:r>
              <a:rPr lang="en-US" altLang="ja-JP" sz="1800" dirty="0">
                <a:latin typeface="Arial" charset="0"/>
                <a:ea typeface="ＭＳ Ｐゴシック" charset="0"/>
                <a:cs typeface="Arial" charset="0"/>
              </a:rPr>
              <a:t>see-through” crust).</a:t>
            </a:r>
            <a:endParaRPr lang="en-US" sz="1800" dirty="0">
              <a:latin typeface="Arial" charset="0"/>
              <a:ea typeface="ＭＳ Ｐゴシック" charset="0"/>
              <a:cs typeface="Arial" charset="0"/>
            </a:endParaRPr>
          </a:p>
        </p:txBody>
      </p:sp>
      <p:pic>
        <p:nvPicPr>
          <p:cNvPr id="2969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2895600"/>
            <a:ext cx="2971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0288" y="2957513"/>
            <a:ext cx="5181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p:nvSpPr>
        <p:spPr bwMode="auto">
          <a:xfrm>
            <a:off x="8461061" y="6593324"/>
            <a:ext cx="506298" cy="2646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1pPr>
            <a:lvl2pPr marL="742950" indent="-28575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2pPr>
            <a:lvl3pPr marL="11430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3pPr>
            <a:lvl4pPr marL="16002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4pPr>
            <a:lvl5pPr marL="20574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5pPr>
            <a:lvl6pPr marL="25146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6pPr>
            <a:lvl7pPr marL="29718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7pPr>
            <a:lvl8pPr marL="34290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8pPr>
            <a:lvl9pPr marL="38862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9pPr>
          </a:lstStyle>
          <a:p>
            <a:pPr algn="r" eaLnBrk="1" hangingPunct="1"/>
            <a:fld id="{225B0957-D095-2B47-BB61-2391B079A623}" type="slidenum">
              <a:rPr lang="en-US" sz="900" smtClean="0">
                <a:solidFill>
                  <a:srgbClr val="898989"/>
                </a:solidFill>
                <a:latin typeface="Arial" charset="0"/>
                <a:ea typeface="ＭＳ Ｐゴシック" charset="0"/>
                <a:cs typeface="ＭＳ Ｐゴシック" charset="0"/>
              </a:rPr>
              <a:pPr algn="r" eaLnBrk="1" hangingPunct="1"/>
              <a:t>4</a:t>
            </a:fld>
            <a:endParaRPr lang="en-US" sz="900" dirty="0">
              <a:solidFill>
                <a:srgbClr val="898989"/>
              </a:solidFill>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22884"/>
                                        </p:tgtEl>
                                        <p:attrNameLst>
                                          <p:attrName>style.visibility</p:attrName>
                                        </p:attrNameLst>
                                      </p:cBhvr>
                                      <p:to>
                                        <p:strVal val="visible"/>
                                      </p:to>
                                    </p:set>
                                    <p:anim calcmode="lin" valueType="num">
                                      <p:cBhvr>
                                        <p:cTn id="7" dur="500" fill="hold"/>
                                        <p:tgtEl>
                                          <p:spTgt spid="122884"/>
                                        </p:tgtEl>
                                        <p:attrNameLst>
                                          <p:attrName>ppt_w</p:attrName>
                                        </p:attrNameLst>
                                      </p:cBhvr>
                                      <p:tavLst>
                                        <p:tav tm="0">
                                          <p:val>
                                            <p:fltVal val="0"/>
                                          </p:val>
                                        </p:tav>
                                        <p:tav tm="100000">
                                          <p:val>
                                            <p:strVal val="#ppt_w"/>
                                          </p:val>
                                        </p:tav>
                                      </p:tavLst>
                                    </p:anim>
                                    <p:anim calcmode="lin" valueType="num">
                                      <p:cBhvr>
                                        <p:cTn id="8" dur="500" fill="hold"/>
                                        <p:tgtEl>
                                          <p:spTgt spid="122884"/>
                                        </p:tgtEl>
                                        <p:attrNameLst>
                                          <p:attrName>ppt_h</p:attrName>
                                        </p:attrNameLst>
                                      </p:cBhvr>
                                      <p:tavLst>
                                        <p:tav tm="0">
                                          <p:val>
                                            <p:fltVal val="0"/>
                                          </p:val>
                                        </p:tav>
                                        <p:tav tm="100000">
                                          <p:val>
                                            <p:strVal val="#ppt_h"/>
                                          </p:val>
                                        </p:tav>
                                      </p:tavLst>
                                    </p:anim>
                                    <p:anim calcmode="lin" valueType="num">
                                      <p:cBhvr>
                                        <p:cTn id="9" dur="500" fill="hold"/>
                                        <p:tgtEl>
                                          <p:spTgt spid="122884"/>
                                        </p:tgtEl>
                                        <p:attrNameLst>
                                          <p:attrName>ppt_x</p:attrName>
                                        </p:attrNameLst>
                                      </p:cBhvr>
                                      <p:tavLst>
                                        <p:tav tm="0">
                                          <p:val>
                                            <p:fltVal val="0.5"/>
                                          </p:val>
                                        </p:tav>
                                        <p:tav tm="100000">
                                          <p:val>
                                            <p:strVal val="#ppt_x"/>
                                          </p:val>
                                        </p:tav>
                                      </p:tavLst>
                                    </p:anim>
                                    <p:anim calcmode="lin" valueType="num">
                                      <p:cBhvr>
                                        <p:cTn id="10" dur="500" fill="hold"/>
                                        <p:tgtEl>
                                          <p:spTgt spid="12288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8"/>
          <p:cNvSpPr>
            <a:spLocks noGrp="1"/>
          </p:cNvSpPr>
          <p:nvPr>
            <p:ph type="title"/>
          </p:nvPr>
        </p:nvSpPr>
        <p:spPr/>
        <p:txBody>
          <a:bodyPr/>
          <a:lstStyle/>
          <a:p>
            <a:r>
              <a:rPr lang="en-US" b="1" dirty="0"/>
              <a:t>Mapping plate movement</a:t>
            </a:r>
          </a:p>
        </p:txBody>
      </p:sp>
      <p:pic>
        <p:nvPicPr>
          <p:cNvPr id="72706"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5202" t="30059" r="44792" b="10610"/>
          <a:stretch/>
        </p:blipFill>
        <p:spPr>
          <a:xfrm>
            <a:off x="1432234" y="955711"/>
            <a:ext cx="6080236" cy="5461526"/>
          </a:xfr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4"/>
          <p:cNvSpPr>
            <a:spLocks noGrp="1"/>
          </p:cNvSpPr>
          <p:nvPr>
            <p:ph type="title"/>
          </p:nvPr>
        </p:nvSpPr>
        <p:spPr/>
        <p:txBody>
          <a:bodyPr/>
          <a:lstStyle/>
          <a:p>
            <a:r>
              <a:rPr lang="en-US" b="1" dirty="0"/>
              <a:t>What is a vector?</a:t>
            </a:r>
          </a:p>
        </p:txBody>
      </p:sp>
      <p:pic>
        <p:nvPicPr>
          <p:cNvPr id="74754" name="Content Placeholder 3" descr="0_AnatomyOfVector.jpg"/>
          <p:cNvPicPr>
            <a:picLocks noGrp="1" noChangeAspect="1"/>
          </p:cNvPicPr>
          <p:nvPr>
            <p:ph idx="1"/>
          </p:nvPr>
        </p:nvPicPr>
        <p:blipFill rotWithShape="1">
          <a:blip r:embed="rId3">
            <a:extLst>
              <a:ext uri="{28A0092B-C50C-407E-A947-70E740481C1C}">
                <a14:useLocalDpi xmlns:a14="http://schemas.microsoft.com/office/drawing/2010/main" val="0"/>
              </a:ext>
            </a:extLst>
          </a:blip>
          <a:srcRect l="-46" r="399"/>
          <a:stretch/>
        </p:blipFill>
        <p:spPr>
          <a:xfrm>
            <a:off x="3053628" y="958637"/>
            <a:ext cx="5918097" cy="5741052"/>
          </a:xfrm>
        </p:spPr>
      </p:pic>
      <p:sp>
        <p:nvSpPr>
          <p:cNvPr id="74755" name="Content Placeholder 5"/>
          <p:cNvSpPr txBox="1">
            <a:spLocks/>
          </p:cNvSpPr>
          <p:nvPr/>
        </p:nvSpPr>
        <p:spPr bwMode="auto">
          <a:xfrm>
            <a:off x="179388" y="1985963"/>
            <a:ext cx="3149600" cy="368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dirty="0">
                <a:cs typeface="Arial" charset="0"/>
              </a:rPr>
              <a:t>A vector shows</a:t>
            </a:r>
          </a:p>
          <a:p>
            <a:r>
              <a:rPr lang="en-US" sz="3200" dirty="0" smtClean="0">
                <a:cs typeface="Arial" charset="0"/>
              </a:rPr>
              <a:t>Velocity and direction of motion.</a:t>
            </a:r>
            <a:endParaRPr lang="en-US" sz="3200" dirty="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p:txBody>
          <a:bodyPr/>
          <a:lstStyle/>
          <a:p>
            <a:r>
              <a:rPr lang="en-US" b="1" dirty="0"/>
              <a:t>Graph paper as a map</a:t>
            </a:r>
          </a:p>
        </p:txBody>
      </p:sp>
      <p:sp>
        <p:nvSpPr>
          <p:cNvPr id="67588" name="Rectangle 11"/>
          <p:cNvSpPr>
            <a:spLocks noGrp="1" noChangeArrowheads="1"/>
          </p:cNvSpPr>
          <p:nvPr>
            <p:ph idx="1"/>
          </p:nvPr>
        </p:nvSpPr>
        <p:spPr>
          <a:xfrm>
            <a:off x="136236" y="972147"/>
            <a:ext cx="4646883" cy="5741052"/>
          </a:xfrm>
          <a:solidFill>
            <a:schemeClr val="bg1"/>
          </a:solidFill>
        </p:spPr>
        <p:txBody>
          <a:bodyPr/>
          <a:lstStyle/>
          <a:p>
            <a:pPr marL="0" indent="0">
              <a:lnSpc>
                <a:spcPct val="80000"/>
              </a:lnSpc>
              <a:buFont typeface="Arial" charset="0"/>
              <a:buNone/>
              <a:defRPr/>
            </a:pPr>
            <a:r>
              <a:rPr lang="en-US" sz="2800" dirty="0">
                <a:latin typeface="Arial" charset="0"/>
                <a:ea typeface="ＭＳ Ｐゴシック" charset="0"/>
                <a:cs typeface="Arial" charset="0"/>
              </a:rPr>
              <a:t>Each axis uses the same scale</a:t>
            </a:r>
            <a:r>
              <a:rPr lang="en-US" sz="2800" dirty="0" smtClean="0">
                <a:latin typeface="Arial" charset="0"/>
                <a:ea typeface="ＭＳ Ｐゴシック" charset="0"/>
                <a:cs typeface="Arial" charset="0"/>
              </a:rPr>
              <a:t>.</a:t>
            </a:r>
            <a:endParaRPr lang="en-US" sz="2800" dirty="0" smtClean="0">
              <a:latin typeface="Arial" charset="0"/>
              <a:ea typeface="ＭＳ Ｐゴシック" charset="0"/>
              <a:cs typeface="Arial" charset="0"/>
            </a:endParaRPr>
          </a:p>
          <a:p>
            <a:pPr marL="0" indent="0">
              <a:lnSpc>
                <a:spcPct val="110000"/>
              </a:lnSpc>
              <a:buFont typeface="Arial" charset="0"/>
              <a:buNone/>
              <a:defRPr/>
            </a:pPr>
            <a:r>
              <a:rPr lang="en-US" sz="2800" b="1" dirty="0" smtClean="0">
                <a:latin typeface="Arial" charset="0"/>
                <a:ea typeface="ＭＳ Ｐゴシック" charset="0"/>
                <a:cs typeface="Arial" charset="0"/>
              </a:rPr>
              <a:t>X</a:t>
            </a:r>
            <a:r>
              <a:rPr lang="en-US" sz="2800" b="1" dirty="0">
                <a:latin typeface="Arial" charset="0"/>
                <a:ea typeface="ＭＳ Ｐゴシック" charset="0"/>
                <a:cs typeface="Arial" charset="0"/>
              </a:rPr>
              <a:t>-axis: </a:t>
            </a:r>
            <a:r>
              <a:rPr lang="en-US" sz="2800" dirty="0" smtClean="0">
                <a:latin typeface="Arial" charset="0"/>
                <a:ea typeface="ＭＳ Ｐゴシック" charset="0"/>
                <a:cs typeface="Arial" charset="0"/>
              </a:rPr>
              <a:t>east </a:t>
            </a:r>
            <a:r>
              <a:rPr lang="en-US" sz="2800" dirty="0">
                <a:latin typeface="Arial" charset="0"/>
                <a:ea typeface="ＭＳ Ｐゴシック" charset="0"/>
                <a:cs typeface="Arial" charset="0"/>
              </a:rPr>
              <a:t>in </a:t>
            </a:r>
            <a:r>
              <a:rPr lang="en-US" sz="2800" dirty="0" smtClean="0">
                <a:latin typeface="Arial" charset="0"/>
                <a:ea typeface="ＭＳ Ｐゴシック" charset="0"/>
                <a:cs typeface="Arial" charset="0"/>
              </a:rPr>
              <a:t>millimeters (per year)</a:t>
            </a:r>
            <a:endParaRPr lang="en-US" sz="2800" dirty="0">
              <a:latin typeface="Arial" charset="0"/>
              <a:ea typeface="ＭＳ Ｐゴシック" charset="0"/>
              <a:cs typeface="Arial" charset="0"/>
            </a:endParaRPr>
          </a:p>
          <a:p>
            <a:pPr marL="0" indent="0">
              <a:lnSpc>
                <a:spcPct val="110000"/>
              </a:lnSpc>
              <a:buNone/>
              <a:defRPr/>
            </a:pPr>
            <a:r>
              <a:rPr lang="en-US" sz="2800" b="1" dirty="0">
                <a:latin typeface="Arial" charset="0"/>
                <a:ea typeface="ＭＳ Ｐゴシック" charset="0"/>
                <a:cs typeface="Arial" charset="0"/>
              </a:rPr>
              <a:t>Y-axis: </a:t>
            </a:r>
            <a:r>
              <a:rPr lang="en-US" sz="2800" dirty="0" smtClean="0">
                <a:latin typeface="Arial" charset="0"/>
                <a:ea typeface="ＭＳ Ｐゴシック" charset="0"/>
                <a:cs typeface="Arial" charset="0"/>
              </a:rPr>
              <a:t>north </a:t>
            </a:r>
            <a:r>
              <a:rPr lang="en-US" sz="2800" dirty="0">
                <a:latin typeface="Arial" charset="0"/>
                <a:ea typeface="ＭＳ Ｐゴシック" charset="0"/>
                <a:cs typeface="Arial" charset="0"/>
              </a:rPr>
              <a:t>in </a:t>
            </a:r>
            <a:r>
              <a:rPr lang="en-US" sz="2800" dirty="0">
                <a:latin typeface="Arial" charset="0"/>
                <a:ea typeface="ＭＳ Ｐゴシック" charset="0"/>
                <a:cs typeface="Arial" charset="0"/>
              </a:rPr>
              <a:t>millimeters (per year</a:t>
            </a:r>
            <a:r>
              <a:rPr lang="en-US" sz="2800" dirty="0" smtClean="0">
                <a:latin typeface="Arial" charset="0"/>
                <a:ea typeface="ＭＳ Ｐゴシック" charset="0"/>
                <a:cs typeface="Arial" charset="0"/>
              </a:rPr>
              <a:t>)</a:t>
            </a:r>
            <a:endParaRPr lang="en-US" sz="2800" dirty="0">
              <a:latin typeface="Arial" charset="0"/>
              <a:ea typeface="ＭＳ Ｐゴシック" charset="0"/>
              <a:cs typeface="Arial" charset="0"/>
            </a:endParaRPr>
          </a:p>
          <a:p>
            <a:pPr marL="0" indent="0">
              <a:lnSpc>
                <a:spcPct val="110000"/>
              </a:lnSpc>
              <a:buFont typeface="Arial" charset="0"/>
              <a:buNone/>
              <a:defRPr/>
            </a:pPr>
            <a:r>
              <a:rPr lang="en-US" sz="2800" dirty="0">
                <a:latin typeface="Arial"/>
                <a:ea typeface="ＭＳ Ｐゴシック" charset="0"/>
                <a:cs typeface="Arial"/>
              </a:rPr>
              <a:t>On your graph paper, each block represents 1 mm</a:t>
            </a:r>
            <a:r>
              <a:rPr lang="en-US" sz="2800" dirty="0" smtClean="0">
                <a:latin typeface="Arial"/>
                <a:ea typeface="ＭＳ Ｐゴシック" charset="0"/>
                <a:cs typeface="Arial"/>
              </a:rPr>
              <a:t>.</a:t>
            </a:r>
            <a:endParaRPr lang="en-US" sz="2800" dirty="0">
              <a:latin typeface="Arial"/>
              <a:ea typeface="ＭＳ Ｐゴシック" charset="0"/>
              <a:cs typeface="Arial"/>
            </a:endParaRPr>
          </a:p>
          <a:p>
            <a:pPr marL="0" indent="0">
              <a:lnSpc>
                <a:spcPct val="110000"/>
              </a:lnSpc>
              <a:buFont typeface="Arial" charset="0"/>
              <a:buNone/>
              <a:defRPr/>
            </a:pPr>
            <a:r>
              <a:rPr lang="en-US" sz="2800" dirty="0" smtClean="0">
                <a:latin typeface="Arial"/>
                <a:ea typeface="ＭＳ Ｐゴシック" charset="0"/>
                <a:cs typeface="Arial"/>
              </a:rPr>
              <a:t>Where is the origin on this graph paper</a:t>
            </a:r>
            <a:r>
              <a:rPr lang="en-US" sz="2800" dirty="0" smtClean="0">
                <a:latin typeface="Arial"/>
                <a:ea typeface="ＭＳ Ｐゴシック" charset="0"/>
                <a:cs typeface="Arial"/>
              </a:rPr>
              <a:t>?</a:t>
            </a:r>
            <a:endParaRPr lang="en-US" sz="2800" dirty="0" smtClean="0">
              <a:latin typeface="Arial"/>
              <a:ea typeface="ＭＳ Ｐゴシック" charset="0"/>
              <a:cs typeface="Arial"/>
            </a:endParaRPr>
          </a:p>
        </p:txBody>
      </p:sp>
      <p:pic>
        <p:nvPicPr>
          <p:cNvPr id="5" name="Picture 7" descr="5x5_graphPaper_REYK.jpg"/>
          <p:cNvPicPr>
            <a:picLocks noChangeAspect="1"/>
          </p:cNvPicPr>
          <p:nvPr/>
        </p:nvPicPr>
        <p:blipFill>
          <a:blip r:embed="rId3">
            <a:extLst>
              <a:ext uri="{28A0092B-C50C-407E-A947-70E740481C1C}">
                <a14:useLocalDpi xmlns:a14="http://schemas.microsoft.com/office/drawing/2010/main" val="0"/>
              </a:ext>
            </a:extLst>
          </a:blip>
          <a:srcRect l="6372" r="2919"/>
          <a:stretch>
            <a:fillRect/>
          </a:stretch>
        </p:blipFill>
        <p:spPr bwMode="auto">
          <a:xfrm>
            <a:off x="4451350" y="1200150"/>
            <a:ext cx="4692650"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758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758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758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758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758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5" descr="5x5_graphPaper_HOFN.jpg"/>
          <p:cNvPicPr>
            <a:picLocks noChangeAspect="1"/>
          </p:cNvPicPr>
          <p:nvPr/>
        </p:nvPicPr>
        <p:blipFill>
          <a:blip r:embed="rId3">
            <a:extLst>
              <a:ext uri="{28A0092B-C50C-407E-A947-70E740481C1C}">
                <a14:useLocalDpi xmlns:a14="http://schemas.microsoft.com/office/drawing/2010/main" val="0"/>
              </a:ext>
            </a:extLst>
          </a:blip>
          <a:srcRect l="2902" r="5922"/>
          <a:stretch>
            <a:fillRect/>
          </a:stretch>
        </p:blipFill>
        <p:spPr bwMode="auto">
          <a:xfrm>
            <a:off x="4427538" y="1338263"/>
            <a:ext cx="4716462"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0" name="Picture 7" descr="5x5_graphPaper_REYK.jpg"/>
          <p:cNvPicPr>
            <a:picLocks noChangeAspect="1"/>
          </p:cNvPicPr>
          <p:nvPr/>
        </p:nvPicPr>
        <p:blipFill>
          <a:blip r:embed="rId4">
            <a:extLst>
              <a:ext uri="{28A0092B-C50C-407E-A947-70E740481C1C}">
                <a14:useLocalDpi xmlns:a14="http://schemas.microsoft.com/office/drawing/2010/main" val="0"/>
              </a:ext>
            </a:extLst>
          </a:blip>
          <a:srcRect l="6372" r="2919"/>
          <a:stretch>
            <a:fillRect/>
          </a:stretch>
        </p:blipFill>
        <p:spPr bwMode="auto">
          <a:xfrm>
            <a:off x="60325" y="1281210"/>
            <a:ext cx="4692650"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Rectangle 2"/>
          <p:cNvSpPr>
            <a:spLocks noGrp="1" noChangeArrowheads="1"/>
          </p:cNvSpPr>
          <p:nvPr>
            <p:ph type="title"/>
          </p:nvPr>
        </p:nvSpPr>
        <p:spPr/>
        <p:txBody>
          <a:bodyPr/>
          <a:lstStyle/>
          <a:p>
            <a:r>
              <a:rPr lang="en-US" b="1" dirty="0"/>
              <a:t>Graph paper as a map</a:t>
            </a:r>
          </a:p>
        </p:txBody>
      </p:sp>
      <p:sp>
        <p:nvSpPr>
          <p:cNvPr id="3" name="Content Placeholder 2"/>
          <p:cNvSpPr>
            <a:spLocks noGrp="1"/>
          </p:cNvSpPr>
          <p:nvPr>
            <p:ph idx="1"/>
          </p:nvPr>
        </p:nvSpPr>
        <p:spPr>
          <a:xfrm>
            <a:off x="703725" y="796517"/>
            <a:ext cx="2714719" cy="405870"/>
          </a:xfrm>
        </p:spPr>
        <p:txBody>
          <a:bodyPr/>
          <a:lstStyle/>
          <a:p>
            <a:pPr marL="0" indent="0">
              <a:buNone/>
            </a:pPr>
            <a:r>
              <a:rPr lang="en-US" dirty="0" smtClean="0"/>
              <a:t>REYK</a:t>
            </a:r>
            <a:endParaRPr lang="en-US" dirty="0"/>
          </a:p>
        </p:txBody>
      </p:sp>
      <p:sp>
        <p:nvSpPr>
          <p:cNvPr id="6" name="Content Placeholder 2"/>
          <p:cNvSpPr txBox="1">
            <a:spLocks/>
          </p:cNvSpPr>
          <p:nvPr/>
        </p:nvSpPr>
        <p:spPr>
          <a:xfrm>
            <a:off x="5828407" y="837617"/>
            <a:ext cx="2714719" cy="567420"/>
          </a:xfrm>
          <a:prstGeom prst="rect">
            <a:avLst/>
          </a:prstGeom>
        </p:spPr>
        <p:txBody>
          <a:bodyPr vert="horz" lIns="38405" tIns="19202" rIns="38405" bIns="19202"/>
          <a:lstStyle>
            <a:lvl1pPr marL="169863" indent="-169863" algn="l" rtl="0" eaLnBrk="0" fontAlgn="base" hangingPunct="0">
              <a:lnSpc>
                <a:spcPct val="120000"/>
              </a:lnSpc>
              <a:spcBef>
                <a:spcPts val="2225"/>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1pPr>
            <a:lvl2pPr marL="382588" indent="-169863" algn="l" rtl="0" eaLnBrk="0" fontAlgn="base" hangingPunct="0">
              <a:lnSpc>
                <a:spcPct val="120000"/>
              </a:lnSpc>
              <a:spcBef>
                <a:spcPts val="2225"/>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2pPr>
            <a:lvl3pPr marL="596900" indent="-169863" algn="l" rtl="0" eaLnBrk="0" fontAlgn="base" hangingPunct="0">
              <a:lnSpc>
                <a:spcPct val="120000"/>
              </a:lnSpc>
              <a:spcBef>
                <a:spcPts val="2225"/>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3pPr>
            <a:lvl4pPr marL="809625" indent="-169863" algn="l" rtl="0" eaLnBrk="0" fontAlgn="base" hangingPunct="0">
              <a:lnSpc>
                <a:spcPct val="120000"/>
              </a:lnSpc>
              <a:spcBef>
                <a:spcPts val="2225"/>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4pPr>
            <a:lvl5pPr marL="1023938" indent="-169863" algn="l" rtl="0" eaLnBrk="0" fontAlgn="base" hangingPunct="0">
              <a:lnSpc>
                <a:spcPct val="120000"/>
              </a:lnSpc>
              <a:spcBef>
                <a:spcPts val="2225"/>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5pPr>
            <a:lvl6pPr marL="1216152" indent="-170688" algn="l" rtl="0" fontAlgn="base">
              <a:lnSpc>
                <a:spcPct val="120000"/>
              </a:lnSpc>
              <a:spcBef>
                <a:spcPts val="2226"/>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6pPr>
            <a:lvl7pPr marL="1408176" indent="-170688" algn="l" rtl="0" fontAlgn="base">
              <a:lnSpc>
                <a:spcPct val="120000"/>
              </a:lnSpc>
              <a:spcBef>
                <a:spcPts val="2226"/>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7pPr>
            <a:lvl8pPr marL="1600200" indent="-170688" algn="l" rtl="0" fontAlgn="base">
              <a:lnSpc>
                <a:spcPct val="120000"/>
              </a:lnSpc>
              <a:spcBef>
                <a:spcPts val="2226"/>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8pPr>
            <a:lvl9pPr marL="1792224" indent="-170688" algn="l" rtl="0" fontAlgn="base">
              <a:lnSpc>
                <a:spcPct val="120000"/>
              </a:lnSpc>
              <a:spcBef>
                <a:spcPts val="2226"/>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9pPr>
          </a:lstStyle>
          <a:p>
            <a:pPr marL="0" indent="0">
              <a:buNone/>
            </a:pPr>
            <a:r>
              <a:rPr lang="en-US" dirty="0" smtClean="0"/>
              <a:t>HOFN</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p:nvPr>
        </p:nvSpPr>
        <p:spPr/>
        <p:txBody>
          <a:bodyPr/>
          <a:lstStyle/>
          <a:p>
            <a:r>
              <a:rPr lang="en-US" b="1" dirty="0"/>
              <a:t>Plotting REYK vectors</a:t>
            </a:r>
          </a:p>
        </p:txBody>
      </p:sp>
      <p:sp>
        <p:nvSpPr>
          <p:cNvPr id="80899" name="Rectangle 11"/>
          <p:cNvSpPr>
            <a:spLocks noGrp="1" noChangeArrowheads="1"/>
          </p:cNvSpPr>
          <p:nvPr>
            <p:ph idx="1"/>
          </p:nvPr>
        </p:nvSpPr>
        <p:spPr>
          <a:xfrm>
            <a:off x="136236" y="1012796"/>
            <a:ext cx="4241534" cy="5119022"/>
          </a:xfrm>
          <a:solidFill>
            <a:schemeClr val="bg1"/>
          </a:solidFill>
        </p:spPr>
        <p:txBody>
          <a:bodyPr/>
          <a:lstStyle/>
          <a:p>
            <a:pPr>
              <a:lnSpc>
                <a:spcPct val="80000"/>
              </a:lnSpc>
            </a:pPr>
            <a:endParaRPr lang="en-US" sz="2800" dirty="0">
              <a:latin typeface="Arial" charset="0"/>
              <a:ea typeface="ＭＳ Ｐゴシック" charset="0"/>
              <a:cs typeface="Arial" charset="0"/>
            </a:endParaRPr>
          </a:p>
          <a:p>
            <a:pPr>
              <a:lnSpc>
                <a:spcPct val="80000"/>
              </a:lnSpc>
            </a:pPr>
            <a:r>
              <a:rPr lang="en-US" sz="2800" dirty="0">
                <a:latin typeface="Arial" charset="0"/>
                <a:ea typeface="ＭＳ Ｐゴシック" charset="0"/>
                <a:cs typeface="Arial" charset="0"/>
              </a:rPr>
              <a:t>Vector: magnitude and direction</a:t>
            </a:r>
          </a:p>
          <a:p>
            <a:pPr lvl="1">
              <a:lnSpc>
                <a:spcPct val="80000"/>
              </a:lnSpc>
            </a:pPr>
            <a:r>
              <a:rPr lang="en-US" dirty="0">
                <a:latin typeface="Arial" charset="0"/>
                <a:ea typeface="ＭＳ Ｐゴシック" charset="0"/>
                <a:cs typeface="Arial" charset="0"/>
              </a:rPr>
              <a:t>Tail</a:t>
            </a:r>
            <a:r>
              <a:rPr lang="en-US" b="1" dirty="0">
                <a:latin typeface="Arial" charset="0"/>
                <a:ea typeface="ＭＳ Ｐゴシック" charset="0"/>
                <a:cs typeface="Arial" charset="0"/>
              </a:rPr>
              <a:t> </a:t>
            </a:r>
            <a:r>
              <a:rPr lang="en-US" dirty="0">
                <a:latin typeface="Arial" charset="0"/>
                <a:ea typeface="ＭＳ Ｐゴシック" charset="0"/>
                <a:cs typeface="Arial" charset="0"/>
              </a:rPr>
              <a:t>is the GPS monument location.</a:t>
            </a:r>
          </a:p>
          <a:p>
            <a:pPr lvl="1">
              <a:lnSpc>
                <a:spcPct val="80000"/>
              </a:lnSpc>
            </a:pPr>
            <a:r>
              <a:rPr lang="en-US" dirty="0">
                <a:latin typeface="Arial" charset="0"/>
                <a:ea typeface="ＭＳ Ｐゴシック" charset="0"/>
                <a:cs typeface="Arial" charset="0"/>
              </a:rPr>
              <a:t>Length of arrow is the magnitude.</a:t>
            </a:r>
          </a:p>
          <a:p>
            <a:pPr lvl="1">
              <a:lnSpc>
                <a:spcPct val="80000"/>
              </a:lnSpc>
            </a:pPr>
            <a:r>
              <a:rPr lang="en-US" dirty="0">
                <a:latin typeface="Arial" charset="0"/>
                <a:ea typeface="ＭＳ Ｐゴシック" charset="0"/>
                <a:cs typeface="Arial" charset="0"/>
              </a:rPr>
              <a:t>Shows direction on a map.</a:t>
            </a:r>
          </a:p>
          <a:p>
            <a:pPr lvl="1">
              <a:lnSpc>
                <a:spcPct val="80000"/>
              </a:lnSpc>
            </a:pPr>
            <a:endParaRPr lang="en-US" dirty="0">
              <a:latin typeface="Arial" charset="0"/>
              <a:ea typeface="ＭＳ Ｐゴシック" charset="0"/>
              <a:cs typeface="Arial" charset="0"/>
            </a:endParaRPr>
          </a:p>
          <a:p>
            <a:pPr>
              <a:lnSpc>
                <a:spcPct val="80000"/>
              </a:lnSpc>
            </a:pPr>
            <a:endParaRPr lang="en-US" sz="2400" b="1" dirty="0">
              <a:latin typeface="Arial" charset="0"/>
              <a:ea typeface="ＭＳ Ｐゴシック" charset="0"/>
              <a:cs typeface="Arial" charset="0"/>
            </a:endParaRPr>
          </a:p>
        </p:txBody>
      </p:sp>
      <p:pic>
        <p:nvPicPr>
          <p:cNvPr id="80898" name="Picture 11" descr="5x5_graphPaper_REYK_nort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1073319"/>
            <a:ext cx="471646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ChangeArrowheads="1"/>
          </p:cNvSpPr>
          <p:nvPr>
            <p:ph type="title"/>
          </p:nvPr>
        </p:nvSpPr>
        <p:spPr/>
        <p:txBody>
          <a:bodyPr/>
          <a:lstStyle/>
          <a:p>
            <a:r>
              <a:rPr lang="en-US" b="1" dirty="0"/>
              <a:t>Plotting REYK vectors</a:t>
            </a:r>
            <a:endParaRPr lang="en-US" dirty="0"/>
          </a:p>
        </p:txBody>
      </p:sp>
      <p:sp>
        <p:nvSpPr>
          <p:cNvPr id="67588" name="Rectangle 11"/>
          <p:cNvSpPr>
            <a:spLocks noGrp="1" noChangeArrowheads="1"/>
          </p:cNvSpPr>
          <p:nvPr>
            <p:ph idx="1"/>
          </p:nvPr>
        </p:nvSpPr>
        <p:spPr>
          <a:xfrm>
            <a:off x="136235" y="972147"/>
            <a:ext cx="4890093" cy="5741052"/>
          </a:xfrm>
          <a:solidFill>
            <a:schemeClr val="bg1"/>
          </a:solidFill>
        </p:spPr>
        <p:txBody>
          <a:bodyPr/>
          <a:lstStyle/>
          <a:p>
            <a:pPr>
              <a:lnSpc>
                <a:spcPct val="80000"/>
              </a:lnSpc>
              <a:defRPr/>
            </a:pPr>
            <a:endParaRPr lang="en-US" sz="2400" b="1" dirty="0" smtClean="0">
              <a:latin typeface="Arial"/>
              <a:cs typeface="Arial"/>
            </a:endParaRPr>
          </a:p>
          <a:p>
            <a:pPr marL="0" indent="0">
              <a:buFont typeface="Arial" charset="0"/>
              <a:buNone/>
              <a:defRPr/>
            </a:pPr>
            <a:r>
              <a:rPr lang="en-US" sz="2800" dirty="0" smtClean="0">
                <a:latin typeface="Arial"/>
                <a:cs typeface="Arial"/>
              </a:rPr>
              <a:t>Step </a:t>
            </a:r>
            <a:r>
              <a:rPr lang="en-US" sz="2800" dirty="0">
                <a:latin typeface="Arial"/>
                <a:cs typeface="Arial"/>
              </a:rPr>
              <a:t>1. Draw the first vector </a:t>
            </a:r>
            <a:r>
              <a:rPr lang="en-US" sz="2800" dirty="0" smtClean="0">
                <a:latin typeface="Arial"/>
                <a:cs typeface="Arial"/>
              </a:rPr>
              <a:t>along </a:t>
            </a:r>
            <a:r>
              <a:rPr lang="en-US" sz="2800" dirty="0">
                <a:latin typeface="Arial"/>
                <a:cs typeface="Arial"/>
              </a:rPr>
              <a:t>the </a:t>
            </a:r>
            <a:r>
              <a:rPr lang="en-US" sz="2800" dirty="0" smtClean="0">
                <a:latin typeface="Arial"/>
                <a:cs typeface="Arial"/>
              </a:rPr>
              <a:t>north </a:t>
            </a:r>
            <a:r>
              <a:rPr lang="en-US" sz="2800" dirty="0">
                <a:latin typeface="Arial"/>
                <a:cs typeface="Arial"/>
              </a:rPr>
              <a:t>axis with the tail at 0. </a:t>
            </a:r>
            <a:endParaRPr lang="en-US" sz="2800" dirty="0">
              <a:latin typeface="Arial"/>
              <a:ea typeface="ＭＳ Ｐゴシック" charset="0"/>
              <a:cs typeface="Arial"/>
            </a:endParaRPr>
          </a:p>
          <a:p>
            <a:pPr>
              <a:defRPr/>
            </a:pPr>
            <a:r>
              <a:rPr lang="en-US" sz="2800" dirty="0" smtClean="0">
                <a:latin typeface="Arial"/>
                <a:ea typeface="ＭＳ Ｐゴシック" charset="0"/>
                <a:cs typeface="Arial"/>
              </a:rPr>
              <a:t>GPS </a:t>
            </a:r>
            <a:r>
              <a:rPr lang="en-US" sz="2800" dirty="0">
                <a:latin typeface="Arial"/>
                <a:ea typeface="ＭＳ Ｐゴシック" charset="0"/>
                <a:cs typeface="Arial"/>
              </a:rPr>
              <a:t>m</a:t>
            </a:r>
            <a:r>
              <a:rPr lang="en-US" sz="2800" dirty="0" smtClean="0">
                <a:latin typeface="Arial"/>
                <a:ea typeface="ＭＳ Ｐゴシック" charset="0"/>
                <a:cs typeface="Arial"/>
              </a:rPr>
              <a:t>onument </a:t>
            </a:r>
            <a:r>
              <a:rPr lang="en-US" sz="2800" dirty="0" smtClean="0">
                <a:latin typeface="Arial"/>
                <a:ea typeface="ＭＳ Ｐゴシック" charset="0"/>
                <a:cs typeface="Arial"/>
              </a:rPr>
              <a:t>REYK moves </a:t>
            </a:r>
            <a:r>
              <a:rPr lang="en-US" sz="2800" dirty="0" smtClean="0">
                <a:latin typeface="Arial"/>
                <a:ea typeface="ＭＳ Ｐゴシック" charset="0"/>
                <a:cs typeface="Arial"/>
              </a:rPr>
              <a:t>20.5 </a:t>
            </a:r>
            <a:r>
              <a:rPr lang="en-US" sz="2800" dirty="0">
                <a:latin typeface="Arial"/>
                <a:ea typeface="ＭＳ Ｐゴシック" charset="0"/>
                <a:cs typeface="Arial"/>
              </a:rPr>
              <a:t>mm to the </a:t>
            </a:r>
            <a:r>
              <a:rPr lang="en-US" sz="2800" dirty="0" smtClean="0">
                <a:latin typeface="Arial"/>
                <a:ea typeface="ＭＳ Ｐゴシック" charset="0"/>
                <a:cs typeface="Arial"/>
              </a:rPr>
              <a:t>north </a:t>
            </a:r>
            <a:r>
              <a:rPr lang="en-US" sz="2800" dirty="0">
                <a:latin typeface="Arial"/>
                <a:ea typeface="ＭＳ Ｐゴシック" charset="0"/>
                <a:cs typeface="Arial"/>
              </a:rPr>
              <a:t>per </a:t>
            </a:r>
            <a:r>
              <a:rPr lang="en-US" sz="2800" dirty="0" smtClean="0">
                <a:latin typeface="Arial"/>
                <a:ea typeface="ＭＳ Ｐゴシック" charset="0"/>
                <a:cs typeface="Arial"/>
              </a:rPr>
              <a:t>year</a:t>
            </a:r>
            <a:endParaRPr lang="en-US" sz="2800" dirty="0">
              <a:latin typeface="Arial"/>
              <a:ea typeface="ＭＳ Ｐゴシック" charset="0"/>
              <a:cs typeface="Arial"/>
            </a:endParaRPr>
          </a:p>
          <a:p>
            <a:pPr>
              <a:defRPr/>
            </a:pPr>
            <a:r>
              <a:rPr lang="en-US" sz="2800" dirty="0">
                <a:latin typeface="Arial"/>
                <a:ea typeface="ＭＳ Ｐゴシック" charset="0"/>
                <a:cs typeface="Arial"/>
              </a:rPr>
              <a:t>Draw a vector arrow 20.5 blocks along the north axis.</a:t>
            </a:r>
          </a:p>
        </p:txBody>
      </p:sp>
      <p:pic>
        <p:nvPicPr>
          <p:cNvPr id="82946" name="Picture 11" descr="5x5_graphPaper_REYK_north.jpg"/>
          <p:cNvPicPr>
            <a:picLocks noChangeAspect="1"/>
          </p:cNvPicPr>
          <p:nvPr/>
        </p:nvPicPr>
        <p:blipFill rotWithShape="1">
          <a:blip r:embed="rId3">
            <a:extLst>
              <a:ext uri="{28A0092B-C50C-407E-A947-70E740481C1C}">
                <a14:useLocalDpi xmlns:a14="http://schemas.microsoft.com/office/drawing/2010/main" val="0"/>
              </a:ext>
            </a:extLst>
          </a:blip>
          <a:srcRect l="7253" t="6226"/>
          <a:stretch/>
        </p:blipFill>
        <p:spPr bwMode="auto">
          <a:xfrm>
            <a:off x="4769608" y="1067288"/>
            <a:ext cx="4374392" cy="42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p:txBody>
          <a:bodyPr/>
          <a:lstStyle/>
          <a:p>
            <a:r>
              <a:rPr lang="en-US" b="1"/>
              <a:t>Plotting REYK vectors</a:t>
            </a:r>
            <a:endParaRPr lang="en-US"/>
          </a:p>
        </p:txBody>
      </p:sp>
      <p:sp>
        <p:nvSpPr>
          <p:cNvPr id="84994" name="Rectangle 11"/>
          <p:cNvSpPr>
            <a:spLocks noGrp="1" noChangeArrowheads="1"/>
          </p:cNvSpPr>
          <p:nvPr>
            <p:ph idx="1"/>
          </p:nvPr>
        </p:nvSpPr>
        <p:spPr>
          <a:xfrm>
            <a:off x="136236" y="972147"/>
            <a:ext cx="4619860" cy="5741052"/>
          </a:xfrm>
          <a:solidFill>
            <a:schemeClr val="bg1"/>
          </a:solidFill>
        </p:spPr>
        <p:txBody>
          <a:bodyPr/>
          <a:lstStyle/>
          <a:p>
            <a:pPr marL="0" indent="0">
              <a:spcBef>
                <a:spcPct val="0"/>
              </a:spcBef>
              <a:buFont typeface="Arial" charset="0"/>
              <a:buNone/>
            </a:pPr>
            <a:r>
              <a:rPr lang="en-US" sz="2800" dirty="0">
                <a:latin typeface="Arial" charset="0"/>
                <a:ea typeface="ＭＳ Ｐゴシック" charset="0"/>
                <a:cs typeface="Arial" charset="0"/>
              </a:rPr>
              <a:t>Step 2. Place the tail of </a:t>
            </a:r>
          </a:p>
          <a:p>
            <a:pPr marL="0" indent="0">
              <a:spcBef>
                <a:spcPct val="0"/>
              </a:spcBef>
              <a:buFont typeface="Arial" charset="0"/>
              <a:buNone/>
            </a:pPr>
            <a:r>
              <a:rPr lang="en-US" sz="2800" dirty="0">
                <a:latin typeface="Arial" charset="0"/>
                <a:ea typeface="ＭＳ Ｐゴシック" charset="0"/>
                <a:cs typeface="Arial" charset="0"/>
              </a:rPr>
              <a:t>the east vector at the </a:t>
            </a:r>
          </a:p>
          <a:p>
            <a:pPr marL="0" indent="0">
              <a:spcBef>
                <a:spcPct val="0"/>
              </a:spcBef>
              <a:buFont typeface="Arial" charset="0"/>
              <a:buNone/>
            </a:pPr>
            <a:r>
              <a:rPr lang="en-US" sz="2800" dirty="0">
                <a:latin typeface="Arial" charset="0"/>
                <a:ea typeface="ＭＳ Ｐゴシック" charset="0"/>
                <a:cs typeface="Arial" charset="0"/>
              </a:rPr>
              <a:t>head of the north vector.</a:t>
            </a:r>
          </a:p>
          <a:p>
            <a:pPr marL="0" indent="0">
              <a:spcBef>
                <a:spcPct val="0"/>
              </a:spcBef>
              <a:buFont typeface="Arial" charset="0"/>
              <a:buNone/>
            </a:pPr>
            <a:endParaRPr lang="en-US" sz="2800" dirty="0">
              <a:latin typeface="Arial" charset="0"/>
              <a:ea typeface="ＭＳ Ｐゴシック" charset="0"/>
              <a:cs typeface="Arial" charset="0"/>
            </a:endParaRPr>
          </a:p>
          <a:p>
            <a:pPr marL="0" indent="0">
              <a:spcBef>
                <a:spcPct val="0"/>
              </a:spcBef>
              <a:buFont typeface="Arial" charset="0"/>
              <a:buNone/>
            </a:pPr>
            <a:r>
              <a:rPr lang="en-US" sz="2800" dirty="0">
                <a:latin typeface="Arial" charset="0"/>
                <a:ea typeface="ＭＳ Ｐゴシック" charset="0"/>
                <a:cs typeface="Arial" charset="0"/>
              </a:rPr>
              <a:t>Draw the vector -11.0 blocks (mm) beginning </a:t>
            </a:r>
          </a:p>
          <a:p>
            <a:pPr marL="0" indent="0">
              <a:spcBef>
                <a:spcPct val="0"/>
              </a:spcBef>
              <a:buFont typeface="Arial" charset="0"/>
              <a:buNone/>
            </a:pPr>
            <a:r>
              <a:rPr lang="en-US" sz="2800" dirty="0">
                <a:latin typeface="Arial" charset="0"/>
                <a:ea typeface="ＭＳ Ｐゴシック" charset="0"/>
                <a:cs typeface="Arial" charset="0"/>
              </a:rPr>
              <a:t>at the head of the north arrow</a:t>
            </a:r>
            <a:endParaRPr lang="en-US" sz="2800" dirty="0">
              <a:latin typeface="Calibri" charset="0"/>
              <a:ea typeface="ＭＳ Ｐゴシック" charset="0"/>
              <a:cs typeface="ＭＳ Ｐゴシック" charset="0"/>
            </a:endParaRPr>
          </a:p>
        </p:txBody>
      </p:sp>
      <p:pic>
        <p:nvPicPr>
          <p:cNvPr id="84995" name="Picture 1" descr="5x5_graphPaper_REYK_headTailb.jpg"/>
          <p:cNvPicPr>
            <a:picLocks noChangeAspect="1"/>
          </p:cNvPicPr>
          <p:nvPr/>
        </p:nvPicPr>
        <p:blipFill rotWithShape="1">
          <a:blip r:embed="rId3">
            <a:extLst>
              <a:ext uri="{28A0092B-C50C-407E-A947-70E740481C1C}">
                <a14:useLocalDpi xmlns:a14="http://schemas.microsoft.com/office/drawing/2010/main" val="0"/>
              </a:ext>
            </a:extLst>
          </a:blip>
          <a:srcRect l="7670" t="6720"/>
          <a:stretch/>
        </p:blipFill>
        <p:spPr bwMode="auto">
          <a:xfrm>
            <a:off x="4796631" y="1364507"/>
            <a:ext cx="4347369" cy="4264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p:txBody>
          <a:bodyPr/>
          <a:lstStyle/>
          <a:p>
            <a:r>
              <a:rPr lang="en-US" b="1" dirty="0"/>
              <a:t>Adding REYK vectors</a:t>
            </a:r>
            <a:endParaRPr lang="en-US" dirty="0"/>
          </a:p>
        </p:txBody>
      </p:sp>
      <p:sp>
        <p:nvSpPr>
          <p:cNvPr id="68611" name="Rectangle 11"/>
          <p:cNvSpPr>
            <a:spLocks noGrp="1" noChangeArrowheads="1"/>
          </p:cNvSpPr>
          <p:nvPr>
            <p:ph idx="1"/>
          </p:nvPr>
        </p:nvSpPr>
        <p:spPr>
          <a:xfrm>
            <a:off x="136236" y="972147"/>
            <a:ext cx="4606348" cy="5741052"/>
          </a:xfrm>
          <a:solidFill>
            <a:schemeClr val="bg1"/>
          </a:solidFill>
        </p:spPr>
        <p:txBody>
          <a:bodyPr/>
          <a:lstStyle/>
          <a:p>
            <a:pPr marL="0" indent="0">
              <a:buNone/>
              <a:defRPr/>
            </a:pPr>
            <a:r>
              <a:rPr lang="en-US" sz="2800" dirty="0">
                <a:latin typeface="Arial"/>
                <a:cs typeface="Arial"/>
              </a:rPr>
              <a:t>Step 3. </a:t>
            </a:r>
            <a:r>
              <a:rPr lang="en-US" sz="2800" dirty="0" smtClean="0">
                <a:latin typeface="Arial"/>
                <a:cs typeface="Arial"/>
              </a:rPr>
              <a:t>Draw </a:t>
            </a:r>
            <a:r>
              <a:rPr lang="en-US" sz="2800" dirty="0">
                <a:latin typeface="Arial"/>
                <a:cs typeface="Arial"/>
              </a:rPr>
              <a:t>a diagonal arrow from (0,0) to the arrowhead of the east vector. </a:t>
            </a:r>
            <a:endParaRPr lang="en-US" sz="2800" dirty="0" smtClean="0">
              <a:latin typeface="Arial"/>
              <a:cs typeface="Arial"/>
            </a:endParaRPr>
          </a:p>
          <a:p>
            <a:pPr marL="0" indent="0">
              <a:buFont typeface="Arial" charset="0"/>
              <a:buNone/>
              <a:defRPr/>
            </a:pPr>
            <a:r>
              <a:rPr lang="en-US" sz="2800" dirty="0" smtClean="0">
                <a:latin typeface="Arial"/>
                <a:cs typeface="Arial"/>
              </a:rPr>
              <a:t>This </a:t>
            </a:r>
            <a:r>
              <a:rPr lang="en-US" sz="2800" dirty="0">
                <a:latin typeface="Arial"/>
                <a:cs typeface="Arial"/>
              </a:rPr>
              <a:t>new vector is the sum of the </a:t>
            </a:r>
            <a:r>
              <a:rPr lang="en-US" sz="2800" dirty="0" smtClean="0">
                <a:latin typeface="Arial"/>
                <a:cs typeface="Arial"/>
              </a:rPr>
              <a:t>north </a:t>
            </a:r>
            <a:r>
              <a:rPr lang="en-US" sz="2800" dirty="0">
                <a:latin typeface="Arial"/>
                <a:cs typeface="Arial"/>
              </a:rPr>
              <a:t>and </a:t>
            </a:r>
            <a:r>
              <a:rPr lang="en-US" sz="2800" dirty="0" smtClean="0">
                <a:latin typeface="Arial"/>
                <a:cs typeface="Arial"/>
              </a:rPr>
              <a:t>east </a:t>
            </a:r>
            <a:r>
              <a:rPr lang="en-US" sz="2800" dirty="0">
                <a:latin typeface="Arial"/>
                <a:cs typeface="Arial"/>
              </a:rPr>
              <a:t>vectors.</a:t>
            </a:r>
            <a:r>
              <a:rPr lang="en-US" sz="2800" dirty="0" smtClean="0">
                <a:latin typeface="Arial"/>
                <a:cs typeface="Arial"/>
              </a:rPr>
              <a:t> </a:t>
            </a:r>
            <a:endParaRPr lang="en-US" sz="2800" dirty="0">
              <a:latin typeface="Arial"/>
              <a:cs typeface="Arial"/>
            </a:endParaRPr>
          </a:p>
        </p:txBody>
      </p:sp>
      <p:grpSp>
        <p:nvGrpSpPr>
          <p:cNvPr id="87043" name="Group 3"/>
          <p:cNvGrpSpPr>
            <a:grpSpLocks/>
          </p:cNvGrpSpPr>
          <p:nvPr/>
        </p:nvGrpSpPr>
        <p:grpSpPr bwMode="auto">
          <a:xfrm>
            <a:off x="4918239" y="1405037"/>
            <a:ext cx="4188607" cy="4107032"/>
            <a:chOff x="4810143" y="1405409"/>
            <a:chExt cx="4188607" cy="4107032"/>
          </a:xfrm>
        </p:grpSpPr>
        <p:pic>
          <p:nvPicPr>
            <p:cNvPr id="87044" name="Picture 1" descr="5x5_graphPaper_REYK_headTailb.jpg"/>
            <p:cNvPicPr>
              <a:picLocks noChangeAspect="1"/>
            </p:cNvPicPr>
            <p:nvPr/>
          </p:nvPicPr>
          <p:blipFill rotWithShape="1">
            <a:blip r:embed="rId3">
              <a:extLst>
                <a:ext uri="{28A0092B-C50C-407E-A947-70E740481C1C}">
                  <a14:useLocalDpi xmlns:a14="http://schemas.microsoft.com/office/drawing/2010/main" val="0"/>
                </a:ext>
              </a:extLst>
            </a:blip>
            <a:srcRect l="7958" t="7606" r="3085" b="2563"/>
            <a:stretch/>
          </p:blipFill>
          <p:spPr bwMode="auto">
            <a:xfrm>
              <a:off x="4810143" y="1405409"/>
              <a:ext cx="4188607" cy="410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a:xfrm flipH="1" flipV="1">
              <a:off x="6805613" y="2126035"/>
              <a:ext cx="1463675" cy="2774950"/>
            </a:xfrm>
            <a:prstGeom prst="straightConnector1">
              <a:avLst/>
            </a:prstGeom>
            <a:ln w="28575" cmpd="sng">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4"/>
          <p:cNvSpPr>
            <a:spLocks noGrp="1" noChangeArrowheads="1"/>
          </p:cNvSpPr>
          <p:nvPr>
            <p:ph type="title"/>
          </p:nvPr>
        </p:nvSpPr>
        <p:spPr/>
        <p:txBody>
          <a:bodyPr/>
          <a:lstStyle/>
          <a:p>
            <a:r>
              <a:rPr lang="en-US" sz="4000" b="1" dirty="0" smtClean="0"/>
              <a:t>Another approach to adding </a:t>
            </a:r>
            <a:r>
              <a:rPr lang="en-US" sz="4000" b="1" dirty="0"/>
              <a:t>vectors</a:t>
            </a:r>
          </a:p>
        </p:txBody>
      </p:sp>
      <p:sp>
        <p:nvSpPr>
          <p:cNvPr id="105474" name="Rectangle 15"/>
          <p:cNvSpPr>
            <a:spLocks noGrp="1" noChangeArrowheads="1"/>
          </p:cNvSpPr>
          <p:nvPr>
            <p:ph idx="1"/>
          </p:nvPr>
        </p:nvSpPr>
        <p:spPr>
          <a:xfrm>
            <a:off x="5064486" y="856772"/>
            <a:ext cx="3880655" cy="5856427"/>
          </a:xfrm>
          <a:solidFill>
            <a:schemeClr val="bg1"/>
          </a:solidFill>
        </p:spPr>
        <p:txBody>
          <a:bodyPr/>
          <a:lstStyle/>
          <a:p>
            <a:pPr>
              <a:lnSpc>
                <a:spcPct val="90000"/>
              </a:lnSpc>
              <a:defRPr/>
            </a:pPr>
            <a:endParaRPr lang="en-US" sz="2100" dirty="0" smtClean="0">
              <a:latin typeface="Arial" charset="0"/>
              <a:ea typeface="ＭＳ Ｐゴシック" charset="0"/>
              <a:cs typeface="Arial" charset="0"/>
            </a:endParaRPr>
          </a:p>
          <a:p>
            <a:pPr marL="0" indent="0">
              <a:lnSpc>
                <a:spcPct val="90000"/>
              </a:lnSpc>
              <a:buFont typeface="Arial" charset="0"/>
              <a:buNone/>
              <a:defRPr/>
            </a:pPr>
            <a:r>
              <a:rPr lang="en-US" sz="2800" dirty="0" smtClean="0">
                <a:latin typeface="Arial" charset="0"/>
                <a:ea typeface="ＭＳ Ｐゴシック" charset="0"/>
                <a:cs typeface="Arial" charset="0"/>
              </a:rPr>
              <a:t>Or, use the Pythagorean theorem to add </a:t>
            </a:r>
            <a:r>
              <a:rPr lang="en-US" sz="2800" dirty="0" smtClean="0">
                <a:latin typeface="Arial" charset="0"/>
                <a:ea typeface="ＭＳ Ｐゴシック" charset="0"/>
                <a:cs typeface="Arial" charset="0"/>
              </a:rPr>
              <a:t>the vectors to find the sum.</a:t>
            </a:r>
            <a:endParaRPr lang="en-US" sz="2800" dirty="0" smtClean="0">
              <a:latin typeface="Arial" charset="0"/>
              <a:ea typeface="ＭＳ Ｐゴシック" charset="0"/>
              <a:cs typeface="Arial" charset="0"/>
            </a:endParaRPr>
          </a:p>
          <a:p>
            <a:pPr marL="0" indent="0">
              <a:lnSpc>
                <a:spcPct val="90000"/>
              </a:lnSpc>
              <a:buFont typeface="Arial" charset="0"/>
              <a:buNone/>
              <a:defRPr/>
            </a:pPr>
            <a:r>
              <a:rPr lang="en-US" sz="2800" dirty="0" smtClean="0">
                <a:latin typeface="Arial" charset="0"/>
                <a:ea typeface="ＭＳ Ｐゴシック" charset="0"/>
                <a:cs typeface="Arial" charset="0"/>
              </a:rPr>
              <a:t>  </a:t>
            </a:r>
            <a:endParaRPr lang="en-US" sz="2800" dirty="0">
              <a:latin typeface="Arial" charset="0"/>
              <a:ea typeface="ＭＳ Ｐゴシック" charset="0"/>
              <a:cs typeface="Arial" charset="0"/>
            </a:endParaRPr>
          </a:p>
          <a:p>
            <a:pPr marL="57150" indent="0">
              <a:lnSpc>
                <a:spcPct val="90000"/>
              </a:lnSpc>
              <a:buFont typeface="Arial" charset="0"/>
              <a:buNone/>
              <a:defRPr/>
            </a:pPr>
            <a:r>
              <a:rPr lang="en-US" sz="2800" dirty="0">
                <a:solidFill>
                  <a:srgbClr val="FF0000"/>
                </a:solidFill>
                <a:latin typeface="Arial" charset="0"/>
                <a:ea typeface="ＭＳ Ｐゴシック" charset="0"/>
                <a:cs typeface="Arial" charset="0"/>
              </a:rPr>
              <a:t>GPS </a:t>
            </a:r>
            <a:r>
              <a:rPr lang="en-US" sz="2800" dirty="0" smtClean="0">
                <a:solidFill>
                  <a:srgbClr val="FF0000"/>
                </a:solidFill>
                <a:latin typeface="Arial" charset="0"/>
                <a:ea typeface="ＭＳ Ｐゴシック" charset="0"/>
                <a:cs typeface="Arial" charset="0"/>
              </a:rPr>
              <a:t>monument </a:t>
            </a:r>
            <a:r>
              <a:rPr lang="en-US" sz="2800" dirty="0">
                <a:solidFill>
                  <a:srgbClr val="FF0000"/>
                </a:solidFill>
                <a:latin typeface="Arial" charset="0"/>
                <a:ea typeface="ＭＳ Ｐゴシック" charset="0"/>
                <a:cs typeface="Arial" charset="0"/>
              </a:rPr>
              <a:t>moves at: </a:t>
            </a:r>
            <a:r>
              <a:rPr lang="en-US" sz="2800" dirty="0" smtClean="0">
                <a:solidFill>
                  <a:srgbClr val="FF0000"/>
                </a:solidFill>
                <a:latin typeface="Arial" charset="0"/>
                <a:ea typeface="ＭＳ Ｐゴシック" charset="0"/>
                <a:cs typeface="Arial" charset="0"/>
              </a:rPr>
              <a:t>√(x</a:t>
            </a:r>
            <a:r>
              <a:rPr lang="en-US" sz="2800" baseline="30000" dirty="0" smtClean="0">
                <a:solidFill>
                  <a:srgbClr val="FF0000"/>
                </a:solidFill>
                <a:latin typeface="Arial" charset="0"/>
                <a:ea typeface="ＭＳ Ｐゴシック" charset="0"/>
                <a:cs typeface="Arial" charset="0"/>
              </a:rPr>
              <a:t>2</a:t>
            </a:r>
            <a:r>
              <a:rPr lang="en-US" sz="2800" dirty="0" smtClean="0">
                <a:solidFill>
                  <a:srgbClr val="FF0000"/>
                </a:solidFill>
                <a:latin typeface="Arial" charset="0"/>
                <a:ea typeface="ＭＳ Ｐゴシック" charset="0"/>
                <a:cs typeface="Arial" charset="0"/>
              </a:rPr>
              <a:t> </a:t>
            </a:r>
            <a:r>
              <a:rPr lang="en-US" sz="2800" dirty="0">
                <a:solidFill>
                  <a:srgbClr val="FF0000"/>
                </a:solidFill>
                <a:latin typeface="Arial" charset="0"/>
                <a:ea typeface="ＭＳ Ｐゴシック" charset="0"/>
                <a:cs typeface="Arial" charset="0"/>
              </a:rPr>
              <a:t>+ </a:t>
            </a:r>
            <a:r>
              <a:rPr lang="en-US" sz="2800" dirty="0" smtClean="0">
                <a:solidFill>
                  <a:srgbClr val="FF0000"/>
                </a:solidFill>
                <a:latin typeface="Arial" charset="0"/>
                <a:ea typeface="ＭＳ Ｐゴシック" charset="0"/>
                <a:cs typeface="Arial" charset="0"/>
              </a:rPr>
              <a:t>y</a:t>
            </a:r>
            <a:r>
              <a:rPr lang="en-US" sz="2800" baseline="30000" dirty="0" smtClean="0">
                <a:solidFill>
                  <a:srgbClr val="FF0000"/>
                </a:solidFill>
                <a:latin typeface="Arial" charset="0"/>
                <a:ea typeface="ＭＳ Ｐゴシック" charset="0"/>
                <a:cs typeface="Arial" charset="0"/>
              </a:rPr>
              <a:t>2)  </a:t>
            </a:r>
            <a:r>
              <a:rPr lang="en-US" sz="2800" dirty="0">
                <a:solidFill>
                  <a:srgbClr val="FF0000"/>
                </a:solidFill>
                <a:latin typeface="Arial" charset="0"/>
                <a:ea typeface="ＭＳ Ｐゴシック" charset="0"/>
                <a:cs typeface="Arial" charset="0"/>
              </a:rPr>
              <a:t>= </a:t>
            </a:r>
            <a:endParaRPr lang="en-US" sz="2800" dirty="0" smtClean="0">
              <a:solidFill>
                <a:srgbClr val="FF0000"/>
              </a:solidFill>
              <a:latin typeface="Arial" charset="0"/>
              <a:ea typeface="ＭＳ Ｐゴシック" charset="0"/>
              <a:cs typeface="Arial" charset="0"/>
            </a:endParaRPr>
          </a:p>
          <a:p>
            <a:pPr marL="57150" indent="0">
              <a:lnSpc>
                <a:spcPct val="90000"/>
              </a:lnSpc>
              <a:buFont typeface="Arial" charset="0"/>
              <a:buNone/>
              <a:defRPr/>
            </a:pPr>
            <a:r>
              <a:rPr lang="en-US" sz="2800" dirty="0" smtClean="0">
                <a:solidFill>
                  <a:srgbClr val="FF0000"/>
                </a:solidFill>
                <a:latin typeface="Arial" charset="0"/>
                <a:ea typeface="ＭＳ Ｐゴシック" charset="0"/>
                <a:cs typeface="Arial" charset="0"/>
              </a:rPr>
              <a:t> </a:t>
            </a:r>
            <a:r>
              <a:rPr lang="en-US" sz="2800" dirty="0">
                <a:solidFill>
                  <a:srgbClr val="FF0000"/>
                </a:solidFill>
                <a:latin typeface="Arial" charset="0"/>
                <a:ea typeface="ＭＳ Ｐゴシック" charset="0"/>
                <a:cs typeface="Arial" charset="0"/>
              </a:rPr>
              <a:t>____ </a:t>
            </a:r>
            <a:r>
              <a:rPr lang="en-US" sz="2800" dirty="0" smtClean="0">
                <a:solidFill>
                  <a:srgbClr val="FF0000"/>
                </a:solidFill>
                <a:latin typeface="Arial" charset="0"/>
                <a:ea typeface="ＭＳ Ｐゴシック" charset="0"/>
                <a:cs typeface="Arial" charset="0"/>
              </a:rPr>
              <a:t>mm</a:t>
            </a:r>
            <a:r>
              <a:rPr lang="en-US" sz="2800" dirty="0">
                <a:solidFill>
                  <a:srgbClr val="FF0000"/>
                </a:solidFill>
                <a:latin typeface="Arial" charset="0"/>
                <a:ea typeface="ＭＳ Ｐゴシック" charset="0"/>
                <a:cs typeface="Arial" charset="0"/>
              </a:rPr>
              <a:t>/</a:t>
            </a:r>
            <a:r>
              <a:rPr lang="en-US" sz="2800" dirty="0" err="1">
                <a:solidFill>
                  <a:srgbClr val="FF0000"/>
                </a:solidFill>
                <a:latin typeface="Arial" charset="0"/>
                <a:ea typeface="ＭＳ Ｐゴシック" charset="0"/>
                <a:cs typeface="Arial" charset="0"/>
              </a:rPr>
              <a:t>yr</a:t>
            </a:r>
            <a:r>
              <a:rPr lang="en-US" sz="2800" baseline="30000" dirty="0">
                <a:solidFill>
                  <a:srgbClr val="FF0000"/>
                </a:solidFill>
                <a:latin typeface="Arial" charset="0"/>
                <a:ea typeface="ＭＳ Ｐゴシック" charset="0"/>
                <a:cs typeface="Arial" charset="0"/>
              </a:rPr>
              <a:t>  </a:t>
            </a:r>
            <a:r>
              <a:rPr lang="en-US" sz="2800" dirty="0">
                <a:solidFill>
                  <a:srgbClr val="FF0000"/>
                </a:solidFill>
                <a:latin typeface="Arial" charset="0"/>
                <a:ea typeface="ＭＳ Ｐゴシック" charset="0"/>
                <a:cs typeface="Arial" charset="0"/>
              </a:rPr>
              <a:t>to the ____</a:t>
            </a:r>
            <a:endParaRPr lang="en-US" sz="2800" baseline="30000" dirty="0">
              <a:solidFill>
                <a:srgbClr val="FF0000"/>
              </a:solidFill>
              <a:latin typeface="Arial" charset="0"/>
              <a:ea typeface="ＭＳ Ｐゴシック" charset="0"/>
              <a:cs typeface="Arial" charset="0"/>
            </a:endParaRPr>
          </a:p>
        </p:txBody>
      </p:sp>
      <p:grpSp>
        <p:nvGrpSpPr>
          <p:cNvPr id="89091" name="Group 5"/>
          <p:cNvGrpSpPr>
            <a:grpSpLocks/>
          </p:cNvGrpSpPr>
          <p:nvPr/>
        </p:nvGrpSpPr>
        <p:grpSpPr bwMode="auto">
          <a:xfrm>
            <a:off x="237718" y="1322132"/>
            <a:ext cx="4708525" cy="4572000"/>
            <a:chOff x="4435475" y="1057647"/>
            <a:chExt cx="4708525" cy="4572000"/>
          </a:xfrm>
        </p:grpSpPr>
        <p:pic>
          <p:nvPicPr>
            <p:cNvPr id="89092" name="Picture 1" descr="5x5_graphPaper_REYK_headTail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35475" y="1057647"/>
              <a:ext cx="47085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a:xfrm flipH="1" flipV="1">
              <a:off x="6805612" y="2126035"/>
              <a:ext cx="1463675" cy="2774950"/>
            </a:xfrm>
            <a:prstGeom prst="straightConnector1">
              <a:avLst/>
            </a:prstGeom>
            <a:ln w="28575" cmpd="sng">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p:txBody>
          <a:bodyPr/>
          <a:lstStyle/>
          <a:p>
            <a:r>
              <a:rPr lang="en-US" b="1">
                <a:latin typeface="Arial" charset="0"/>
              </a:rPr>
              <a:t>Mapping vectors</a:t>
            </a:r>
          </a:p>
        </p:txBody>
      </p:sp>
      <p:pic>
        <p:nvPicPr>
          <p:cNvPr id="91138" name="Content Placeholder 3" descr="iceland_graphs.jpg"/>
          <p:cNvPicPr>
            <a:picLocks noGrp="1" noChangeAspect="1"/>
          </p:cNvPicPr>
          <p:nvPr>
            <p:ph idx="1"/>
          </p:nvPr>
        </p:nvPicPr>
        <p:blipFill rotWithShape="1">
          <a:blip r:embed="rId3">
            <a:extLst>
              <a:ext uri="{28A0092B-C50C-407E-A947-70E740481C1C}">
                <a14:useLocalDpi xmlns:a14="http://schemas.microsoft.com/office/drawing/2010/main" val="0"/>
              </a:ext>
            </a:extLst>
          </a:blip>
          <a:srcRect t="577" b="347"/>
          <a:stretch/>
        </p:blipFill>
        <p:spPr>
          <a:xfrm>
            <a:off x="136236" y="810873"/>
            <a:ext cx="8808906" cy="4421555"/>
          </a:xfrm>
        </p:spPr>
      </p:pic>
      <p:sp>
        <p:nvSpPr>
          <p:cNvPr id="91139" name="Rectangle 1"/>
          <p:cNvSpPr>
            <a:spLocks noChangeArrowheads="1"/>
          </p:cNvSpPr>
          <p:nvPr/>
        </p:nvSpPr>
        <p:spPr bwMode="auto">
          <a:xfrm>
            <a:off x="658813" y="5376226"/>
            <a:ext cx="80613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indent="0">
              <a:buFont typeface="Arial" charset="0"/>
              <a:buNone/>
              <a:defRPr/>
            </a:pPr>
            <a:r>
              <a:rPr lang="en-US" sz="2800" dirty="0">
                <a:latin typeface="Arial"/>
                <a:cs typeface="Arial"/>
              </a:rPr>
              <a:t>Now do HOFN on your own – compare with a neighbor</a:t>
            </a:r>
            <a:r>
              <a:rPr lang="en-US" sz="3600" b="1" dirty="0">
                <a:cs typeface="Arial" charset="0"/>
              </a:rPr>
              <a:t> </a:t>
            </a:r>
            <a:endParaRPr lang="en-US" sz="2800" dirty="0">
              <a:latin typeface="Arial"/>
              <a:cs typeface="Arial"/>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NASA’s Brief History of Geodesy</a:t>
            </a:r>
            <a:endParaRPr lang="en-US" sz="3200" dirty="0"/>
          </a:p>
        </p:txBody>
      </p:sp>
      <p:pic>
        <p:nvPicPr>
          <p:cNvPr id="4" name="Picture 3" descr="NASA-Geodesy-ani.png"/>
          <p:cNvPicPr>
            <a:picLocks noChangeAspect="1"/>
          </p:cNvPicPr>
          <p:nvPr/>
        </p:nvPicPr>
        <p:blipFill rotWithShape="1">
          <a:blip r:embed="rId3">
            <a:extLst>
              <a:ext uri="{28A0092B-C50C-407E-A947-70E740481C1C}">
                <a14:useLocalDpi xmlns:a14="http://schemas.microsoft.com/office/drawing/2010/main" val="0"/>
              </a:ext>
            </a:extLst>
          </a:blip>
          <a:srcRect r="7512"/>
          <a:stretch/>
        </p:blipFill>
        <p:spPr>
          <a:xfrm>
            <a:off x="1810187" y="814104"/>
            <a:ext cx="5406840" cy="5688324"/>
          </a:xfrm>
          <a:prstGeom prst="rect">
            <a:avLst/>
          </a:prstGeom>
        </p:spPr>
      </p:pic>
      <p:sp>
        <p:nvSpPr>
          <p:cNvPr id="5" name="Rectangle 4"/>
          <p:cNvSpPr/>
          <p:nvPr/>
        </p:nvSpPr>
        <p:spPr>
          <a:xfrm>
            <a:off x="4928559" y="6488668"/>
            <a:ext cx="3328405" cy="369332"/>
          </a:xfrm>
          <a:prstGeom prst="rect">
            <a:avLst/>
          </a:prstGeom>
        </p:spPr>
        <p:txBody>
          <a:bodyPr wrap="none">
            <a:spAutoFit/>
          </a:bodyPr>
          <a:lstStyle/>
          <a:p>
            <a:r>
              <a:rPr lang="en-US" dirty="0"/>
              <a:t>http://</a:t>
            </a:r>
            <a:r>
              <a:rPr lang="en-US" dirty="0" err="1"/>
              <a:t>bit.ly</a:t>
            </a:r>
            <a:r>
              <a:rPr lang="en-US" dirty="0"/>
              <a:t>/</a:t>
            </a:r>
            <a:r>
              <a:rPr lang="en-US" dirty="0" err="1"/>
              <a:t>nasawhatisgeodesy</a:t>
            </a:r>
            <a:r>
              <a:rPr lang="en-US" dirty="0"/>
              <a:t> </a:t>
            </a:r>
          </a:p>
        </p:txBody>
      </p:sp>
      <p:sp>
        <p:nvSpPr>
          <p:cNvPr id="6" name="Slide Number Placeholder 5"/>
          <p:cNvSpPr txBox="1">
            <a:spLocks/>
          </p:cNvSpPr>
          <p:nvPr/>
        </p:nvSpPr>
        <p:spPr bwMode="auto">
          <a:xfrm>
            <a:off x="8461061" y="6593324"/>
            <a:ext cx="506298" cy="2646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1pPr>
            <a:lvl2pPr marL="742950" indent="-28575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2pPr>
            <a:lvl3pPr marL="11430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3pPr>
            <a:lvl4pPr marL="16002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4pPr>
            <a:lvl5pPr marL="20574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5pPr>
            <a:lvl6pPr marL="25146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6pPr>
            <a:lvl7pPr marL="29718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7pPr>
            <a:lvl8pPr marL="34290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8pPr>
            <a:lvl9pPr marL="38862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9pPr>
          </a:lstStyle>
          <a:p>
            <a:pPr algn="r" eaLnBrk="1" hangingPunct="1"/>
            <a:fld id="{225B0957-D095-2B47-BB61-2391B079A623}" type="slidenum">
              <a:rPr lang="en-US" sz="900" smtClean="0">
                <a:solidFill>
                  <a:srgbClr val="898989"/>
                </a:solidFill>
                <a:latin typeface="Arial" charset="0"/>
                <a:ea typeface="ＭＳ Ｐゴシック" charset="0"/>
                <a:cs typeface="ＭＳ Ｐゴシック" charset="0"/>
              </a:rPr>
              <a:pPr algn="r" eaLnBrk="1" hangingPunct="1"/>
              <a:t>5</a:t>
            </a:fld>
            <a:endParaRPr lang="en-US" sz="900" dirty="0">
              <a:solidFill>
                <a:srgbClr val="898989"/>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5442428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8"/>
          <p:cNvSpPr>
            <a:spLocks noGrp="1"/>
          </p:cNvSpPr>
          <p:nvPr>
            <p:ph type="title"/>
          </p:nvPr>
        </p:nvSpPr>
        <p:spPr>
          <a:xfrm>
            <a:off x="914400" y="152991"/>
            <a:ext cx="8229600" cy="810878"/>
          </a:xfrm>
        </p:spPr>
        <p:txBody>
          <a:bodyPr/>
          <a:lstStyle/>
          <a:p>
            <a:r>
              <a:rPr lang="en-US" sz="4000" b="1" dirty="0" smtClean="0"/>
              <a:t>Looking at the world view of motion</a:t>
            </a:r>
            <a:endParaRPr lang="en-US" sz="4000" b="1" dirty="0"/>
          </a:p>
        </p:txBody>
      </p:sp>
      <p:pic>
        <p:nvPicPr>
          <p:cNvPr id="72706"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6955" b="11036"/>
          <a:stretch/>
        </p:blipFill>
        <p:spPr>
          <a:xfrm>
            <a:off x="136236" y="972147"/>
            <a:ext cx="8808906" cy="5468942"/>
          </a:xfrm>
        </p:spPr>
      </p:pic>
      <p:sp>
        <p:nvSpPr>
          <p:cNvPr id="4" name="Rectangle 1"/>
          <p:cNvSpPr>
            <a:spLocks noChangeArrowheads="1"/>
          </p:cNvSpPr>
          <p:nvPr/>
        </p:nvSpPr>
        <p:spPr bwMode="auto">
          <a:xfrm>
            <a:off x="230397" y="6334780"/>
            <a:ext cx="80613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indent="0">
              <a:buFont typeface="Arial" charset="0"/>
              <a:buNone/>
              <a:defRPr/>
            </a:pPr>
            <a:r>
              <a:rPr lang="en-US" sz="2800" dirty="0" smtClean="0">
                <a:latin typeface="Arial"/>
                <a:cs typeface="Arial"/>
              </a:rPr>
              <a:t>Perspective of looking from space</a:t>
            </a:r>
            <a:endParaRPr lang="en-US" sz="2800" dirty="0">
              <a:latin typeface="Arial"/>
              <a:cs typeface="Arial"/>
            </a:endParaRPr>
          </a:p>
        </p:txBody>
      </p:sp>
    </p:spTree>
    <p:extLst>
      <p:ext uri="{BB962C8B-B14F-4D97-AF65-F5344CB8AC3E}">
        <p14:creationId xmlns:p14="http://schemas.microsoft.com/office/powerpoint/2010/main" val="36456139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p:txBody>
          <a:bodyPr/>
          <a:lstStyle/>
          <a:p>
            <a:r>
              <a:rPr lang="en-US" b="1" dirty="0"/>
              <a:t>What is happening to Iceland?</a:t>
            </a:r>
          </a:p>
        </p:txBody>
      </p:sp>
      <p:pic>
        <p:nvPicPr>
          <p:cNvPr id="93186" name="Content Placeholder 3" descr="iceland_finalGraphs.jpg"/>
          <p:cNvPicPr>
            <a:picLocks noGrp="1" noChangeAspect="1"/>
          </p:cNvPicPr>
          <p:nvPr>
            <p:ph idx="1"/>
          </p:nvPr>
        </p:nvPicPr>
        <p:blipFill rotWithShape="1">
          <a:blip r:embed="rId3">
            <a:extLst>
              <a:ext uri="{28A0092B-C50C-407E-A947-70E740481C1C}">
                <a14:useLocalDpi xmlns:a14="http://schemas.microsoft.com/office/drawing/2010/main" val="0"/>
              </a:ext>
            </a:extLst>
          </a:blip>
          <a:srcRect t="577" b="347"/>
          <a:stretch/>
        </p:blipFill>
        <p:spPr>
          <a:xfrm>
            <a:off x="166837" y="902669"/>
            <a:ext cx="8808906" cy="4421555"/>
          </a:xfrm>
        </p:spPr>
      </p:pic>
      <p:sp>
        <p:nvSpPr>
          <p:cNvPr id="4" name="Rectangle 1"/>
          <p:cNvSpPr>
            <a:spLocks noChangeArrowheads="1"/>
          </p:cNvSpPr>
          <p:nvPr/>
        </p:nvSpPr>
        <p:spPr bwMode="auto">
          <a:xfrm>
            <a:off x="585822" y="5517808"/>
            <a:ext cx="80613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dirty="0" smtClean="0">
                <a:solidFill>
                  <a:srgbClr val="FF0000"/>
                </a:solidFill>
                <a:cs typeface="Arial" charset="0"/>
              </a:rPr>
              <a:t>Extra credit – </a:t>
            </a:r>
            <a:r>
              <a:rPr lang="en-US" sz="2800" dirty="0" smtClean="0">
                <a:solidFill>
                  <a:srgbClr val="FF0000"/>
                </a:solidFill>
                <a:cs typeface="Arial" charset="0"/>
              </a:rPr>
              <a:t>– </a:t>
            </a:r>
            <a:r>
              <a:rPr lang="en-US" sz="2800" dirty="0">
                <a:solidFill>
                  <a:srgbClr val="FF0000"/>
                </a:solidFill>
                <a:cs typeface="Arial" charset="0"/>
              </a:rPr>
              <a:t>if you were sitting at HOFN for a very long time, how would REYK be moving? </a:t>
            </a:r>
            <a:endParaRPr lang="en-US" sz="2800" dirty="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p:txBody>
          <a:bodyPr/>
          <a:lstStyle/>
          <a:p>
            <a:r>
              <a:rPr lang="en-US" sz="3200" b="1" dirty="0" smtClean="0"/>
              <a:t>Motion of western Iceland </a:t>
            </a:r>
            <a:br>
              <a:rPr lang="en-US" sz="3200" b="1" dirty="0" smtClean="0"/>
            </a:br>
            <a:r>
              <a:rPr lang="en-US" sz="3200" b="1" dirty="0" smtClean="0"/>
              <a:t>when eastern Iceland is not moving</a:t>
            </a:r>
            <a:endParaRPr lang="en-US" sz="3200" b="1" dirty="0"/>
          </a:p>
        </p:txBody>
      </p:sp>
      <p:pic>
        <p:nvPicPr>
          <p:cNvPr id="93186"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t="1383" b="1383"/>
          <a:stretch>
            <a:fillRect/>
          </a:stretch>
        </p:blipFill>
        <p:spPr/>
      </p:pic>
    </p:spTree>
    <p:extLst>
      <p:ext uri="{BB962C8B-B14F-4D97-AF65-F5344CB8AC3E}">
        <p14:creationId xmlns:p14="http://schemas.microsoft.com/office/powerpoint/2010/main" val="12512155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p:cNvSpPr>
          <p:nvPr>
            <p:ph type="title"/>
          </p:nvPr>
        </p:nvSpPr>
        <p:spPr/>
        <p:txBody>
          <a:bodyPr/>
          <a:lstStyle/>
          <a:p>
            <a:r>
              <a:rPr lang="en-US" b="1" dirty="0"/>
              <a:t>Rifting</a:t>
            </a:r>
          </a:p>
        </p:txBody>
      </p:sp>
      <p:sp>
        <p:nvSpPr>
          <p:cNvPr id="3" name="Content Placeholder 2"/>
          <p:cNvSpPr>
            <a:spLocks noGrp="1"/>
          </p:cNvSpPr>
          <p:nvPr>
            <p:ph idx="1"/>
          </p:nvPr>
        </p:nvSpPr>
        <p:spPr/>
        <p:txBody>
          <a:bodyPr/>
          <a:lstStyle/>
          <a:p>
            <a:endParaRPr lang="en-US"/>
          </a:p>
        </p:txBody>
      </p:sp>
      <p:grpSp>
        <p:nvGrpSpPr>
          <p:cNvPr id="95234" name="Group 1"/>
          <p:cNvGrpSpPr>
            <a:grpSpLocks/>
          </p:cNvGrpSpPr>
          <p:nvPr/>
        </p:nvGrpSpPr>
        <p:grpSpPr bwMode="auto">
          <a:xfrm>
            <a:off x="3449638" y="869950"/>
            <a:ext cx="5583237" cy="5861050"/>
            <a:chOff x="3560763" y="996950"/>
            <a:chExt cx="5583237" cy="5861050"/>
          </a:xfrm>
        </p:grpSpPr>
        <p:grpSp>
          <p:nvGrpSpPr>
            <p:cNvPr id="95236" name="Group 5"/>
            <p:cNvGrpSpPr>
              <a:grpSpLocks/>
            </p:cNvGrpSpPr>
            <p:nvPr/>
          </p:nvGrpSpPr>
          <p:grpSpPr bwMode="auto">
            <a:xfrm>
              <a:off x="3560763" y="996950"/>
              <a:ext cx="5583237" cy="5861050"/>
              <a:chOff x="1400175" y="1066800"/>
              <a:chExt cx="5583238" cy="5791200"/>
            </a:xfrm>
          </p:grpSpPr>
          <p:pic>
            <p:nvPicPr>
              <p:cNvPr id="95238" name="Picture 2" descr="File:Iceland Mid-Atlantic Ridge Fig16.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1066800"/>
                <a:ext cx="5583238" cy="5791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5239" name="Line 5"/>
              <p:cNvSpPr>
                <a:spLocks noChangeShapeType="1"/>
              </p:cNvSpPr>
              <p:nvPr/>
            </p:nvSpPr>
            <p:spPr bwMode="auto">
              <a:xfrm flipH="1" flipV="1">
                <a:off x="5443538" y="3513138"/>
                <a:ext cx="563562" cy="1581150"/>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5240" name="Line 6"/>
              <p:cNvSpPr>
                <a:spLocks noChangeShapeType="1"/>
              </p:cNvSpPr>
              <p:nvPr/>
            </p:nvSpPr>
            <p:spPr bwMode="auto">
              <a:xfrm flipH="1" flipV="1">
                <a:off x="5268913" y="4687887"/>
                <a:ext cx="701138" cy="507524"/>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5241" name="Line 7"/>
              <p:cNvSpPr>
                <a:spLocks noChangeShapeType="1"/>
              </p:cNvSpPr>
              <p:nvPr/>
            </p:nvSpPr>
            <p:spPr bwMode="auto">
              <a:xfrm flipH="1" flipV="1">
                <a:off x="4557712" y="5153024"/>
                <a:ext cx="1388599" cy="136219"/>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5242" name="AutoShape 8"/>
              <p:cNvSpPr>
                <a:spLocks noChangeArrowheads="1"/>
              </p:cNvSpPr>
              <p:nvPr/>
            </p:nvSpPr>
            <p:spPr bwMode="auto">
              <a:xfrm>
                <a:off x="4994275" y="4454525"/>
                <a:ext cx="171450" cy="187325"/>
              </a:xfrm>
              <a:prstGeom prst="triangle">
                <a:avLst>
                  <a:gd name="adj" fmla="val 50000"/>
                </a:avLst>
              </a:prstGeom>
              <a:solidFill>
                <a:schemeClr val="accent1"/>
              </a:solidFill>
              <a:ln w="9525">
                <a:solidFill>
                  <a:schemeClr val="tx2"/>
                </a:solidFill>
                <a:miter lim="800000"/>
                <a:headEnd/>
                <a:tailEnd/>
              </a:ln>
            </p:spPr>
            <p:txBody>
              <a:bodyPr wrap="none" anchor="ctr"/>
              <a:lstStyle/>
              <a:p>
                <a:endParaRPr lang="en-US"/>
              </a:p>
            </p:txBody>
          </p:sp>
          <p:sp>
            <p:nvSpPr>
              <p:cNvPr id="95243" name="AutoShape 9"/>
              <p:cNvSpPr>
                <a:spLocks noChangeArrowheads="1"/>
              </p:cNvSpPr>
              <p:nvPr/>
            </p:nvSpPr>
            <p:spPr bwMode="auto">
              <a:xfrm>
                <a:off x="3481388" y="4806950"/>
                <a:ext cx="171450" cy="187325"/>
              </a:xfrm>
              <a:prstGeom prst="triangle">
                <a:avLst>
                  <a:gd name="adj" fmla="val 50000"/>
                </a:avLst>
              </a:prstGeom>
              <a:solidFill>
                <a:schemeClr val="accent1"/>
              </a:solidFill>
              <a:ln w="9525">
                <a:solidFill>
                  <a:schemeClr val="tx2"/>
                </a:solidFill>
                <a:miter lim="800000"/>
                <a:headEnd/>
                <a:tailEnd/>
              </a:ln>
            </p:spPr>
            <p:txBody>
              <a:bodyPr wrap="none" anchor="ctr"/>
              <a:lstStyle/>
              <a:p>
                <a:endParaRPr lang="en-US"/>
              </a:p>
            </p:txBody>
          </p:sp>
          <p:sp>
            <p:nvSpPr>
              <p:cNvPr id="95244" name="AutoShape 10"/>
              <p:cNvSpPr>
                <a:spLocks noChangeArrowheads="1"/>
              </p:cNvSpPr>
              <p:nvPr/>
            </p:nvSpPr>
            <p:spPr bwMode="auto">
              <a:xfrm>
                <a:off x="4314825" y="4138613"/>
                <a:ext cx="171450" cy="187325"/>
              </a:xfrm>
              <a:prstGeom prst="triangle">
                <a:avLst>
                  <a:gd name="adj" fmla="val 50000"/>
                </a:avLst>
              </a:prstGeom>
              <a:solidFill>
                <a:schemeClr val="accent1"/>
              </a:solidFill>
              <a:ln w="9525">
                <a:solidFill>
                  <a:schemeClr val="tx2"/>
                </a:solidFill>
                <a:miter lim="800000"/>
                <a:headEnd/>
                <a:tailEnd/>
              </a:ln>
            </p:spPr>
            <p:txBody>
              <a:bodyPr wrap="none" anchor="ctr"/>
              <a:lstStyle/>
              <a:p>
                <a:endParaRPr lang="en-US"/>
              </a:p>
            </p:txBody>
          </p:sp>
          <p:sp>
            <p:nvSpPr>
              <p:cNvPr id="95245" name="AutoShape 11"/>
              <p:cNvSpPr>
                <a:spLocks noChangeArrowheads="1"/>
              </p:cNvSpPr>
              <p:nvPr/>
            </p:nvSpPr>
            <p:spPr bwMode="auto">
              <a:xfrm>
                <a:off x="4278313" y="5040313"/>
                <a:ext cx="171450" cy="187325"/>
              </a:xfrm>
              <a:prstGeom prst="triangle">
                <a:avLst>
                  <a:gd name="adj" fmla="val 50000"/>
                </a:avLst>
              </a:prstGeom>
              <a:solidFill>
                <a:schemeClr val="accent1"/>
              </a:solidFill>
              <a:ln w="9525">
                <a:solidFill>
                  <a:schemeClr val="tx2"/>
                </a:solidFill>
                <a:miter lim="800000"/>
                <a:headEnd/>
                <a:tailEnd/>
              </a:ln>
            </p:spPr>
            <p:txBody>
              <a:bodyPr wrap="none" anchor="ctr"/>
              <a:lstStyle/>
              <a:p>
                <a:endParaRPr lang="en-US"/>
              </a:p>
            </p:txBody>
          </p:sp>
          <p:sp>
            <p:nvSpPr>
              <p:cNvPr id="95246" name="AutoShape 12"/>
              <p:cNvSpPr>
                <a:spLocks noChangeArrowheads="1"/>
              </p:cNvSpPr>
              <p:nvPr/>
            </p:nvSpPr>
            <p:spPr bwMode="auto">
              <a:xfrm>
                <a:off x="5240338" y="3000375"/>
                <a:ext cx="171450" cy="187325"/>
              </a:xfrm>
              <a:prstGeom prst="triangle">
                <a:avLst>
                  <a:gd name="adj" fmla="val 50000"/>
                </a:avLst>
              </a:prstGeom>
              <a:solidFill>
                <a:schemeClr val="accent1"/>
              </a:solidFill>
              <a:ln w="9525">
                <a:solidFill>
                  <a:schemeClr val="tx2"/>
                </a:solidFill>
                <a:miter lim="800000"/>
                <a:headEnd/>
                <a:tailEnd/>
              </a:ln>
            </p:spPr>
            <p:txBody>
              <a:bodyPr wrap="none" anchor="ctr"/>
              <a:lstStyle/>
              <a:p>
                <a:endParaRPr lang="en-US"/>
              </a:p>
            </p:txBody>
          </p:sp>
          <p:sp>
            <p:nvSpPr>
              <p:cNvPr id="95247" name="AutoShape 13"/>
              <p:cNvSpPr>
                <a:spLocks noChangeArrowheads="1"/>
              </p:cNvSpPr>
              <p:nvPr/>
            </p:nvSpPr>
            <p:spPr bwMode="auto">
              <a:xfrm>
                <a:off x="3481388" y="4806950"/>
                <a:ext cx="171450" cy="187325"/>
              </a:xfrm>
              <a:prstGeom prst="triangle">
                <a:avLst>
                  <a:gd name="adj" fmla="val 50000"/>
                </a:avLst>
              </a:prstGeom>
              <a:solidFill>
                <a:schemeClr val="accent1"/>
              </a:solidFill>
              <a:ln w="9525">
                <a:solidFill>
                  <a:schemeClr val="tx2"/>
                </a:solidFill>
                <a:miter lim="800000"/>
                <a:headEnd/>
                <a:tailEnd/>
              </a:ln>
            </p:spPr>
            <p:txBody>
              <a:bodyPr wrap="none" anchor="ctr"/>
              <a:lstStyle/>
              <a:p>
                <a:endParaRPr lang="en-US"/>
              </a:p>
            </p:txBody>
          </p:sp>
          <p:sp>
            <p:nvSpPr>
              <p:cNvPr id="95248" name="AutoShape 14"/>
              <p:cNvSpPr>
                <a:spLocks noChangeArrowheads="1"/>
              </p:cNvSpPr>
              <p:nvPr/>
            </p:nvSpPr>
            <p:spPr bwMode="auto">
              <a:xfrm>
                <a:off x="4314825" y="4138613"/>
                <a:ext cx="171450" cy="187325"/>
              </a:xfrm>
              <a:prstGeom prst="triangle">
                <a:avLst>
                  <a:gd name="adj" fmla="val 50000"/>
                </a:avLst>
              </a:prstGeom>
              <a:solidFill>
                <a:schemeClr val="accent1"/>
              </a:solidFill>
              <a:ln w="9525">
                <a:solidFill>
                  <a:schemeClr val="tx2"/>
                </a:solidFill>
                <a:miter lim="800000"/>
                <a:headEnd/>
                <a:tailEnd/>
              </a:ln>
            </p:spPr>
            <p:txBody>
              <a:bodyPr wrap="none" anchor="ctr"/>
              <a:lstStyle/>
              <a:p>
                <a:endParaRPr lang="en-US"/>
              </a:p>
            </p:txBody>
          </p:sp>
          <p:sp>
            <p:nvSpPr>
              <p:cNvPr id="95249" name="AutoShape 15"/>
              <p:cNvSpPr>
                <a:spLocks noChangeArrowheads="1"/>
              </p:cNvSpPr>
              <p:nvPr/>
            </p:nvSpPr>
            <p:spPr bwMode="auto">
              <a:xfrm>
                <a:off x="4291013" y="5040313"/>
                <a:ext cx="171450" cy="187325"/>
              </a:xfrm>
              <a:prstGeom prst="triangle">
                <a:avLst>
                  <a:gd name="adj" fmla="val 50000"/>
                </a:avLst>
              </a:prstGeom>
              <a:solidFill>
                <a:schemeClr val="accent1"/>
              </a:solidFill>
              <a:ln w="9525">
                <a:solidFill>
                  <a:schemeClr val="tx2"/>
                </a:solidFill>
                <a:miter lim="800000"/>
                <a:headEnd/>
                <a:tailEnd/>
              </a:ln>
            </p:spPr>
            <p:txBody>
              <a:bodyPr wrap="none" anchor="ctr"/>
              <a:lstStyle/>
              <a:p>
                <a:endParaRPr lang="en-US"/>
              </a:p>
            </p:txBody>
          </p:sp>
          <p:sp>
            <p:nvSpPr>
              <p:cNvPr id="95250" name="AutoShape 16"/>
              <p:cNvSpPr>
                <a:spLocks noChangeArrowheads="1"/>
              </p:cNvSpPr>
              <p:nvPr/>
            </p:nvSpPr>
            <p:spPr bwMode="auto">
              <a:xfrm>
                <a:off x="3494088" y="4806950"/>
                <a:ext cx="171450" cy="187325"/>
              </a:xfrm>
              <a:prstGeom prst="triangle">
                <a:avLst>
                  <a:gd name="adj" fmla="val 50000"/>
                </a:avLst>
              </a:prstGeom>
              <a:solidFill>
                <a:schemeClr val="accent1"/>
              </a:solidFill>
              <a:ln w="9525">
                <a:solidFill>
                  <a:schemeClr val="tx2"/>
                </a:solidFill>
                <a:miter lim="800000"/>
                <a:headEnd/>
                <a:tailEnd/>
              </a:ln>
            </p:spPr>
            <p:txBody>
              <a:bodyPr wrap="none" anchor="ctr"/>
              <a:lstStyle/>
              <a:p>
                <a:endParaRPr lang="en-US"/>
              </a:p>
            </p:txBody>
          </p:sp>
          <p:sp>
            <p:nvSpPr>
              <p:cNvPr id="95251" name="AutoShape 17"/>
              <p:cNvSpPr>
                <a:spLocks noChangeArrowheads="1"/>
              </p:cNvSpPr>
              <p:nvPr/>
            </p:nvSpPr>
            <p:spPr bwMode="auto">
              <a:xfrm>
                <a:off x="4327525" y="4138613"/>
                <a:ext cx="171450" cy="187325"/>
              </a:xfrm>
              <a:prstGeom prst="triangle">
                <a:avLst>
                  <a:gd name="adj" fmla="val 50000"/>
                </a:avLst>
              </a:prstGeom>
              <a:solidFill>
                <a:schemeClr val="accent1"/>
              </a:solidFill>
              <a:ln w="9525">
                <a:solidFill>
                  <a:schemeClr val="tx2"/>
                </a:solidFill>
                <a:miter lim="800000"/>
                <a:headEnd/>
                <a:tailEnd/>
              </a:ln>
            </p:spPr>
            <p:txBody>
              <a:bodyPr wrap="none" anchor="ctr"/>
              <a:lstStyle/>
              <a:p>
                <a:endParaRPr lang="en-US"/>
              </a:p>
            </p:txBody>
          </p:sp>
          <p:sp>
            <p:nvSpPr>
              <p:cNvPr id="95252" name="AutoShape 18"/>
              <p:cNvSpPr>
                <a:spLocks noChangeArrowheads="1"/>
              </p:cNvSpPr>
              <p:nvPr/>
            </p:nvSpPr>
            <p:spPr bwMode="auto">
              <a:xfrm>
                <a:off x="5005388" y="4454525"/>
                <a:ext cx="171450" cy="187325"/>
              </a:xfrm>
              <a:prstGeom prst="triangle">
                <a:avLst>
                  <a:gd name="adj" fmla="val 50000"/>
                </a:avLst>
              </a:prstGeom>
              <a:solidFill>
                <a:schemeClr val="accent1"/>
              </a:solidFill>
              <a:ln w="9525">
                <a:solidFill>
                  <a:schemeClr val="tx2"/>
                </a:solidFill>
                <a:miter lim="800000"/>
                <a:headEnd/>
                <a:tailEnd/>
              </a:ln>
            </p:spPr>
            <p:txBody>
              <a:bodyPr wrap="none" anchor="ctr"/>
              <a:lstStyle/>
              <a:p>
                <a:endParaRPr lang="en-US"/>
              </a:p>
            </p:txBody>
          </p:sp>
          <p:sp>
            <p:nvSpPr>
              <p:cNvPr id="95253" name="AutoShape 19"/>
              <p:cNvSpPr>
                <a:spLocks noChangeArrowheads="1"/>
              </p:cNvSpPr>
              <p:nvPr/>
            </p:nvSpPr>
            <p:spPr bwMode="auto">
              <a:xfrm>
                <a:off x="4302125" y="5040313"/>
                <a:ext cx="171450" cy="187325"/>
              </a:xfrm>
              <a:prstGeom prst="triangle">
                <a:avLst>
                  <a:gd name="adj" fmla="val 50000"/>
                </a:avLst>
              </a:prstGeom>
              <a:solidFill>
                <a:schemeClr val="accent1"/>
              </a:solidFill>
              <a:ln w="9525">
                <a:solidFill>
                  <a:schemeClr val="tx2"/>
                </a:solidFill>
                <a:miter lim="800000"/>
                <a:headEnd/>
                <a:tailEnd/>
              </a:ln>
            </p:spPr>
            <p:txBody>
              <a:bodyPr wrap="none" anchor="ctr"/>
              <a:lstStyle/>
              <a:p>
                <a:endParaRPr lang="en-US"/>
              </a:p>
            </p:txBody>
          </p:sp>
          <p:sp>
            <p:nvSpPr>
              <p:cNvPr id="95254" name="AutoShape 20"/>
              <p:cNvSpPr>
                <a:spLocks noChangeArrowheads="1"/>
              </p:cNvSpPr>
              <p:nvPr/>
            </p:nvSpPr>
            <p:spPr bwMode="auto">
              <a:xfrm>
                <a:off x="3505200" y="4806950"/>
                <a:ext cx="171450" cy="187325"/>
              </a:xfrm>
              <a:prstGeom prst="triangle">
                <a:avLst>
                  <a:gd name="adj" fmla="val 50000"/>
                </a:avLst>
              </a:prstGeom>
              <a:solidFill>
                <a:schemeClr val="accent1"/>
              </a:solidFill>
              <a:ln w="9525">
                <a:solidFill>
                  <a:schemeClr val="tx2"/>
                </a:solidFill>
                <a:miter lim="800000"/>
                <a:headEnd/>
                <a:tailEnd/>
              </a:ln>
            </p:spPr>
            <p:txBody>
              <a:bodyPr wrap="none" anchor="ctr"/>
              <a:lstStyle/>
              <a:p>
                <a:endParaRPr lang="en-US"/>
              </a:p>
            </p:txBody>
          </p:sp>
          <p:sp>
            <p:nvSpPr>
              <p:cNvPr id="95255" name="AutoShape 21"/>
              <p:cNvSpPr>
                <a:spLocks noChangeArrowheads="1"/>
              </p:cNvSpPr>
              <p:nvPr/>
            </p:nvSpPr>
            <p:spPr bwMode="auto">
              <a:xfrm>
                <a:off x="4338638" y="4138613"/>
                <a:ext cx="171450" cy="187325"/>
              </a:xfrm>
              <a:prstGeom prst="triangle">
                <a:avLst>
                  <a:gd name="adj" fmla="val 50000"/>
                </a:avLst>
              </a:prstGeom>
              <a:solidFill>
                <a:schemeClr val="accent1"/>
              </a:solidFill>
              <a:ln w="9525">
                <a:solidFill>
                  <a:schemeClr val="tx2"/>
                </a:solidFill>
                <a:miter lim="800000"/>
                <a:headEnd/>
                <a:tailEnd/>
              </a:ln>
            </p:spPr>
            <p:txBody>
              <a:bodyPr wrap="none" anchor="ctr"/>
              <a:lstStyle/>
              <a:p>
                <a:endParaRPr lang="en-US"/>
              </a:p>
            </p:txBody>
          </p:sp>
          <p:grpSp>
            <p:nvGrpSpPr>
              <p:cNvPr id="95256" name="Group 27"/>
              <p:cNvGrpSpPr>
                <a:grpSpLocks/>
              </p:cNvGrpSpPr>
              <p:nvPr/>
            </p:nvGrpSpPr>
            <p:grpSpPr bwMode="auto">
              <a:xfrm>
                <a:off x="3505200" y="3000375"/>
                <a:ext cx="1906588" cy="2227263"/>
                <a:chOff x="2208" y="1890"/>
                <a:chExt cx="1201" cy="1403"/>
              </a:xfrm>
            </p:grpSpPr>
            <p:sp>
              <p:nvSpPr>
                <p:cNvPr id="95257" name="AutoShape 22"/>
                <p:cNvSpPr>
                  <a:spLocks noChangeArrowheads="1"/>
                </p:cNvSpPr>
                <p:nvPr/>
              </p:nvSpPr>
              <p:spPr bwMode="auto">
                <a:xfrm>
                  <a:off x="3301" y="1890"/>
                  <a:ext cx="108" cy="118"/>
                </a:xfrm>
                <a:prstGeom prst="triangle">
                  <a:avLst>
                    <a:gd name="adj" fmla="val 50000"/>
                  </a:avLst>
                </a:prstGeom>
                <a:solidFill>
                  <a:schemeClr val="accent1"/>
                </a:solidFill>
                <a:ln w="9525">
                  <a:solidFill>
                    <a:schemeClr val="tx2"/>
                  </a:solidFill>
                  <a:miter lim="800000"/>
                  <a:headEnd/>
                  <a:tailEnd/>
                </a:ln>
              </p:spPr>
              <p:txBody>
                <a:bodyPr wrap="none" anchor="ctr"/>
                <a:lstStyle/>
                <a:p>
                  <a:endParaRPr lang="en-US"/>
                </a:p>
              </p:txBody>
            </p:sp>
            <p:sp>
              <p:nvSpPr>
                <p:cNvPr id="95258" name="AutoShape 23"/>
                <p:cNvSpPr>
                  <a:spLocks noChangeArrowheads="1"/>
                </p:cNvSpPr>
                <p:nvPr/>
              </p:nvSpPr>
              <p:spPr bwMode="auto">
                <a:xfrm>
                  <a:off x="3153" y="2806"/>
                  <a:ext cx="108" cy="118"/>
                </a:xfrm>
                <a:prstGeom prst="triangle">
                  <a:avLst>
                    <a:gd name="adj" fmla="val 50000"/>
                  </a:avLst>
                </a:prstGeom>
                <a:solidFill>
                  <a:schemeClr val="accent1"/>
                </a:solidFill>
                <a:ln w="9525">
                  <a:solidFill>
                    <a:schemeClr val="tx2"/>
                  </a:solidFill>
                  <a:miter lim="800000"/>
                  <a:headEnd/>
                  <a:tailEnd/>
                </a:ln>
              </p:spPr>
              <p:txBody>
                <a:bodyPr wrap="none" anchor="ctr"/>
                <a:lstStyle/>
                <a:p>
                  <a:endParaRPr lang="en-US"/>
                </a:p>
              </p:txBody>
            </p:sp>
            <p:sp>
              <p:nvSpPr>
                <p:cNvPr id="95259" name="AutoShape 24"/>
                <p:cNvSpPr>
                  <a:spLocks noChangeArrowheads="1"/>
                </p:cNvSpPr>
                <p:nvPr/>
              </p:nvSpPr>
              <p:spPr bwMode="auto">
                <a:xfrm>
                  <a:off x="2710" y="3175"/>
                  <a:ext cx="108" cy="118"/>
                </a:xfrm>
                <a:prstGeom prst="triangle">
                  <a:avLst>
                    <a:gd name="adj" fmla="val 50000"/>
                  </a:avLst>
                </a:prstGeom>
                <a:solidFill>
                  <a:schemeClr val="accent1"/>
                </a:solidFill>
                <a:ln w="9525">
                  <a:solidFill>
                    <a:schemeClr val="tx2"/>
                  </a:solidFill>
                  <a:miter lim="800000"/>
                  <a:headEnd/>
                  <a:tailEnd/>
                </a:ln>
              </p:spPr>
              <p:txBody>
                <a:bodyPr wrap="none" anchor="ctr"/>
                <a:lstStyle/>
                <a:p>
                  <a:endParaRPr lang="en-US"/>
                </a:p>
              </p:txBody>
            </p:sp>
            <p:sp>
              <p:nvSpPr>
                <p:cNvPr id="95260" name="AutoShape 25"/>
                <p:cNvSpPr>
                  <a:spLocks noChangeArrowheads="1"/>
                </p:cNvSpPr>
                <p:nvPr/>
              </p:nvSpPr>
              <p:spPr bwMode="auto">
                <a:xfrm>
                  <a:off x="2208" y="3028"/>
                  <a:ext cx="108" cy="118"/>
                </a:xfrm>
                <a:prstGeom prst="triangle">
                  <a:avLst>
                    <a:gd name="adj" fmla="val 50000"/>
                  </a:avLst>
                </a:prstGeom>
                <a:solidFill>
                  <a:schemeClr val="accent1"/>
                </a:solidFill>
                <a:ln w="9525">
                  <a:solidFill>
                    <a:schemeClr val="tx2"/>
                  </a:solidFill>
                  <a:miter lim="800000"/>
                  <a:headEnd/>
                  <a:tailEnd/>
                </a:ln>
              </p:spPr>
              <p:txBody>
                <a:bodyPr wrap="none" anchor="ctr"/>
                <a:lstStyle/>
                <a:p>
                  <a:endParaRPr lang="en-US"/>
                </a:p>
              </p:txBody>
            </p:sp>
            <p:sp>
              <p:nvSpPr>
                <p:cNvPr id="95261" name="AutoShape 26"/>
                <p:cNvSpPr>
                  <a:spLocks noChangeArrowheads="1"/>
                </p:cNvSpPr>
                <p:nvPr/>
              </p:nvSpPr>
              <p:spPr bwMode="auto">
                <a:xfrm>
                  <a:off x="2733" y="2607"/>
                  <a:ext cx="108" cy="118"/>
                </a:xfrm>
                <a:prstGeom prst="triangle">
                  <a:avLst>
                    <a:gd name="adj" fmla="val 50000"/>
                  </a:avLst>
                </a:prstGeom>
                <a:solidFill>
                  <a:schemeClr val="accent1"/>
                </a:solidFill>
                <a:ln w="9525">
                  <a:solidFill>
                    <a:schemeClr val="tx2"/>
                  </a:solidFill>
                  <a:miter lim="800000"/>
                  <a:headEnd/>
                  <a:tailEnd/>
                </a:ln>
              </p:spPr>
              <p:txBody>
                <a:bodyPr wrap="none" anchor="ctr"/>
                <a:lstStyle/>
                <a:p>
                  <a:endParaRPr lang="en-US"/>
                </a:p>
              </p:txBody>
            </p:sp>
          </p:grpSp>
        </p:grpSp>
        <p:sp>
          <p:nvSpPr>
            <p:cNvPr id="95237" name="Text Box 3"/>
            <p:cNvSpPr txBox="1">
              <a:spLocks noChangeArrowheads="1"/>
            </p:cNvSpPr>
            <p:nvPr/>
          </p:nvSpPr>
          <p:spPr bwMode="auto">
            <a:xfrm>
              <a:off x="7370763" y="5180013"/>
              <a:ext cx="1773237" cy="6461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cs typeface="Arial" charset="0"/>
                </a:rPr>
                <a:t>Sites of surface eruptions</a:t>
              </a:r>
            </a:p>
          </p:txBody>
        </p:sp>
      </p:grpSp>
      <p:pic>
        <p:nvPicPr>
          <p:cNvPr id="95235" name="Picture 2" descr="Fimmvorduhals_2010_03_27_daw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1788" y="2622550"/>
            <a:ext cx="3736975" cy="249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p:nvPr>
        </p:nvSpPr>
        <p:spPr/>
        <p:txBody>
          <a:bodyPr/>
          <a:lstStyle/>
          <a:p>
            <a:pPr eaLnBrk="1" hangingPunct="1"/>
            <a:r>
              <a:rPr lang="en-US" b="1" dirty="0">
                <a:cs typeface="ＭＳ Ｐゴシック" charset="0"/>
              </a:rPr>
              <a:t>Fissures opening</a:t>
            </a:r>
          </a:p>
        </p:txBody>
      </p:sp>
      <p:sp>
        <p:nvSpPr>
          <p:cNvPr id="3" name="Content Placeholder 2"/>
          <p:cNvSpPr>
            <a:spLocks noGrp="1"/>
          </p:cNvSpPr>
          <p:nvPr>
            <p:ph idx="1"/>
          </p:nvPr>
        </p:nvSpPr>
        <p:spPr/>
        <p:txBody>
          <a:bodyPr/>
          <a:lstStyle/>
          <a:p>
            <a:endParaRPr lang="en-US"/>
          </a:p>
        </p:txBody>
      </p:sp>
      <p:pic>
        <p:nvPicPr>
          <p:cNvPr id="97282" name="Picture 3" descr="Þingvellir_Iceland_01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7688" y="1022350"/>
            <a:ext cx="6740525" cy="505618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97283" name="Picture 4" descr="Iceland roa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26138" y="4500563"/>
            <a:ext cx="2651125" cy="198755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p:txBody>
          <a:bodyPr/>
          <a:lstStyle/>
          <a:p>
            <a:pPr eaLnBrk="1" hangingPunct="1"/>
            <a:r>
              <a:rPr lang="en-US" sz="4400" b="1" dirty="0">
                <a:latin typeface="+mn-lt"/>
                <a:cs typeface="ＭＳ Ｐゴシック" charset="0"/>
              </a:rPr>
              <a:t>Mid-Atlantic Ridge</a:t>
            </a:r>
          </a:p>
        </p:txBody>
      </p:sp>
      <p:sp>
        <p:nvSpPr>
          <p:cNvPr id="99330" name="Text Box 8"/>
          <p:cNvSpPr txBox="1">
            <a:spLocks noChangeArrowheads="1"/>
          </p:cNvSpPr>
          <p:nvPr/>
        </p:nvSpPr>
        <p:spPr bwMode="auto">
          <a:xfrm>
            <a:off x="3765541" y="1566148"/>
            <a:ext cx="1343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t>Iceland</a:t>
            </a:r>
          </a:p>
        </p:txBody>
      </p:sp>
      <p:sp>
        <p:nvSpPr>
          <p:cNvPr id="99331" name="Text Box 12"/>
          <p:cNvSpPr txBox="1">
            <a:spLocks noChangeArrowheads="1"/>
          </p:cNvSpPr>
          <p:nvPr/>
        </p:nvSpPr>
        <p:spPr bwMode="auto">
          <a:xfrm>
            <a:off x="3555991" y="3798173"/>
            <a:ext cx="21621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t>Mid-Atlantic </a:t>
            </a:r>
          </a:p>
          <a:p>
            <a:pPr eaLnBrk="1" hangingPunct="1"/>
            <a:r>
              <a:rPr lang="en-US" sz="2800"/>
              <a:t>Ridge</a:t>
            </a:r>
          </a:p>
        </p:txBody>
      </p:sp>
      <p:pic>
        <p:nvPicPr>
          <p:cNvPr id="99332" name="Picture 1" descr="mid-atlantic_ridge__USGS.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491" y="904161"/>
            <a:ext cx="2786063"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Line 7"/>
          <p:cNvSpPr>
            <a:spLocks noChangeShapeType="1"/>
          </p:cNvSpPr>
          <p:nvPr/>
        </p:nvSpPr>
        <p:spPr bwMode="auto">
          <a:xfrm flipH="1" flipV="1">
            <a:off x="1774816" y="1170861"/>
            <a:ext cx="1841500" cy="61912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9334" name="Line 11"/>
          <p:cNvSpPr>
            <a:spLocks noChangeShapeType="1"/>
          </p:cNvSpPr>
          <p:nvPr/>
        </p:nvSpPr>
        <p:spPr bwMode="auto">
          <a:xfrm flipH="1">
            <a:off x="1978016" y="4163298"/>
            <a:ext cx="1500188" cy="211138"/>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9"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l="48825" t="2472" r="27379" b="11036"/>
          <a:stretch/>
        </p:blipFill>
        <p:spPr>
          <a:xfrm>
            <a:off x="6288533" y="902671"/>
            <a:ext cx="2096177" cy="5767911"/>
          </a:xfr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Viewing another </a:t>
            </a:r>
            <a:r>
              <a:rPr lang="en-US" dirty="0" smtClean="0"/>
              <a:t>region: </a:t>
            </a:r>
            <a:r>
              <a:rPr lang="en-US" dirty="0" smtClean="0"/>
              <a:t>Africa </a:t>
            </a:r>
            <a:endParaRPr lang="en-US" dirty="0"/>
          </a:p>
        </p:txBody>
      </p:sp>
      <p:sp>
        <p:nvSpPr>
          <p:cNvPr id="5" name="Content Placeholder 4"/>
          <p:cNvSpPr>
            <a:spLocks noGrp="1"/>
          </p:cNvSpPr>
          <p:nvPr>
            <p:ph idx="1"/>
          </p:nvPr>
        </p:nvSpPr>
        <p:spPr/>
        <p:txBody>
          <a:bodyPr/>
          <a:lstStyle/>
          <a:p>
            <a:pPr marL="0" indent="0">
              <a:buNone/>
            </a:pPr>
            <a:endParaRPr lang="en-US" dirty="0"/>
          </a:p>
        </p:txBody>
      </p:sp>
      <p:pic>
        <p:nvPicPr>
          <p:cNvPr id="4" name="Picture 3" descr="world_tech_plates_ma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28" y="1462834"/>
            <a:ext cx="9160528" cy="5134021"/>
          </a:xfrm>
          <a:prstGeom prst="rect">
            <a:avLst/>
          </a:prstGeom>
        </p:spPr>
      </p:pic>
    </p:spTree>
    <p:extLst>
      <p:ext uri="{BB962C8B-B14F-4D97-AF65-F5344CB8AC3E}">
        <p14:creationId xmlns:p14="http://schemas.microsoft.com/office/powerpoint/2010/main" val="25402585"/>
      </p:ext>
    </p:extLst>
  </p:cSld>
  <p:clrMapOvr>
    <a:masterClrMapping/>
  </p:clrMapOvr>
  <p:transition xmlns:p14="http://schemas.microsoft.com/office/powerpoint/2010/mai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happening here? </a:t>
            </a:r>
            <a:endParaRPr lang="en-US" dirty="0"/>
          </a:p>
        </p:txBody>
      </p:sp>
      <p:sp>
        <p:nvSpPr>
          <p:cNvPr id="5" name="Content Placeholder 4"/>
          <p:cNvSpPr>
            <a:spLocks noGrp="1"/>
          </p:cNvSpPr>
          <p:nvPr>
            <p:ph idx="1"/>
          </p:nvPr>
        </p:nvSpPr>
        <p:spPr>
          <a:xfrm>
            <a:off x="136236" y="972147"/>
            <a:ext cx="3321692" cy="5741052"/>
          </a:xfrm>
        </p:spPr>
        <p:txBody>
          <a:bodyPr/>
          <a:lstStyle/>
          <a:p>
            <a:pPr marL="0" indent="0">
              <a:buNone/>
            </a:pPr>
            <a:r>
              <a:rPr lang="en-US" dirty="0" smtClean="0"/>
              <a:t>Study the vectors. Reference frame is keeping the mainland Africa fixed. What do you notice about East Africa?</a:t>
            </a:r>
          </a:p>
          <a:p>
            <a:pPr marL="0" indent="0">
              <a:buNone/>
            </a:pPr>
            <a:r>
              <a:rPr lang="en-US" dirty="0" smtClean="0"/>
              <a:t>How are the motions similar and different from Iceland?</a:t>
            </a:r>
            <a:endParaRPr lang="en-US" dirty="0"/>
          </a:p>
          <a:p>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214" t="20019" r="35947" b="346"/>
          <a:stretch/>
        </p:blipFill>
        <p:spPr>
          <a:xfrm>
            <a:off x="3381426" y="1116862"/>
            <a:ext cx="5324596" cy="5538419"/>
          </a:xfrm>
          <a:prstGeom prst="rect">
            <a:avLst/>
          </a:prstGeom>
        </p:spPr>
      </p:pic>
    </p:spTree>
    <p:extLst>
      <p:ext uri="{BB962C8B-B14F-4D97-AF65-F5344CB8AC3E}">
        <p14:creationId xmlns:p14="http://schemas.microsoft.com/office/powerpoint/2010/main" val="2415114959"/>
      </p:ext>
    </p:extLst>
  </p:cSld>
  <p:clrMapOvr>
    <a:masterClrMapping/>
  </p:clrMapOvr>
  <p:transition xmlns:p14="http://schemas.microsoft.com/office/powerpoint/2010/mai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Volcanoes of Africa</a:t>
            </a:r>
            <a:endParaRPr lang="en-US" dirty="0"/>
          </a:p>
        </p:txBody>
      </p:sp>
      <p:sp>
        <p:nvSpPr>
          <p:cNvPr id="5" name="Content Placeholder 4"/>
          <p:cNvSpPr>
            <a:spLocks noGrp="1"/>
          </p:cNvSpPr>
          <p:nvPr>
            <p:ph idx="1"/>
          </p:nvPr>
        </p:nvSpPr>
        <p:spPr/>
        <p:txBody>
          <a:bodyPr/>
          <a:lstStyle/>
          <a:p>
            <a:endParaRPr lang="en-US"/>
          </a:p>
        </p:txBody>
      </p:sp>
      <p:pic>
        <p:nvPicPr>
          <p:cNvPr id="3" name="Picture 2" descr="africa-vecto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777" y="959345"/>
            <a:ext cx="8676855" cy="5796460"/>
          </a:xfrm>
          <a:prstGeom prst="rect">
            <a:avLst/>
          </a:prstGeom>
        </p:spPr>
      </p:pic>
    </p:spTree>
    <p:extLst>
      <p:ext uri="{BB962C8B-B14F-4D97-AF65-F5344CB8AC3E}">
        <p14:creationId xmlns:p14="http://schemas.microsoft.com/office/powerpoint/2010/main" val="4018227376"/>
      </p:ext>
    </p:extLst>
  </p:cSld>
  <p:clrMapOvr>
    <a:masterClrMapping/>
  </p:clrMapOvr>
  <p:transition xmlns:p14="http://schemas.microsoft.com/office/powerpoint/2010/mai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Explore more:</a:t>
            </a:r>
            <a:endParaRPr lang="en-US" dirty="0"/>
          </a:p>
        </p:txBody>
      </p:sp>
      <p:sp>
        <p:nvSpPr>
          <p:cNvPr id="5" name="Content Placeholder 4"/>
          <p:cNvSpPr>
            <a:spLocks noGrp="1"/>
          </p:cNvSpPr>
          <p:nvPr>
            <p:ph idx="1"/>
          </p:nvPr>
        </p:nvSpPr>
        <p:spPr/>
        <p:txBody>
          <a:bodyPr/>
          <a:lstStyle/>
          <a:p>
            <a:pPr marL="0" indent="0">
              <a:buNone/>
            </a:pPr>
            <a:r>
              <a:rPr lang="en-US" dirty="0"/>
              <a:t>UNAVCO Velocity Viewer: </a:t>
            </a:r>
          </a:p>
          <a:p>
            <a:pPr marL="0" indent="0">
              <a:buNone/>
            </a:pPr>
            <a:r>
              <a:rPr lang="en-US" dirty="0"/>
              <a:t>http://</a:t>
            </a:r>
            <a:r>
              <a:rPr lang="en-US" dirty="0" err="1"/>
              <a:t>www.unavco.org</a:t>
            </a:r>
            <a:r>
              <a:rPr lang="en-US" dirty="0"/>
              <a:t>/software/visualization/GPS-Velocity-Viewer/GPS-Velocity-</a:t>
            </a:r>
            <a:r>
              <a:rPr lang="en-US" dirty="0" err="1"/>
              <a:t>Viewer.html</a:t>
            </a:r>
            <a:endParaRPr lang="en-US" dirty="0"/>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36" y="2815108"/>
            <a:ext cx="5752316" cy="3894798"/>
          </a:xfrm>
          <a:prstGeom prst="rect">
            <a:avLst/>
          </a:prstGeom>
        </p:spPr>
      </p:pic>
    </p:spTree>
    <p:extLst>
      <p:ext uri="{BB962C8B-B14F-4D97-AF65-F5344CB8AC3E}">
        <p14:creationId xmlns:p14="http://schemas.microsoft.com/office/powerpoint/2010/main" val="3630846613"/>
      </p:ext>
    </p:extLst>
  </p:cSld>
  <p:clrMapOvr>
    <a:masterClrMapping/>
  </p:clrMapOvr>
  <p:transition xmlns:p14="http://schemas.microsoft.com/office/powerpoint/2010/mai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8"/>
          <p:cNvSpPr>
            <a:spLocks noGrp="1"/>
          </p:cNvSpPr>
          <p:nvPr>
            <p:ph type="title"/>
          </p:nvPr>
        </p:nvSpPr>
        <p:spPr/>
        <p:txBody>
          <a:bodyPr/>
          <a:lstStyle/>
          <a:p>
            <a:r>
              <a:rPr lang="en-US" b="1" dirty="0"/>
              <a:t>About geodesy</a:t>
            </a:r>
          </a:p>
        </p:txBody>
      </p:sp>
      <p:sp>
        <p:nvSpPr>
          <p:cNvPr id="19460" name="Rectangle 3"/>
          <p:cNvSpPr>
            <a:spLocks noGrp="1" noChangeArrowheads="1"/>
          </p:cNvSpPr>
          <p:nvPr>
            <p:ph idx="1"/>
          </p:nvPr>
        </p:nvSpPr>
        <p:spPr>
          <a:xfrm>
            <a:off x="136236" y="972147"/>
            <a:ext cx="4741465" cy="5741052"/>
          </a:xfrm>
        </p:spPr>
        <p:txBody>
          <a:bodyPr/>
          <a:lstStyle/>
          <a:p>
            <a:pPr marL="0" indent="0" eaLnBrk="1" hangingPunct="1">
              <a:spcBef>
                <a:spcPct val="0"/>
              </a:spcBef>
              <a:buFontTx/>
              <a:buNone/>
            </a:pPr>
            <a:r>
              <a:rPr lang="en-US" dirty="0">
                <a:solidFill>
                  <a:srgbClr val="000000"/>
                </a:solidFill>
                <a:latin typeface="Arial" charset="0"/>
                <a:ea typeface="ＭＳ Ｐゴシック" charset="0"/>
                <a:cs typeface="Arial" charset="0"/>
              </a:rPr>
              <a:t>Geodesy is the science of …</a:t>
            </a:r>
          </a:p>
          <a:p>
            <a:pPr marL="0" indent="0" eaLnBrk="1" hangingPunct="1">
              <a:spcBef>
                <a:spcPct val="0"/>
              </a:spcBef>
              <a:buFontTx/>
              <a:buNone/>
            </a:pPr>
            <a:r>
              <a:rPr lang="en-US" dirty="0">
                <a:solidFill>
                  <a:srgbClr val="000000"/>
                </a:solidFill>
                <a:latin typeface="Arial" charset="0"/>
                <a:ea typeface="ＭＳ Ｐゴシック" charset="0"/>
                <a:cs typeface="Arial" charset="0"/>
              </a:rPr>
              <a:t>measuring Earth’</a:t>
            </a:r>
            <a:r>
              <a:rPr lang="en-US" altLang="ja-JP" dirty="0">
                <a:solidFill>
                  <a:srgbClr val="000000"/>
                </a:solidFill>
                <a:latin typeface="Arial" charset="0"/>
                <a:ea typeface="ＭＳ Ｐゴシック" charset="0"/>
                <a:cs typeface="Arial" charset="0"/>
              </a:rPr>
              <a:t>s </a:t>
            </a:r>
          </a:p>
          <a:p>
            <a:pPr lvl="1" eaLnBrk="1" hangingPunct="1">
              <a:spcBef>
                <a:spcPct val="0"/>
              </a:spcBef>
            </a:pPr>
            <a:r>
              <a:rPr lang="en-US" dirty="0">
                <a:solidFill>
                  <a:srgbClr val="000000"/>
                </a:solidFill>
                <a:latin typeface="Arial" charset="0"/>
                <a:ea typeface="ＭＳ Ｐゴシック" charset="0"/>
                <a:cs typeface="Arial" charset="0"/>
              </a:rPr>
              <a:t>size, </a:t>
            </a:r>
            <a:endParaRPr lang="en-US" dirty="0" smtClean="0">
              <a:solidFill>
                <a:srgbClr val="000000"/>
              </a:solidFill>
              <a:latin typeface="Arial" charset="0"/>
              <a:ea typeface="ＭＳ Ｐゴシック" charset="0"/>
              <a:cs typeface="Arial" charset="0"/>
            </a:endParaRPr>
          </a:p>
          <a:p>
            <a:pPr lvl="1" eaLnBrk="1" hangingPunct="1">
              <a:spcBef>
                <a:spcPct val="0"/>
              </a:spcBef>
            </a:pPr>
            <a:r>
              <a:rPr lang="en-US" dirty="0" smtClean="0">
                <a:solidFill>
                  <a:srgbClr val="000000"/>
                </a:solidFill>
                <a:latin typeface="Arial" charset="0"/>
                <a:ea typeface="ＭＳ Ｐゴシック" charset="0"/>
                <a:cs typeface="Arial" charset="0"/>
              </a:rPr>
              <a:t>shape</a:t>
            </a:r>
            <a:r>
              <a:rPr lang="en-US" dirty="0">
                <a:solidFill>
                  <a:srgbClr val="000000"/>
                </a:solidFill>
                <a:latin typeface="Arial" charset="0"/>
                <a:ea typeface="ＭＳ Ｐゴシック" charset="0"/>
                <a:cs typeface="Arial" charset="0"/>
              </a:rPr>
              <a:t>, </a:t>
            </a:r>
            <a:endParaRPr lang="en-US" dirty="0" smtClean="0">
              <a:solidFill>
                <a:srgbClr val="000000"/>
              </a:solidFill>
              <a:latin typeface="Arial" charset="0"/>
              <a:ea typeface="ＭＳ Ｐゴシック" charset="0"/>
              <a:cs typeface="Arial" charset="0"/>
            </a:endParaRPr>
          </a:p>
          <a:p>
            <a:pPr lvl="1" eaLnBrk="1" hangingPunct="1">
              <a:spcBef>
                <a:spcPct val="0"/>
              </a:spcBef>
            </a:pPr>
            <a:r>
              <a:rPr lang="en-US" dirty="0" smtClean="0">
                <a:solidFill>
                  <a:srgbClr val="000000"/>
                </a:solidFill>
                <a:latin typeface="Arial" charset="0"/>
                <a:ea typeface="ＭＳ Ｐゴシック" charset="0"/>
                <a:cs typeface="Arial" charset="0"/>
              </a:rPr>
              <a:t>orientation</a:t>
            </a:r>
            <a:r>
              <a:rPr lang="en-US" dirty="0">
                <a:solidFill>
                  <a:srgbClr val="000000"/>
                </a:solidFill>
                <a:latin typeface="Arial" charset="0"/>
                <a:ea typeface="ＭＳ Ｐゴシック" charset="0"/>
                <a:cs typeface="Arial" charset="0"/>
              </a:rPr>
              <a:t>, 		  </a:t>
            </a:r>
          </a:p>
          <a:p>
            <a:pPr lvl="1" eaLnBrk="1" hangingPunct="1">
              <a:spcBef>
                <a:spcPct val="0"/>
              </a:spcBef>
            </a:pPr>
            <a:r>
              <a:rPr lang="en-US" dirty="0">
                <a:solidFill>
                  <a:srgbClr val="000000"/>
                </a:solidFill>
                <a:latin typeface="Arial" charset="0"/>
                <a:ea typeface="ＭＳ Ｐゴシック" charset="0"/>
                <a:cs typeface="Arial" charset="0"/>
              </a:rPr>
              <a:t>gravitational field, </a:t>
            </a:r>
            <a:r>
              <a:rPr lang="en-US" dirty="0" smtClean="0">
                <a:solidFill>
                  <a:srgbClr val="000000"/>
                </a:solidFill>
                <a:latin typeface="Arial" charset="0"/>
                <a:ea typeface="ＭＳ Ｐゴシック" charset="0"/>
                <a:cs typeface="Arial" charset="0"/>
              </a:rPr>
              <a:t>and</a:t>
            </a:r>
            <a:endParaRPr lang="en-US" dirty="0">
              <a:solidFill>
                <a:srgbClr val="000000"/>
              </a:solidFill>
              <a:latin typeface="Arial" charset="0"/>
              <a:ea typeface="ＭＳ Ｐゴシック" charset="0"/>
              <a:cs typeface="Arial" charset="0"/>
            </a:endParaRPr>
          </a:p>
          <a:p>
            <a:pPr lvl="1" eaLnBrk="1" hangingPunct="1">
              <a:spcBef>
                <a:spcPct val="0"/>
              </a:spcBef>
            </a:pPr>
            <a:r>
              <a:rPr lang="en-US" dirty="0">
                <a:solidFill>
                  <a:srgbClr val="000000"/>
                </a:solidFill>
                <a:latin typeface="Arial" charset="0"/>
                <a:ea typeface="ＭＳ Ｐゴシック" charset="0"/>
                <a:cs typeface="Arial" charset="0"/>
              </a:rPr>
              <a:t>variations of these </a:t>
            </a:r>
            <a:r>
              <a:rPr lang="en-US" dirty="0" smtClean="0">
                <a:solidFill>
                  <a:srgbClr val="000000"/>
                </a:solidFill>
                <a:latin typeface="Arial" charset="0"/>
                <a:ea typeface="ＭＳ Ｐゴシック" charset="0"/>
                <a:cs typeface="Arial" charset="0"/>
              </a:rPr>
              <a:t>with </a:t>
            </a:r>
            <a:r>
              <a:rPr lang="en-US" dirty="0">
                <a:solidFill>
                  <a:srgbClr val="000000"/>
                </a:solidFill>
                <a:latin typeface="Arial" charset="0"/>
                <a:ea typeface="ＭＳ Ｐゴシック" charset="0"/>
                <a:cs typeface="Arial" charset="0"/>
              </a:rPr>
              <a:t>time.   </a:t>
            </a:r>
          </a:p>
        </p:txBody>
      </p:sp>
      <p:sp>
        <p:nvSpPr>
          <p:cNvPr id="19461" name="Rectangle 4"/>
          <p:cNvSpPr>
            <a:spLocks noChangeArrowheads="1"/>
          </p:cNvSpPr>
          <p:nvPr/>
        </p:nvSpPr>
        <p:spPr bwMode="auto">
          <a:xfrm>
            <a:off x="533400" y="4419600"/>
            <a:ext cx="6096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rtl="1" eaLnBrk="0" hangingPunct="0"/>
            <a:endParaRPr lang="en-US" sz="2400">
              <a:latin typeface="Times New Roman" charset="0"/>
            </a:endParaRPr>
          </a:p>
        </p:txBody>
      </p:sp>
      <p:sp>
        <p:nvSpPr>
          <p:cNvPr id="19462" name="Rectangle 5"/>
          <p:cNvSpPr>
            <a:spLocks noChangeArrowheads="1"/>
          </p:cNvSpPr>
          <p:nvPr/>
        </p:nvSpPr>
        <p:spPr bwMode="auto">
          <a:xfrm>
            <a:off x="7239000" y="49530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rtl="1" eaLnBrk="0" hangingPunct="0"/>
            <a:endParaRPr lang="en-US" sz="2400">
              <a:latin typeface="Times New Roman" charset="0"/>
            </a:endParaRPr>
          </a:p>
        </p:txBody>
      </p:sp>
      <p:pic>
        <p:nvPicPr>
          <p:cNvPr id="2" name="Picture 1" descr="Earth-gravit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000" y="1978442"/>
            <a:ext cx="5588000" cy="4699000"/>
          </a:xfrm>
          <a:prstGeom prst="rect">
            <a:avLst/>
          </a:prstGeom>
        </p:spPr>
      </p:pic>
      <p:sp>
        <p:nvSpPr>
          <p:cNvPr id="10" name="Slide Number Placeholder 5"/>
          <p:cNvSpPr txBox="1">
            <a:spLocks/>
          </p:cNvSpPr>
          <p:nvPr/>
        </p:nvSpPr>
        <p:spPr bwMode="auto">
          <a:xfrm>
            <a:off x="8461061" y="6593324"/>
            <a:ext cx="506298" cy="2646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1pPr>
            <a:lvl2pPr marL="742950" indent="-28575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2pPr>
            <a:lvl3pPr marL="11430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3pPr>
            <a:lvl4pPr marL="16002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4pPr>
            <a:lvl5pPr marL="20574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5pPr>
            <a:lvl6pPr marL="25146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6pPr>
            <a:lvl7pPr marL="29718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7pPr>
            <a:lvl8pPr marL="34290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8pPr>
            <a:lvl9pPr marL="38862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9pPr>
          </a:lstStyle>
          <a:p>
            <a:pPr algn="r" eaLnBrk="1" hangingPunct="1"/>
            <a:fld id="{225B0957-D095-2B47-BB61-2391B079A623}" type="slidenum">
              <a:rPr lang="en-US" sz="900" smtClean="0">
                <a:solidFill>
                  <a:srgbClr val="898989"/>
                </a:solidFill>
                <a:latin typeface="Arial" charset="0"/>
                <a:ea typeface="ＭＳ Ｐゴシック" charset="0"/>
                <a:cs typeface="ＭＳ Ｐゴシック" charset="0"/>
              </a:rPr>
              <a:pPr algn="r" eaLnBrk="1" hangingPunct="1"/>
              <a:t>6</a:t>
            </a:fld>
            <a:endParaRPr lang="en-US" sz="900" dirty="0">
              <a:solidFill>
                <a:srgbClr val="898989"/>
              </a:solidFill>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a:spLocks noGrp="1"/>
          </p:cNvSpPr>
          <p:nvPr>
            <p:ph type="title"/>
          </p:nvPr>
        </p:nvSpPr>
        <p:spPr/>
        <p:txBody>
          <a:bodyPr/>
          <a:lstStyle/>
          <a:p>
            <a:pPr eaLnBrk="1" hangingPunct="1"/>
            <a:r>
              <a:rPr lang="en-US" sz="3000" b="1" dirty="0">
                <a:cs typeface="ＭＳ Ｐゴシック" charset="0"/>
              </a:rPr>
              <a:t>Part 3: </a:t>
            </a:r>
            <a:r>
              <a:rPr lang="en-US" sz="3000" b="1" dirty="0" smtClean="0">
                <a:cs typeface="ＭＳ Ｐゴシック" charset="0"/>
              </a:rPr>
              <a:t>Apply </a:t>
            </a:r>
            <a:r>
              <a:rPr lang="en-US" sz="3000" b="1" dirty="0" smtClean="0">
                <a:cs typeface="ＭＳ Ｐゴシック" charset="0"/>
              </a:rPr>
              <a:t>your </a:t>
            </a:r>
            <a:r>
              <a:rPr lang="en-US" sz="3000" b="1" dirty="0">
                <a:cs typeface="ＭＳ Ｐゴシック" charset="0"/>
              </a:rPr>
              <a:t>knowledge</a:t>
            </a:r>
          </a:p>
        </p:txBody>
      </p:sp>
      <p:sp>
        <p:nvSpPr>
          <p:cNvPr id="3" name="Content Placeholder 2"/>
          <p:cNvSpPr>
            <a:spLocks noGrp="1"/>
          </p:cNvSpPr>
          <p:nvPr>
            <p:ph idx="1"/>
          </p:nvPr>
        </p:nvSpPr>
        <p:spPr/>
        <p:txBody>
          <a:bodyPr/>
          <a:lstStyle/>
          <a:p>
            <a:endParaRPr lang="en-US"/>
          </a:p>
        </p:txBody>
      </p:sp>
      <p:grpSp>
        <p:nvGrpSpPr>
          <p:cNvPr id="101378" name="Group 53"/>
          <p:cNvGrpSpPr>
            <a:grpSpLocks/>
          </p:cNvGrpSpPr>
          <p:nvPr/>
        </p:nvGrpSpPr>
        <p:grpSpPr bwMode="auto">
          <a:xfrm>
            <a:off x="1255713" y="1957388"/>
            <a:ext cx="6340475" cy="3321050"/>
            <a:chOff x="1404938" y="3675063"/>
            <a:chExt cx="6340034" cy="3321050"/>
          </a:xfrm>
        </p:grpSpPr>
        <p:sp>
          <p:nvSpPr>
            <p:cNvPr id="55" name="Freeform 54"/>
            <p:cNvSpPr/>
            <p:nvPr/>
          </p:nvSpPr>
          <p:spPr>
            <a:xfrm>
              <a:off x="5328965" y="5302250"/>
              <a:ext cx="2098529" cy="190500"/>
            </a:xfrm>
            <a:custGeom>
              <a:avLst/>
              <a:gdLst>
                <a:gd name="connsiteX0" fmla="*/ 0 w 2097833"/>
                <a:gd name="connsiteY0" fmla="*/ 51031 h 190894"/>
                <a:gd name="connsiteX1" fmla="*/ 272152 w 2097833"/>
                <a:gd name="connsiteY1" fmla="*/ 5670 h 190894"/>
                <a:gd name="connsiteX2" fmla="*/ 396888 w 2097833"/>
                <a:gd name="connsiteY2" fmla="*/ 85052 h 190894"/>
                <a:gd name="connsiteX3" fmla="*/ 725737 w 2097833"/>
                <a:gd name="connsiteY3" fmla="*/ 96392 h 190894"/>
                <a:gd name="connsiteX4" fmla="*/ 839134 w 2097833"/>
                <a:gd name="connsiteY4" fmla="*/ 187114 h 190894"/>
                <a:gd name="connsiteX5" fmla="*/ 1043247 w 2097833"/>
                <a:gd name="connsiteY5" fmla="*/ 119073 h 190894"/>
                <a:gd name="connsiteX6" fmla="*/ 1598889 w 2097833"/>
                <a:gd name="connsiteY6" fmla="*/ 107732 h 190894"/>
                <a:gd name="connsiteX7" fmla="*/ 2052475 w 2097833"/>
                <a:gd name="connsiteY7" fmla="*/ 96392 h 190894"/>
                <a:gd name="connsiteX8" fmla="*/ 2052475 w 2097833"/>
                <a:gd name="connsiteY8" fmla="*/ 96392 h 190894"/>
                <a:gd name="connsiteX9" fmla="*/ 2097833 w 2097833"/>
                <a:gd name="connsiteY9" fmla="*/ 85052 h 1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7833" h="190894">
                  <a:moveTo>
                    <a:pt x="0" y="51031"/>
                  </a:moveTo>
                  <a:cubicBezTo>
                    <a:pt x="103002" y="25515"/>
                    <a:pt x="206004" y="0"/>
                    <a:pt x="272152" y="5670"/>
                  </a:cubicBezTo>
                  <a:cubicBezTo>
                    <a:pt x="338300" y="11340"/>
                    <a:pt x="321290" y="69932"/>
                    <a:pt x="396888" y="85052"/>
                  </a:cubicBezTo>
                  <a:cubicBezTo>
                    <a:pt x="472486" y="100172"/>
                    <a:pt x="652029" y="79382"/>
                    <a:pt x="725737" y="96392"/>
                  </a:cubicBezTo>
                  <a:cubicBezTo>
                    <a:pt x="799445" y="113402"/>
                    <a:pt x="786216" y="183334"/>
                    <a:pt x="839134" y="187114"/>
                  </a:cubicBezTo>
                  <a:cubicBezTo>
                    <a:pt x="892052" y="190894"/>
                    <a:pt x="916621" y="132303"/>
                    <a:pt x="1043247" y="119073"/>
                  </a:cubicBezTo>
                  <a:cubicBezTo>
                    <a:pt x="1169873" y="105843"/>
                    <a:pt x="1598889" y="107732"/>
                    <a:pt x="1598889" y="107732"/>
                  </a:cubicBezTo>
                  <a:lnTo>
                    <a:pt x="2052475" y="96392"/>
                  </a:lnTo>
                  <a:lnTo>
                    <a:pt x="2052475" y="96392"/>
                  </a:lnTo>
                  <a:lnTo>
                    <a:pt x="2097833" y="85052"/>
                  </a:lnTo>
                </a:path>
              </a:pathLst>
            </a:cu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nvGrpSpPr>
            <p:cNvPr id="101380" name="Group 52"/>
            <p:cNvGrpSpPr>
              <a:grpSpLocks/>
            </p:cNvGrpSpPr>
            <p:nvPr/>
          </p:nvGrpSpPr>
          <p:grpSpPr bwMode="auto">
            <a:xfrm>
              <a:off x="1404938" y="3675063"/>
              <a:ext cx="6340034" cy="3321050"/>
              <a:chOff x="2876550" y="3665905"/>
              <a:chExt cx="6340034" cy="3320683"/>
            </a:xfrm>
          </p:grpSpPr>
          <p:grpSp>
            <p:nvGrpSpPr>
              <p:cNvPr id="101381" name="Group 48"/>
              <p:cNvGrpSpPr>
                <a:grpSpLocks/>
              </p:cNvGrpSpPr>
              <p:nvPr/>
            </p:nvGrpSpPr>
            <p:grpSpPr bwMode="auto">
              <a:xfrm>
                <a:off x="2876550" y="3665905"/>
                <a:ext cx="6267450" cy="3320683"/>
                <a:chOff x="2876777" y="1030512"/>
                <a:chExt cx="6267223" cy="4136508"/>
              </a:xfrm>
            </p:grpSpPr>
            <p:grpSp>
              <p:nvGrpSpPr>
                <p:cNvPr id="101384" name="Group 33"/>
                <p:cNvGrpSpPr>
                  <a:grpSpLocks/>
                </p:cNvGrpSpPr>
                <p:nvPr/>
              </p:nvGrpSpPr>
              <p:grpSpPr bwMode="auto">
                <a:xfrm>
                  <a:off x="3081802" y="1127131"/>
                  <a:ext cx="5706597" cy="3608156"/>
                  <a:chOff x="2880" y="1889"/>
                  <a:chExt cx="5955" cy="3420"/>
                </a:xfrm>
              </p:grpSpPr>
              <p:sp>
                <p:nvSpPr>
                  <p:cNvPr id="101390" name="Rectangle 34"/>
                  <p:cNvSpPr>
                    <a:spLocks noChangeArrowheads="1"/>
                  </p:cNvSpPr>
                  <p:nvPr/>
                </p:nvSpPr>
                <p:spPr bwMode="auto">
                  <a:xfrm>
                    <a:off x="2880" y="1889"/>
                    <a:ext cx="5940" cy="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01391" name="Picture 35" descr="http://tbn0.google.com/images?q=tbn:74EkAN8r94_iJM:http://abkldesigns.com/skyln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 y="3149"/>
                    <a:ext cx="1260" cy="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92" name="Freeform 36"/>
                  <p:cNvSpPr>
                    <a:spLocks/>
                  </p:cNvSpPr>
                  <p:nvPr/>
                </p:nvSpPr>
                <p:spPr bwMode="auto">
                  <a:xfrm>
                    <a:off x="6765" y="3989"/>
                    <a:ext cx="2070" cy="1200"/>
                  </a:xfrm>
                  <a:custGeom>
                    <a:avLst/>
                    <a:gdLst>
                      <a:gd name="T0" fmla="*/ 0 w 2070"/>
                      <a:gd name="T1" fmla="*/ 0 h 1200"/>
                      <a:gd name="T2" fmla="*/ 30 w 2070"/>
                      <a:gd name="T3" fmla="*/ 105 h 1200"/>
                      <a:gd name="T4" fmla="*/ 150 w 2070"/>
                      <a:gd name="T5" fmla="*/ 225 h 1200"/>
                      <a:gd name="T6" fmla="*/ 765 w 2070"/>
                      <a:gd name="T7" fmla="*/ 360 h 1200"/>
                      <a:gd name="T8" fmla="*/ 975 w 2070"/>
                      <a:gd name="T9" fmla="*/ 390 h 1200"/>
                      <a:gd name="T10" fmla="*/ 1215 w 2070"/>
                      <a:gd name="T11" fmla="*/ 435 h 1200"/>
                      <a:gd name="T12" fmla="*/ 1320 w 2070"/>
                      <a:gd name="T13" fmla="*/ 675 h 1200"/>
                      <a:gd name="T14" fmla="*/ 1440 w 2070"/>
                      <a:gd name="T15" fmla="*/ 855 h 1200"/>
                      <a:gd name="T16" fmla="*/ 1485 w 2070"/>
                      <a:gd name="T17" fmla="*/ 900 h 1200"/>
                      <a:gd name="T18" fmla="*/ 1710 w 2070"/>
                      <a:gd name="T19" fmla="*/ 1035 h 1200"/>
                      <a:gd name="T20" fmla="*/ 1890 w 2070"/>
                      <a:gd name="T21" fmla="*/ 1110 h 1200"/>
                      <a:gd name="T22" fmla="*/ 2025 w 2070"/>
                      <a:gd name="T23" fmla="*/ 1185 h 1200"/>
                      <a:gd name="T24" fmla="*/ 2070 w 2070"/>
                      <a:gd name="T25" fmla="*/ 1200 h 12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70"/>
                      <a:gd name="T40" fmla="*/ 0 h 1200"/>
                      <a:gd name="T41" fmla="*/ 2070 w 2070"/>
                      <a:gd name="T42" fmla="*/ 1200 h 12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70" h="1200">
                        <a:moveTo>
                          <a:pt x="0" y="0"/>
                        </a:moveTo>
                        <a:cubicBezTo>
                          <a:pt x="5" y="19"/>
                          <a:pt x="19" y="83"/>
                          <a:pt x="30" y="105"/>
                        </a:cubicBezTo>
                        <a:cubicBezTo>
                          <a:pt x="57" y="160"/>
                          <a:pt x="102" y="191"/>
                          <a:pt x="150" y="225"/>
                        </a:cubicBezTo>
                        <a:cubicBezTo>
                          <a:pt x="332" y="355"/>
                          <a:pt x="550" y="324"/>
                          <a:pt x="765" y="360"/>
                        </a:cubicBezTo>
                        <a:cubicBezTo>
                          <a:pt x="895" y="382"/>
                          <a:pt x="825" y="371"/>
                          <a:pt x="975" y="390"/>
                        </a:cubicBezTo>
                        <a:cubicBezTo>
                          <a:pt x="1054" y="416"/>
                          <a:pt x="1132" y="425"/>
                          <a:pt x="1215" y="435"/>
                        </a:cubicBezTo>
                        <a:cubicBezTo>
                          <a:pt x="1329" y="473"/>
                          <a:pt x="1298" y="575"/>
                          <a:pt x="1320" y="675"/>
                        </a:cubicBezTo>
                        <a:cubicBezTo>
                          <a:pt x="1344" y="786"/>
                          <a:pt x="1354" y="769"/>
                          <a:pt x="1440" y="855"/>
                        </a:cubicBezTo>
                        <a:cubicBezTo>
                          <a:pt x="1455" y="870"/>
                          <a:pt x="1467" y="888"/>
                          <a:pt x="1485" y="900"/>
                        </a:cubicBezTo>
                        <a:cubicBezTo>
                          <a:pt x="1558" y="949"/>
                          <a:pt x="1630" y="1000"/>
                          <a:pt x="1710" y="1035"/>
                        </a:cubicBezTo>
                        <a:cubicBezTo>
                          <a:pt x="1772" y="1062"/>
                          <a:pt x="1830" y="1080"/>
                          <a:pt x="1890" y="1110"/>
                        </a:cubicBezTo>
                        <a:cubicBezTo>
                          <a:pt x="1936" y="1133"/>
                          <a:pt x="1979" y="1162"/>
                          <a:pt x="2025" y="1185"/>
                        </a:cubicBezTo>
                        <a:cubicBezTo>
                          <a:pt x="2039" y="1192"/>
                          <a:pt x="2070" y="1200"/>
                          <a:pt x="2070" y="12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393" name="Freeform 38"/>
                  <p:cNvSpPr>
                    <a:spLocks/>
                  </p:cNvSpPr>
                  <p:nvPr/>
                </p:nvSpPr>
                <p:spPr bwMode="auto">
                  <a:xfrm>
                    <a:off x="3176" y="2439"/>
                    <a:ext cx="2464" cy="1325"/>
                  </a:xfrm>
                  <a:custGeom>
                    <a:avLst/>
                    <a:gdLst>
                      <a:gd name="T0" fmla="*/ 0 w 2745"/>
                      <a:gd name="T1" fmla="*/ 0 h 900"/>
                      <a:gd name="T2" fmla="*/ 4 w 2745"/>
                      <a:gd name="T3" fmla="*/ 2147483647 h 900"/>
                      <a:gd name="T4" fmla="*/ 4 w 2745"/>
                      <a:gd name="T5" fmla="*/ 2147483647 h 900"/>
                      <a:gd name="T6" fmla="*/ 4 w 2745"/>
                      <a:gd name="T7" fmla="*/ 2147483647 h 900"/>
                      <a:gd name="T8" fmla="*/ 5 w 2745"/>
                      <a:gd name="T9" fmla="*/ 2147483647 h 900"/>
                      <a:gd name="T10" fmla="*/ 10 w 2745"/>
                      <a:gd name="T11" fmla="*/ 2147483647 h 900"/>
                      <a:gd name="T12" fmla="*/ 11 w 2745"/>
                      <a:gd name="T13" fmla="*/ 2147483647 h 900"/>
                      <a:gd name="T14" fmla="*/ 12 w 2745"/>
                      <a:gd name="T15" fmla="*/ 2147483647 h 900"/>
                      <a:gd name="T16" fmla="*/ 13 w 2745"/>
                      <a:gd name="T17" fmla="*/ 2147483647 h 900"/>
                      <a:gd name="T18" fmla="*/ 18 w 2745"/>
                      <a:gd name="T19" fmla="*/ 2147483647 h 900"/>
                      <a:gd name="T20" fmla="*/ 24 w 2745"/>
                      <a:gd name="T21" fmla="*/ 2147483647 h 9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45"/>
                      <a:gd name="T34" fmla="*/ 0 h 900"/>
                      <a:gd name="T35" fmla="*/ 2745 w 2745"/>
                      <a:gd name="T36" fmla="*/ 900 h 9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45" h="900">
                        <a:moveTo>
                          <a:pt x="0" y="0"/>
                        </a:moveTo>
                        <a:cubicBezTo>
                          <a:pt x="73" y="24"/>
                          <a:pt x="122" y="32"/>
                          <a:pt x="180" y="90"/>
                        </a:cubicBezTo>
                        <a:cubicBezTo>
                          <a:pt x="195" y="105"/>
                          <a:pt x="208" y="122"/>
                          <a:pt x="225" y="135"/>
                        </a:cubicBezTo>
                        <a:cubicBezTo>
                          <a:pt x="301" y="194"/>
                          <a:pt x="410" y="242"/>
                          <a:pt x="495" y="285"/>
                        </a:cubicBezTo>
                        <a:cubicBezTo>
                          <a:pt x="533" y="342"/>
                          <a:pt x="583" y="355"/>
                          <a:pt x="645" y="390"/>
                        </a:cubicBezTo>
                        <a:cubicBezTo>
                          <a:pt x="794" y="473"/>
                          <a:pt x="957" y="476"/>
                          <a:pt x="1125" y="495"/>
                        </a:cubicBezTo>
                        <a:cubicBezTo>
                          <a:pt x="1155" y="505"/>
                          <a:pt x="1185" y="515"/>
                          <a:pt x="1215" y="525"/>
                        </a:cubicBezTo>
                        <a:cubicBezTo>
                          <a:pt x="1254" y="538"/>
                          <a:pt x="1335" y="555"/>
                          <a:pt x="1335" y="555"/>
                        </a:cubicBezTo>
                        <a:cubicBezTo>
                          <a:pt x="1386" y="589"/>
                          <a:pt x="1425" y="600"/>
                          <a:pt x="1485" y="615"/>
                        </a:cubicBezTo>
                        <a:cubicBezTo>
                          <a:pt x="1664" y="735"/>
                          <a:pt x="1868" y="730"/>
                          <a:pt x="2070" y="780"/>
                        </a:cubicBezTo>
                        <a:cubicBezTo>
                          <a:pt x="2290" y="835"/>
                          <a:pt x="2517" y="900"/>
                          <a:pt x="2745" y="9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394" name="Freeform 39"/>
                  <p:cNvSpPr>
                    <a:spLocks/>
                  </p:cNvSpPr>
                  <p:nvPr/>
                </p:nvSpPr>
                <p:spPr bwMode="auto">
                  <a:xfrm>
                    <a:off x="5940" y="3974"/>
                    <a:ext cx="165" cy="1335"/>
                  </a:xfrm>
                  <a:custGeom>
                    <a:avLst/>
                    <a:gdLst>
                      <a:gd name="T0" fmla="*/ 60 w 165"/>
                      <a:gd name="T1" fmla="*/ 0 h 1335"/>
                      <a:gd name="T2" fmla="*/ 105 w 165"/>
                      <a:gd name="T3" fmla="*/ 135 h 1335"/>
                      <a:gd name="T4" fmla="*/ 135 w 165"/>
                      <a:gd name="T5" fmla="*/ 180 h 1335"/>
                      <a:gd name="T6" fmla="*/ 165 w 165"/>
                      <a:gd name="T7" fmla="*/ 270 h 1335"/>
                      <a:gd name="T8" fmla="*/ 90 w 165"/>
                      <a:gd name="T9" fmla="*/ 795 h 1335"/>
                      <a:gd name="T10" fmla="*/ 30 w 165"/>
                      <a:gd name="T11" fmla="*/ 1020 h 1335"/>
                      <a:gd name="T12" fmla="*/ 0 w 165"/>
                      <a:gd name="T13" fmla="*/ 1110 h 1335"/>
                      <a:gd name="T14" fmla="*/ 45 w 165"/>
                      <a:gd name="T15" fmla="*/ 1335 h 1335"/>
                      <a:gd name="T16" fmla="*/ 0 60000 65536"/>
                      <a:gd name="T17" fmla="*/ 0 60000 65536"/>
                      <a:gd name="T18" fmla="*/ 0 60000 65536"/>
                      <a:gd name="T19" fmla="*/ 0 60000 65536"/>
                      <a:gd name="T20" fmla="*/ 0 60000 65536"/>
                      <a:gd name="T21" fmla="*/ 0 60000 65536"/>
                      <a:gd name="T22" fmla="*/ 0 60000 65536"/>
                      <a:gd name="T23" fmla="*/ 0 60000 65536"/>
                      <a:gd name="T24" fmla="*/ 0 w 165"/>
                      <a:gd name="T25" fmla="*/ 0 h 1335"/>
                      <a:gd name="T26" fmla="*/ 165 w 165"/>
                      <a:gd name="T27" fmla="*/ 1335 h 13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5" h="1335">
                        <a:moveTo>
                          <a:pt x="60" y="0"/>
                        </a:moveTo>
                        <a:cubicBezTo>
                          <a:pt x="75" y="45"/>
                          <a:pt x="79" y="96"/>
                          <a:pt x="105" y="135"/>
                        </a:cubicBezTo>
                        <a:cubicBezTo>
                          <a:pt x="115" y="150"/>
                          <a:pt x="128" y="164"/>
                          <a:pt x="135" y="180"/>
                        </a:cubicBezTo>
                        <a:cubicBezTo>
                          <a:pt x="148" y="209"/>
                          <a:pt x="165" y="270"/>
                          <a:pt x="165" y="270"/>
                        </a:cubicBezTo>
                        <a:cubicBezTo>
                          <a:pt x="151" y="449"/>
                          <a:pt x="129" y="620"/>
                          <a:pt x="90" y="795"/>
                        </a:cubicBezTo>
                        <a:cubicBezTo>
                          <a:pt x="73" y="873"/>
                          <a:pt x="53" y="944"/>
                          <a:pt x="30" y="1020"/>
                        </a:cubicBezTo>
                        <a:cubicBezTo>
                          <a:pt x="21" y="1050"/>
                          <a:pt x="0" y="1110"/>
                          <a:pt x="0" y="1110"/>
                        </a:cubicBezTo>
                        <a:cubicBezTo>
                          <a:pt x="12" y="1182"/>
                          <a:pt x="45" y="1263"/>
                          <a:pt x="45" y="1335"/>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395" name="Freeform 40"/>
                  <p:cNvSpPr>
                    <a:spLocks/>
                  </p:cNvSpPr>
                  <p:nvPr/>
                </p:nvSpPr>
                <p:spPr bwMode="auto">
                  <a:xfrm>
                    <a:off x="6480" y="1889"/>
                    <a:ext cx="1080" cy="1725"/>
                  </a:xfrm>
                  <a:custGeom>
                    <a:avLst/>
                    <a:gdLst>
                      <a:gd name="T0" fmla="*/ 2147483647 w 587"/>
                      <a:gd name="T1" fmla="*/ 4169780 h 1485"/>
                      <a:gd name="T2" fmla="*/ 2147483647 w 587"/>
                      <a:gd name="T3" fmla="*/ 3074826 h 1485"/>
                      <a:gd name="T4" fmla="*/ 2147483647 w 587"/>
                      <a:gd name="T5" fmla="*/ 2526858 h 1485"/>
                      <a:gd name="T6" fmla="*/ 2147483647 w 587"/>
                      <a:gd name="T7" fmla="*/ 839681 h 1485"/>
                      <a:gd name="T8" fmla="*/ 2147483647 w 587"/>
                      <a:gd name="T9" fmla="*/ 465118 h 1485"/>
                      <a:gd name="T10" fmla="*/ 2147483647 w 587"/>
                      <a:gd name="T11" fmla="*/ 0 h 1485"/>
                      <a:gd name="T12" fmla="*/ 0 60000 65536"/>
                      <a:gd name="T13" fmla="*/ 0 60000 65536"/>
                      <a:gd name="T14" fmla="*/ 0 60000 65536"/>
                      <a:gd name="T15" fmla="*/ 0 60000 65536"/>
                      <a:gd name="T16" fmla="*/ 0 60000 65536"/>
                      <a:gd name="T17" fmla="*/ 0 60000 65536"/>
                      <a:gd name="T18" fmla="*/ 0 w 587"/>
                      <a:gd name="T19" fmla="*/ 0 h 1485"/>
                      <a:gd name="T20" fmla="*/ 587 w 587"/>
                      <a:gd name="T21" fmla="*/ 1485 h 1485"/>
                    </a:gdLst>
                    <a:ahLst/>
                    <a:cxnLst>
                      <a:cxn ang="T12">
                        <a:pos x="T0" y="T1"/>
                      </a:cxn>
                      <a:cxn ang="T13">
                        <a:pos x="T2" y="T3"/>
                      </a:cxn>
                      <a:cxn ang="T14">
                        <a:pos x="T4" y="T5"/>
                      </a:cxn>
                      <a:cxn ang="T15">
                        <a:pos x="T6" y="T7"/>
                      </a:cxn>
                      <a:cxn ang="T16">
                        <a:pos x="T8" y="T9"/>
                      </a:cxn>
                      <a:cxn ang="T17">
                        <a:pos x="T10" y="T11"/>
                      </a:cxn>
                    </a:cxnLst>
                    <a:rect l="T18" t="T19" r="T20" b="T21"/>
                    <a:pathLst>
                      <a:path w="587" h="1485">
                        <a:moveTo>
                          <a:pt x="37" y="1485"/>
                        </a:moveTo>
                        <a:cubicBezTo>
                          <a:pt x="0" y="1337"/>
                          <a:pt x="54" y="1225"/>
                          <a:pt x="112" y="1095"/>
                        </a:cubicBezTo>
                        <a:cubicBezTo>
                          <a:pt x="140" y="1032"/>
                          <a:pt x="156" y="962"/>
                          <a:pt x="187" y="900"/>
                        </a:cubicBezTo>
                        <a:cubicBezTo>
                          <a:pt x="294" y="686"/>
                          <a:pt x="390" y="472"/>
                          <a:pt x="562" y="300"/>
                        </a:cubicBezTo>
                        <a:cubicBezTo>
                          <a:pt x="587" y="225"/>
                          <a:pt x="582" y="270"/>
                          <a:pt x="547" y="165"/>
                        </a:cubicBezTo>
                        <a:cubicBezTo>
                          <a:pt x="530" y="113"/>
                          <a:pt x="547" y="55"/>
                          <a:pt x="547"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01396" name="Picture 43" descr="http://tbn2.google.com/images?q=tbn:UX3qqEl37iIdgM:http://www.silhouettesclipart.com/wp-content/uploads/2007/10/car-clip-art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00000">
                    <a:off x="3562" y="2989"/>
                    <a:ext cx="900"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7" name="Picture 44" descr="See full size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600000">
                    <a:off x="5626" y="4404"/>
                    <a:ext cx="720"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8" name="Picture 45" descr="http://tbn2.google.com/images?q=tbn:p6Yq-V5PGyrJOM:http://www.marinkidz.com/images/ca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600000">
                    <a:off x="6576" y="2555"/>
                    <a:ext cx="830"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9" name="Picture 46" descr="http://tbn2.google.com/images?q=tbn:XoES5RkHKdl9uM:http://www.newimageasia.com/images/Clipart%2520Ca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00000">
                    <a:off x="7920" y="4630"/>
                    <a:ext cx="720"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400" name="Picture 47" descr="http://tbn0.google.com/images?q=tbn:UXSAy44TGxxFsM:http://www.aperfectworld.org/clipart/nature/mountain.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0" y="193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401" name="Picture 48" descr="http://tbn0.google.com/images?q=tbn:UXSAy44TGxxFsM:http://www.aperfectworld.org/clipart/nature/mountain.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0" y="247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402" name="Picture 49" descr="http://tbn0.google.com/images?q=tbn:UXSAy44TGxxFsM:http://www.aperfectworld.org/clipart/nature/mountain.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0" y="2111"/>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403" name="Picture 41" descr="See full size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61" y="3598"/>
                    <a:ext cx="720"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1385" name="TextBox 55"/>
                <p:cNvSpPr txBox="1">
                  <a:spLocks noChangeArrowheads="1"/>
                </p:cNvSpPr>
                <p:nvPr/>
              </p:nvSpPr>
              <p:spPr bwMode="auto">
                <a:xfrm>
                  <a:off x="7429808" y="1030512"/>
                  <a:ext cx="517564" cy="80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A</a:t>
                  </a:r>
                </a:p>
              </p:txBody>
            </p:sp>
            <p:sp>
              <p:nvSpPr>
                <p:cNvPr id="101386" name="TextBox 56"/>
                <p:cNvSpPr txBox="1">
                  <a:spLocks noChangeArrowheads="1"/>
                </p:cNvSpPr>
                <p:nvPr/>
              </p:nvSpPr>
              <p:spPr bwMode="auto">
                <a:xfrm>
                  <a:off x="2876777" y="2013856"/>
                  <a:ext cx="570366"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B</a:t>
                  </a:r>
                </a:p>
              </p:txBody>
            </p:sp>
            <p:sp>
              <p:nvSpPr>
                <p:cNvPr id="101387" name="TextBox 57"/>
                <p:cNvSpPr txBox="1">
                  <a:spLocks noChangeArrowheads="1"/>
                </p:cNvSpPr>
                <p:nvPr/>
              </p:nvSpPr>
              <p:spPr bwMode="auto">
                <a:xfrm>
                  <a:off x="6103257" y="43615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C</a:t>
                  </a:r>
                </a:p>
              </p:txBody>
            </p:sp>
            <p:sp>
              <p:nvSpPr>
                <p:cNvPr id="101388" name="TextBox 60"/>
                <p:cNvSpPr txBox="1">
                  <a:spLocks noChangeArrowheads="1"/>
                </p:cNvSpPr>
                <p:nvPr/>
              </p:nvSpPr>
              <p:spPr bwMode="auto">
                <a:xfrm>
                  <a:off x="8611961" y="2689163"/>
                  <a:ext cx="504825" cy="8054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E</a:t>
                  </a:r>
                </a:p>
              </p:txBody>
            </p:sp>
            <p:sp>
              <p:nvSpPr>
                <p:cNvPr id="101389" name="TextBox 61"/>
                <p:cNvSpPr txBox="1">
                  <a:spLocks noChangeArrowheads="1"/>
                </p:cNvSpPr>
                <p:nvPr/>
              </p:nvSpPr>
              <p:spPr bwMode="auto">
                <a:xfrm>
                  <a:off x="8626475" y="43107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D</a:t>
                  </a:r>
                </a:p>
              </p:txBody>
            </p:sp>
          </p:grpSp>
          <p:sp>
            <p:nvSpPr>
              <p:cNvPr id="101382" name="Line 32"/>
              <p:cNvSpPr>
                <a:spLocks noChangeShapeType="1"/>
              </p:cNvSpPr>
              <p:nvPr/>
            </p:nvSpPr>
            <p:spPr bwMode="auto">
              <a:xfrm flipV="1">
                <a:off x="8749619" y="3762145"/>
                <a:ext cx="0" cy="45734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1383" name="Text Box 42"/>
              <p:cNvSpPr txBox="1">
                <a:spLocks noChangeArrowheads="1"/>
              </p:cNvSpPr>
              <p:nvPr/>
            </p:nvSpPr>
            <p:spPr bwMode="auto">
              <a:xfrm>
                <a:off x="8443739" y="4209870"/>
                <a:ext cx="772845" cy="2149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cs typeface="Arial" charset="0"/>
                  </a:rPr>
                  <a:t>North</a:t>
                </a:r>
              </a:p>
            </p:txBody>
          </p:sp>
        </p:gr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a:spLocks noChangeArrowheads="1"/>
          </p:cNvSpPr>
          <p:nvPr/>
        </p:nvSpPr>
        <p:spPr bwMode="auto">
          <a:xfrm>
            <a:off x="0" y="1106488"/>
            <a:ext cx="8980488" cy="2593975"/>
          </a:xfrm>
          <a:prstGeom prst="rect">
            <a:avLst/>
          </a:prstGeom>
          <a:solidFill>
            <a:srgbClr val="7F7F7F">
              <a:alpha val="10196"/>
            </a:srgbClr>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102402" name="Title 1"/>
          <p:cNvSpPr>
            <a:spLocks noGrp="1"/>
          </p:cNvSpPr>
          <p:nvPr>
            <p:ph type="title"/>
          </p:nvPr>
        </p:nvSpPr>
        <p:spPr/>
        <p:txBody>
          <a:bodyPr/>
          <a:lstStyle/>
          <a:p>
            <a:pPr eaLnBrk="1" hangingPunct="1"/>
            <a:r>
              <a:rPr lang="en-US" sz="3000" b="1" dirty="0">
                <a:cs typeface="ＭＳ Ｐゴシック" charset="0"/>
              </a:rPr>
              <a:t>Match cars and graphs</a:t>
            </a:r>
          </a:p>
        </p:txBody>
      </p:sp>
      <p:sp>
        <p:nvSpPr>
          <p:cNvPr id="102403" name="TextBox 47"/>
          <p:cNvSpPr txBox="1">
            <a:spLocks noChangeArrowheads="1"/>
          </p:cNvSpPr>
          <p:nvPr/>
        </p:nvSpPr>
        <p:spPr bwMode="auto">
          <a:xfrm>
            <a:off x="4627563" y="1144588"/>
            <a:ext cx="20447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What</a:t>
            </a:r>
          </a:p>
          <a:p>
            <a:pPr eaLnBrk="1" hangingPunct="1"/>
            <a:r>
              <a:rPr lang="en-US"/>
              <a:t>direction?</a:t>
            </a:r>
          </a:p>
          <a:p>
            <a:pPr eaLnBrk="1" hangingPunct="1"/>
            <a:endParaRPr lang="en-US" sz="3200"/>
          </a:p>
          <a:p>
            <a:pPr eaLnBrk="1" hangingPunct="1"/>
            <a:r>
              <a:rPr lang="en-US" sz="3200"/>
              <a:t>________</a:t>
            </a:r>
          </a:p>
        </p:txBody>
      </p:sp>
      <p:sp>
        <p:nvSpPr>
          <p:cNvPr id="102404" name="TextBox 48"/>
          <p:cNvSpPr txBox="1">
            <a:spLocks noChangeArrowheads="1"/>
          </p:cNvSpPr>
          <p:nvPr/>
        </p:nvSpPr>
        <p:spPr bwMode="auto">
          <a:xfrm>
            <a:off x="6645275" y="1144588"/>
            <a:ext cx="203200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Which car?</a:t>
            </a:r>
          </a:p>
          <a:p>
            <a:pPr eaLnBrk="1" hangingPunct="1"/>
            <a:endParaRPr lang="en-US" sz="3200"/>
          </a:p>
          <a:p>
            <a:pPr eaLnBrk="1" hangingPunct="1"/>
            <a:r>
              <a:rPr lang="en-US" sz="3200"/>
              <a:t>________</a:t>
            </a:r>
          </a:p>
        </p:txBody>
      </p:sp>
      <p:grpSp>
        <p:nvGrpSpPr>
          <p:cNvPr id="102405" name="Group 50"/>
          <p:cNvGrpSpPr>
            <a:grpSpLocks/>
          </p:cNvGrpSpPr>
          <p:nvPr/>
        </p:nvGrpSpPr>
        <p:grpSpPr bwMode="auto">
          <a:xfrm>
            <a:off x="149225" y="1247775"/>
            <a:ext cx="1962150" cy="1817688"/>
            <a:chOff x="149225" y="1247775"/>
            <a:chExt cx="1962150" cy="1817688"/>
          </a:xfrm>
        </p:grpSpPr>
        <p:sp>
          <p:nvSpPr>
            <p:cNvPr id="102440" name="TextBox 40"/>
            <p:cNvSpPr txBox="1">
              <a:spLocks noChangeArrowheads="1"/>
            </p:cNvSpPr>
            <p:nvPr/>
          </p:nvSpPr>
          <p:spPr bwMode="auto">
            <a:xfrm>
              <a:off x="917015" y="1247775"/>
              <a:ext cx="9372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North</a:t>
              </a:r>
            </a:p>
          </p:txBody>
        </p:sp>
        <p:sp>
          <p:nvSpPr>
            <p:cNvPr id="102441" name="TextBox 41"/>
            <p:cNvSpPr txBox="1">
              <a:spLocks noChangeArrowheads="1"/>
            </p:cNvSpPr>
            <p:nvPr/>
          </p:nvSpPr>
          <p:spPr bwMode="auto">
            <a:xfrm>
              <a:off x="550874" y="2757919"/>
              <a:ext cx="1560501" cy="3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sp>
          <p:nvSpPr>
            <p:cNvPr id="102442" name="Line 3"/>
            <p:cNvSpPr>
              <a:spLocks noChangeShapeType="1"/>
            </p:cNvSpPr>
            <p:nvPr/>
          </p:nvSpPr>
          <p:spPr bwMode="auto">
            <a:xfrm>
              <a:off x="508237" y="1807142"/>
              <a:ext cx="0" cy="8788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43" name="Line 4"/>
            <p:cNvSpPr>
              <a:spLocks noChangeShapeType="1"/>
            </p:cNvSpPr>
            <p:nvPr/>
          </p:nvSpPr>
          <p:spPr bwMode="auto">
            <a:xfrm>
              <a:off x="508237" y="2685951"/>
              <a:ext cx="1565263"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44" name="Line 5"/>
            <p:cNvSpPr>
              <a:spLocks noChangeShapeType="1"/>
            </p:cNvSpPr>
            <p:nvPr/>
          </p:nvSpPr>
          <p:spPr bwMode="auto">
            <a:xfrm flipV="1">
              <a:off x="508237" y="1826048"/>
              <a:ext cx="840513" cy="85990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45" name="TextBox 40"/>
            <p:cNvSpPr txBox="1">
              <a:spLocks noChangeArrowheads="1"/>
            </p:cNvSpPr>
            <p:nvPr/>
          </p:nvSpPr>
          <p:spPr bwMode="auto">
            <a:xfrm rot="-5400000">
              <a:off x="-342599" y="1901629"/>
              <a:ext cx="12914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North (miles)</a:t>
              </a:r>
            </a:p>
          </p:txBody>
        </p:sp>
      </p:grpSp>
      <p:grpSp>
        <p:nvGrpSpPr>
          <p:cNvPr id="102406" name="Group 56"/>
          <p:cNvGrpSpPr>
            <a:grpSpLocks/>
          </p:cNvGrpSpPr>
          <p:nvPr/>
        </p:nvGrpSpPr>
        <p:grpSpPr bwMode="auto">
          <a:xfrm>
            <a:off x="2259013" y="1204913"/>
            <a:ext cx="1933575" cy="1860550"/>
            <a:chOff x="2259048" y="1205328"/>
            <a:chExt cx="1933540" cy="1860135"/>
          </a:xfrm>
        </p:grpSpPr>
        <p:sp>
          <p:nvSpPr>
            <p:cNvPr id="102434" name="Line 7"/>
            <p:cNvSpPr>
              <a:spLocks noChangeShapeType="1"/>
            </p:cNvSpPr>
            <p:nvPr/>
          </p:nvSpPr>
          <p:spPr bwMode="auto">
            <a:xfrm>
              <a:off x="2603046" y="1807142"/>
              <a:ext cx="0" cy="8788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35" name="Line 8"/>
            <p:cNvSpPr>
              <a:spLocks noChangeShapeType="1"/>
            </p:cNvSpPr>
            <p:nvPr/>
          </p:nvSpPr>
          <p:spPr bwMode="auto">
            <a:xfrm>
              <a:off x="2603046" y="2685951"/>
              <a:ext cx="1565499"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36" name="Line 9"/>
            <p:cNvSpPr>
              <a:spLocks noChangeShapeType="1"/>
            </p:cNvSpPr>
            <p:nvPr/>
          </p:nvSpPr>
          <p:spPr bwMode="auto">
            <a:xfrm flipV="1">
              <a:off x="2584084" y="2226733"/>
              <a:ext cx="887249" cy="459218"/>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37" name="TextBox 41"/>
            <p:cNvSpPr txBox="1">
              <a:spLocks noChangeArrowheads="1"/>
            </p:cNvSpPr>
            <p:nvPr/>
          </p:nvSpPr>
          <p:spPr bwMode="auto">
            <a:xfrm>
              <a:off x="3052391" y="1247775"/>
              <a:ext cx="800506" cy="46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East</a:t>
              </a:r>
            </a:p>
          </p:txBody>
        </p:sp>
        <p:sp>
          <p:nvSpPr>
            <p:cNvPr id="102438" name="TextBox 41"/>
            <p:cNvSpPr txBox="1">
              <a:spLocks noChangeArrowheads="1"/>
            </p:cNvSpPr>
            <p:nvPr/>
          </p:nvSpPr>
          <p:spPr bwMode="auto">
            <a:xfrm rot="-5400000">
              <a:off x="1664987" y="1799389"/>
              <a:ext cx="14959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East (miles)</a:t>
              </a:r>
            </a:p>
          </p:txBody>
        </p:sp>
        <p:sp>
          <p:nvSpPr>
            <p:cNvPr id="102439" name="TextBox 41"/>
            <p:cNvSpPr txBox="1">
              <a:spLocks noChangeArrowheads="1"/>
            </p:cNvSpPr>
            <p:nvPr/>
          </p:nvSpPr>
          <p:spPr bwMode="auto">
            <a:xfrm>
              <a:off x="2631717" y="2757919"/>
              <a:ext cx="1560871" cy="3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grpSp>
      <p:grpSp>
        <p:nvGrpSpPr>
          <p:cNvPr id="102407" name="Group 53"/>
          <p:cNvGrpSpPr>
            <a:grpSpLocks/>
          </p:cNvGrpSpPr>
          <p:nvPr/>
        </p:nvGrpSpPr>
        <p:grpSpPr bwMode="auto">
          <a:xfrm>
            <a:off x="1404938" y="3675063"/>
            <a:ext cx="6361112" cy="3321050"/>
            <a:chOff x="1404938" y="3675063"/>
            <a:chExt cx="6359918" cy="3321050"/>
          </a:xfrm>
        </p:grpSpPr>
        <p:sp>
          <p:nvSpPr>
            <p:cNvPr id="55" name="Freeform 54"/>
            <p:cNvSpPr/>
            <p:nvPr/>
          </p:nvSpPr>
          <p:spPr>
            <a:xfrm>
              <a:off x="5328501" y="5302250"/>
              <a:ext cx="2098281" cy="190500"/>
            </a:xfrm>
            <a:custGeom>
              <a:avLst/>
              <a:gdLst>
                <a:gd name="connsiteX0" fmla="*/ 0 w 2097833"/>
                <a:gd name="connsiteY0" fmla="*/ 51031 h 190894"/>
                <a:gd name="connsiteX1" fmla="*/ 272152 w 2097833"/>
                <a:gd name="connsiteY1" fmla="*/ 5670 h 190894"/>
                <a:gd name="connsiteX2" fmla="*/ 396888 w 2097833"/>
                <a:gd name="connsiteY2" fmla="*/ 85052 h 190894"/>
                <a:gd name="connsiteX3" fmla="*/ 725737 w 2097833"/>
                <a:gd name="connsiteY3" fmla="*/ 96392 h 190894"/>
                <a:gd name="connsiteX4" fmla="*/ 839134 w 2097833"/>
                <a:gd name="connsiteY4" fmla="*/ 187114 h 190894"/>
                <a:gd name="connsiteX5" fmla="*/ 1043247 w 2097833"/>
                <a:gd name="connsiteY5" fmla="*/ 119073 h 190894"/>
                <a:gd name="connsiteX6" fmla="*/ 1598889 w 2097833"/>
                <a:gd name="connsiteY6" fmla="*/ 107732 h 190894"/>
                <a:gd name="connsiteX7" fmla="*/ 2052475 w 2097833"/>
                <a:gd name="connsiteY7" fmla="*/ 96392 h 190894"/>
                <a:gd name="connsiteX8" fmla="*/ 2052475 w 2097833"/>
                <a:gd name="connsiteY8" fmla="*/ 96392 h 190894"/>
                <a:gd name="connsiteX9" fmla="*/ 2097833 w 2097833"/>
                <a:gd name="connsiteY9" fmla="*/ 85052 h 1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7833" h="190894">
                  <a:moveTo>
                    <a:pt x="0" y="51031"/>
                  </a:moveTo>
                  <a:cubicBezTo>
                    <a:pt x="103002" y="25515"/>
                    <a:pt x="206004" y="0"/>
                    <a:pt x="272152" y="5670"/>
                  </a:cubicBezTo>
                  <a:cubicBezTo>
                    <a:pt x="338300" y="11340"/>
                    <a:pt x="321290" y="69932"/>
                    <a:pt x="396888" y="85052"/>
                  </a:cubicBezTo>
                  <a:cubicBezTo>
                    <a:pt x="472486" y="100172"/>
                    <a:pt x="652029" y="79382"/>
                    <a:pt x="725737" y="96392"/>
                  </a:cubicBezTo>
                  <a:cubicBezTo>
                    <a:pt x="799445" y="113402"/>
                    <a:pt x="786216" y="183334"/>
                    <a:pt x="839134" y="187114"/>
                  </a:cubicBezTo>
                  <a:cubicBezTo>
                    <a:pt x="892052" y="190894"/>
                    <a:pt x="916621" y="132303"/>
                    <a:pt x="1043247" y="119073"/>
                  </a:cubicBezTo>
                  <a:cubicBezTo>
                    <a:pt x="1169873" y="105843"/>
                    <a:pt x="1598889" y="107732"/>
                    <a:pt x="1598889" y="107732"/>
                  </a:cubicBezTo>
                  <a:lnTo>
                    <a:pt x="2052475" y="96392"/>
                  </a:lnTo>
                  <a:lnTo>
                    <a:pt x="2052475" y="96392"/>
                  </a:lnTo>
                  <a:lnTo>
                    <a:pt x="2097833" y="85052"/>
                  </a:lnTo>
                </a:path>
              </a:pathLst>
            </a:cu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nvGrpSpPr>
            <p:cNvPr id="102410" name="Group 52"/>
            <p:cNvGrpSpPr>
              <a:grpSpLocks/>
            </p:cNvGrpSpPr>
            <p:nvPr/>
          </p:nvGrpSpPr>
          <p:grpSpPr bwMode="auto">
            <a:xfrm>
              <a:off x="1404938" y="3675063"/>
              <a:ext cx="6359918" cy="3321050"/>
              <a:chOff x="2876550" y="3665905"/>
              <a:chExt cx="6359918" cy="3320683"/>
            </a:xfrm>
          </p:grpSpPr>
          <p:grpSp>
            <p:nvGrpSpPr>
              <p:cNvPr id="102411" name="Group 48"/>
              <p:cNvGrpSpPr>
                <a:grpSpLocks/>
              </p:cNvGrpSpPr>
              <p:nvPr/>
            </p:nvGrpSpPr>
            <p:grpSpPr bwMode="auto">
              <a:xfrm>
                <a:off x="2876550" y="3665905"/>
                <a:ext cx="6267450" cy="3320683"/>
                <a:chOff x="2876777" y="1030512"/>
                <a:chExt cx="6267223" cy="4136508"/>
              </a:xfrm>
            </p:grpSpPr>
            <p:grpSp>
              <p:nvGrpSpPr>
                <p:cNvPr id="102414" name="Group 33"/>
                <p:cNvGrpSpPr>
                  <a:grpSpLocks/>
                </p:cNvGrpSpPr>
                <p:nvPr/>
              </p:nvGrpSpPr>
              <p:grpSpPr bwMode="auto">
                <a:xfrm>
                  <a:off x="3081802" y="1127131"/>
                  <a:ext cx="5706597" cy="3608156"/>
                  <a:chOff x="2880" y="1889"/>
                  <a:chExt cx="5955" cy="3420"/>
                </a:xfrm>
              </p:grpSpPr>
              <p:sp>
                <p:nvSpPr>
                  <p:cNvPr id="102420" name="Rectangle 34"/>
                  <p:cNvSpPr>
                    <a:spLocks noChangeArrowheads="1"/>
                  </p:cNvSpPr>
                  <p:nvPr/>
                </p:nvSpPr>
                <p:spPr bwMode="auto">
                  <a:xfrm>
                    <a:off x="2880" y="1889"/>
                    <a:ext cx="5940" cy="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02421" name="Picture 35" descr="http://tbn0.google.com/images?q=tbn:74EkAN8r94_iJM:http://abkldesigns.com/skyln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 y="3149"/>
                    <a:ext cx="1260" cy="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2" name="Freeform 36"/>
                  <p:cNvSpPr>
                    <a:spLocks/>
                  </p:cNvSpPr>
                  <p:nvPr/>
                </p:nvSpPr>
                <p:spPr bwMode="auto">
                  <a:xfrm>
                    <a:off x="6765" y="3989"/>
                    <a:ext cx="2070" cy="1200"/>
                  </a:xfrm>
                  <a:custGeom>
                    <a:avLst/>
                    <a:gdLst>
                      <a:gd name="T0" fmla="*/ 0 w 2070"/>
                      <a:gd name="T1" fmla="*/ 0 h 1200"/>
                      <a:gd name="T2" fmla="*/ 30 w 2070"/>
                      <a:gd name="T3" fmla="*/ 105 h 1200"/>
                      <a:gd name="T4" fmla="*/ 150 w 2070"/>
                      <a:gd name="T5" fmla="*/ 225 h 1200"/>
                      <a:gd name="T6" fmla="*/ 765 w 2070"/>
                      <a:gd name="T7" fmla="*/ 360 h 1200"/>
                      <a:gd name="T8" fmla="*/ 975 w 2070"/>
                      <a:gd name="T9" fmla="*/ 390 h 1200"/>
                      <a:gd name="T10" fmla="*/ 1215 w 2070"/>
                      <a:gd name="T11" fmla="*/ 435 h 1200"/>
                      <a:gd name="T12" fmla="*/ 1320 w 2070"/>
                      <a:gd name="T13" fmla="*/ 675 h 1200"/>
                      <a:gd name="T14" fmla="*/ 1440 w 2070"/>
                      <a:gd name="T15" fmla="*/ 855 h 1200"/>
                      <a:gd name="T16" fmla="*/ 1485 w 2070"/>
                      <a:gd name="T17" fmla="*/ 900 h 1200"/>
                      <a:gd name="T18" fmla="*/ 1710 w 2070"/>
                      <a:gd name="T19" fmla="*/ 1035 h 1200"/>
                      <a:gd name="T20" fmla="*/ 1890 w 2070"/>
                      <a:gd name="T21" fmla="*/ 1110 h 1200"/>
                      <a:gd name="T22" fmla="*/ 2025 w 2070"/>
                      <a:gd name="T23" fmla="*/ 1185 h 1200"/>
                      <a:gd name="T24" fmla="*/ 2070 w 2070"/>
                      <a:gd name="T25" fmla="*/ 1200 h 12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70"/>
                      <a:gd name="T40" fmla="*/ 0 h 1200"/>
                      <a:gd name="T41" fmla="*/ 2070 w 2070"/>
                      <a:gd name="T42" fmla="*/ 1200 h 12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70" h="1200">
                        <a:moveTo>
                          <a:pt x="0" y="0"/>
                        </a:moveTo>
                        <a:cubicBezTo>
                          <a:pt x="5" y="19"/>
                          <a:pt x="19" y="83"/>
                          <a:pt x="30" y="105"/>
                        </a:cubicBezTo>
                        <a:cubicBezTo>
                          <a:pt x="57" y="160"/>
                          <a:pt x="102" y="191"/>
                          <a:pt x="150" y="225"/>
                        </a:cubicBezTo>
                        <a:cubicBezTo>
                          <a:pt x="332" y="355"/>
                          <a:pt x="550" y="324"/>
                          <a:pt x="765" y="360"/>
                        </a:cubicBezTo>
                        <a:cubicBezTo>
                          <a:pt x="895" y="382"/>
                          <a:pt x="825" y="371"/>
                          <a:pt x="975" y="390"/>
                        </a:cubicBezTo>
                        <a:cubicBezTo>
                          <a:pt x="1054" y="416"/>
                          <a:pt x="1132" y="425"/>
                          <a:pt x="1215" y="435"/>
                        </a:cubicBezTo>
                        <a:cubicBezTo>
                          <a:pt x="1329" y="473"/>
                          <a:pt x="1298" y="575"/>
                          <a:pt x="1320" y="675"/>
                        </a:cubicBezTo>
                        <a:cubicBezTo>
                          <a:pt x="1344" y="786"/>
                          <a:pt x="1354" y="769"/>
                          <a:pt x="1440" y="855"/>
                        </a:cubicBezTo>
                        <a:cubicBezTo>
                          <a:pt x="1455" y="870"/>
                          <a:pt x="1467" y="888"/>
                          <a:pt x="1485" y="900"/>
                        </a:cubicBezTo>
                        <a:cubicBezTo>
                          <a:pt x="1558" y="949"/>
                          <a:pt x="1630" y="1000"/>
                          <a:pt x="1710" y="1035"/>
                        </a:cubicBezTo>
                        <a:cubicBezTo>
                          <a:pt x="1772" y="1062"/>
                          <a:pt x="1830" y="1080"/>
                          <a:pt x="1890" y="1110"/>
                        </a:cubicBezTo>
                        <a:cubicBezTo>
                          <a:pt x="1936" y="1133"/>
                          <a:pt x="1979" y="1162"/>
                          <a:pt x="2025" y="1185"/>
                        </a:cubicBezTo>
                        <a:cubicBezTo>
                          <a:pt x="2039" y="1192"/>
                          <a:pt x="2070" y="1200"/>
                          <a:pt x="2070" y="12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423" name="Freeform 38"/>
                  <p:cNvSpPr>
                    <a:spLocks/>
                  </p:cNvSpPr>
                  <p:nvPr/>
                </p:nvSpPr>
                <p:spPr bwMode="auto">
                  <a:xfrm>
                    <a:off x="3176" y="2439"/>
                    <a:ext cx="2464" cy="1325"/>
                  </a:xfrm>
                  <a:custGeom>
                    <a:avLst/>
                    <a:gdLst>
                      <a:gd name="T0" fmla="*/ 0 w 2745"/>
                      <a:gd name="T1" fmla="*/ 0 h 900"/>
                      <a:gd name="T2" fmla="*/ 4 w 2745"/>
                      <a:gd name="T3" fmla="*/ 2147483647 h 900"/>
                      <a:gd name="T4" fmla="*/ 4 w 2745"/>
                      <a:gd name="T5" fmla="*/ 2147483647 h 900"/>
                      <a:gd name="T6" fmla="*/ 4 w 2745"/>
                      <a:gd name="T7" fmla="*/ 2147483647 h 900"/>
                      <a:gd name="T8" fmla="*/ 5 w 2745"/>
                      <a:gd name="T9" fmla="*/ 2147483647 h 900"/>
                      <a:gd name="T10" fmla="*/ 10 w 2745"/>
                      <a:gd name="T11" fmla="*/ 2147483647 h 900"/>
                      <a:gd name="T12" fmla="*/ 11 w 2745"/>
                      <a:gd name="T13" fmla="*/ 2147483647 h 900"/>
                      <a:gd name="T14" fmla="*/ 12 w 2745"/>
                      <a:gd name="T15" fmla="*/ 2147483647 h 900"/>
                      <a:gd name="T16" fmla="*/ 13 w 2745"/>
                      <a:gd name="T17" fmla="*/ 2147483647 h 900"/>
                      <a:gd name="T18" fmla="*/ 18 w 2745"/>
                      <a:gd name="T19" fmla="*/ 2147483647 h 900"/>
                      <a:gd name="T20" fmla="*/ 24 w 2745"/>
                      <a:gd name="T21" fmla="*/ 2147483647 h 9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45"/>
                      <a:gd name="T34" fmla="*/ 0 h 900"/>
                      <a:gd name="T35" fmla="*/ 2745 w 2745"/>
                      <a:gd name="T36" fmla="*/ 900 h 9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45" h="900">
                        <a:moveTo>
                          <a:pt x="0" y="0"/>
                        </a:moveTo>
                        <a:cubicBezTo>
                          <a:pt x="73" y="24"/>
                          <a:pt x="122" y="32"/>
                          <a:pt x="180" y="90"/>
                        </a:cubicBezTo>
                        <a:cubicBezTo>
                          <a:pt x="195" y="105"/>
                          <a:pt x="208" y="122"/>
                          <a:pt x="225" y="135"/>
                        </a:cubicBezTo>
                        <a:cubicBezTo>
                          <a:pt x="301" y="194"/>
                          <a:pt x="410" y="242"/>
                          <a:pt x="495" y="285"/>
                        </a:cubicBezTo>
                        <a:cubicBezTo>
                          <a:pt x="533" y="342"/>
                          <a:pt x="583" y="355"/>
                          <a:pt x="645" y="390"/>
                        </a:cubicBezTo>
                        <a:cubicBezTo>
                          <a:pt x="794" y="473"/>
                          <a:pt x="957" y="476"/>
                          <a:pt x="1125" y="495"/>
                        </a:cubicBezTo>
                        <a:cubicBezTo>
                          <a:pt x="1155" y="505"/>
                          <a:pt x="1185" y="515"/>
                          <a:pt x="1215" y="525"/>
                        </a:cubicBezTo>
                        <a:cubicBezTo>
                          <a:pt x="1254" y="538"/>
                          <a:pt x="1335" y="555"/>
                          <a:pt x="1335" y="555"/>
                        </a:cubicBezTo>
                        <a:cubicBezTo>
                          <a:pt x="1386" y="589"/>
                          <a:pt x="1425" y="600"/>
                          <a:pt x="1485" y="615"/>
                        </a:cubicBezTo>
                        <a:cubicBezTo>
                          <a:pt x="1664" y="735"/>
                          <a:pt x="1868" y="730"/>
                          <a:pt x="2070" y="780"/>
                        </a:cubicBezTo>
                        <a:cubicBezTo>
                          <a:pt x="2290" y="835"/>
                          <a:pt x="2517" y="900"/>
                          <a:pt x="2745" y="9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424" name="Freeform 39"/>
                  <p:cNvSpPr>
                    <a:spLocks/>
                  </p:cNvSpPr>
                  <p:nvPr/>
                </p:nvSpPr>
                <p:spPr bwMode="auto">
                  <a:xfrm>
                    <a:off x="5940" y="3974"/>
                    <a:ext cx="165" cy="1335"/>
                  </a:xfrm>
                  <a:custGeom>
                    <a:avLst/>
                    <a:gdLst>
                      <a:gd name="T0" fmla="*/ 60 w 165"/>
                      <a:gd name="T1" fmla="*/ 0 h 1335"/>
                      <a:gd name="T2" fmla="*/ 105 w 165"/>
                      <a:gd name="T3" fmla="*/ 135 h 1335"/>
                      <a:gd name="T4" fmla="*/ 135 w 165"/>
                      <a:gd name="T5" fmla="*/ 180 h 1335"/>
                      <a:gd name="T6" fmla="*/ 165 w 165"/>
                      <a:gd name="T7" fmla="*/ 270 h 1335"/>
                      <a:gd name="T8" fmla="*/ 90 w 165"/>
                      <a:gd name="T9" fmla="*/ 795 h 1335"/>
                      <a:gd name="T10" fmla="*/ 30 w 165"/>
                      <a:gd name="T11" fmla="*/ 1020 h 1335"/>
                      <a:gd name="T12" fmla="*/ 0 w 165"/>
                      <a:gd name="T13" fmla="*/ 1110 h 1335"/>
                      <a:gd name="T14" fmla="*/ 45 w 165"/>
                      <a:gd name="T15" fmla="*/ 1335 h 1335"/>
                      <a:gd name="T16" fmla="*/ 0 60000 65536"/>
                      <a:gd name="T17" fmla="*/ 0 60000 65536"/>
                      <a:gd name="T18" fmla="*/ 0 60000 65536"/>
                      <a:gd name="T19" fmla="*/ 0 60000 65536"/>
                      <a:gd name="T20" fmla="*/ 0 60000 65536"/>
                      <a:gd name="T21" fmla="*/ 0 60000 65536"/>
                      <a:gd name="T22" fmla="*/ 0 60000 65536"/>
                      <a:gd name="T23" fmla="*/ 0 60000 65536"/>
                      <a:gd name="T24" fmla="*/ 0 w 165"/>
                      <a:gd name="T25" fmla="*/ 0 h 1335"/>
                      <a:gd name="T26" fmla="*/ 165 w 165"/>
                      <a:gd name="T27" fmla="*/ 1335 h 13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5" h="1335">
                        <a:moveTo>
                          <a:pt x="60" y="0"/>
                        </a:moveTo>
                        <a:cubicBezTo>
                          <a:pt x="75" y="45"/>
                          <a:pt x="79" y="96"/>
                          <a:pt x="105" y="135"/>
                        </a:cubicBezTo>
                        <a:cubicBezTo>
                          <a:pt x="115" y="150"/>
                          <a:pt x="128" y="164"/>
                          <a:pt x="135" y="180"/>
                        </a:cubicBezTo>
                        <a:cubicBezTo>
                          <a:pt x="148" y="209"/>
                          <a:pt x="165" y="270"/>
                          <a:pt x="165" y="270"/>
                        </a:cubicBezTo>
                        <a:cubicBezTo>
                          <a:pt x="151" y="449"/>
                          <a:pt x="129" y="620"/>
                          <a:pt x="90" y="795"/>
                        </a:cubicBezTo>
                        <a:cubicBezTo>
                          <a:pt x="73" y="873"/>
                          <a:pt x="53" y="944"/>
                          <a:pt x="30" y="1020"/>
                        </a:cubicBezTo>
                        <a:cubicBezTo>
                          <a:pt x="21" y="1050"/>
                          <a:pt x="0" y="1110"/>
                          <a:pt x="0" y="1110"/>
                        </a:cubicBezTo>
                        <a:cubicBezTo>
                          <a:pt x="12" y="1182"/>
                          <a:pt x="45" y="1263"/>
                          <a:pt x="45" y="1335"/>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425" name="Freeform 40"/>
                  <p:cNvSpPr>
                    <a:spLocks/>
                  </p:cNvSpPr>
                  <p:nvPr/>
                </p:nvSpPr>
                <p:spPr bwMode="auto">
                  <a:xfrm>
                    <a:off x="6480" y="1889"/>
                    <a:ext cx="1080" cy="1725"/>
                  </a:xfrm>
                  <a:custGeom>
                    <a:avLst/>
                    <a:gdLst>
                      <a:gd name="T0" fmla="*/ 2147483647 w 587"/>
                      <a:gd name="T1" fmla="*/ 4169780 h 1485"/>
                      <a:gd name="T2" fmla="*/ 2147483647 w 587"/>
                      <a:gd name="T3" fmla="*/ 3074826 h 1485"/>
                      <a:gd name="T4" fmla="*/ 2147483647 w 587"/>
                      <a:gd name="T5" fmla="*/ 2526858 h 1485"/>
                      <a:gd name="T6" fmla="*/ 2147483647 w 587"/>
                      <a:gd name="T7" fmla="*/ 839681 h 1485"/>
                      <a:gd name="T8" fmla="*/ 2147483647 w 587"/>
                      <a:gd name="T9" fmla="*/ 465118 h 1485"/>
                      <a:gd name="T10" fmla="*/ 2147483647 w 587"/>
                      <a:gd name="T11" fmla="*/ 0 h 1485"/>
                      <a:gd name="T12" fmla="*/ 0 60000 65536"/>
                      <a:gd name="T13" fmla="*/ 0 60000 65536"/>
                      <a:gd name="T14" fmla="*/ 0 60000 65536"/>
                      <a:gd name="T15" fmla="*/ 0 60000 65536"/>
                      <a:gd name="T16" fmla="*/ 0 60000 65536"/>
                      <a:gd name="T17" fmla="*/ 0 60000 65536"/>
                      <a:gd name="T18" fmla="*/ 0 w 587"/>
                      <a:gd name="T19" fmla="*/ 0 h 1485"/>
                      <a:gd name="T20" fmla="*/ 587 w 587"/>
                      <a:gd name="T21" fmla="*/ 1485 h 1485"/>
                    </a:gdLst>
                    <a:ahLst/>
                    <a:cxnLst>
                      <a:cxn ang="T12">
                        <a:pos x="T0" y="T1"/>
                      </a:cxn>
                      <a:cxn ang="T13">
                        <a:pos x="T2" y="T3"/>
                      </a:cxn>
                      <a:cxn ang="T14">
                        <a:pos x="T4" y="T5"/>
                      </a:cxn>
                      <a:cxn ang="T15">
                        <a:pos x="T6" y="T7"/>
                      </a:cxn>
                      <a:cxn ang="T16">
                        <a:pos x="T8" y="T9"/>
                      </a:cxn>
                      <a:cxn ang="T17">
                        <a:pos x="T10" y="T11"/>
                      </a:cxn>
                    </a:cxnLst>
                    <a:rect l="T18" t="T19" r="T20" b="T21"/>
                    <a:pathLst>
                      <a:path w="587" h="1485">
                        <a:moveTo>
                          <a:pt x="37" y="1485"/>
                        </a:moveTo>
                        <a:cubicBezTo>
                          <a:pt x="0" y="1337"/>
                          <a:pt x="54" y="1225"/>
                          <a:pt x="112" y="1095"/>
                        </a:cubicBezTo>
                        <a:cubicBezTo>
                          <a:pt x="140" y="1032"/>
                          <a:pt x="156" y="962"/>
                          <a:pt x="187" y="900"/>
                        </a:cubicBezTo>
                        <a:cubicBezTo>
                          <a:pt x="294" y="686"/>
                          <a:pt x="390" y="472"/>
                          <a:pt x="562" y="300"/>
                        </a:cubicBezTo>
                        <a:cubicBezTo>
                          <a:pt x="587" y="225"/>
                          <a:pt x="582" y="270"/>
                          <a:pt x="547" y="165"/>
                        </a:cubicBezTo>
                        <a:cubicBezTo>
                          <a:pt x="530" y="113"/>
                          <a:pt x="547" y="55"/>
                          <a:pt x="547"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02426" name="Picture 43" descr="http://tbn2.google.com/images?q=tbn:UX3qqEl37iIdgM:http://www.silhouettesclipart.com/wp-content/uploads/2007/10/car-clip-art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00000">
                    <a:off x="3562" y="2989"/>
                    <a:ext cx="900"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7" name="Picture 44" descr="See full size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600000">
                    <a:off x="5626" y="4404"/>
                    <a:ext cx="720"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8" name="Picture 45" descr="http://tbn2.google.com/images?q=tbn:p6Yq-V5PGyrJOM:http://www.marinkidz.com/images/ca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600000">
                    <a:off x="6576" y="2555"/>
                    <a:ext cx="830"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9" name="Picture 46" descr="http://tbn2.google.com/images?q=tbn:XoES5RkHKdl9uM:http://www.newimageasia.com/images/Clipart%2520Ca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00000">
                    <a:off x="7920" y="4630"/>
                    <a:ext cx="720"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0" name="Picture 47" descr="http://tbn0.google.com/images?q=tbn:UXSAy44TGxxFsM:http://www.aperfectworld.org/clipart/nature/mountain.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0" y="193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1" name="Picture 48" descr="http://tbn0.google.com/images?q=tbn:UXSAy44TGxxFsM:http://www.aperfectworld.org/clipart/nature/mountain.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0" y="247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2" name="Picture 49" descr="http://tbn0.google.com/images?q=tbn:UXSAy44TGxxFsM:http://www.aperfectworld.org/clipart/nature/mountain.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0" y="2111"/>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3" name="Picture 41" descr="See full size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61" y="3598"/>
                    <a:ext cx="720"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415" name="TextBox 55"/>
                <p:cNvSpPr txBox="1">
                  <a:spLocks noChangeArrowheads="1"/>
                </p:cNvSpPr>
                <p:nvPr/>
              </p:nvSpPr>
              <p:spPr bwMode="auto">
                <a:xfrm>
                  <a:off x="7429808" y="1030512"/>
                  <a:ext cx="517564" cy="80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A</a:t>
                  </a:r>
                </a:p>
              </p:txBody>
            </p:sp>
            <p:sp>
              <p:nvSpPr>
                <p:cNvPr id="102416" name="TextBox 56"/>
                <p:cNvSpPr txBox="1">
                  <a:spLocks noChangeArrowheads="1"/>
                </p:cNvSpPr>
                <p:nvPr/>
              </p:nvSpPr>
              <p:spPr bwMode="auto">
                <a:xfrm>
                  <a:off x="2876777" y="2013856"/>
                  <a:ext cx="570366"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B</a:t>
                  </a:r>
                </a:p>
              </p:txBody>
            </p:sp>
            <p:sp>
              <p:nvSpPr>
                <p:cNvPr id="102417" name="TextBox 57"/>
                <p:cNvSpPr txBox="1">
                  <a:spLocks noChangeArrowheads="1"/>
                </p:cNvSpPr>
                <p:nvPr/>
              </p:nvSpPr>
              <p:spPr bwMode="auto">
                <a:xfrm>
                  <a:off x="6103257" y="43615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C</a:t>
                  </a:r>
                </a:p>
              </p:txBody>
            </p:sp>
            <p:sp>
              <p:nvSpPr>
                <p:cNvPr id="102418" name="TextBox 60"/>
                <p:cNvSpPr txBox="1">
                  <a:spLocks noChangeArrowheads="1"/>
                </p:cNvSpPr>
                <p:nvPr/>
              </p:nvSpPr>
              <p:spPr bwMode="auto">
                <a:xfrm>
                  <a:off x="8611961" y="2689163"/>
                  <a:ext cx="504825" cy="8054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E</a:t>
                  </a:r>
                </a:p>
              </p:txBody>
            </p:sp>
            <p:sp>
              <p:nvSpPr>
                <p:cNvPr id="102419" name="TextBox 61"/>
                <p:cNvSpPr txBox="1">
                  <a:spLocks noChangeArrowheads="1"/>
                </p:cNvSpPr>
                <p:nvPr/>
              </p:nvSpPr>
              <p:spPr bwMode="auto">
                <a:xfrm>
                  <a:off x="8626475" y="43107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D</a:t>
                  </a:r>
                </a:p>
              </p:txBody>
            </p:sp>
          </p:grpSp>
          <p:sp>
            <p:nvSpPr>
              <p:cNvPr id="102412" name="Line 32"/>
              <p:cNvSpPr>
                <a:spLocks noChangeShapeType="1"/>
              </p:cNvSpPr>
              <p:nvPr/>
            </p:nvSpPr>
            <p:spPr bwMode="auto">
              <a:xfrm flipV="1">
                <a:off x="8749619" y="3762145"/>
                <a:ext cx="0" cy="45734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413" name="Text Box 42"/>
              <p:cNvSpPr txBox="1">
                <a:spLocks noChangeArrowheads="1"/>
              </p:cNvSpPr>
              <p:nvPr/>
            </p:nvSpPr>
            <p:spPr bwMode="auto">
              <a:xfrm>
                <a:off x="8443739" y="4209870"/>
                <a:ext cx="792729" cy="4262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cs typeface="Arial" charset="0"/>
                  </a:rPr>
                  <a:t>North</a:t>
                </a:r>
              </a:p>
            </p:txBody>
          </p:sp>
        </p:grpSp>
      </p:grpSp>
      <p:sp>
        <p:nvSpPr>
          <p:cNvPr id="102408" name="TextBox 47"/>
          <p:cNvSpPr txBox="1">
            <a:spLocks noChangeArrowheads="1"/>
          </p:cNvSpPr>
          <p:nvPr/>
        </p:nvSpPr>
        <p:spPr bwMode="auto">
          <a:xfrm>
            <a:off x="0" y="10922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i)</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a:spLocks noChangeArrowheads="1"/>
          </p:cNvSpPr>
          <p:nvPr/>
        </p:nvSpPr>
        <p:spPr bwMode="auto">
          <a:xfrm>
            <a:off x="0" y="1106488"/>
            <a:ext cx="8980488" cy="2593975"/>
          </a:xfrm>
          <a:prstGeom prst="rect">
            <a:avLst/>
          </a:prstGeom>
          <a:solidFill>
            <a:srgbClr val="7F7F7F">
              <a:alpha val="10196"/>
            </a:srgbClr>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104450" name="Title 1"/>
          <p:cNvSpPr>
            <a:spLocks noGrp="1"/>
          </p:cNvSpPr>
          <p:nvPr>
            <p:ph type="title"/>
          </p:nvPr>
        </p:nvSpPr>
        <p:spPr/>
        <p:txBody>
          <a:bodyPr/>
          <a:lstStyle/>
          <a:p>
            <a:pPr eaLnBrk="1" hangingPunct="1"/>
            <a:r>
              <a:rPr lang="en-US" sz="3200" b="1" dirty="0">
                <a:cs typeface="ＭＳ Ｐゴシック" charset="0"/>
              </a:rPr>
              <a:t>Match cars and graphs</a:t>
            </a:r>
            <a:endParaRPr lang="en-US" sz="3200" dirty="0">
              <a:cs typeface="ＭＳ Ｐゴシック" charset="0"/>
            </a:endParaRPr>
          </a:p>
        </p:txBody>
      </p:sp>
      <p:sp>
        <p:nvSpPr>
          <p:cNvPr id="50180" name="TextBox 47"/>
          <p:cNvSpPr txBox="1">
            <a:spLocks noChangeArrowheads="1"/>
          </p:cNvSpPr>
          <p:nvPr/>
        </p:nvSpPr>
        <p:spPr bwMode="auto">
          <a:xfrm>
            <a:off x="4627563" y="1144588"/>
            <a:ext cx="2044700" cy="1938337"/>
          </a:xfrm>
          <a:prstGeom prst="rect">
            <a:avLst/>
          </a:prstGeom>
          <a:noFill/>
          <a:ln w="9525">
            <a:noFill/>
            <a:miter lim="800000"/>
            <a:headEnd/>
            <a:tailEnd/>
          </a:ln>
        </p:spPr>
        <p:txBody>
          <a:bodyPr>
            <a:spAutoFit/>
          </a:bodyPr>
          <a:lstStyle/>
          <a:p>
            <a:pPr>
              <a:defRPr/>
            </a:pPr>
            <a:r>
              <a:rPr lang="en-US" sz="2400" dirty="0">
                <a:ea typeface="ＭＳ Ｐゴシック" pitchFamily="-112" charset="-128"/>
                <a:cs typeface="+mn-cs"/>
              </a:rPr>
              <a:t>What</a:t>
            </a:r>
          </a:p>
          <a:p>
            <a:pPr>
              <a:defRPr/>
            </a:pPr>
            <a:r>
              <a:rPr lang="en-US" sz="2400" dirty="0">
                <a:ea typeface="ＭＳ Ｐゴシック" pitchFamily="-112" charset="-128"/>
                <a:cs typeface="+mn-cs"/>
              </a:rPr>
              <a:t>direction?</a:t>
            </a:r>
          </a:p>
          <a:p>
            <a:pPr>
              <a:defRPr/>
            </a:pPr>
            <a:endParaRPr lang="en-US" sz="2400" dirty="0">
              <a:ea typeface="ＭＳ Ｐゴシック" pitchFamily="-112" charset="-128"/>
              <a:cs typeface="+mn-cs"/>
            </a:endParaRPr>
          </a:p>
          <a:p>
            <a:pPr>
              <a:defRPr/>
            </a:pPr>
            <a:r>
              <a:rPr lang="en-US" sz="2400" u="heavy" dirty="0">
                <a:ea typeface="ＭＳ Ｐゴシック" pitchFamily="-112" charset="-128"/>
                <a:cs typeface="+mn-cs"/>
              </a:rPr>
              <a:t>North-Northeast</a:t>
            </a:r>
          </a:p>
        </p:txBody>
      </p:sp>
      <p:sp>
        <p:nvSpPr>
          <p:cNvPr id="50181" name="TextBox 48"/>
          <p:cNvSpPr txBox="1">
            <a:spLocks noChangeArrowheads="1"/>
          </p:cNvSpPr>
          <p:nvPr/>
        </p:nvSpPr>
        <p:spPr bwMode="auto">
          <a:xfrm>
            <a:off x="6645275" y="1144588"/>
            <a:ext cx="1724025" cy="1323975"/>
          </a:xfrm>
          <a:prstGeom prst="rect">
            <a:avLst/>
          </a:prstGeom>
          <a:noFill/>
          <a:ln w="9525">
            <a:noFill/>
            <a:miter lim="800000"/>
            <a:headEnd/>
            <a:tailEnd/>
          </a:ln>
        </p:spPr>
        <p:txBody>
          <a:bodyPr wrap="none">
            <a:spAutoFit/>
          </a:bodyPr>
          <a:lstStyle/>
          <a:p>
            <a:pPr>
              <a:defRPr/>
            </a:pPr>
            <a:r>
              <a:rPr lang="en-US" sz="2400" dirty="0">
                <a:ea typeface="ＭＳ Ｐゴシック" pitchFamily="-112" charset="-128"/>
                <a:cs typeface="+mn-cs"/>
              </a:rPr>
              <a:t>Which car?</a:t>
            </a:r>
          </a:p>
          <a:p>
            <a:pPr>
              <a:defRPr/>
            </a:pPr>
            <a:endParaRPr lang="en-US" sz="3200" dirty="0">
              <a:ea typeface="ＭＳ Ｐゴシック" pitchFamily="-112" charset="-128"/>
              <a:cs typeface="+mn-cs"/>
            </a:endParaRPr>
          </a:p>
          <a:p>
            <a:pPr>
              <a:defRPr/>
            </a:pPr>
            <a:r>
              <a:rPr lang="en-US" sz="2400" u="heavy" dirty="0">
                <a:ea typeface="ＭＳ Ｐゴシック" pitchFamily="-112" charset="-128"/>
                <a:cs typeface="+mn-cs"/>
              </a:rPr>
              <a:t>Car A</a:t>
            </a:r>
          </a:p>
        </p:txBody>
      </p:sp>
      <p:sp>
        <p:nvSpPr>
          <p:cNvPr id="104453" name="TextBox 47"/>
          <p:cNvSpPr txBox="1">
            <a:spLocks noChangeArrowheads="1"/>
          </p:cNvSpPr>
          <p:nvPr/>
        </p:nvSpPr>
        <p:spPr bwMode="auto">
          <a:xfrm>
            <a:off x="0" y="10922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i)</a:t>
            </a:r>
          </a:p>
        </p:txBody>
      </p:sp>
      <p:grpSp>
        <p:nvGrpSpPr>
          <p:cNvPr id="104454" name="Group 53"/>
          <p:cNvGrpSpPr>
            <a:grpSpLocks/>
          </p:cNvGrpSpPr>
          <p:nvPr/>
        </p:nvGrpSpPr>
        <p:grpSpPr bwMode="auto">
          <a:xfrm>
            <a:off x="1404938" y="3675063"/>
            <a:ext cx="6303962" cy="3321050"/>
            <a:chOff x="1404938" y="3675063"/>
            <a:chExt cx="6304217" cy="3321050"/>
          </a:xfrm>
        </p:grpSpPr>
        <p:sp>
          <p:nvSpPr>
            <p:cNvPr id="55" name="Freeform 54"/>
            <p:cNvSpPr/>
            <p:nvPr/>
          </p:nvSpPr>
          <p:spPr>
            <a:xfrm>
              <a:off x="5329397" y="5302250"/>
              <a:ext cx="2098760" cy="190500"/>
            </a:xfrm>
            <a:custGeom>
              <a:avLst/>
              <a:gdLst>
                <a:gd name="connsiteX0" fmla="*/ 0 w 2097833"/>
                <a:gd name="connsiteY0" fmla="*/ 51031 h 190894"/>
                <a:gd name="connsiteX1" fmla="*/ 272152 w 2097833"/>
                <a:gd name="connsiteY1" fmla="*/ 5670 h 190894"/>
                <a:gd name="connsiteX2" fmla="*/ 396888 w 2097833"/>
                <a:gd name="connsiteY2" fmla="*/ 85052 h 190894"/>
                <a:gd name="connsiteX3" fmla="*/ 725737 w 2097833"/>
                <a:gd name="connsiteY3" fmla="*/ 96392 h 190894"/>
                <a:gd name="connsiteX4" fmla="*/ 839134 w 2097833"/>
                <a:gd name="connsiteY4" fmla="*/ 187114 h 190894"/>
                <a:gd name="connsiteX5" fmla="*/ 1043247 w 2097833"/>
                <a:gd name="connsiteY5" fmla="*/ 119073 h 190894"/>
                <a:gd name="connsiteX6" fmla="*/ 1598889 w 2097833"/>
                <a:gd name="connsiteY6" fmla="*/ 107732 h 190894"/>
                <a:gd name="connsiteX7" fmla="*/ 2052475 w 2097833"/>
                <a:gd name="connsiteY7" fmla="*/ 96392 h 190894"/>
                <a:gd name="connsiteX8" fmla="*/ 2052475 w 2097833"/>
                <a:gd name="connsiteY8" fmla="*/ 96392 h 190894"/>
                <a:gd name="connsiteX9" fmla="*/ 2097833 w 2097833"/>
                <a:gd name="connsiteY9" fmla="*/ 85052 h 1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7833" h="190894">
                  <a:moveTo>
                    <a:pt x="0" y="51031"/>
                  </a:moveTo>
                  <a:cubicBezTo>
                    <a:pt x="103002" y="25515"/>
                    <a:pt x="206004" y="0"/>
                    <a:pt x="272152" y="5670"/>
                  </a:cubicBezTo>
                  <a:cubicBezTo>
                    <a:pt x="338300" y="11340"/>
                    <a:pt x="321290" y="69932"/>
                    <a:pt x="396888" y="85052"/>
                  </a:cubicBezTo>
                  <a:cubicBezTo>
                    <a:pt x="472486" y="100172"/>
                    <a:pt x="652029" y="79382"/>
                    <a:pt x="725737" y="96392"/>
                  </a:cubicBezTo>
                  <a:cubicBezTo>
                    <a:pt x="799445" y="113402"/>
                    <a:pt x="786216" y="183334"/>
                    <a:pt x="839134" y="187114"/>
                  </a:cubicBezTo>
                  <a:cubicBezTo>
                    <a:pt x="892052" y="190894"/>
                    <a:pt x="916621" y="132303"/>
                    <a:pt x="1043247" y="119073"/>
                  </a:cubicBezTo>
                  <a:cubicBezTo>
                    <a:pt x="1169873" y="105843"/>
                    <a:pt x="1598889" y="107732"/>
                    <a:pt x="1598889" y="107732"/>
                  </a:cubicBezTo>
                  <a:lnTo>
                    <a:pt x="2052475" y="96392"/>
                  </a:lnTo>
                  <a:lnTo>
                    <a:pt x="2052475" y="96392"/>
                  </a:lnTo>
                  <a:lnTo>
                    <a:pt x="2097833" y="85052"/>
                  </a:lnTo>
                </a:path>
              </a:pathLst>
            </a:cu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nvGrpSpPr>
            <p:cNvPr id="104470" name="Group 52"/>
            <p:cNvGrpSpPr>
              <a:grpSpLocks/>
            </p:cNvGrpSpPr>
            <p:nvPr/>
          </p:nvGrpSpPr>
          <p:grpSpPr bwMode="auto">
            <a:xfrm>
              <a:off x="1404938" y="3675063"/>
              <a:ext cx="6304217" cy="3321050"/>
              <a:chOff x="2876550" y="3665905"/>
              <a:chExt cx="6304217" cy="3320683"/>
            </a:xfrm>
          </p:grpSpPr>
          <p:grpSp>
            <p:nvGrpSpPr>
              <p:cNvPr id="104471" name="Group 48"/>
              <p:cNvGrpSpPr>
                <a:grpSpLocks/>
              </p:cNvGrpSpPr>
              <p:nvPr/>
            </p:nvGrpSpPr>
            <p:grpSpPr bwMode="auto">
              <a:xfrm>
                <a:off x="2876550" y="3665905"/>
                <a:ext cx="6267450" cy="3320683"/>
                <a:chOff x="2876777" y="1030512"/>
                <a:chExt cx="6267223" cy="4136508"/>
              </a:xfrm>
            </p:grpSpPr>
            <p:grpSp>
              <p:nvGrpSpPr>
                <p:cNvPr id="104474" name="Group 33"/>
                <p:cNvGrpSpPr>
                  <a:grpSpLocks/>
                </p:cNvGrpSpPr>
                <p:nvPr/>
              </p:nvGrpSpPr>
              <p:grpSpPr bwMode="auto">
                <a:xfrm>
                  <a:off x="3081802" y="1127131"/>
                  <a:ext cx="5706597" cy="3608156"/>
                  <a:chOff x="2880" y="1889"/>
                  <a:chExt cx="5955" cy="3420"/>
                </a:xfrm>
              </p:grpSpPr>
              <p:sp>
                <p:nvSpPr>
                  <p:cNvPr id="104480" name="Rectangle 34"/>
                  <p:cNvSpPr>
                    <a:spLocks noChangeArrowheads="1"/>
                  </p:cNvSpPr>
                  <p:nvPr/>
                </p:nvSpPr>
                <p:spPr bwMode="auto">
                  <a:xfrm>
                    <a:off x="2880" y="1889"/>
                    <a:ext cx="5940" cy="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04481" name="Picture 35" descr="http://tbn0.google.com/images?q=tbn:74EkAN8r94_iJM:http://abkldesigns.com/skyln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 y="3149"/>
                    <a:ext cx="1260" cy="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82" name="Freeform 36"/>
                  <p:cNvSpPr>
                    <a:spLocks/>
                  </p:cNvSpPr>
                  <p:nvPr/>
                </p:nvSpPr>
                <p:spPr bwMode="auto">
                  <a:xfrm>
                    <a:off x="6765" y="3989"/>
                    <a:ext cx="2070" cy="1200"/>
                  </a:xfrm>
                  <a:custGeom>
                    <a:avLst/>
                    <a:gdLst>
                      <a:gd name="T0" fmla="*/ 0 w 2070"/>
                      <a:gd name="T1" fmla="*/ 0 h 1200"/>
                      <a:gd name="T2" fmla="*/ 30 w 2070"/>
                      <a:gd name="T3" fmla="*/ 105 h 1200"/>
                      <a:gd name="T4" fmla="*/ 150 w 2070"/>
                      <a:gd name="T5" fmla="*/ 225 h 1200"/>
                      <a:gd name="T6" fmla="*/ 765 w 2070"/>
                      <a:gd name="T7" fmla="*/ 360 h 1200"/>
                      <a:gd name="T8" fmla="*/ 975 w 2070"/>
                      <a:gd name="T9" fmla="*/ 390 h 1200"/>
                      <a:gd name="T10" fmla="*/ 1215 w 2070"/>
                      <a:gd name="T11" fmla="*/ 435 h 1200"/>
                      <a:gd name="T12" fmla="*/ 1320 w 2070"/>
                      <a:gd name="T13" fmla="*/ 675 h 1200"/>
                      <a:gd name="T14" fmla="*/ 1440 w 2070"/>
                      <a:gd name="T15" fmla="*/ 855 h 1200"/>
                      <a:gd name="T16" fmla="*/ 1485 w 2070"/>
                      <a:gd name="T17" fmla="*/ 900 h 1200"/>
                      <a:gd name="T18" fmla="*/ 1710 w 2070"/>
                      <a:gd name="T19" fmla="*/ 1035 h 1200"/>
                      <a:gd name="T20" fmla="*/ 1890 w 2070"/>
                      <a:gd name="T21" fmla="*/ 1110 h 1200"/>
                      <a:gd name="T22" fmla="*/ 2025 w 2070"/>
                      <a:gd name="T23" fmla="*/ 1185 h 1200"/>
                      <a:gd name="T24" fmla="*/ 2070 w 2070"/>
                      <a:gd name="T25" fmla="*/ 1200 h 12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70"/>
                      <a:gd name="T40" fmla="*/ 0 h 1200"/>
                      <a:gd name="T41" fmla="*/ 2070 w 2070"/>
                      <a:gd name="T42" fmla="*/ 1200 h 12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70" h="1200">
                        <a:moveTo>
                          <a:pt x="0" y="0"/>
                        </a:moveTo>
                        <a:cubicBezTo>
                          <a:pt x="5" y="19"/>
                          <a:pt x="19" y="83"/>
                          <a:pt x="30" y="105"/>
                        </a:cubicBezTo>
                        <a:cubicBezTo>
                          <a:pt x="57" y="160"/>
                          <a:pt x="102" y="191"/>
                          <a:pt x="150" y="225"/>
                        </a:cubicBezTo>
                        <a:cubicBezTo>
                          <a:pt x="332" y="355"/>
                          <a:pt x="550" y="324"/>
                          <a:pt x="765" y="360"/>
                        </a:cubicBezTo>
                        <a:cubicBezTo>
                          <a:pt x="895" y="382"/>
                          <a:pt x="825" y="371"/>
                          <a:pt x="975" y="390"/>
                        </a:cubicBezTo>
                        <a:cubicBezTo>
                          <a:pt x="1054" y="416"/>
                          <a:pt x="1132" y="425"/>
                          <a:pt x="1215" y="435"/>
                        </a:cubicBezTo>
                        <a:cubicBezTo>
                          <a:pt x="1329" y="473"/>
                          <a:pt x="1298" y="575"/>
                          <a:pt x="1320" y="675"/>
                        </a:cubicBezTo>
                        <a:cubicBezTo>
                          <a:pt x="1344" y="786"/>
                          <a:pt x="1354" y="769"/>
                          <a:pt x="1440" y="855"/>
                        </a:cubicBezTo>
                        <a:cubicBezTo>
                          <a:pt x="1455" y="870"/>
                          <a:pt x="1467" y="888"/>
                          <a:pt x="1485" y="900"/>
                        </a:cubicBezTo>
                        <a:cubicBezTo>
                          <a:pt x="1558" y="949"/>
                          <a:pt x="1630" y="1000"/>
                          <a:pt x="1710" y="1035"/>
                        </a:cubicBezTo>
                        <a:cubicBezTo>
                          <a:pt x="1772" y="1062"/>
                          <a:pt x="1830" y="1080"/>
                          <a:pt x="1890" y="1110"/>
                        </a:cubicBezTo>
                        <a:cubicBezTo>
                          <a:pt x="1936" y="1133"/>
                          <a:pt x="1979" y="1162"/>
                          <a:pt x="2025" y="1185"/>
                        </a:cubicBezTo>
                        <a:cubicBezTo>
                          <a:pt x="2039" y="1192"/>
                          <a:pt x="2070" y="1200"/>
                          <a:pt x="2070" y="12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83" name="Freeform 38"/>
                  <p:cNvSpPr>
                    <a:spLocks/>
                  </p:cNvSpPr>
                  <p:nvPr/>
                </p:nvSpPr>
                <p:spPr bwMode="auto">
                  <a:xfrm>
                    <a:off x="3176" y="2439"/>
                    <a:ext cx="2464" cy="1325"/>
                  </a:xfrm>
                  <a:custGeom>
                    <a:avLst/>
                    <a:gdLst>
                      <a:gd name="T0" fmla="*/ 0 w 2745"/>
                      <a:gd name="T1" fmla="*/ 0 h 900"/>
                      <a:gd name="T2" fmla="*/ 4 w 2745"/>
                      <a:gd name="T3" fmla="*/ 2147483647 h 900"/>
                      <a:gd name="T4" fmla="*/ 4 w 2745"/>
                      <a:gd name="T5" fmla="*/ 2147483647 h 900"/>
                      <a:gd name="T6" fmla="*/ 4 w 2745"/>
                      <a:gd name="T7" fmla="*/ 2147483647 h 900"/>
                      <a:gd name="T8" fmla="*/ 5 w 2745"/>
                      <a:gd name="T9" fmla="*/ 2147483647 h 900"/>
                      <a:gd name="T10" fmla="*/ 10 w 2745"/>
                      <a:gd name="T11" fmla="*/ 2147483647 h 900"/>
                      <a:gd name="T12" fmla="*/ 11 w 2745"/>
                      <a:gd name="T13" fmla="*/ 2147483647 h 900"/>
                      <a:gd name="T14" fmla="*/ 12 w 2745"/>
                      <a:gd name="T15" fmla="*/ 2147483647 h 900"/>
                      <a:gd name="T16" fmla="*/ 13 w 2745"/>
                      <a:gd name="T17" fmla="*/ 2147483647 h 900"/>
                      <a:gd name="T18" fmla="*/ 18 w 2745"/>
                      <a:gd name="T19" fmla="*/ 2147483647 h 900"/>
                      <a:gd name="T20" fmla="*/ 24 w 2745"/>
                      <a:gd name="T21" fmla="*/ 2147483647 h 9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45"/>
                      <a:gd name="T34" fmla="*/ 0 h 900"/>
                      <a:gd name="T35" fmla="*/ 2745 w 2745"/>
                      <a:gd name="T36" fmla="*/ 900 h 9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45" h="900">
                        <a:moveTo>
                          <a:pt x="0" y="0"/>
                        </a:moveTo>
                        <a:cubicBezTo>
                          <a:pt x="73" y="24"/>
                          <a:pt x="122" y="32"/>
                          <a:pt x="180" y="90"/>
                        </a:cubicBezTo>
                        <a:cubicBezTo>
                          <a:pt x="195" y="105"/>
                          <a:pt x="208" y="122"/>
                          <a:pt x="225" y="135"/>
                        </a:cubicBezTo>
                        <a:cubicBezTo>
                          <a:pt x="301" y="194"/>
                          <a:pt x="410" y="242"/>
                          <a:pt x="495" y="285"/>
                        </a:cubicBezTo>
                        <a:cubicBezTo>
                          <a:pt x="533" y="342"/>
                          <a:pt x="583" y="355"/>
                          <a:pt x="645" y="390"/>
                        </a:cubicBezTo>
                        <a:cubicBezTo>
                          <a:pt x="794" y="473"/>
                          <a:pt x="957" y="476"/>
                          <a:pt x="1125" y="495"/>
                        </a:cubicBezTo>
                        <a:cubicBezTo>
                          <a:pt x="1155" y="505"/>
                          <a:pt x="1185" y="515"/>
                          <a:pt x="1215" y="525"/>
                        </a:cubicBezTo>
                        <a:cubicBezTo>
                          <a:pt x="1254" y="538"/>
                          <a:pt x="1335" y="555"/>
                          <a:pt x="1335" y="555"/>
                        </a:cubicBezTo>
                        <a:cubicBezTo>
                          <a:pt x="1386" y="589"/>
                          <a:pt x="1425" y="600"/>
                          <a:pt x="1485" y="615"/>
                        </a:cubicBezTo>
                        <a:cubicBezTo>
                          <a:pt x="1664" y="735"/>
                          <a:pt x="1868" y="730"/>
                          <a:pt x="2070" y="780"/>
                        </a:cubicBezTo>
                        <a:cubicBezTo>
                          <a:pt x="2290" y="835"/>
                          <a:pt x="2517" y="900"/>
                          <a:pt x="2745" y="9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84" name="Freeform 39"/>
                  <p:cNvSpPr>
                    <a:spLocks/>
                  </p:cNvSpPr>
                  <p:nvPr/>
                </p:nvSpPr>
                <p:spPr bwMode="auto">
                  <a:xfrm>
                    <a:off x="5940" y="3974"/>
                    <a:ext cx="165" cy="1335"/>
                  </a:xfrm>
                  <a:custGeom>
                    <a:avLst/>
                    <a:gdLst>
                      <a:gd name="T0" fmla="*/ 60 w 165"/>
                      <a:gd name="T1" fmla="*/ 0 h 1335"/>
                      <a:gd name="T2" fmla="*/ 105 w 165"/>
                      <a:gd name="T3" fmla="*/ 135 h 1335"/>
                      <a:gd name="T4" fmla="*/ 135 w 165"/>
                      <a:gd name="T5" fmla="*/ 180 h 1335"/>
                      <a:gd name="T6" fmla="*/ 165 w 165"/>
                      <a:gd name="T7" fmla="*/ 270 h 1335"/>
                      <a:gd name="T8" fmla="*/ 90 w 165"/>
                      <a:gd name="T9" fmla="*/ 795 h 1335"/>
                      <a:gd name="T10" fmla="*/ 30 w 165"/>
                      <a:gd name="T11" fmla="*/ 1020 h 1335"/>
                      <a:gd name="T12" fmla="*/ 0 w 165"/>
                      <a:gd name="T13" fmla="*/ 1110 h 1335"/>
                      <a:gd name="T14" fmla="*/ 45 w 165"/>
                      <a:gd name="T15" fmla="*/ 1335 h 1335"/>
                      <a:gd name="T16" fmla="*/ 0 60000 65536"/>
                      <a:gd name="T17" fmla="*/ 0 60000 65536"/>
                      <a:gd name="T18" fmla="*/ 0 60000 65536"/>
                      <a:gd name="T19" fmla="*/ 0 60000 65536"/>
                      <a:gd name="T20" fmla="*/ 0 60000 65536"/>
                      <a:gd name="T21" fmla="*/ 0 60000 65536"/>
                      <a:gd name="T22" fmla="*/ 0 60000 65536"/>
                      <a:gd name="T23" fmla="*/ 0 60000 65536"/>
                      <a:gd name="T24" fmla="*/ 0 w 165"/>
                      <a:gd name="T25" fmla="*/ 0 h 1335"/>
                      <a:gd name="T26" fmla="*/ 165 w 165"/>
                      <a:gd name="T27" fmla="*/ 1335 h 13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5" h="1335">
                        <a:moveTo>
                          <a:pt x="60" y="0"/>
                        </a:moveTo>
                        <a:cubicBezTo>
                          <a:pt x="75" y="45"/>
                          <a:pt x="79" y="96"/>
                          <a:pt x="105" y="135"/>
                        </a:cubicBezTo>
                        <a:cubicBezTo>
                          <a:pt x="115" y="150"/>
                          <a:pt x="128" y="164"/>
                          <a:pt x="135" y="180"/>
                        </a:cubicBezTo>
                        <a:cubicBezTo>
                          <a:pt x="148" y="209"/>
                          <a:pt x="165" y="270"/>
                          <a:pt x="165" y="270"/>
                        </a:cubicBezTo>
                        <a:cubicBezTo>
                          <a:pt x="151" y="449"/>
                          <a:pt x="129" y="620"/>
                          <a:pt x="90" y="795"/>
                        </a:cubicBezTo>
                        <a:cubicBezTo>
                          <a:pt x="73" y="873"/>
                          <a:pt x="53" y="944"/>
                          <a:pt x="30" y="1020"/>
                        </a:cubicBezTo>
                        <a:cubicBezTo>
                          <a:pt x="21" y="1050"/>
                          <a:pt x="0" y="1110"/>
                          <a:pt x="0" y="1110"/>
                        </a:cubicBezTo>
                        <a:cubicBezTo>
                          <a:pt x="12" y="1182"/>
                          <a:pt x="45" y="1263"/>
                          <a:pt x="45" y="1335"/>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85" name="Freeform 40"/>
                  <p:cNvSpPr>
                    <a:spLocks/>
                  </p:cNvSpPr>
                  <p:nvPr/>
                </p:nvSpPr>
                <p:spPr bwMode="auto">
                  <a:xfrm>
                    <a:off x="6480" y="1889"/>
                    <a:ext cx="1080" cy="1725"/>
                  </a:xfrm>
                  <a:custGeom>
                    <a:avLst/>
                    <a:gdLst>
                      <a:gd name="T0" fmla="*/ 2147483647 w 587"/>
                      <a:gd name="T1" fmla="*/ 4169780 h 1485"/>
                      <a:gd name="T2" fmla="*/ 2147483647 w 587"/>
                      <a:gd name="T3" fmla="*/ 3074826 h 1485"/>
                      <a:gd name="T4" fmla="*/ 2147483647 w 587"/>
                      <a:gd name="T5" fmla="*/ 2526858 h 1485"/>
                      <a:gd name="T6" fmla="*/ 2147483647 w 587"/>
                      <a:gd name="T7" fmla="*/ 839681 h 1485"/>
                      <a:gd name="T8" fmla="*/ 2147483647 w 587"/>
                      <a:gd name="T9" fmla="*/ 465118 h 1485"/>
                      <a:gd name="T10" fmla="*/ 2147483647 w 587"/>
                      <a:gd name="T11" fmla="*/ 0 h 1485"/>
                      <a:gd name="T12" fmla="*/ 0 60000 65536"/>
                      <a:gd name="T13" fmla="*/ 0 60000 65536"/>
                      <a:gd name="T14" fmla="*/ 0 60000 65536"/>
                      <a:gd name="T15" fmla="*/ 0 60000 65536"/>
                      <a:gd name="T16" fmla="*/ 0 60000 65536"/>
                      <a:gd name="T17" fmla="*/ 0 60000 65536"/>
                      <a:gd name="T18" fmla="*/ 0 w 587"/>
                      <a:gd name="T19" fmla="*/ 0 h 1485"/>
                      <a:gd name="T20" fmla="*/ 587 w 587"/>
                      <a:gd name="T21" fmla="*/ 1485 h 1485"/>
                    </a:gdLst>
                    <a:ahLst/>
                    <a:cxnLst>
                      <a:cxn ang="T12">
                        <a:pos x="T0" y="T1"/>
                      </a:cxn>
                      <a:cxn ang="T13">
                        <a:pos x="T2" y="T3"/>
                      </a:cxn>
                      <a:cxn ang="T14">
                        <a:pos x="T4" y="T5"/>
                      </a:cxn>
                      <a:cxn ang="T15">
                        <a:pos x="T6" y="T7"/>
                      </a:cxn>
                      <a:cxn ang="T16">
                        <a:pos x="T8" y="T9"/>
                      </a:cxn>
                      <a:cxn ang="T17">
                        <a:pos x="T10" y="T11"/>
                      </a:cxn>
                    </a:cxnLst>
                    <a:rect l="T18" t="T19" r="T20" b="T21"/>
                    <a:pathLst>
                      <a:path w="587" h="1485">
                        <a:moveTo>
                          <a:pt x="37" y="1485"/>
                        </a:moveTo>
                        <a:cubicBezTo>
                          <a:pt x="0" y="1337"/>
                          <a:pt x="54" y="1225"/>
                          <a:pt x="112" y="1095"/>
                        </a:cubicBezTo>
                        <a:cubicBezTo>
                          <a:pt x="140" y="1032"/>
                          <a:pt x="156" y="962"/>
                          <a:pt x="187" y="900"/>
                        </a:cubicBezTo>
                        <a:cubicBezTo>
                          <a:pt x="294" y="686"/>
                          <a:pt x="390" y="472"/>
                          <a:pt x="562" y="300"/>
                        </a:cubicBezTo>
                        <a:cubicBezTo>
                          <a:pt x="587" y="225"/>
                          <a:pt x="582" y="270"/>
                          <a:pt x="547" y="165"/>
                        </a:cubicBezTo>
                        <a:cubicBezTo>
                          <a:pt x="530" y="113"/>
                          <a:pt x="547" y="55"/>
                          <a:pt x="547"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04486" name="Picture 43" descr="http://tbn2.google.com/images?q=tbn:UX3qqEl37iIdgM:http://www.silhouettesclipart.com/wp-content/uploads/2007/10/car-clip-art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00000">
                    <a:off x="3562" y="2989"/>
                    <a:ext cx="900"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87" name="Picture 44" descr="See full size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600000">
                    <a:off x="5626" y="4404"/>
                    <a:ext cx="720"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88" name="Picture 45" descr="http://tbn2.google.com/images?q=tbn:p6Yq-V5PGyrJOM:http://www.marinkidz.com/images/ca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600000">
                    <a:off x="6576" y="2555"/>
                    <a:ext cx="830"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89" name="Picture 46" descr="http://tbn2.google.com/images?q=tbn:XoES5RkHKdl9uM:http://www.newimageasia.com/images/Clipart%2520Ca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00000">
                    <a:off x="7920" y="4630"/>
                    <a:ext cx="720"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90" name="Picture 47" descr="http://tbn0.google.com/images?q=tbn:UXSAy44TGxxFsM:http://www.aperfectworld.org/clipart/nature/mountain.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0" y="193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91" name="Picture 48" descr="http://tbn0.google.com/images?q=tbn:UXSAy44TGxxFsM:http://www.aperfectworld.org/clipart/nature/mountain.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0" y="247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92" name="Picture 49" descr="http://tbn0.google.com/images?q=tbn:UXSAy44TGxxFsM:http://www.aperfectworld.org/clipart/nature/mountain.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0" y="2111"/>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93" name="Picture 41" descr="See full size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61" y="3598"/>
                    <a:ext cx="720"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4475" name="TextBox 55"/>
                <p:cNvSpPr txBox="1">
                  <a:spLocks noChangeArrowheads="1"/>
                </p:cNvSpPr>
                <p:nvPr/>
              </p:nvSpPr>
              <p:spPr bwMode="auto">
                <a:xfrm>
                  <a:off x="7429808" y="1030512"/>
                  <a:ext cx="517564" cy="80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A</a:t>
                  </a:r>
                </a:p>
              </p:txBody>
            </p:sp>
            <p:sp>
              <p:nvSpPr>
                <p:cNvPr id="104476" name="TextBox 56"/>
                <p:cNvSpPr txBox="1">
                  <a:spLocks noChangeArrowheads="1"/>
                </p:cNvSpPr>
                <p:nvPr/>
              </p:nvSpPr>
              <p:spPr bwMode="auto">
                <a:xfrm>
                  <a:off x="2876777" y="2013856"/>
                  <a:ext cx="570366"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B</a:t>
                  </a:r>
                </a:p>
              </p:txBody>
            </p:sp>
            <p:sp>
              <p:nvSpPr>
                <p:cNvPr id="104477" name="TextBox 57"/>
                <p:cNvSpPr txBox="1">
                  <a:spLocks noChangeArrowheads="1"/>
                </p:cNvSpPr>
                <p:nvPr/>
              </p:nvSpPr>
              <p:spPr bwMode="auto">
                <a:xfrm>
                  <a:off x="6103257" y="43615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C</a:t>
                  </a:r>
                </a:p>
              </p:txBody>
            </p:sp>
            <p:sp>
              <p:nvSpPr>
                <p:cNvPr id="104478" name="TextBox 60"/>
                <p:cNvSpPr txBox="1">
                  <a:spLocks noChangeArrowheads="1"/>
                </p:cNvSpPr>
                <p:nvPr/>
              </p:nvSpPr>
              <p:spPr bwMode="auto">
                <a:xfrm>
                  <a:off x="8611961" y="2689163"/>
                  <a:ext cx="504825" cy="8054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E</a:t>
                  </a:r>
                </a:p>
              </p:txBody>
            </p:sp>
            <p:sp>
              <p:nvSpPr>
                <p:cNvPr id="104479" name="TextBox 61"/>
                <p:cNvSpPr txBox="1">
                  <a:spLocks noChangeArrowheads="1"/>
                </p:cNvSpPr>
                <p:nvPr/>
              </p:nvSpPr>
              <p:spPr bwMode="auto">
                <a:xfrm>
                  <a:off x="8626475" y="43107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D</a:t>
                  </a:r>
                </a:p>
              </p:txBody>
            </p:sp>
          </p:grpSp>
          <p:sp>
            <p:nvSpPr>
              <p:cNvPr id="104472" name="Line 32"/>
              <p:cNvSpPr>
                <a:spLocks noChangeShapeType="1"/>
              </p:cNvSpPr>
              <p:nvPr/>
            </p:nvSpPr>
            <p:spPr bwMode="auto">
              <a:xfrm flipV="1">
                <a:off x="8749619" y="3762145"/>
                <a:ext cx="0" cy="45734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4473" name="Text Box 42"/>
              <p:cNvSpPr txBox="1">
                <a:spLocks noChangeArrowheads="1"/>
              </p:cNvSpPr>
              <p:nvPr/>
            </p:nvSpPr>
            <p:spPr bwMode="auto">
              <a:xfrm>
                <a:off x="8443740" y="4209870"/>
                <a:ext cx="737027" cy="3148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cs typeface="Arial" charset="0"/>
                  </a:rPr>
                  <a:t>North</a:t>
                </a:r>
              </a:p>
            </p:txBody>
          </p:sp>
        </p:grpSp>
      </p:grpSp>
      <p:grpSp>
        <p:nvGrpSpPr>
          <p:cNvPr id="104455" name="Group 50"/>
          <p:cNvGrpSpPr>
            <a:grpSpLocks/>
          </p:cNvGrpSpPr>
          <p:nvPr/>
        </p:nvGrpSpPr>
        <p:grpSpPr bwMode="auto">
          <a:xfrm>
            <a:off x="149225" y="1247775"/>
            <a:ext cx="1962150" cy="1817688"/>
            <a:chOff x="149225" y="1247775"/>
            <a:chExt cx="1962150" cy="1817688"/>
          </a:xfrm>
        </p:grpSpPr>
        <p:sp>
          <p:nvSpPr>
            <p:cNvPr id="104463" name="TextBox 40"/>
            <p:cNvSpPr txBox="1">
              <a:spLocks noChangeArrowheads="1"/>
            </p:cNvSpPr>
            <p:nvPr/>
          </p:nvSpPr>
          <p:spPr bwMode="auto">
            <a:xfrm>
              <a:off x="917015" y="1247775"/>
              <a:ext cx="9372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North</a:t>
              </a:r>
            </a:p>
          </p:txBody>
        </p:sp>
        <p:sp>
          <p:nvSpPr>
            <p:cNvPr id="104464" name="TextBox 41"/>
            <p:cNvSpPr txBox="1">
              <a:spLocks noChangeArrowheads="1"/>
            </p:cNvSpPr>
            <p:nvPr/>
          </p:nvSpPr>
          <p:spPr bwMode="auto">
            <a:xfrm>
              <a:off x="550874" y="2757919"/>
              <a:ext cx="1560501" cy="3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sp>
          <p:nvSpPr>
            <p:cNvPr id="104465" name="Line 3"/>
            <p:cNvSpPr>
              <a:spLocks noChangeShapeType="1"/>
            </p:cNvSpPr>
            <p:nvPr/>
          </p:nvSpPr>
          <p:spPr bwMode="auto">
            <a:xfrm>
              <a:off x="508237" y="1807142"/>
              <a:ext cx="0" cy="8788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66" name="Line 4"/>
            <p:cNvSpPr>
              <a:spLocks noChangeShapeType="1"/>
            </p:cNvSpPr>
            <p:nvPr/>
          </p:nvSpPr>
          <p:spPr bwMode="auto">
            <a:xfrm>
              <a:off x="508237" y="2685951"/>
              <a:ext cx="1565263"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67" name="Line 5"/>
            <p:cNvSpPr>
              <a:spLocks noChangeShapeType="1"/>
            </p:cNvSpPr>
            <p:nvPr/>
          </p:nvSpPr>
          <p:spPr bwMode="auto">
            <a:xfrm flipV="1">
              <a:off x="508237" y="1826048"/>
              <a:ext cx="840513" cy="85990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68" name="TextBox 40"/>
            <p:cNvSpPr txBox="1">
              <a:spLocks noChangeArrowheads="1"/>
            </p:cNvSpPr>
            <p:nvPr/>
          </p:nvSpPr>
          <p:spPr bwMode="auto">
            <a:xfrm rot="-5400000">
              <a:off x="-302932" y="2116061"/>
              <a:ext cx="12120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North (miles)</a:t>
              </a:r>
            </a:p>
          </p:txBody>
        </p:sp>
      </p:grpSp>
      <p:grpSp>
        <p:nvGrpSpPr>
          <p:cNvPr id="104456" name="Group 65"/>
          <p:cNvGrpSpPr>
            <a:grpSpLocks/>
          </p:cNvGrpSpPr>
          <p:nvPr/>
        </p:nvGrpSpPr>
        <p:grpSpPr bwMode="auto">
          <a:xfrm>
            <a:off x="2259013" y="1247775"/>
            <a:ext cx="1933575" cy="1817688"/>
            <a:chOff x="2259048" y="1247775"/>
            <a:chExt cx="1933540" cy="1817688"/>
          </a:xfrm>
        </p:grpSpPr>
        <p:sp>
          <p:nvSpPr>
            <p:cNvPr id="104457" name="Line 7"/>
            <p:cNvSpPr>
              <a:spLocks noChangeShapeType="1"/>
            </p:cNvSpPr>
            <p:nvPr/>
          </p:nvSpPr>
          <p:spPr bwMode="auto">
            <a:xfrm>
              <a:off x="2603046" y="1807142"/>
              <a:ext cx="0" cy="8788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58" name="Line 8"/>
            <p:cNvSpPr>
              <a:spLocks noChangeShapeType="1"/>
            </p:cNvSpPr>
            <p:nvPr/>
          </p:nvSpPr>
          <p:spPr bwMode="auto">
            <a:xfrm>
              <a:off x="2603046" y="2685951"/>
              <a:ext cx="1565499"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59" name="Line 9"/>
            <p:cNvSpPr>
              <a:spLocks noChangeShapeType="1"/>
            </p:cNvSpPr>
            <p:nvPr/>
          </p:nvSpPr>
          <p:spPr bwMode="auto">
            <a:xfrm flipV="1">
              <a:off x="2584084" y="2226733"/>
              <a:ext cx="887249" cy="459218"/>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60" name="TextBox 41"/>
            <p:cNvSpPr txBox="1">
              <a:spLocks noChangeArrowheads="1"/>
            </p:cNvSpPr>
            <p:nvPr/>
          </p:nvSpPr>
          <p:spPr bwMode="auto">
            <a:xfrm>
              <a:off x="3052391" y="1247775"/>
              <a:ext cx="8005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East</a:t>
              </a:r>
            </a:p>
          </p:txBody>
        </p:sp>
        <p:sp>
          <p:nvSpPr>
            <p:cNvPr id="104461" name="TextBox 41"/>
            <p:cNvSpPr txBox="1">
              <a:spLocks noChangeArrowheads="1"/>
            </p:cNvSpPr>
            <p:nvPr/>
          </p:nvSpPr>
          <p:spPr bwMode="auto">
            <a:xfrm rot="-5400000">
              <a:off x="1846779" y="2155918"/>
              <a:ext cx="11323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East (miles)</a:t>
              </a:r>
            </a:p>
          </p:txBody>
        </p:sp>
        <p:sp>
          <p:nvSpPr>
            <p:cNvPr id="104462" name="TextBox 41"/>
            <p:cNvSpPr txBox="1">
              <a:spLocks noChangeArrowheads="1"/>
            </p:cNvSpPr>
            <p:nvPr/>
          </p:nvSpPr>
          <p:spPr bwMode="auto">
            <a:xfrm>
              <a:off x="2631717" y="2757919"/>
              <a:ext cx="1560871" cy="3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a:spLocks noChangeArrowheads="1"/>
          </p:cNvSpPr>
          <p:nvPr/>
        </p:nvSpPr>
        <p:spPr bwMode="auto">
          <a:xfrm>
            <a:off x="0" y="1106488"/>
            <a:ext cx="8980488" cy="2593975"/>
          </a:xfrm>
          <a:prstGeom prst="rect">
            <a:avLst/>
          </a:prstGeom>
          <a:solidFill>
            <a:srgbClr val="7F7F7F">
              <a:alpha val="10196"/>
            </a:srgbClr>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105474" name="Title 1"/>
          <p:cNvSpPr>
            <a:spLocks noGrp="1"/>
          </p:cNvSpPr>
          <p:nvPr>
            <p:ph type="title"/>
          </p:nvPr>
        </p:nvSpPr>
        <p:spPr/>
        <p:txBody>
          <a:bodyPr/>
          <a:lstStyle/>
          <a:p>
            <a:pPr eaLnBrk="1" hangingPunct="1"/>
            <a:r>
              <a:rPr lang="en-US" sz="3200" b="1" dirty="0">
                <a:cs typeface="ＭＳ Ｐゴシック" charset="0"/>
              </a:rPr>
              <a:t>Match cars and graphs</a:t>
            </a:r>
            <a:endParaRPr lang="en-US" sz="3200" dirty="0">
              <a:cs typeface="ＭＳ Ｐゴシック" charset="0"/>
            </a:endParaRPr>
          </a:p>
        </p:txBody>
      </p:sp>
      <p:sp>
        <p:nvSpPr>
          <p:cNvPr id="105475" name="TextBox 47"/>
          <p:cNvSpPr txBox="1">
            <a:spLocks noChangeArrowheads="1"/>
          </p:cNvSpPr>
          <p:nvPr/>
        </p:nvSpPr>
        <p:spPr bwMode="auto">
          <a:xfrm>
            <a:off x="4627563" y="1144588"/>
            <a:ext cx="20447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What</a:t>
            </a:r>
          </a:p>
          <a:p>
            <a:pPr eaLnBrk="1" hangingPunct="1"/>
            <a:r>
              <a:rPr lang="en-US"/>
              <a:t>direction?</a:t>
            </a:r>
          </a:p>
          <a:p>
            <a:pPr eaLnBrk="1" hangingPunct="1"/>
            <a:endParaRPr lang="en-US" sz="3200"/>
          </a:p>
          <a:p>
            <a:pPr eaLnBrk="1" hangingPunct="1"/>
            <a:r>
              <a:rPr lang="en-US" sz="3200"/>
              <a:t>________</a:t>
            </a:r>
          </a:p>
        </p:txBody>
      </p:sp>
      <p:sp>
        <p:nvSpPr>
          <p:cNvPr id="105476" name="TextBox 48"/>
          <p:cNvSpPr txBox="1">
            <a:spLocks noChangeArrowheads="1"/>
          </p:cNvSpPr>
          <p:nvPr/>
        </p:nvSpPr>
        <p:spPr bwMode="auto">
          <a:xfrm>
            <a:off x="6645275" y="1144588"/>
            <a:ext cx="203200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Which car?</a:t>
            </a:r>
          </a:p>
          <a:p>
            <a:pPr eaLnBrk="1" hangingPunct="1"/>
            <a:endParaRPr lang="en-US" sz="3200"/>
          </a:p>
          <a:p>
            <a:pPr eaLnBrk="1" hangingPunct="1"/>
            <a:r>
              <a:rPr lang="en-US" sz="3200"/>
              <a:t>________</a:t>
            </a:r>
          </a:p>
        </p:txBody>
      </p:sp>
      <p:grpSp>
        <p:nvGrpSpPr>
          <p:cNvPr id="105477" name="Group 50"/>
          <p:cNvGrpSpPr>
            <a:grpSpLocks/>
          </p:cNvGrpSpPr>
          <p:nvPr/>
        </p:nvGrpSpPr>
        <p:grpSpPr bwMode="auto">
          <a:xfrm>
            <a:off x="149225" y="1247775"/>
            <a:ext cx="1962150" cy="1817688"/>
            <a:chOff x="149225" y="1247775"/>
            <a:chExt cx="1962150" cy="1817688"/>
          </a:xfrm>
        </p:grpSpPr>
        <p:sp>
          <p:nvSpPr>
            <p:cNvPr id="105512" name="TextBox 40"/>
            <p:cNvSpPr txBox="1">
              <a:spLocks noChangeArrowheads="1"/>
            </p:cNvSpPr>
            <p:nvPr/>
          </p:nvSpPr>
          <p:spPr bwMode="auto">
            <a:xfrm>
              <a:off x="917015" y="1247775"/>
              <a:ext cx="9372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North</a:t>
              </a:r>
            </a:p>
          </p:txBody>
        </p:sp>
        <p:sp>
          <p:nvSpPr>
            <p:cNvPr id="105513" name="TextBox 41"/>
            <p:cNvSpPr txBox="1">
              <a:spLocks noChangeArrowheads="1"/>
            </p:cNvSpPr>
            <p:nvPr/>
          </p:nvSpPr>
          <p:spPr bwMode="auto">
            <a:xfrm>
              <a:off x="550874" y="2757919"/>
              <a:ext cx="1560501" cy="3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sp>
          <p:nvSpPr>
            <p:cNvPr id="105514" name="Line 3"/>
            <p:cNvSpPr>
              <a:spLocks noChangeShapeType="1"/>
            </p:cNvSpPr>
            <p:nvPr/>
          </p:nvSpPr>
          <p:spPr bwMode="auto">
            <a:xfrm>
              <a:off x="508237" y="1807142"/>
              <a:ext cx="0" cy="8788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515" name="Line 4"/>
            <p:cNvSpPr>
              <a:spLocks noChangeShapeType="1"/>
            </p:cNvSpPr>
            <p:nvPr/>
          </p:nvSpPr>
          <p:spPr bwMode="auto">
            <a:xfrm>
              <a:off x="508237" y="2685951"/>
              <a:ext cx="1565263"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516" name="Line 5"/>
            <p:cNvSpPr>
              <a:spLocks noChangeShapeType="1"/>
            </p:cNvSpPr>
            <p:nvPr/>
          </p:nvSpPr>
          <p:spPr bwMode="auto">
            <a:xfrm>
              <a:off x="520961" y="1894037"/>
              <a:ext cx="1383424" cy="67989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517" name="TextBox 40"/>
            <p:cNvSpPr txBox="1">
              <a:spLocks noChangeArrowheads="1"/>
            </p:cNvSpPr>
            <p:nvPr/>
          </p:nvSpPr>
          <p:spPr bwMode="auto">
            <a:xfrm rot="-5400000">
              <a:off x="-302932" y="2116061"/>
              <a:ext cx="12120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North (miles)</a:t>
              </a:r>
            </a:p>
          </p:txBody>
        </p:sp>
      </p:grpSp>
      <p:grpSp>
        <p:nvGrpSpPr>
          <p:cNvPr id="105478" name="Group 52"/>
          <p:cNvGrpSpPr>
            <a:grpSpLocks/>
          </p:cNvGrpSpPr>
          <p:nvPr/>
        </p:nvGrpSpPr>
        <p:grpSpPr bwMode="auto">
          <a:xfrm>
            <a:off x="2259013" y="1247775"/>
            <a:ext cx="1933575" cy="1817688"/>
            <a:chOff x="2259048" y="1247775"/>
            <a:chExt cx="1933540" cy="1817688"/>
          </a:xfrm>
        </p:grpSpPr>
        <p:sp>
          <p:nvSpPr>
            <p:cNvPr id="105506" name="Line 7"/>
            <p:cNvSpPr>
              <a:spLocks noChangeShapeType="1"/>
            </p:cNvSpPr>
            <p:nvPr/>
          </p:nvSpPr>
          <p:spPr bwMode="auto">
            <a:xfrm>
              <a:off x="2603046" y="1807142"/>
              <a:ext cx="0" cy="8788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507" name="Line 8"/>
            <p:cNvSpPr>
              <a:spLocks noChangeShapeType="1"/>
            </p:cNvSpPr>
            <p:nvPr/>
          </p:nvSpPr>
          <p:spPr bwMode="auto">
            <a:xfrm>
              <a:off x="2603046" y="2685951"/>
              <a:ext cx="1565499"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508" name="Line 9"/>
            <p:cNvSpPr>
              <a:spLocks noChangeShapeType="1"/>
            </p:cNvSpPr>
            <p:nvPr/>
          </p:nvSpPr>
          <p:spPr bwMode="auto">
            <a:xfrm>
              <a:off x="2596812" y="2245318"/>
              <a:ext cx="1329129" cy="1228"/>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509" name="TextBox 41"/>
            <p:cNvSpPr txBox="1">
              <a:spLocks noChangeArrowheads="1"/>
            </p:cNvSpPr>
            <p:nvPr/>
          </p:nvSpPr>
          <p:spPr bwMode="auto">
            <a:xfrm>
              <a:off x="3052391" y="1247775"/>
              <a:ext cx="8005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East</a:t>
              </a:r>
            </a:p>
          </p:txBody>
        </p:sp>
        <p:sp>
          <p:nvSpPr>
            <p:cNvPr id="105510" name="TextBox 41"/>
            <p:cNvSpPr txBox="1">
              <a:spLocks noChangeArrowheads="1"/>
            </p:cNvSpPr>
            <p:nvPr/>
          </p:nvSpPr>
          <p:spPr bwMode="auto">
            <a:xfrm rot="-5400000">
              <a:off x="1846779" y="2155918"/>
              <a:ext cx="11323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East (miles)</a:t>
              </a:r>
            </a:p>
          </p:txBody>
        </p:sp>
        <p:sp>
          <p:nvSpPr>
            <p:cNvPr id="105511" name="TextBox 41"/>
            <p:cNvSpPr txBox="1">
              <a:spLocks noChangeArrowheads="1"/>
            </p:cNvSpPr>
            <p:nvPr/>
          </p:nvSpPr>
          <p:spPr bwMode="auto">
            <a:xfrm>
              <a:off x="2631717" y="2757919"/>
              <a:ext cx="1560871" cy="3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grpSp>
      <p:sp>
        <p:nvSpPr>
          <p:cNvPr id="105479" name="TextBox 47"/>
          <p:cNvSpPr txBox="1">
            <a:spLocks noChangeArrowheads="1"/>
          </p:cNvSpPr>
          <p:nvPr/>
        </p:nvSpPr>
        <p:spPr bwMode="auto">
          <a:xfrm>
            <a:off x="0" y="10922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ii)</a:t>
            </a:r>
          </a:p>
        </p:txBody>
      </p:sp>
      <p:grpSp>
        <p:nvGrpSpPr>
          <p:cNvPr id="105480" name="Group 50"/>
          <p:cNvGrpSpPr>
            <a:grpSpLocks/>
          </p:cNvGrpSpPr>
          <p:nvPr/>
        </p:nvGrpSpPr>
        <p:grpSpPr bwMode="auto">
          <a:xfrm>
            <a:off x="1404938" y="3675063"/>
            <a:ext cx="6538912" cy="3321050"/>
            <a:chOff x="1404938" y="3675063"/>
            <a:chExt cx="6538161" cy="3321050"/>
          </a:xfrm>
        </p:grpSpPr>
        <p:sp>
          <p:nvSpPr>
            <p:cNvPr id="52" name="Freeform 51"/>
            <p:cNvSpPr/>
            <p:nvPr/>
          </p:nvSpPr>
          <p:spPr>
            <a:xfrm>
              <a:off x="5328787" y="5302250"/>
              <a:ext cx="2098434" cy="190500"/>
            </a:xfrm>
            <a:custGeom>
              <a:avLst/>
              <a:gdLst>
                <a:gd name="connsiteX0" fmla="*/ 0 w 2097833"/>
                <a:gd name="connsiteY0" fmla="*/ 51031 h 190894"/>
                <a:gd name="connsiteX1" fmla="*/ 272152 w 2097833"/>
                <a:gd name="connsiteY1" fmla="*/ 5670 h 190894"/>
                <a:gd name="connsiteX2" fmla="*/ 396888 w 2097833"/>
                <a:gd name="connsiteY2" fmla="*/ 85052 h 190894"/>
                <a:gd name="connsiteX3" fmla="*/ 725737 w 2097833"/>
                <a:gd name="connsiteY3" fmla="*/ 96392 h 190894"/>
                <a:gd name="connsiteX4" fmla="*/ 839134 w 2097833"/>
                <a:gd name="connsiteY4" fmla="*/ 187114 h 190894"/>
                <a:gd name="connsiteX5" fmla="*/ 1043247 w 2097833"/>
                <a:gd name="connsiteY5" fmla="*/ 119073 h 190894"/>
                <a:gd name="connsiteX6" fmla="*/ 1598889 w 2097833"/>
                <a:gd name="connsiteY6" fmla="*/ 107732 h 190894"/>
                <a:gd name="connsiteX7" fmla="*/ 2052475 w 2097833"/>
                <a:gd name="connsiteY7" fmla="*/ 96392 h 190894"/>
                <a:gd name="connsiteX8" fmla="*/ 2052475 w 2097833"/>
                <a:gd name="connsiteY8" fmla="*/ 96392 h 190894"/>
                <a:gd name="connsiteX9" fmla="*/ 2097833 w 2097833"/>
                <a:gd name="connsiteY9" fmla="*/ 85052 h 1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7833" h="190894">
                  <a:moveTo>
                    <a:pt x="0" y="51031"/>
                  </a:moveTo>
                  <a:cubicBezTo>
                    <a:pt x="103002" y="25515"/>
                    <a:pt x="206004" y="0"/>
                    <a:pt x="272152" y="5670"/>
                  </a:cubicBezTo>
                  <a:cubicBezTo>
                    <a:pt x="338300" y="11340"/>
                    <a:pt x="321290" y="69932"/>
                    <a:pt x="396888" y="85052"/>
                  </a:cubicBezTo>
                  <a:cubicBezTo>
                    <a:pt x="472486" y="100172"/>
                    <a:pt x="652029" y="79382"/>
                    <a:pt x="725737" y="96392"/>
                  </a:cubicBezTo>
                  <a:cubicBezTo>
                    <a:pt x="799445" y="113402"/>
                    <a:pt x="786216" y="183334"/>
                    <a:pt x="839134" y="187114"/>
                  </a:cubicBezTo>
                  <a:cubicBezTo>
                    <a:pt x="892052" y="190894"/>
                    <a:pt x="916621" y="132303"/>
                    <a:pt x="1043247" y="119073"/>
                  </a:cubicBezTo>
                  <a:cubicBezTo>
                    <a:pt x="1169873" y="105843"/>
                    <a:pt x="1598889" y="107732"/>
                    <a:pt x="1598889" y="107732"/>
                  </a:cubicBezTo>
                  <a:lnTo>
                    <a:pt x="2052475" y="96392"/>
                  </a:lnTo>
                  <a:lnTo>
                    <a:pt x="2052475" y="96392"/>
                  </a:lnTo>
                  <a:lnTo>
                    <a:pt x="2097833" y="85052"/>
                  </a:lnTo>
                </a:path>
              </a:pathLst>
            </a:cu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nvGrpSpPr>
            <p:cNvPr id="105482" name="Group 52"/>
            <p:cNvGrpSpPr>
              <a:grpSpLocks/>
            </p:cNvGrpSpPr>
            <p:nvPr/>
          </p:nvGrpSpPr>
          <p:grpSpPr bwMode="auto">
            <a:xfrm>
              <a:off x="1404938" y="3675063"/>
              <a:ext cx="6538161" cy="3321050"/>
              <a:chOff x="2876550" y="3665905"/>
              <a:chExt cx="6538161" cy="3320683"/>
            </a:xfrm>
          </p:grpSpPr>
          <p:grpSp>
            <p:nvGrpSpPr>
              <p:cNvPr id="105483" name="Group 48"/>
              <p:cNvGrpSpPr>
                <a:grpSpLocks/>
              </p:cNvGrpSpPr>
              <p:nvPr/>
            </p:nvGrpSpPr>
            <p:grpSpPr bwMode="auto">
              <a:xfrm>
                <a:off x="2876550" y="3665905"/>
                <a:ext cx="6267450" cy="3320683"/>
                <a:chOff x="2876777" y="1030512"/>
                <a:chExt cx="6267223" cy="4136508"/>
              </a:xfrm>
            </p:grpSpPr>
            <p:grpSp>
              <p:nvGrpSpPr>
                <p:cNvPr id="105486" name="Group 33"/>
                <p:cNvGrpSpPr>
                  <a:grpSpLocks/>
                </p:cNvGrpSpPr>
                <p:nvPr/>
              </p:nvGrpSpPr>
              <p:grpSpPr bwMode="auto">
                <a:xfrm>
                  <a:off x="3081802" y="1127131"/>
                  <a:ext cx="5706597" cy="3608156"/>
                  <a:chOff x="2880" y="1889"/>
                  <a:chExt cx="5955" cy="3420"/>
                </a:xfrm>
              </p:grpSpPr>
              <p:sp>
                <p:nvSpPr>
                  <p:cNvPr id="105492" name="Rectangle 34"/>
                  <p:cNvSpPr>
                    <a:spLocks noChangeArrowheads="1"/>
                  </p:cNvSpPr>
                  <p:nvPr/>
                </p:nvSpPr>
                <p:spPr bwMode="auto">
                  <a:xfrm>
                    <a:off x="2880" y="1889"/>
                    <a:ext cx="5940" cy="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05493" name="Picture 35" descr="http://tbn0.google.com/images?q=tbn:74EkAN8r94_iJM:http://abkldesigns.com/skyln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 y="3149"/>
                    <a:ext cx="1260" cy="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94" name="Freeform 36"/>
                  <p:cNvSpPr>
                    <a:spLocks/>
                  </p:cNvSpPr>
                  <p:nvPr/>
                </p:nvSpPr>
                <p:spPr bwMode="auto">
                  <a:xfrm>
                    <a:off x="6765" y="3989"/>
                    <a:ext cx="2070" cy="1200"/>
                  </a:xfrm>
                  <a:custGeom>
                    <a:avLst/>
                    <a:gdLst>
                      <a:gd name="T0" fmla="*/ 0 w 2070"/>
                      <a:gd name="T1" fmla="*/ 0 h 1200"/>
                      <a:gd name="T2" fmla="*/ 30 w 2070"/>
                      <a:gd name="T3" fmla="*/ 105 h 1200"/>
                      <a:gd name="T4" fmla="*/ 150 w 2070"/>
                      <a:gd name="T5" fmla="*/ 225 h 1200"/>
                      <a:gd name="T6" fmla="*/ 765 w 2070"/>
                      <a:gd name="T7" fmla="*/ 360 h 1200"/>
                      <a:gd name="T8" fmla="*/ 975 w 2070"/>
                      <a:gd name="T9" fmla="*/ 390 h 1200"/>
                      <a:gd name="T10" fmla="*/ 1215 w 2070"/>
                      <a:gd name="T11" fmla="*/ 435 h 1200"/>
                      <a:gd name="T12" fmla="*/ 1320 w 2070"/>
                      <a:gd name="T13" fmla="*/ 675 h 1200"/>
                      <a:gd name="T14" fmla="*/ 1440 w 2070"/>
                      <a:gd name="T15" fmla="*/ 855 h 1200"/>
                      <a:gd name="T16" fmla="*/ 1485 w 2070"/>
                      <a:gd name="T17" fmla="*/ 900 h 1200"/>
                      <a:gd name="T18" fmla="*/ 1710 w 2070"/>
                      <a:gd name="T19" fmla="*/ 1035 h 1200"/>
                      <a:gd name="T20" fmla="*/ 1890 w 2070"/>
                      <a:gd name="T21" fmla="*/ 1110 h 1200"/>
                      <a:gd name="T22" fmla="*/ 2025 w 2070"/>
                      <a:gd name="T23" fmla="*/ 1185 h 1200"/>
                      <a:gd name="T24" fmla="*/ 2070 w 2070"/>
                      <a:gd name="T25" fmla="*/ 1200 h 12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70"/>
                      <a:gd name="T40" fmla="*/ 0 h 1200"/>
                      <a:gd name="T41" fmla="*/ 2070 w 2070"/>
                      <a:gd name="T42" fmla="*/ 1200 h 12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70" h="1200">
                        <a:moveTo>
                          <a:pt x="0" y="0"/>
                        </a:moveTo>
                        <a:cubicBezTo>
                          <a:pt x="5" y="19"/>
                          <a:pt x="19" y="83"/>
                          <a:pt x="30" y="105"/>
                        </a:cubicBezTo>
                        <a:cubicBezTo>
                          <a:pt x="57" y="160"/>
                          <a:pt x="102" y="191"/>
                          <a:pt x="150" y="225"/>
                        </a:cubicBezTo>
                        <a:cubicBezTo>
                          <a:pt x="332" y="355"/>
                          <a:pt x="550" y="324"/>
                          <a:pt x="765" y="360"/>
                        </a:cubicBezTo>
                        <a:cubicBezTo>
                          <a:pt x="895" y="382"/>
                          <a:pt x="825" y="371"/>
                          <a:pt x="975" y="390"/>
                        </a:cubicBezTo>
                        <a:cubicBezTo>
                          <a:pt x="1054" y="416"/>
                          <a:pt x="1132" y="425"/>
                          <a:pt x="1215" y="435"/>
                        </a:cubicBezTo>
                        <a:cubicBezTo>
                          <a:pt x="1329" y="473"/>
                          <a:pt x="1298" y="575"/>
                          <a:pt x="1320" y="675"/>
                        </a:cubicBezTo>
                        <a:cubicBezTo>
                          <a:pt x="1344" y="786"/>
                          <a:pt x="1354" y="769"/>
                          <a:pt x="1440" y="855"/>
                        </a:cubicBezTo>
                        <a:cubicBezTo>
                          <a:pt x="1455" y="870"/>
                          <a:pt x="1467" y="888"/>
                          <a:pt x="1485" y="900"/>
                        </a:cubicBezTo>
                        <a:cubicBezTo>
                          <a:pt x="1558" y="949"/>
                          <a:pt x="1630" y="1000"/>
                          <a:pt x="1710" y="1035"/>
                        </a:cubicBezTo>
                        <a:cubicBezTo>
                          <a:pt x="1772" y="1062"/>
                          <a:pt x="1830" y="1080"/>
                          <a:pt x="1890" y="1110"/>
                        </a:cubicBezTo>
                        <a:cubicBezTo>
                          <a:pt x="1936" y="1133"/>
                          <a:pt x="1979" y="1162"/>
                          <a:pt x="2025" y="1185"/>
                        </a:cubicBezTo>
                        <a:cubicBezTo>
                          <a:pt x="2039" y="1192"/>
                          <a:pt x="2070" y="1200"/>
                          <a:pt x="2070" y="12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495" name="Freeform 38"/>
                  <p:cNvSpPr>
                    <a:spLocks/>
                  </p:cNvSpPr>
                  <p:nvPr/>
                </p:nvSpPr>
                <p:spPr bwMode="auto">
                  <a:xfrm>
                    <a:off x="3176" y="2439"/>
                    <a:ext cx="2464" cy="1325"/>
                  </a:xfrm>
                  <a:custGeom>
                    <a:avLst/>
                    <a:gdLst>
                      <a:gd name="T0" fmla="*/ 0 w 2745"/>
                      <a:gd name="T1" fmla="*/ 0 h 900"/>
                      <a:gd name="T2" fmla="*/ 4 w 2745"/>
                      <a:gd name="T3" fmla="*/ 2147483647 h 900"/>
                      <a:gd name="T4" fmla="*/ 4 w 2745"/>
                      <a:gd name="T5" fmla="*/ 2147483647 h 900"/>
                      <a:gd name="T6" fmla="*/ 4 w 2745"/>
                      <a:gd name="T7" fmla="*/ 2147483647 h 900"/>
                      <a:gd name="T8" fmla="*/ 5 w 2745"/>
                      <a:gd name="T9" fmla="*/ 2147483647 h 900"/>
                      <a:gd name="T10" fmla="*/ 10 w 2745"/>
                      <a:gd name="T11" fmla="*/ 2147483647 h 900"/>
                      <a:gd name="T12" fmla="*/ 11 w 2745"/>
                      <a:gd name="T13" fmla="*/ 2147483647 h 900"/>
                      <a:gd name="T14" fmla="*/ 12 w 2745"/>
                      <a:gd name="T15" fmla="*/ 2147483647 h 900"/>
                      <a:gd name="T16" fmla="*/ 13 w 2745"/>
                      <a:gd name="T17" fmla="*/ 2147483647 h 900"/>
                      <a:gd name="T18" fmla="*/ 18 w 2745"/>
                      <a:gd name="T19" fmla="*/ 2147483647 h 900"/>
                      <a:gd name="T20" fmla="*/ 24 w 2745"/>
                      <a:gd name="T21" fmla="*/ 2147483647 h 9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45"/>
                      <a:gd name="T34" fmla="*/ 0 h 900"/>
                      <a:gd name="T35" fmla="*/ 2745 w 2745"/>
                      <a:gd name="T36" fmla="*/ 900 h 9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45" h="900">
                        <a:moveTo>
                          <a:pt x="0" y="0"/>
                        </a:moveTo>
                        <a:cubicBezTo>
                          <a:pt x="73" y="24"/>
                          <a:pt x="122" y="32"/>
                          <a:pt x="180" y="90"/>
                        </a:cubicBezTo>
                        <a:cubicBezTo>
                          <a:pt x="195" y="105"/>
                          <a:pt x="208" y="122"/>
                          <a:pt x="225" y="135"/>
                        </a:cubicBezTo>
                        <a:cubicBezTo>
                          <a:pt x="301" y="194"/>
                          <a:pt x="410" y="242"/>
                          <a:pt x="495" y="285"/>
                        </a:cubicBezTo>
                        <a:cubicBezTo>
                          <a:pt x="533" y="342"/>
                          <a:pt x="583" y="355"/>
                          <a:pt x="645" y="390"/>
                        </a:cubicBezTo>
                        <a:cubicBezTo>
                          <a:pt x="794" y="473"/>
                          <a:pt x="957" y="476"/>
                          <a:pt x="1125" y="495"/>
                        </a:cubicBezTo>
                        <a:cubicBezTo>
                          <a:pt x="1155" y="505"/>
                          <a:pt x="1185" y="515"/>
                          <a:pt x="1215" y="525"/>
                        </a:cubicBezTo>
                        <a:cubicBezTo>
                          <a:pt x="1254" y="538"/>
                          <a:pt x="1335" y="555"/>
                          <a:pt x="1335" y="555"/>
                        </a:cubicBezTo>
                        <a:cubicBezTo>
                          <a:pt x="1386" y="589"/>
                          <a:pt x="1425" y="600"/>
                          <a:pt x="1485" y="615"/>
                        </a:cubicBezTo>
                        <a:cubicBezTo>
                          <a:pt x="1664" y="735"/>
                          <a:pt x="1868" y="730"/>
                          <a:pt x="2070" y="780"/>
                        </a:cubicBezTo>
                        <a:cubicBezTo>
                          <a:pt x="2290" y="835"/>
                          <a:pt x="2517" y="900"/>
                          <a:pt x="2745" y="9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496" name="Freeform 39"/>
                  <p:cNvSpPr>
                    <a:spLocks/>
                  </p:cNvSpPr>
                  <p:nvPr/>
                </p:nvSpPr>
                <p:spPr bwMode="auto">
                  <a:xfrm>
                    <a:off x="5940" y="3974"/>
                    <a:ext cx="165" cy="1335"/>
                  </a:xfrm>
                  <a:custGeom>
                    <a:avLst/>
                    <a:gdLst>
                      <a:gd name="T0" fmla="*/ 60 w 165"/>
                      <a:gd name="T1" fmla="*/ 0 h 1335"/>
                      <a:gd name="T2" fmla="*/ 105 w 165"/>
                      <a:gd name="T3" fmla="*/ 135 h 1335"/>
                      <a:gd name="T4" fmla="*/ 135 w 165"/>
                      <a:gd name="T5" fmla="*/ 180 h 1335"/>
                      <a:gd name="T6" fmla="*/ 165 w 165"/>
                      <a:gd name="T7" fmla="*/ 270 h 1335"/>
                      <a:gd name="T8" fmla="*/ 90 w 165"/>
                      <a:gd name="T9" fmla="*/ 795 h 1335"/>
                      <a:gd name="T10" fmla="*/ 30 w 165"/>
                      <a:gd name="T11" fmla="*/ 1020 h 1335"/>
                      <a:gd name="T12" fmla="*/ 0 w 165"/>
                      <a:gd name="T13" fmla="*/ 1110 h 1335"/>
                      <a:gd name="T14" fmla="*/ 45 w 165"/>
                      <a:gd name="T15" fmla="*/ 1335 h 1335"/>
                      <a:gd name="T16" fmla="*/ 0 60000 65536"/>
                      <a:gd name="T17" fmla="*/ 0 60000 65536"/>
                      <a:gd name="T18" fmla="*/ 0 60000 65536"/>
                      <a:gd name="T19" fmla="*/ 0 60000 65536"/>
                      <a:gd name="T20" fmla="*/ 0 60000 65536"/>
                      <a:gd name="T21" fmla="*/ 0 60000 65536"/>
                      <a:gd name="T22" fmla="*/ 0 60000 65536"/>
                      <a:gd name="T23" fmla="*/ 0 60000 65536"/>
                      <a:gd name="T24" fmla="*/ 0 w 165"/>
                      <a:gd name="T25" fmla="*/ 0 h 1335"/>
                      <a:gd name="T26" fmla="*/ 165 w 165"/>
                      <a:gd name="T27" fmla="*/ 1335 h 13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5" h="1335">
                        <a:moveTo>
                          <a:pt x="60" y="0"/>
                        </a:moveTo>
                        <a:cubicBezTo>
                          <a:pt x="75" y="45"/>
                          <a:pt x="79" y="96"/>
                          <a:pt x="105" y="135"/>
                        </a:cubicBezTo>
                        <a:cubicBezTo>
                          <a:pt x="115" y="150"/>
                          <a:pt x="128" y="164"/>
                          <a:pt x="135" y="180"/>
                        </a:cubicBezTo>
                        <a:cubicBezTo>
                          <a:pt x="148" y="209"/>
                          <a:pt x="165" y="270"/>
                          <a:pt x="165" y="270"/>
                        </a:cubicBezTo>
                        <a:cubicBezTo>
                          <a:pt x="151" y="449"/>
                          <a:pt x="129" y="620"/>
                          <a:pt x="90" y="795"/>
                        </a:cubicBezTo>
                        <a:cubicBezTo>
                          <a:pt x="73" y="873"/>
                          <a:pt x="53" y="944"/>
                          <a:pt x="30" y="1020"/>
                        </a:cubicBezTo>
                        <a:cubicBezTo>
                          <a:pt x="21" y="1050"/>
                          <a:pt x="0" y="1110"/>
                          <a:pt x="0" y="1110"/>
                        </a:cubicBezTo>
                        <a:cubicBezTo>
                          <a:pt x="12" y="1182"/>
                          <a:pt x="45" y="1263"/>
                          <a:pt x="45" y="1335"/>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497" name="Freeform 40"/>
                  <p:cNvSpPr>
                    <a:spLocks/>
                  </p:cNvSpPr>
                  <p:nvPr/>
                </p:nvSpPr>
                <p:spPr bwMode="auto">
                  <a:xfrm>
                    <a:off x="6480" y="1889"/>
                    <a:ext cx="1080" cy="1725"/>
                  </a:xfrm>
                  <a:custGeom>
                    <a:avLst/>
                    <a:gdLst>
                      <a:gd name="T0" fmla="*/ 2147483647 w 587"/>
                      <a:gd name="T1" fmla="*/ 4169780 h 1485"/>
                      <a:gd name="T2" fmla="*/ 2147483647 w 587"/>
                      <a:gd name="T3" fmla="*/ 3074826 h 1485"/>
                      <a:gd name="T4" fmla="*/ 2147483647 w 587"/>
                      <a:gd name="T5" fmla="*/ 2526858 h 1485"/>
                      <a:gd name="T6" fmla="*/ 2147483647 w 587"/>
                      <a:gd name="T7" fmla="*/ 839681 h 1485"/>
                      <a:gd name="T8" fmla="*/ 2147483647 w 587"/>
                      <a:gd name="T9" fmla="*/ 465118 h 1485"/>
                      <a:gd name="T10" fmla="*/ 2147483647 w 587"/>
                      <a:gd name="T11" fmla="*/ 0 h 1485"/>
                      <a:gd name="T12" fmla="*/ 0 60000 65536"/>
                      <a:gd name="T13" fmla="*/ 0 60000 65536"/>
                      <a:gd name="T14" fmla="*/ 0 60000 65536"/>
                      <a:gd name="T15" fmla="*/ 0 60000 65536"/>
                      <a:gd name="T16" fmla="*/ 0 60000 65536"/>
                      <a:gd name="T17" fmla="*/ 0 60000 65536"/>
                      <a:gd name="T18" fmla="*/ 0 w 587"/>
                      <a:gd name="T19" fmla="*/ 0 h 1485"/>
                      <a:gd name="T20" fmla="*/ 587 w 587"/>
                      <a:gd name="T21" fmla="*/ 1485 h 1485"/>
                    </a:gdLst>
                    <a:ahLst/>
                    <a:cxnLst>
                      <a:cxn ang="T12">
                        <a:pos x="T0" y="T1"/>
                      </a:cxn>
                      <a:cxn ang="T13">
                        <a:pos x="T2" y="T3"/>
                      </a:cxn>
                      <a:cxn ang="T14">
                        <a:pos x="T4" y="T5"/>
                      </a:cxn>
                      <a:cxn ang="T15">
                        <a:pos x="T6" y="T7"/>
                      </a:cxn>
                      <a:cxn ang="T16">
                        <a:pos x="T8" y="T9"/>
                      </a:cxn>
                      <a:cxn ang="T17">
                        <a:pos x="T10" y="T11"/>
                      </a:cxn>
                    </a:cxnLst>
                    <a:rect l="T18" t="T19" r="T20" b="T21"/>
                    <a:pathLst>
                      <a:path w="587" h="1485">
                        <a:moveTo>
                          <a:pt x="37" y="1485"/>
                        </a:moveTo>
                        <a:cubicBezTo>
                          <a:pt x="0" y="1337"/>
                          <a:pt x="54" y="1225"/>
                          <a:pt x="112" y="1095"/>
                        </a:cubicBezTo>
                        <a:cubicBezTo>
                          <a:pt x="140" y="1032"/>
                          <a:pt x="156" y="962"/>
                          <a:pt x="187" y="900"/>
                        </a:cubicBezTo>
                        <a:cubicBezTo>
                          <a:pt x="294" y="686"/>
                          <a:pt x="390" y="472"/>
                          <a:pt x="562" y="300"/>
                        </a:cubicBezTo>
                        <a:cubicBezTo>
                          <a:pt x="587" y="225"/>
                          <a:pt x="582" y="270"/>
                          <a:pt x="547" y="165"/>
                        </a:cubicBezTo>
                        <a:cubicBezTo>
                          <a:pt x="530" y="113"/>
                          <a:pt x="547" y="55"/>
                          <a:pt x="547"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05498" name="Picture 43" descr="http://tbn2.google.com/images?q=tbn:UX3qqEl37iIdgM:http://www.silhouettesclipart.com/wp-content/uploads/2007/10/car-clip-art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00000">
                    <a:off x="3562" y="2989"/>
                    <a:ext cx="900"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99" name="Picture 44" descr="See full size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600000">
                    <a:off x="5626" y="4404"/>
                    <a:ext cx="720"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00" name="Picture 45" descr="http://tbn2.google.com/images?q=tbn:p6Yq-V5PGyrJOM:http://www.marinkidz.com/images/ca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600000">
                    <a:off x="6576" y="2555"/>
                    <a:ext cx="830"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01" name="Picture 46" descr="http://tbn2.google.com/images?q=tbn:XoES5RkHKdl9uM:http://www.newimageasia.com/images/Clipart%2520Ca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00000">
                    <a:off x="7920" y="4630"/>
                    <a:ext cx="720"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02" name="Picture 47" descr="http://tbn0.google.com/images?q=tbn:UXSAy44TGxxFsM:http://www.aperfectworld.org/clipart/nature/mountain.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0" y="193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03" name="Picture 48" descr="http://tbn0.google.com/images?q=tbn:UXSAy44TGxxFsM:http://www.aperfectworld.org/clipart/nature/mountain.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0" y="247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04" name="Picture 49" descr="http://tbn0.google.com/images?q=tbn:UXSAy44TGxxFsM:http://www.aperfectworld.org/clipart/nature/mountain.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0" y="2111"/>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05" name="Picture 41" descr="See full size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61" y="3598"/>
                    <a:ext cx="720"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5487" name="TextBox 55"/>
                <p:cNvSpPr txBox="1">
                  <a:spLocks noChangeArrowheads="1"/>
                </p:cNvSpPr>
                <p:nvPr/>
              </p:nvSpPr>
              <p:spPr bwMode="auto">
                <a:xfrm>
                  <a:off x="7429808" y="1030512"/>
                  <a:ext cx="517564" cy="80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A</a:t>
                  </a:r>
                </a:p>
              </p:txBody>
            </p:sp>
            <p:sp>
              <p:nvSpPr>
                <p:cNvPr id="105488" name="TextBox 56"/>
                <p:cNvSpPr txBox="1">
                  <a:spLocks noChangeArrowheads="1"/>
                </p:cNvSpPr>
                <p:nvPr/>
              </p:nvSpPr>
              <p:spPr bwMode="auto">
                <a:xfrm>
                  <a:off x="2876777" y="2013856"/>
                  <a:ext cx="570366"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B</a:t>
                  </a:r>
                </a:p>
              </p:txBody>
            </p:sp>
            <p:sp>
              <p:nvSpPr>
                <p:cNvPr id="105489" name="TextBox 57"/>
                <p:cNvSpPr txBox="1">
                  <a:spLocks noChangeArrowheads="1"/>
                </p:cNvSpPr>
                <p:nvPr/>
              </p:nvSpPr>
              <p:spPr bwMode="auto">
                <a:xfrm>
                  <a:off x="6103257" y="43615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C</a:t>
                  </a:r>
                </a:p>
              </p:txBody>
            </p:sp>
            <p:sp>
              <p:nvSpPr>
                <p:cNvPr id="105490" name="TextBox 60"/>
                <p:cNvSpPr txBox="1">
                  <a:spLocks noChangeArrowheads="1"/>
                </p:cNvSpPr>
                <p:nvPr/>
              </p:nvSpPr>
              <p:spPr bwMode="auto">
                <a:xfrm>
                  <a:off x="8611961" y="2689163"/>
                  <a:ext cx="504825" cy="8054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E</a:t>
                  </a:r>
                </a:p>
              </p:txBody>
            </p:sp>
            <p:sp>
              <p:nvSpPr>
                <p:cNvPr id="105491" name="TextBox 61"/>
                <p:cNvSpPr txBox="1">
                  <a:spLocks noChangeArrowheads="1"/>
                </p:cNvSpPr>
                <p:nvPr/>
              </p:nvSpPr>
              <p:spPr bwMode="auto">
                <a:xfrm>
                  <a:off x="8626475" y="43107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D</a:t>
                  </a:r>
                </a:p>
              </p:txBody>
            </p:sp>
          </p:grpSp>
          <p:sp>
            <p:nvSpPr>
              <p:cNvPr id="105484" name="Line 32"/>
              <p:cNvSpPr>
                <a:spLocks noChangeShapeType="1"/>
              </p:cNvSpPr>
              <p:nvPr/>
            </p:nvSpPr>
            <p:spPr bwMode="auto">
              <a:xfrm flipV="1">
                <a:off x="8749619" y="3762145"/>
                <a:ext cx="0" cy="45734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5485" name="Text Box 42"/>
              <p:cNvSpPr txBox="1">
                <a:spLocks noChangeArrowheads="1"/>
              </p:cNvSpPr>
              <p:nvPr/>
            </p:nvSpPr>
            <p:spPr bwMode="auto">
              <a:xfrm>
                <a:off x="8443739" y="4209870"/>
                <a:ext cx="970972" cy="29253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cs typeface="Arial" charset="0"/>
                  </a:rPr>
                  <a:t>North</a:t>
                </a:r>
              </a:p>
            </p:txBody>
          </p:sp>
        </p:gr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a:spLocks noChangeArrowheads="1"/>
          </p:cNvSpPr>
          <p:nvPr/>
        </p:nvSpPr>
        <p:spPr bwMode="auto">
          <a:xfrm>
            <a:off x="0" y="1106488"/>
            <a:ext cx="8980488" cy="2593975"/>
          </a:xfrm>
          <a:prstGeom prst="rect">
            <a:avLst/>
          </a:prstGeom>
          <a:solidFill>
            <a:srgbClr val="7F7F7F">
              <a:alpha val="10196"/>
            </a:srgbClr>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106498" name="Title 1"/>
          <p:cNvSpPr>
            <a:spLocks noGrp="1"/>
          </p:cNvSpPr>
          <p:nvPr>
            <p:ph type="title"/>
          </p:nvPr>
        </p:nvSpPr>
        <p:spPr/>
        <p:txBody>
          <a:bodyPr/>
          <a:lstStyle/>
          <a:p>
            <a:pPr eaLnBrk="1" hangingPunct="1"/>
            <a:r>
              <a:rPr lang="en-US" sz="3200" b="1" dirty="0">
                <a:cs typeface="ＭＳ Ｐゴシック" charset="0"/>
              </a:rPr>
              <a:t>Match cars and graphs</a:t>
            </a:r>
            <a:endParaRPr lang="en-US" sz="3200" dirty="0">
              <a:cs typeface="ＭＳ Ｐゴシック" charset="0"/>
            </a:endParaRPr>
          </a:p>
        </p:txBody>
      </p:sp>
      <p:sp>
        <p:nvSpPr>
          <p:cNvPr id="52228" name="TextBox 47"/>
          <p:cNvSpPr txBox="1">
            <a:spLocks noChangeArrowheads="1"/>
          </p:cNvSpPr>
          <p:nvPr/>
        </p:nvSpPr>
        <p:spPr bwMode="auto">
          <a:xfrm>
            <a:off x="4627563" y="1144588"/>
            <a:ext cx="2044700" cy="1570037"/>
          </a:xfrm>
          <a:prstGeom prst="rect">
            <a:avLst/>
          </a:prstGeom>
          <a:noFill/>
          <a:ln w="9525">
            <a:noFill/>
            <a:miter lim="800000"/>
            <a:headEnd/>
            <a:tailEnd/>
          </a:ln>
        </p:spPr>
        <p:txBody>
          <a:bodyPr>
            <a:spAutoFit/>
          </a:bodyPr>
          <a:lstStyle/>
          <a:p>
            <a:pPr>
              <a:defRPr/>
            </a:pPr>
            <a:r>
              <a:rPr lang="en-US" sz="2400" dirty="0">
                <a:ea typeface="ＭＳ Ｐゴシック" pitchFamily="-112" charset="-128"/>
                <a:cs typeface="+mn-cs"/>
              </a:rPr>
              <a:t>What</a:t>
            </a:r>
          </a:p>
          <a:p>
            <a:pPr>
              <a:defRPr/>
            </a:pPr>
            <a:r>
              <a:rPr lang="en-US" sz="2400" dirty="0">
                <a:ea typeface="ＭＳ Ｐゴシック" pitchFamily="-112" charset="-128"/>
                <a:cs typeface="+mn-cs"/>
              </a:rPr>
              <a:t>direction?</a:t>
            </a:r>
          </a:p>
          <a:p>
            <a:pPr>
              <a:defRPr/>
            </a:pPr>
            <a:endParaRPr lang="en-US" sz="2400" dirty="0">
              <a:ea typeface="ＭＳ Ｐゴシック" pitchFamily="-112" charset="-128"/>
              <a:cs typeface="+mn-cs"/>
            </a:endParaRPr>
          </a:p>
          <a:p>
            <a:pPr>
              <a:defRPr/>
            </a:pPr>
            <a:r>
              <a:rPr lang="en-US" sz="2400" u="heavy" dirty="0">
                <a:ea typeface="ＭＳ Ｐゴシック" pitchFamily="-112" charset="-128"/>
                <a:cs typeface="+mn-cs"/>
              </a:rPr>
              <a:t>South</a:t>
            </a:r>
          </a:p>
        </p:txBody>
      </p:sp>
      <p:sp>
        <p:nvSpPr>
          <p:cNvPr id="52229" name="TextBox 48"/>
          <p:cNvSpPr txBox="1">
            <a:spLocks noChangeArrowheads="1"/>
          </p:cNvSpPr>
          <p:nvPr/>
        </p:nvSpPr>
        <p:spPr bwMode="auto">
          <a:xfrm>
            <a:off x="6645275" y="1144588"/>
            <a:ext cx="1724025" cy="1200150"/>
          </a:xfrm>
          <a:prstGeom prst="rect">
            <a:avLst/>
          </a:prstGeom>
          <a:noFill/>
          <a:ln w="9525">
            <a:noFill/>
            <a:miter lim="800000"/>
            <a:headEnd/>
            <a:tailEnd/>
          </a:ln>
        </p:spPr>
        <p:txBody>
          <a:bodyPr wrap="none">
            <a:spAutoFit/>
          </a:bodyPr>
          <a:lstStyle/>
          <a:p>
            <a:pPr>
              <a:defRPr/>
            </a:pPr>
            <a:r>
              <a:rPr lang="en-US" sz="2400" dirty="0">
                <a:ea typeface="ＭＳ Ｐゴシック" pitchFamily="-112" charset="-128"/>
                <a:cs typeface="+mn-cs"/>
              </a:rPr>
              <a:t>Which car?</a:t>
            </a:r>
          </a:p>
          <a:p>
            <a:pPr>
              <a:defRPr/>
            </a:pPr>
            <a:endParaRPr lang="en-US" sz="2400" dirty="0">
              <a:ea typeface="ＭＳ Ｐゴシック" pitchFamily="-112" charset="-128"/>
              <a:cs typeface="+mn-cs"/>
            </a:endParaRPr>
          </a:p>
          <a:p>
            <a:pPr>
              <a:defRPr/>
            </a:pPr>
            <a:r>
              <a:rPr lang="en-US" sz="2400" u="heavy" dirty="0">
                <a:ea typeface="ＭＳ Ｐゴシック" pitchFamily="-112" charset="-128"/>
                <a:cs typeface="+mn-cs"/>
              </a:rPr>
              <a:t>Car C</a:t>
            </a:r>
          </a:p>
        </p:txBody>
      </p:sp>
      <p:grpSp>
        <p:nvGrpSpPr>
          <p:cNvPr id="106501" name="Group 50"/>
          <p:cNvGrpSpPr>
            <a:grpSpLocks/>
          </p:cNvGrpSpPr>
          <p:nvPr/>
        </p:nvGrpSpPr>
        <p:grpSpPr bwMode="auto">
          <a:xfrm>
            <a:off x="149225" y="1247775"/>
            <a:ext cx="1962150" cy="1817688"/>
            <a:chOff x="149883" y="1247065"/>
            <a:chExt cx="1962165" cy="1819066"/>
          </a:xfrm>
        </p:grpSpPr>
        <p:sp>
          <p:nvSpPr>
            <p:cNvPr id="106538" name="TextBox 40"/>
            <p:cNvSpPr txBox="1">
              <a:spLocks noChangeArrowheads="1"/>
            </p:cNvSpPr>
            <p:nvPr/>
          </p:nvSpPr>
          <p:spPr bwMode="auto">
            <a:xfrm>
              <a:off x="917679" y="1247065"/>
              <a:ext cx="937283" cy="46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North</a:t>
              </a:r>
            </a:p>
          </p:txBody>
        </p:sp>
        <p:sp>
          <p:nvSpPr>
            <p:cNvPr id="106539" name="TextBox 41"/>
            <p:cNvSpPr txBox="1">
              <a:spLocks noChangeArrowheads="1"/>
            </p:cNvSpPr>
            <p:nvPr/>
          </p:nvSpPr>
          <p:spPr bwMode="auto">
            <a:xfrm>
              <a:off x="551535" y="2758354"/>
              <a:ext cx="15605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grpSp>
          <p:nvGrpSpPr>
            <p:cNvPr id="106540" name="Group 42"/>
            <p:cNvGrpSpPr>
              <a:grpSpLocks/>
            </p:cNvGrpSpPr>
            <p:nvPr/>
          </p:nvGrpSpPr>
          <p:grpSpPr bwMode="auto">
            <a:xfrm>
              <a:off x="508898" y="1806856"/>
              <a:ext cx="1565275" cy="879475"/>
              <a:chOff x="781050" y="1160463"/>
              <a:chExt cx="1565275" cy="879475"/>
            </a:xfrm>
          </p:grpSpPr>
          <p:grpSp>
            <p:nvGrpSpPr>
              <p:cNvPr id="106542" name="Group 2"/>
              <p:cNvGrpSpPr>
                <a:grpSpLocks/>
              </p:cNvGrpSpPr>
              <p:nvPr/>
            </p:nvGrpSpPr>
            <p:grpSpPr bwMode="auto">
              <a:xfrm>
                <a:off x="781050" y="1160463"/>
                <a:ext cx="1565275" cy="879475"/>
                <a:chOff x="1800" y="9000"/>
                <a:chExt cx="1260" cy="720"/>
              </a:xfrm>
            </p:grpSpPr>
            <p:sp>
              <p:nvSpPr>
                <p:cNvPr id="106544" name="Line 3"/>
                <p:cNvSpPr>
                  <a:spLocks noChangeShapeType="1"/>
                </p:cNvSpPr>
                <p:nvPr/>
              </p:nvSpPr>
              <p:spPr bwMode="auto">
                <a:xfrm>
                  <a:off x="1800" y="9000"/>
                  <a:ext cx="0" cy="72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45" name="Line 4"/>
                <p:cNvSpPr>
                  <a:spLocks noChangeShapeType="1"/>
                </p:cNvSpPr>
                <p:nvPr/>
              </p:nvSpPr>
              <p:spPr bwMode="auto">
                <a:xfrm>
                  <a:off x="1800" y="9720"/>
                  <a:ext cx="126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6543" name="Line 5"/>
              <p:cNvSpPr>
                <a:spLocks noChangeShapeType="1"/>
              </p:cNvSpPr>
              <p:nvPr/>
            </p:nvSpPr>
            <p:spPr bwMode="auto">
              <a:xfrm>
                <a:off x="793774" y="1247424"/>
                <a:ext cx="1383435" cy="68041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6541" name="TextBox 40"/>
            <p:cNvSpPr txBox="1">
              <a:spLocks noChangeArrowheads="1"/>
            </p:cNvSpPr>
            <p:nvPr/>
          </p:nvSpPr>
          <p:spPr bwMode="auto">
            <a:xfrm rot="-5400000">
              <a:off x="-302732" y="2116125"/>
              <a:ext cx="1213010" cy="307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North (miles)</a:t>
              </a:r>
            </a:p>
          </p:txBody>
        </p:sp>
      </p:grpSp>
      <p:grpSp>
        <p:nvGrpSpPr>
          <p:cNvPr id="106502" name="Group 76"/>
          <p:cNvGrpSpPr>
            <a:grpSpLocks/>
          </p:cNvGrpSpPr>
          <p:nvPr/>
        </p:nvGrpSpPr>
        <p:grpSpPr bwMode="auto">
          <a:xfrm>
            <a:off x="2259013" y="1247775"/>
            <a:ext cx="1933575" cy="1817688"/>
            <a:chOff x="2259091" y="1247065"/>
            <a:chExt cx="1933096" cy="1819066"/>
          </a:xfrm>
        </p:grpSpPr>
        <p:grpSp>
          <p:nvGrpSpPr>
            <p:cNvPr id="106530" name="Group 43"/>
            <p:cNvGrpSpPr>
              <a:grpSpLocks/>
            </p:cNvGrpSpPr>
            <p:nvPr/>
          </p:nvGrpSpPr>
          <p:grpSpPr bwMode="auto">
            <a:xfrm>
              <a:off x="2596777" y="1806856"/>
              <a:ext cx="1571373" cy="879475"/>
              <a:chOff x="754756" y="5771044"/>
              <a:chExt cx="803286" cy="457200"/>
            </a:xfrm>
          </p:grpSpPr>
          <p:grpSp>
            <p:nvGrpSpPr>
              <p:cNvPr id="106534" name="Group 6"/>
              <p:cNvGrpSpPr>
                <a:grpSpLocks/>
              </p:cNvGrpSpPr>
              <p:nvPr/>
            </p:nvGrpSpPr>
            <p:grpSpPr bwMode="auto">
              <a:xfrm>
                <a:off x="757942" y="5771044"/>
                <a:ext cx="800100" cy="457200"/>
                <a:chOff x="1800" y="9000"/>
                <a:chExt cx="1260" cy="720"/>
              </a:xfrm>
            </p:grpSpPr>
            <p:sp>
              <p:nvSpPr>
                <p:cNvPr id="106536" name="Line 7"/>
                <p:cNvSpPr>
                  <a:spLocks noChangeShapeType="1"/>
                </p:cNvSpPr>
                <p:nvPr/>
              </p:nvSpPr>
              <p:spPr bwMode="auto">
                <a:xfrm>
                  <a:off x="1800" y="9000"/>
                  <a:ext cx="0" cy="72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37" name="Line 8"/>
                <p:cNvSpPr>
                  <a:spLocks noChangeShapeType="1"/>
                </p:cNvSpPr>
                <p:nvPr/>
              </p:nvSpPr>
              <p:spPr bwMode="auto">
                <a:xfrm>
                  <a:off x="1800" y="9720"/>
                  <a:ext cx="126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6535" name="Line 9"/>
              <p:cNvSpPr>
                <a:spLocks noChangeShapeType="1"/>
              </p:cNvSpPr>
              <p:nvPr/>
            </p:nvSpPr>
            <p:spPr bwMode="auto">
              <a:xfrm>
                <a:off x="754756" y="5999005"/>
                <a:ext cx="679295" cy="63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6531" name="TextBox 41"/>
            <p:cNvSpPr txBox="1">
              <a:spLocks noChangeArrowheads="1"/>
            </p:cNvSpPr>
            <p:nvPr/>
          </p:nvSpPr>
          <p:spPr bwMode="auto">
            <a:xfrm>
              <a:off x="3052251" y="1247065"/>
              <a:ext cx="800322" cy="46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East</a:t>
              </a:r>
            </a:p>
          </p:txBody>
        </p:sp>
        <p:sp>
          <p:nvSpPr>
            <p:cNvPr id="106532" name="TextBox 41"/>
            <p:cNvSpPr txBox="1">
              <a:spLocks noChangeArrowheads="1"/>
            </p:cNvSpPr>
            <p:nvPr/>
          </p:nvSpPr>
          <p:spPr bwMode="auto">
            <a:xfrm rot="-5400000">
              <a:off x="1846357" y="2156048"/>
              <a:ext cx="1133174" cy="307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East (miles)</a:t>
              </a:r>
            </a:p>
          </p:txBody>
        </p:sp>
        <p:sp>
          <p:nvSpPr>
            <p:cNvPr id="106533" name="TextBox 41"/>
            <p:cNvSpPr txBox="1">
              <a:spLocks noChangeArrowheads="1"/>
            </p:cNvSpPr>
            <p:nvPr/>
          </p:nvSpPr>
          <p:spPr bwMode="auto">
            <a:xfrm>
              <a:off x="2631674" y="2758354"/>
              <a:ext cx="15605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grpSp>
      <p:sp>
        <p:nvSpPr>
          <p:cNvPr id="106503" name="TextBox 47"/>
          <p:cNvSpPr txBox="1">
            <a:spLocks noChangeArrowheads="1"/>
          </p:cNvSpPr>
          <p:nvPr/>
        </p:nvSpPr>
        <p:spPr bwMode="auto">
          <a:xfrm>
            <a:off x="0" y="10922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ii)</a:t>
            </a:r>
          </a:p>
        </p:txBody>
      </p:sp>
      <p:grpSp>
        <p:nvGrpSpPr>
          <p:cNvPr id="106504" name="Group 50"/>
          <p:cNvGrpSpPr>
            <a:grpSpLocks/>
          </p:cNvGrpSpPr>
          <p:nvPr/>
        </p:nvGrpSpPr>
        <p:grpSpPr bwMode="auto">
          <a:xfrm>
            <a:off x="1404938" y="3675063"/>
            <a:ext cx="6538912" cy="3321050"/>
            <a:chOff x="1404938" y="3675063"/>
            <a:chExt cx="6538161" cy="3321050"/>
          </a:xfrm>
        </p:grpSpPr>
        <p:sp>
          <p:nvSpPr>
            <p:cNvPr id="52" name="Freeform 51"/>
            <p:cNvSpPr/>
            <p:nvPr/>
          </p:nvSpPr>
          <p:spPr>
            <a:xfrm>
              <a:off x="5328787" y="5302250"/>
              <a:ext cx="2098434" cy="190500"/>
            </a:xfrm>
            <a:custGeom>
              <a:avLst/>
              <a:gdLst>
                <a:gd name="connsiteX0" fmla="*/ 0 w 2097833"/>
                <a:gd name="connsiteY0" fmla="*/ 51031 h 190894"/>
                <a:gd name="connsiteX1" fmla="*/ 272152 w 2097833"/>
                <a:gd name="connsiteY1" fmla="*/ 5670 h 190894"/>
                <a:gd name="connsiteX2" fmla="*/ 396888 w 2097833"/>
                <a:gd name="connsiteY2" fmla="*/ 85052 h 190894"/>
                <a:gd name="connsiteX3" fmla="*/ 725737 w 2097833"/>
                <a:gd name="connsiteY3" fmla="*/ 96392 h 190894"/>
                <a:gd name="connsiteX4" fmla="*/ 839134 w 2097833"/>
                <a:gd name="connsiteY4" fmla="*/ 187114 h 190894"/>
                <a:gd name="connsiteX5" fmla="*/ 1043247 w 2097833"/>
                <a:gd name="connsiteY5" fmla="*/ 119073 h 190894"/>
                <a:gd name="connsiteX6" fmla="*/ 1598889 w 2097833"/>
                <a:gd name="connsiteY6" fmla="*/ 107732 h 190894"/>
                <a:gd name="connsiteX7" fmla="*/ 2052475 w 2097833"/>
                <a:gd name="connsiteY7" fmla="*/ 96392 h 190894"/>
                <a:gd name="connsiteX8" fmla="*/ 2052475 w 2097833"/>
                <a:gd name="connsiteY8" fmla="*/ 96392 h 190894"/>
                <a:gd name="connsiteX9" fmla="*/ 2097833 w 2097833"/>
                <a:gd name="connsiteY9" fmla="*/ 85052 h 1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7833" h="190894">
                  <a:moveTo>
                    <a:pt x="0" y="51031"/>
                  </a:moveTo>
                  <a:cubicBezTo>
                    <a:pt x="103002" y="25515"/>
                    <a:pt x="206004" y="0"/>
                    <a:pt x="272152" y="5670"/>
                  </a:cubicBezTo>
                  <a:cubicBezTo>
                    <a:pt x="338300" y="11340"/>
                    <a:pt x="321290" y="69932"/>
                    <a:pt x="396888" y="85052"/>
                  </a:cubicBezTo>
                  <a:cubicBezTo>
                    <a:pt x="472486" y="100172"/>
                    <a:pt x="652029" y="79382"/>
                    <a:pt x="725737" y="96392"/>
                  </a:cubicBezTo>
                  <a:cubicBezTo>
                    <a:pt x="799445" y="113402"/>
                    <a:pt x="786216" y="183334"/>
                    <a:pt x="839134" y="187114"/>
                  </a:cubicBezTo>
                  <a:cubicBezTo>
                    <a:pt x="892052" y="190894"/>
                    <a:pt x="916621" y="132303"/>
                    <a:pt x="1043247" y="119073"/>
                  </a:cubicBezTo>
                  <a:cubicBezTo>
                    <a:pt x="1169873" y="105843"/>
                    <a:pt x="1598889" y="107732"/>
                    <a:pt x="1598889" y="107732"/>
                  </a:cubicBezTo>
                  <a:lnTo>
                    <a:pt x="2052475" y="96392"/>
                  </a:lnTo>
                  <a:lnTo>
                    <a:pt x="2052475" y="96392"/>
                  </a:lnTo>
                  <a:lnTo>
                    <a:pt x="2097833" y="85052"/>
                  </a:lnTo>
                </a:path>
              </a:pathLst>
            </a:cu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nvGrpSpPr>
            <p:cNvPr id="106506" name="Group 52"/>
            <p:cNvGrpSpPr>
              <a:grpSpLocks/>
            </p:cNvGrpSpPr>
            <p:nvPr/>
          </p:nvGrpSpPr>
          <p:grpSpPr bwMode="auto">
            <a:xfrm>
              <a:off x="1404938" y="3675063"/>
              <a:ext cx="6538161" cy="3321050"/>
              <a:chOff x="2876550" y="3665905"/>
              <a:chExt cx="6538161" cy="3320683"/>
            </a:xfrm>
          </p:grpSpPr>
          <p:grpSp>
            <p:nvGrpSpPr>
              <p:cNvPr id="106507" name="Group 48"/>
              <p:cNvGrpSpPr>
                <a:grpSpLocks/>
              </p:cNvGrpSpPr>
              <p:nvPr/>
            </p:nvGrpSpPr>
            <p:grpSpPr bwMode="auto">
              <a:xfrm>
                <a:off x="2876550" y="3665905"/>
                <a:ext cx="6267450" cy="3320683"/>
                <a:chOff x="2876777" y="1030512"/>
                <a:chExt cx="6267223" cy="4136508"/>
              </a:xfrm>
            </p:grpSpPr>
            <p:grpSp>
              <p:nvGrpSpPr>
                <p:cNvPr id="106510" name="Group 33"/>
                <p:cNvGrpSpPr>
                  <a:grpSpLocks/>
                </p:cNvGrpSpPr>
                <p:nvPr/>
              </p:nvGrpSpPr>
              <p:grpSpPr bwMode="auto">
                <a:xfrm>
                  <a:off x="3081802" y="1127131"/>
                  <a:ext cx="5706597" cy="3608156"/>
                  <a:chOff x="2880" y="1889"/>
                  <a:chExt cx="5955" cy="3420"/>
                </a:xfrm>
              </p:grpSpPr>
              <p:sp>
                <p:nvSpPr>
                  <p:cNvPr id="106516" name="Rectangle 34"/>
                  <p:cNvSpPr>
                    <a:spLocks noChangeArrowheads="1"/>
                  </p:cNvSpPr>
                  <p:nvPr/>
                </p:nvSpPr>
                <p:spPr bwMode="auto">
                  <a:xfrm>
                    <a:off x="2880" y="1889"/>
                    <a:ext cx="5940" cy="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06517" name="Picture 35" descr="http://tbn0.google.com/images?q=tbn:74EkAN8r94_iJM:http://abkldesigns.com/skyln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 y="3149"/>
                    <a:ext cx="1260" cy="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18" name="Freeform 36"/>
                  <p:cNvSpPr>
                    <a:spLocks/>
                  </p:cNvSpPr>
                  <p:nvPr/>
                </p:nvSpPr>
                <p:spPr bwMode="auto">
                  <a:xfrm>
                    <a:off x="6765" y="3989"/>
                    <a:ext cx="2070" cy="1200"/>
                  </a:xfrm>
                  <a:custGeom>
                    <a:avLst/>
                    <a:gdLst>
                      <a:gd name="T0" fmla="*/ 0 w 2070"/>
                      <a:gd name="T1" fmla="*/ 0 h 1200"/>
                      <a:gd name="T2" fmla="*/ 30 w 2070"/>
                      <a:gd name="T3" fmla="*/ 105 h 1200"/>
                      <a:gd name="T4" fmla="*/ 150 w 2070"/>
                      <a:gd name="T5" fmla="*/ 225 h 1200"/>
                      <a:gd name="T6" fmla="*/ 765 w 2070"/>
                      <a:gd name="T7" fmla="*/ 360 h 1200"/>
                      <a:gd name="T8" fmla="*/ 975 w 2070"/>
                      <a:gd name="T9" fmla="*/ 390 h 1200"/>
                      <a:gd name="T10" fmla="*/ 1215 w 2070"/>
                      <a:gd name="T11" fmla="*/ 435 h 1200"/>
                      <a:gd name="T12" fmla="*/ 1320 w 2070"/>
                      <a:gd name="T13" fmla="*/ 675 h 1200"/>
                      <a:gd name="T14" fmla="*/ 1440 w 2070"/>
                      <a:gd name="T15" fmla="*/ 855 h 1200"/>
                      <a:gd name="T16" fmla="*/ 1485 w 2070"/>
                      <a:gd name="T17" fmla="*/ 900 h 1200"/>
                      <a:gd name="T18" fmla="*/ 1710 w 2070"/>
                      <a:gd name="T19" fmla="*/ 1035 h 1200"/>
                      <a:gd name="T20" fmla="*/ 1890 w 2070"/>
                      <a:gd name="T21" fmla="*/ 1110 h 1200"/>
                      <a:gd name="T22" fmla="*/ 2025 w 2070"/>
                      <a:gd name="T23" fmla="*/ 1185 h 1200"/>
                      <a:gd name="T24" fmla="*/ 2070 w 2070"/>
                      <a:gd name="T25" fmla="*/ 1200 h 12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70"/>
                      <a:gd name="T40" fmla="*/ 0 h 1200"/>
                      <a:gd name="T41" fmla="*/ 2070 w 2070"/>
                      <a:gd name="T42" fmla="*/ 1200 h 12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70" h="1200">
                        <a:moveTo>
                          <a:pt x="0" y="0"/>
                        </a:moveTo>
                        <a:cubicBezTo>
                          <a:pt x="5" y="19"/>
                          <a:pt x="19" y="83"/>
                          <a:pt x="30" y="105"/>
                        </a:cubicBezTo>
                        <a:cubicBezTo>
                          <a:pt x="57" y="160"/>
                          <a:pt x="102" y="191"/>
                          <a:pt x="150" y="225"/>
                        </a:cubicBezTo>
                        <a:cubicBezTo>
                          <a:pt x="332" y="355"/>
                          <a:pt x="550" y="324"/>
                          <a:pt x="765" y="360"/>
                        </a:cubicBezTo>
                        <a:cubicBezTo>
                          <a:pt x="895" y="382"/>
                          <a:pt x="825" y="371"/>
                          <a:pt x="975" y="390"/>
                        </a:cubicBezTo>
                        <a:cubicBezTo>
                          <a:pt x="1054" y="416"/>
                          <a:pt x="1132" y="425"/>
                          <a:pt x="1215" y="435"/>
                        </a:cubicBezTo>
                        <a:cubicBezTo>
                          <a:pt x="1329" y="473"/>
                          <a:pt x="1298" y="575"/>
                          <a:pt x="1320" y="675"/>
                        </a:cubicBezTo>
                        <a:cubicBezTo>
                          <a:pt x="1344" y="786"/>
                          <a:pt x="1354" y="769"/>
                          <a:pt x="1440" y="855"/>
                        </a:cubicBezTo>
                        <a:cubicBezTo>
                          <a:pt x="1455" y="870"/>
                          <a:pt x="1467" y="888"/>
                          <a:pt x="1485" y="900"/>
                        </a:cubicBezTo>
                        <a:cubicBezTo>
                          <a:pt x="1558" y="949"/>
                          <a:pt x="1630" y="1000"/>
                          <a:pt x="1710" y="1035"/>
                        </a:cubicBezTo>
                        <a:cubicBezTo>
                          <a:pt x="1772" y="1062"/>
                          <a:pt x="1830" y="1080"/>
                          <a:pt x="1890" y="1110"/>
                        </a:cubicBezTo>
                        <a:cubicBezTo>
                          <a:pt x="1936" y="1133"/>
                          <a:pt x="1979" y="1162"/>
                          <a:pt x="2025" y="1185"/>
                        </a:cubicBezTo>
                        <a:cubicBezTo>
                          <a:pt x="2039" y="1192"/>
                          <a:pt x="2070" y="1200"/>
                          <a:pt x="2070" y="12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519" name="Freeform 38"/>
                  <p:cNvSpPr>
                    <a:spLocks/>
                  </p:cNvSpPr>
                  <p:nvPr/>
                </p:nvSpPr>
                <p:spPr bwMode="auto">
                  <a:xfrm>
                    <a:off x="3176" y="2439"/>
                    <a:ext cx="2464" cy="1325"/>
                  </a:xfrm>
                  <a:custGeom>
                    <a:avLst/>
                    <a:gdLst>
                      <a:gd name="T0" fmla="*/ 0 w 2745"/>
                      <a:gd name="T1" fmla="*/ 0 h 900"/>
                      <a:gd name="T2" fmla="*/ 4 w 2745"/>
                      <a:gd name="T3" fmla="*/ 2147483647 h 900"/>
                      <a:gd name="T4" fmla="*/ 4 w 2745"/>
                      <a:gd name="T5" fmla="*/ 2147483647 h 900"/>
                      <a:gd name="T6" fmla="*/ 4 w 2745"/>
                      <a:gd name="T7" fmla="*/ 2147483647 h 900"/>
                      <a:gd name="T8" fmla="*/ 5 w 2745"/>
                      <a:gd name="T9" fmla="*/ 2147483647 h 900"/>
                      <a:gd name="T10" fmla="*/ 10 w 2745"/>
                      <a:gd name="T11" fmla="*/ 2147483647 h 900"/>
                      <a:gd name="T12" fmla="*/ 11 w 2745"/>
                      <a:gd name="T13" fmla="*/ 2147483647 h 900"/>
                      <a:gd name="T14" fmla="*/ 12 w 2745"/>
                      <a:gd name="T15" fmla="*/ 2147483647 h 900"/>
                      <a:gd name="T16" fmla="*/ 13 w 2745"/>
                      <a:gd name="T17" fmla="*/ 2147483647 h 900"/>
                      <a:gd name="T18" fmla="*/ 18 w 2745"/>
                      <a:gd name="T19" fmla="*/ 2147483647 h 900"/>
                      <a:gd name="T20" fmla="*/ 24 w 2745"/>
                      <a:gd name="T21" fmla="*/ 2147483647 h 9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45"/>
                      <a:gd name="T34" fmla="*/ 0 h 900"/>
                      <a:gd name="T35" fmla="*/ 2745 w 2745"/>
                      <a:gd name="T36" fmla="*/ 900 h 9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45" h="900">
                        <a:moveTo>
                          <a:pt x="0" y="0"/>
                        </a:moveTo>
                        <a:cubicBezTo>
                          <a:pt x="73" y="24"/>
                          <a:pt x="122" y="32"/>
                          <a:pt x="180" y="90"/>
                        </a:cubicBezTo>
                        <a:cubicBezTo>
                          <a:pt x="195" y="105"/>
                          <a:pt x="208" y="122"/>
                          <a:pt x="225" y="135"/>
                        </a:cubicBezTo>
                        <a:cubicBezTo>
                          <a:pt x="301" y="194"/>
                          <a:pt x="410" y="242"/>
                          <a:pt x="495" y="285"/>
                        </a:cubicBezTo>
                        <a:cubicBezTo>
                          <a:pt x="533" y="342"/>
                          <a:pt x="583" y="355"/>
                          <a:pt x="645" y="390"/>
                        </a:cubicBezTo>
                        <a:cubicBezTo>
                          <a:pt x="794" y="473"/>
                          <a:pt x="957" y="476"/>
                          <a:pt x="1125" y="495"/>
                        </a:cubicBezTo>
                        <a:cubicBezTo>
                          <a:pt x="1155" y="505"/>
                          <a:pt x="1185" y="515"/>
                          <a:pt x="1215" y="525"/>
                        </a:cubicBezTo>
                        <a:cubicBezTo>
                          <a:pt x="1254" y="538"/>
                          <a:pt x="1335" y="555"/>
                          <a:pt x="1335" y="555"/>
                        </a:cubicBezTo>
                        <a:cubicBezTo>
                          <a:pt x="1386" y="589"/>
                          <a:pt x="1425" y="600"/>
                          <a:pt x="1485" y="615"/>
                        </a:cubicBezTo>
                        <a:cubicBezTo>
                          <a:pt x="1664" y="735"/>
                          <a:pt x="1868" y="730"/>
                          <a:pt x="2070" y="780"/>
                        </a:cubicBezTo>
                        <a:cubicBezTo>
                          <a:pt x="2290" y="835"/>
                          <a:pt x="2517" y="900"/>
                          <a:pt x="2745" y="9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520" name="Freeform 39"/>
                  <p:cNvSpPr>
                    <a:spLocks/>
                  </p:cNvSpPr>
                  <p:nvPr/>
                </p:nvSpPr>
                <p:spPr bwMode="auto">
                  <a:xfrm>
                    <a:off x="5940" y="3974"/>
                    <a:ext cx="165" cy="1335"/>
                  </a:xfrm>
                  <a:custGeom>
                    <a:avLst/>
                    <a:gdLst>
                      <a:gd name="T0" fmla="*/ 60 w 165"/>
                      <a:gd name="T1" fmla="*/ 0 h 1335"/>
                      <a:gd name="T2" fmla="*/ 105 w 165"/>
                      <a:gd name="T3" fmla="*/ 135 h 1335"/>
                      <a:gd name="T4" fmla="*/ 135 w 165"/>
                      <a:gd name="T5" fmla="*/ 180 h 1335"/>
                      <a:gd name="T6" fmla="*/ 165 w 165"/>
                      <a:gd name="T7" fmla="*/ 270 h 1335"/>
                      <a:gd name="T8" fmla="*/ 90 w 165"/>
                      <a:gd name="T9" fmla="*/ 795 h 1335"/>
                      <a:gd name="T10" fmla="*/ 30 w 165"/>
                      <a:gd name="T11" fmla="*/ 1020 h 1335"/>
                      <a:gd name="T12" fmla="*/ 0 w 165"/>
                      <a:gd name="T13" fmla="*/ 1110 h 1335"/>
                      <a:gd name="T14" fmla="*/ 45 w 165"/>
                      <a:gd name="T15" fmla="*/ 1335 h 1335"/>
                      <a:gd name="T16" fmla="*/ 0 60000 65536"/>
                      <a:gd name="T17" fmla="*/ 0 60000 65536"/>
                      <a:gd name="T18" fmla="*/ 0 60000 65536"/>
                      <a:gd name="T19" fmla="*/ 0 60000 65536"/>
                      <a:gd name="T20" fmla="*/ 0 60000 65536"/>
                      <a:gd name="T21" fmla="*/ 0 60000 65536"/>
                      <a:gd name="T22" fmla="*/ 0 60000 65536"/>
                      <a:gd name="T23" fmla="*/ 0 60000 65536"/>
                      <a:gd name="T24" fmla="*/ 0 w 165"/>
                      <a:gd name="T25" fmla="*/ 0 h 1335"/>
                      <a:gd name="T26" fmla="*/ 165 w 165"/>
                      <a:gd name="T27" fmla="*/ 1335 h 13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5" h="1335">
                        <a:moveTo>
                          <a:pt x="60" y="0"/>
                        </a:moveTo>
                        <a:cubicBezTo>
                          <a:pt x="75" y="45"/>
                          <a:pt x="79" y="96"/>
                          <a:pt x="105" y="135"/>
                        </a:cubicBezTo>
                        <a:cubicBezTo>
                          <a:pt x="115" y="150"/>
                          <a:pt x="128" y="164"/>
                          <a:pt x="135" y="180"/>
                        </a:cubicBezTo>
                        <a:cubicBezTo>
                          <a:pt x="148" y="209"/>
                          <a:pt x="165" y="270"/>
                          <a:pt x="165" y="270"/>
                        </a:cubicBezTo>
                        <a:cubicBezTo>
                          <a:pt x="151" y="449"/>
                          <a:pt x="129" y="620"/>
                          <a:pt x="90" y="795"/>
                        </a:cubicBezTo>
                        <a:cubicBezTo>
                          <a:pt x="73" y="873"/>
                          <a:pt x="53" y="944"/>
                          <a:pt x="30" y="1020"/>
                        </a:cubicBezTo>
                        <a:cubicBezTo>
                          <a:pt x="21" y="1050"/>
                          <a:pt x="0" y="1110"/>
                          <a:pt x="0" y="1110"/>
                        </a:cubicBezTo>
                        <a:cubicBezTo>
                          <a:pt x="12" y="1182"/>
                          <a:pt x="45" y="1263"/>
                          <a:pt x="45" y="1335"/>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521" name="Freeform 40"/>
                  <p:cNvSpPr>
                    <a:spLocks/>
                  </p:cNvSpPr>
                  <p:nvPr/>
                </p:nvSpPr>
                <p:spPr bwMode="auto">
                  <a:xfrm>
                    <a:off x="6480" y="1889"/>
                    <a:ext cx="1080" cy="1725"/>
                  </a:xfrm>
                  <a:custGeom>
                    <a:avLst/>
                    <a:gdLst>
                      <a:gd name="T0" fmla="*/ 2147483647 w 587"/>
                      <a:gd name="T1" fmla="*/ 4169780 h 1485"/>
                      <a:gd name="T2" fmla="*/ 2147483647 w 587"/>
                      <a:gd name="T3" fmla="*/ 3074826 h 1485"/>
                      <a:gd name="T4" fmla="*/ 2147483647 w 587"/>
                      <a:gd name="T5" fmla="*/ 2526858 h 1485"/>
                      <a:gd name="T6" fmla="*/ 2147483647 w 587"/>
                      <a:gd name="T7" fmla="*/ 839681 h 1485"/>
                      <a:gd name="T8" fmla="*/ 2147483647 w 587"/>
                      <a:gd name="T9" fmla="*/ 465118 h 1485"/>
                      <a:gd name="T10" fmla="*/ 2147483647 w 587"/>
                      <a:gd name="T11" fmla="*/ 0 h 1485"/>
                      <a:gd name="T12" fmla="*/ 0 60000 65536"/>
                      <a:gd name="T13" fmla="*/ 0 60000 65536"/>
                      <a:gd name="T14" fmla="*/ 0 60000 65536"/>
                      <a:gd name="T15" fmla="*/ 0 60000 65536"/>
                      <a:gd name="T16" fmla="*/ 0 60000 65536"/>
                      <a:gd name="T17" fmla="*/ 0 60000 65536"/>
                      <a:gd name="T18" fmla="*/ 0 w 587"/>
                      <a:gd name="T19" fmla="*/ 0 h 1485"/>
                      <a:gd name="T20" fmla="*/ 587 w 587"/>
                      <a:gd name="T21" fmla="*/ 1485 h 1485"/>
                    </a:gdLst>
                    <a:ahLst/>
                    <a:cxnLst>
                      <a:cxn ang="T12">
                        <a:pos x="T0" y="T1"/>
                      </a:cxn>
                      <a:cxn ang="T13">
                        <a:pos x="T2" y="T3"/>
                      </a:cxn>
                      <a:cxn ang="T14">
                        <a:pos x="T4" y="T5"/>
                      </a:cxn>
                      <a:cxn ang="T15">
                        <a:pos x="T6" y="T7"/>
                      </a:cxn>
                      <a:cxn ang="T16">
                        <a:pos x="T8" y="T9"/>
                      </a:cxn>
                      <a:cxn ang="T17">
                        <a:pos x="T10" y="T11"/>
                      </a:cxn>
                    </a:cxnLst>
                    <a:rect l="T18" t="T19" r="T20" b="T21"/>
                    <a:pathLst>
                      <a:path w="587" h="1485">
                        <a:moveTo>
                          <a:pt x="37" y="1485"/>
                        </a:moveTo>
                        <a:cubicBezTo>
                          <a:pt x="0" y="1337"/>
                          <a:pt x="54" y="1225"/>
                          <a:pt x="112" y="1095"/>
                        </a:cubicBezTo>
                        <a:cubicBezTo>
                          <a:pt x="140" y="1032"/>
                          <a:pt x="156" y="962"/>
                          <a:pt x="187" y="900"/>
                        </a:cubicBezTo>
                        <a:cubicBezTo>
                          <a:pt x="294" y="686"/>
                          <a:pt x="390" y="472"/>
                          <a:pt x="562" y="300"/>
                        </a:cubicBezTo>
                        <a:cubicBezTo>
                          <a:pt x="587" y="225"/>
                          <a:pt x="582" y="270"/>
                          <a:pt x="547" y="165"/>
                        </a:cubicBezTo>
                        <a:cubicBezTo>
                          <a:pt x="530" y="113"/>
                          <a:pt x="547" y="55"/>
                          <a:pt x="547"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06522" name="Picture 43" descr="http://tbn2.google.com/images?q=tbn:UX3qqEl37iIdgM:http://www.silhouettesclipart.com/wp-content/uploads/2007/10/car-clip-art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00000">
                    <a:off x="3562" y="2989"/>
                    <a:ext cx="900"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23" name="Picture 44" descr="See full size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600000">
                    <a:off x="5626" y="4404"/>
                    <a:ext cx="720"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24" name="Picture 45" descr="http://tbn2.google.com/images?q=tbn:p6Yq-V5PGyrJOM:http://www.marinkidz.com/images/ca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600000">
                    <a:off x="6576" y="2555"/>
                    <a:ext cx="830"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25" name="Picture 46" descr="http://tbn2.google.com/images?q=tbn:XoES5RkHKdl9uM:http://www.newimageasia.com/images/Clipart%2520Ca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00000">
                    <a:off x="7920" y="4630"/>
                    <a:ext cx="720"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26" name="Picture 47" descr="http://tbn0.google.com/images?q=tbn:UXSAy44TGxxFsM:http://www.aperfectworld.org/clipart/nature/mountain.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0" y="193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27" name="Picture 48" descr="http://tbn0.google.com/images?q=tbn:UXSAy44TGxxFsM:http://www.aperfectworld.org/clipart/nature/mountain.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0" y="247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28" name="Picture 49" descr="http://tbn0.google.com/images?q=tbn:UXSAy44TGxxFsM:http://www.aperfectworld.org/clipart/nature/mountain.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0" y="2111"/>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29" name="Picture 41" descr="See full size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61" y="3598"/>
                    <a:ext cx="720"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6511" name="TextBox 55"/>
                <p:cNvSpPr txBox="1">
                  <a:spLocks noChangeArrowheads="1"/>
                </p:cNvSpPr>
                <p:nvPr/>
              </p:nvSpPr>
              <p:spPr bwMode="auto">
                <a:xfrm>
                  <a:off x="7429808" y="1030512"/>
                  <a:ext cx="517564" cy="80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A</a:t>
                  </a:r>
                </a:p>
              </p:txBody>
            </p:sp>
            <p:sp>
              <p:nvSpPr>
                <p:cNvPr id="106512" name="TextBox 56"/>
                <p:cNvSpPr txBox="1">
                  <a:spLocks noChangeArrowheads="1"/>
                </p:cNvSpPr>
                <p:nvPr/>
              </p:nvSpPr>
              <p:spPr bwMode="auto">
                <a:xfrm>
                  <a:off x="2876777" y="2013856"/>
                  <a:ext cx="570366"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B</a:t>
                  </a:r>
                </a:p>
              </p:txBody>
            </p:sp>
            <p:sp>
              <p:nvSpPr>
                <p:cNvPr id="106513" name="TextBox 57"/>
                <p:cNvSpPr txBox="1">
                  <a:spLocks noChangeArrowheads="1"/>
                </p:cNvSpPr>
                <p:nvPr/>
              </p:nvSpPr>
              <p:spPr bwMode="auto">
                <a:xfrm>
                  <a:off x="6103257" y="43615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C</a:t>
                  </a:r>
                </a:p>
              </p:txBody>
            </p:sp>
            <p:sp>
              <p:nvSpPr>
                <p:cNvPr id="106514" name="TextBox 60"/>
                <p:cNvSpPr txBox="1">
                  <a:spLocks noChangeArrowheads="1"/>
                </p:cNvSpPr>
                <p:nvPr/>
              </p:nvSpPr>
              <p:spPr bwMode="auto">
                <a:xfrm>
                  <a:off x="8611961" y="2689163"/>
                  <a:ext cx="504825" cy="8054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E</a:t>
                  </a:r>
                </a:p>
              </p:txBody>
            </p:sp>
            <p:sp>
              <p:nvSpPr>
                <p:cNvPr id="106515" name="TextBox 61"/>
                <p:cNvSpPr txBox="1">
                  <a:spLocks noChangeArrowheads="1"/>
                </p:cNvSpPr>
                <p:nvPr/>
              </p:nvSpPr>
              <p:spPr bwMode="auto">
                <a:xfrm>
                  <a:off x="8626475" y="43107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D</a:t>
                  </a:r>
                </a:p>
              </p:txBody>
            </p:sp>
          </p:grpSp>
          <p:sp>
            <p:nvSpPr>
              <p:cNvPr id="106508" name="Line 32"/>
              <p:cNvSpPr>
                <a:spLocks noChangeShapeType="1"/>
              </p:cNvSpPr>
              <p:nvPr/>
            </p:nvSpPr>
            <p:spPr bwMode="auto">
              <a:xfrm flipV="1">
                <a:off x="8749619" y="3762145"/>
                <a:ext cx="0" cy="45734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6509" name="Text Box 42"/>
              <p:cNvSpPr txBox="1">
                <a:spLocks noChangeArrowheads="1"/>
              </p:cNvSpPr>
              <p:nvPr/>
            </p:nvSpPr>
            <p:spPr bwMode="auto">
              <a:xfrm>
                <a:off x="8443739" y="4209870"/>
                <a:ext cx="970972" cy="3593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cs typeface="Arial" charset="0"/>
                  </a:rPr>
                  <a:t>North</a:t>
                </a:r>
              </a:p>
            </p:txBody>
          </p:sp>
        </p:gr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a:spLocks noChangeArrowheads="1"/>
          </p:cNvSpPr>
          <p:nvPr/>
        </p:nvSpPr>
        <p:spPr bwMode="auto">
          <a:xfrm>
            <a:off x="0" y="1106488"/>
            <a:ext cx="8980488" cy="2593975"/>
          </a:xfrm>
          <a:prstGeom prst="rect">
            <a:avLst/>
          </a:prstGeom>
          <a:solidFill>
            <a:srgbClr val="7F7F7F">
              <a:alpha val="10196"/>
            </a:srgbClr>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107522" name="Title 1"/>
          <p:cNvSpPr>
            <a:spLocks noGrp="1"/>
          </p:cNvSpPr>
          <p:nvPr>
            <p:ph type="title"/>
          </p:nvPr>
        </p:nvSpPr>
        <p:spPr/>
        <p:txBody>
          <a:bodyPr/>
          <a:lstStyle/>
          <a:p>
            <a:pPr eaLnBrk="1" hangingPunct="1"/>
            <a:r>
              <a:rPr lang="en-US" sz="3200" b="1" dirty="0">
                <a:cs typeface="ＭＳ Ｐゴシック" charset="0"/>
              </a:rPr>
              <a:t>What direction is car D moving?</a:t>
            </a:r>
          </a:p>
        </p:txBody>
      </p:sp>
      <p:sp>
        <p:nvSpPr>
          <p:cNvPr id="107523" name="TextBox 47"/>
          <p:cNvSpPr txBox="1">
            <a:spLocks noChangeArrowheads="1"/>
          </p:cNvSpPr>
          <p:nvPr/>
        </p:nvSpPr>
        <p:spPr bwMode="auto">
          <a:xfrm>
            <a:off x="385763" y="1144588"/>
            <a:ext cx="36099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What direction is </a:t>
            </a:r>
          </a:p>
          <a:p>
            <a:pPr eaLnBrk="1" hangingPunct="1"/>
            <a:r>
              <a:rPr lang="en-US"/>
              <a:t>Car D moving?</a:t>
            </a:r>
          </a:p>
          <a:p>
            <a:pPr eaLnBrk="1" hangingPunct="1"/>
            <a:endParaRPr lang="en-US" sz="800"/>
          </a:p>
          <a:p>
            <a:pPr eaLnBrk="1" hangingPunct="1"/>
            <a:endParaRPr lang="en-US" sz="800"/>
          </a:p>
          <a:p>
            <a:pPr eaLnBrk="1" hangingPunct="1"/>
            <a:endParaRPr lang="en-US" sz="800"/>
          </a:p>
          <a:p>
            <a:pPr eaLnBrk="1" hangingPunct="1"/>
            <a:r>
              <a:rPr lang="en-US" sz="2800" u="sng"/>
              <a:t>_____________</a:t>
            </a:r>
            <a:endParaRPr lang="en-US" sz="2800"/>
          </a:p>
        </p:txBody>
      </p:sp>
      <p:sp>
        <p:nvSpPr>
          <p:cNvPr id="107524" name="TextBox 47"/>
          <p:cNvSpPr txBox="1">
            <a:spLocks noChangeArrowheads="1"/>
          </p:cNvSpPr>
          <p:nvPr/>
        </p:nvSpPr>
        <p:spPr bwMode="auto">
          <a:xfrm>
            <a:off x="0" y="10922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v)</a:t>
            </a:r>
          </a:p>
        </p:txBody>
      </p:sp>
      <p:grpSp>
        <p:nvGrpSpPr>
          <p:cNvPr id="107525" name="Group 50"/>
          <p:cNvGrpSpPr>
            <a:grpSpLocks/>
          </p:cNvGrpSpPr>
          <p:nvPr/>
        </p:nvGrpSpPr>
        <p:grpSpPr bwMode="auto">
          <a:xfrm>
            <a:off x="1404938" y="3675063"/>
            <a:ext cx="6383337" cy="3321050"/>
            <a:chOff x="1404938" y="3675063"/>
            <a:chExt cx="6382198" cy="3321050"/>
          </a:xfrm>
        </p:grpSpPr>
        <p:sp>
          <p:nvSpPr>
            <p:cNvPr id="52" name="Freeform 51"/>
            <p:cNvSpPr/>
            <p:nvPr/>
          </p:nvSpPr>
          <p:spPr>
            <a:xfrm>
              <a:off x="5328538" y="5302250"/>
              <a:ext cx="2098301" cy="190500"/>
            </a:xfrm>
            <a:custGeom>
              <a:avLst/>
              <a:gdLst>
                <a:gd name="connsiteX0" fmla="*/ 0 w 2097833"/>
                <a:gd name="connsiteY0" fmla="*/ 51031 h 190894"/>
                <a:gd name="connsiteX1" fmla="*/ 272152 w 2097833"/>
                <a:gd name="connsiteY1" fmla="*/ 5670 h 190894"/>
                <a:gd name="connsiteX2" fmla="*/ 396888 w 2097833"/>
                <a:gd name="connsiteY2" fmla="*/ 85052 h 190894"/>
                <a:gd name="connsiteX3" fmla="*/ 725737 w 2097833"/>
                <a:gd name="connsiteY3" fmla="*/ 96392 h 190894"/>
                <a:gd name="connsiteX4" fmla="*/ 839134 w 2097833"/>
                <a:gd name="connsiteY4" fmla="*/ 187114 h 190894"/>
                <a:gd name="connsiteX5" fmla="*/ 1043247 w 2097833"/>
                <a:gd name="connsiteY5" fmla="*/ 119073 h 190894"/>
                <a:gd name="connsiteX6" fmla="*/ 1598889 w 2097833"/>
                <a:gd name="connsiteY6" fmla="*/ 107732 h 190894"/>
                <a:gd name="connsiteX7" fmla="*/ 2052475 w 2097833"/>
                <a:gd name="connsiteY7" fmla="*/ 96392 h 190894"/>
                <a:gd name="connsiteX8" fmla="*/ 2052475 w 2097833"/>
                <a:gd name="connsiteY8" fmla="*/ 96392 h 190894"/>
                <a:gd name="connsiteX9" fmla="*/ 2097833 w 2097833"/>
                <a:gd name="connsiteY9" fmla="*/ 85052 h 1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7833" h="190894">
                  <a:moveTo>
                    <a:pt x="0" y="51031"/>
                  </a:moveTo>
                  <a:cubicBezTo>
                    <a:pt x="103002" y="25515"/>
                    <a:pt x="206004" y="0"/>
                    <a:pt x="272152" y="5670"/>
                  </a:cubicBezTo>
                  <a:cubicBezTo>
                    <a:pt x="338300" y="11340"/>
                    <a:pt x="321290" y="69932"/>
                    <a:pt x="396888" y="85052"/>
                  </a:cubicBezTo>
                  <a:cubicBezTo>
                    <a:pt x="472486" y="100172"/>
                    <a:pt x="652029" y="79382"/>
                    <a:pt x="725737" y="96392"/>
                  </a:cubicBezTo>
                  <a:cubicBezTo>
                    <a:pt x="799445" y="113402"/>
                    <a:pt x="786216" y="183334"/>
                    <a:pt x="839134" y="187114"/>
                  </a:cubicBezTo>
                  <a:cubicBezTo>
                    <a:pt x="892052" y="190894"/>
                    <a:pt x="916621" y="132303"/>
                    <a:pt x="1043247" y="119073"/>
                  </a:cubicBezTo>
                  <a:cubicBezTo>
                    <a:pt x="1169873" y="105843"/>
                    <a:pt x="1598889" y="107732"/>
                    <a:pt x="1598889" y="107732"/>
                  </a:cubicBezTo>
                  <a:lnTo>
                    <a:pt x="2052475" y="96392"/>
                  </a:lnTo>
                  <a:lnTo>
                    <a:pt x="2052475" y="96392"/>
                  </a:lnTo>
                  <a:lnTo>
                    <a:pt x="2097833" y="85052"/>
                  </a:lnTo>
                </a:path>
              </a:pathLst>
            </a:cu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nvGrpSpPr>
            <p:cNvPr id="107540" name="Group 52"/>
            <p:cNvGrpSpPr>
              <a:grpSpLocks/>
            </p:cNvGrpSpPr>
            <p:nvPr/>
          </p:nvGrpSpPr>
          <p:grpSpPr bwMode="auto">
            <a:xfrm>
              <a:off x="1404938" y="3675063"/>
              <a:ext cx="6382198" cy="3321050"/>
              <a:chOff x="2876550" y="3665905"/>
              <a:chExt cx="6382198" cy="3320683"/>
            </a:xfrm>
          </p:grpSpPr>
          <p:grpSp>
            <p:nvGrpSpPr>
              <p:cNvPr id="107541" name="Group 48"/>
              <p:cNvGrpSpPr>
                <a:grpSpLocks/>
              </p:cNvGrpSpPr>
              <p:nvPr/>
            </p:nvGrpSpPr>
            <p:grpSpPr bwMode="auto">
              <a:xfrm>
                <a:off x="2876550" y="3665905"/>
                <a:ext cx="6267450" cy="3320683"/>
                <a:chOff x="2876777" y="1030512"/>
                <a:chExt cx="6267223" cy="4136508"/>
              </a:xfrm>
            </p:grpSpPr>
            <p:grpSp>
              <p:nvGrpSpPr>
                <p:cNvPr id="107544" name="Group 33"/>
                <p:cNvGrpSpPr>
                  <a:grpSpLocks/>
                </p:cNvGrpSpPr>
                <p:nvPr/>
              </p:nvGrpSpPr>
              <p:grpSpPr bwMode="auto">
                <a:xfrm>
                  <a:off x="3081802" y="1127131"/>
                  <a:ext cx="5706597" cy="3608156"/>
                  <a:chOff x="2880" y="1889"/>
                  <a:chExt cx="5955" cy="3420"/>
                </a:xfrm>
              </p:grpSpPr>
              <p:sp>
                <p:nvSpPr>
                  <p:cNvPr id="107550" name="Rectangle 34"/>
                  <p:cNvSpPr>
                    <a:spLocks noChangeArrowheads="1"/>
                  </p:cNvSpPr>
                  <p:nvPr/>
                </p:nvSpPr>
                <p:spPr bwMode="auto">
                  <a:xfrm>
                    <a:off x="2880" y="1889"/>
                    <a:ext cx="5940" cy="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07551" name="Picture 35" descr="http://tbn0.google.com/images?q=tbn:74EkAN8r94_iJM:http://abkldesigns.com/skyln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 y="3149"/>
                    <a:ext cx="1260" cy="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52" name="Freeform 36"/>
                  <p:cNvSpPr>
                    <a:spLocks/>
                  </p:cNvSpPr>
                  <p:nvPr/>
                </p:nvSpPr>
                <p:spPr bwMode="auto">
                  <a:xfrm>
                    <a:off x="6765" y="3989"/>
                    <a:ext cx="2070" cy="1200"/>
                  </a:xfrm>
                  <a:custGeom>
                    <a:avLst/>
                    <a:gdLst>
                      <a:gd name="T0" fmla="*/ 0 w 2070"/>
                      <a:gd name="T1" fmla="*/ 0 h 1200"/>
                      <a:gd name="T2" fmla="*/ 30 w 2070"/>
                      <a:gd name="T3" fmla="*/ 105 h 1200"/>
                      <a:gd name="T4" fmla="*/ 150 w 2070"/>
                      <a:gd name="T5" fmla="*/ 225 h 1200"/>
                      <a:gd name="T6" fmla="*/ 765 w 2070"/>
                      <a:gd name="T7" fmla="*/ 360 h 1200"/>
                      <a:gd name="T8" fmla="*/ 975 w 2070"/>
                      <a:gd name="T9" fmla="*/ 390 h 1200"/>
                      <a:gd name="T10" fmla="*/ 1215 w 2070"/>
                      <a:gd name="T11" fmla="*/ 435 h 1200"/>
                      <a:gd name="T12" fmla="*/ 1320 w 2070"/>
                      <a:gd name="T13" fmla="*/ 675 h 1200"/>
                      <a:gd name="T14" fmla="*/ 1440 w 2070"/>
                      <a:gd name="T15" fmla="*/ 855 h 1200"/>
                      <a:gd name="T16" fmla="*/ 1485 w 2070"/>
                      <a:gd name="T17" fmla="*/ 900 h 1200"/>
                      <a:gd name="T18" fmla="*/ 1710 w 2070"/>
                      <a:gd name="T19" fmla="*/ 1035 h 1200"/>
                      <a:gd name="T20" fmla="*/ 1890 w 2070"/>
                      <a:gd name="T21" fmla="*/ 1110 h 1200"/>
                      <a:gd name="T22" fmla="*/ 2025 w 2070"/>
                      <a:gd name="T23" fmla="*/ 1185 h 1200"/>
                      <a:gd name="T24" fmla="*/ 2070 w 2070"/>
                      <a:gd name="T25" fmla="*/ 1200 h 12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70"/>
                      <a:gd name="T40" fmla="*/ 0 h 1200"/>
                      <a:gd name="T41" fmla="*/ 2070 w 2070"/>
                      <a:gd name="T42" fmla="*/ 1200 h 12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70" h="1200">
                        <a:moveTo>
                          <a:pt x="0" y="0"/>
                        </a:moveTo>
                        <a:cubicBezTo>
                          <a:pt x="5" y="19"/>
                          <a:pt x="19" y="83"/>
                          <a:pt x="30" y="105"/>
                        </a:cubicBezTo>
                        <a:cubicBezTo>
                          <a:pt x="57" y="160"/>
                          <a:pt x="102" y="191"/>
                          <a:pt x="150" y="225"/>
                        </a:cubicBezTo>
                        <a:cubicBezTo>
                          <a:pt x="332" y="355"/>
                          <a:pt x="550" y="324"/>
                          <a:pt x="765" y="360"/>
                        </a:cubicBezTo>
                        <a:cubicBezTo>
                          <a:pt x="895" y="382"/>
                          <a:pt x="825" y="371"/>
                          <a:pt x="975" y="390"/>
                        </a:cubicBezTo>
                        <a:cubicBezTo>
                          <a:pt x="1054" y="416"/>
                          <a:pt x="1132" y="425"/>
                          <a:pt x="1215" y="435"/>
                        </a:cubicBezTo>
                        <a:cubicBezTo>
                          <a:pt x="1329" y="473"/>
                          <a:pt x="1298" y="575"/>
                          <a:pt x="1320" y="675"/>
                        </a:cubicBezTo>
                        <a:cubicBezTo>
                          <a:pt x="1344" y="786"/>
                          <a:pt x="1354" y="769"/>
                          <a:pt x="1440" y="855"/>
                        </a:cubicBezTo>
                        <a:cubicBezTo>
                          <a:pt x="1455" y="870"/>
                          <a:pt x="1467" y="888"/>
                          <a:pt x="1485" y="900"/>
                        </a:cubicBezTo>
                        <a:cubicBezTo>
                          <a:pt x="1558" y="949"/>
                          <a:pt x="1630" y="1000"/>
                          <a:pt x="1710" y="1035"/>
                        </a:cubicBezTo>
                        <a:cubicBezTo>
                          <a:pt x="1772" y="1062"/>
                          <a:pt x="1830" y="1080"/>
                          <a:pt x="1890" y="1110"/>
                        </a:cubicBezTo>
                        <a:cubicBezTo>
                          <a:pt x="1936" y="1133"/>
                          <a:pt x="1979" y="1162"/>
                          <a:pt x="2025" y="1185"/>
                        </a:cubicBezTo>
                        <a:cubicBezTo>
                          <a:pt x="2039" y="1192"/>
                          <a:pt x="2070" y="1200"/>
                          <a:pt x="2070" y="12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553" name="Freeform 38"/>
                  <p:cNvSpPr>
                    <a:spLocks/>
                  </p:cNvSpPr>
                  <p:nvPr/>
                </p:nvSpPr>
                <p:spPr bwMode="auto">
                  <a:xfrm>
                    <a:off x="3176" y="2439"/>
                    <a:ext cx="2464" cy="1325"/>
                  </a:xfrm>
                  <a:custGeom>
                    <a:avLst/>
                    <a:gdLst>
                      <a:gd name="T0" fmla="*/ 0 w 2745"/>
                      <a:gd name="T1" fmla="*/ 0 h 900"/>
                      <a:gd name="T2" fmla="*/ 4 w 2745"/>
                      <a:gd name="T3" fmla="*/ 2147483647 h 900"/>
                      <a:gd name="T4" fmla="*/ 4 w 2745"/>
                      <a:gd name="T5" fmla="*/ 2147483647 h 900"/>
                      <a:gd name="T6" fmla="*/ 4 w 2745"/>
                      <a:gd name="T7" fmla="*/ 2147483647 h 900"/>
                      <a:gd name="T8" fmla="*/ 5 w 2745"/>
                      <a:gd name="T9" fmla="*/ 2147483647 h 900"/>
                      <a:gd name="T10" fmla="*/ 10 w 2745"/>
                      <a:gd name="T11" fmla="*/ 2147483647 h 900"/>
                      <a:gd name="T12" fmla="*/ 11 w 2745"/>
                      <a:gd name="T13" fmla="*/ 2147483647 h 900"/>
                      <a:gd name="T14" fmla="*/ 12 w 2745"/>
                      <a:gd name="T15" fmla="*/ 2147483647 h 900"/>
                      <a:gd name="T16" fmla="*/ 13 w 2745"/>
                      <a:gd name="T17" fmla="*/ 2147483647 h 900"/>
                      <a:gd name="T18" fmla="*/ 18 w 2745"/>
                      <a:gd name="T19" fmla="*/ 2147483647 h 900"/>
                      <a:gd name="T20" fmla="*/ 24 w 2745"/>
                      <a:gd name="T21" fmla="*/ 2147483647 h 9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45"/>
                      <a:gd name="T34" fmla="*/ 0 h 900"/>
                      <a:gd name="T35" fmla="*/ 2745 w 2745"/>
                      <a:gd name="T36" fmla="*/ 900 h 9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45" h="900">
                        <a:moveTo>
                          <a:pt x="0" y="0"/>
                        </a:moveTo>
                        <a:cubicBezTo>
                          <a:pt x="73" y="24"/>
                          <a:pt x="122" y="32"/>
                          <a:pt x="180" y="90"/>
                        </a:cubicBezTo>
                        <a:cubicBezTo>
                          <a:pt x="195" y="105"/>
                          <a:pt x="208" y="122"/>
                          <a:pt x="225" y="135"/>
                        </a:cubicBezTo>
                        <a:cubicBezTo>
                          <a:pt x="301" y="194"/>
                          <a:pt x="410" y="242"/>
                          <a:pt x="495" y="285"/>
                        </a:cubicBezTo>
                        <a:cubicBezTo>
                          <a:pt x="533" y="342"/>
                          <a:pt x="583" y="355"/>
                          <a:pt x="645" y="390"/>
                        </a:cubicBezTo>
                        <a:cubicBezTo>
                          <a:pt x="794" y="473"/>
                          <a:pt x="957" y="476"/>
                          <a:pt x="1125" y="495"/>
                        </a:cubicBezTo>
                        <a:cubicBezTo>
                          <a:pt x="1155" y="505"/>
                          <a:pt x="1185" y="515"/>
                          <a:pt x="1215" y="525"/>
                        </a:cubicBezTo>
                        <a:cubicBezTo>
                          <a:pt x="1254" y="538"/>
                          <a:pt x="1335" y="555"/>
                          <a:pt x="1335" y="555"/>
                        </a:cubicBezTo>
                        <a:cubicBezTo>
                          <a:pt x="1386" y="589"/>
                          <a:pt x="1425" y="600"/>
                          <a:pt x="1485" y="615"/>
                        </a:cubicBezTo>
                        <a:cubicBezTo>
                          <a:pt x="1664" y="735"/>
                          <a:pt x="1868" y="730"/>
                          <a:pt x="2070" y="780"/>
                        </a:cubicBezTo>
                        <a:cubicBezTo>
                          <a:pt x="2290" y="835"/>
                          <a:pt x="2517" y="900"/>
                          <a:pt x="2745" y="9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554" name="Freeform 39"/>
                  <p:cNvSpPr>
                    <a:spLocks/>
                  </p:cNvSpPr>
                  <p:nvPr/>
                </p:nvSpPr>
                <p:spPr bwMode="auto">
                  <a:xfrm>
                    <a:off x="5940" y="3974"/>
                    <a:ext cx="165" cy="1335"/>
                  </a:xfrm>
                  <a:custGeom>
                    <a:avLst/>
                    <a:gdLst>
                      <a:gd name="T0" fmla="*/ 60 w 165"/>
                      <a:gd name="T1" fmla="*/ 0 h 1335"/>
                      <a:gd name="T2" fmla="*/ 105 w 165"/>
                      <a:gd name="T3" fmla="*/ 135 h 1335"/>
                      <a:gd name="T4" fmla="*/ 135 w 165"/>
                      <a:gd name="T5" fmla="*/ 180 h 1335"/>
                      <a:gd name="T6" fmla="*/ 165 w 165"/>
                      <a:gd name="T7" fmla="*/ 270 h 1335"/>
                      <a:gd name="T8" fmla="*/ 90 w 165"/>
                      <a:gd name="T9" fmla="*/ 795 h 1335"/>
                      <a:gd name="T10" fmla="*/ 30 w 165"/>
                      <a:gd name="T11" fmla="*/ 1020 h 1335"/>
                      <a:gd name="T12" fmla="*/ 0 w 165"/>
                      <a:gd name="T13" fmla="*/ 1110 h 1335"/>
                      <a:gd name="T14" fmla="*/ 45 w 165"/>
                      <a:gd name="T15" fmla="*/ 1335 h 1335"/>
                      <a:gd name="T16" fmla="*/ 0 60000 65536"/>
                      <a:gd name="T17" fmla="*/ 0 60000 65536"/>
                      <a:gd name="T18" fmla="*/ 0 60000 65536"/>
                      <a:gd name="T19" fmla="*/ 0 60000 65536"/>
                      <a:gd name="T20" fmla="*/ 0 60000 65536"/>
                      <a:gd name="T21" fmla="*/ 0 60000 65536"/>
                      <a:gd name="T22" fmla="*/ 0 60000 65536"/>
                      <a:gd name="T23" fmla="*/ 0 60000 65536"/>
                      <a:gd name="T24" fmla="*/ 0 w 165"/>
                      <a:gd name="T25" fmla="*/ 0 h 1335"/>
                      <a:gd name="T26" fmla="*/ 165 w 165"/>
                      <a:gd name="T27" fmla="*/ 1335 h 13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5" h="1335">
                        <a:moveTo>
                          <a:pt x="60" y="0"/>
                        </a:moveTo>
                        <a:cubicBezTo>
                          <a:pt x="75" y="45"/>
                          <a:pt x="79" y="96"/>
                          <a:pt x="105" y="135"/>
                        </a:cubicBezTo>
                        <a:cubicBezTo>
                          <a:pt x="115" y="150"/>
                          <a:pt x="128" y="164"/>
                          <a:pt x="135" y="180"/>
                        </a:cubicBezTo>
                        <a:cubicBezTo>
                          <a:pt x="148" y="209"/>
                          <a:pt x="165" y="270"/>
                          <a:pt x="165" y="270"/>
                        </a:cubicBezTo>
                        <a:cubicBezTo>
                          <a:pt x="151" y="449"/>
                          <a:pt x="129" y="620"/>
                          <a:pt x="90" y="795"/>
                        </a:cubicBezTo>
                        <a:cubicBezTo>
                          <a:pt x="73" y="873"/>
                          <a:pt x="53" y="944"/>
                          <a:pt x="30" y="1020"/>
                        </a:cubicBezTo>
                        <a:cubicBezTo>
                          <a:pt x="21" y="1050"/>
                          <a:pt x="0" y="1110"/>
                          <a:pt x="0" y="1110"/>
                        </a:cubicBezTo>
                        <a:cubicBezTo>
                          <a:pt x="12" y="1182"/>
                          <a:pt x="45" y="1263"/>
                          <a:pt x="45" y="1335"/>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555" name="Freeform 40"/>
                  <p:cNvSpPr>
                    <a:spLocks/>
                  </p:cNvSpPr>
                  <p:nvPr/>
                </p:nvSpPr>
                <p:spPr bwMode="auto">
                  <a:xfrm>
                    <a:off x="6480" y="1889"/>
                    <a:ext cx="1080" cy="1725"/>
                  </a:xfrm>
                  <a:custGeom>
                    <a:avLst/>
                    <a:gdLst>
                      <a:gd name="T0" fmla="*/ 2147483647 w 587"/>
                      <a:gd name="T1" fmla="*/ 4169780 h 1485"/>
                      <a:gd name="T2" fmla="*/ 2147483647 w 587"/>
                      <a:gd name="T3" fmla="*/ 3074826 h 1485"/>
                      <a:gd name="T4" fmla="*/ 2147483647 w 587"/>
                      <a:gd name="T5" fmla="*/ 2526858 h 1485"/>
                      <a:gd name="T6" fmla="*/ 2147483647 w 587"/>
                      <a:gd name="T7" fmla="*/ 839681 h 1485"/>
                      <a:gd name="T8" fmla="*/ 2147483647 w 587"/>
                      <a:gd name="T9" fmla="*/ 465118 h 1485"/>
                      <a:gd name="T10" fmla="*/ 2147483647 w 587"/>
                      <a:gd name="T11" fmla="*/ 0 h 1485"/>
                      <a:gd name="T12" fmla="*/ 0 60000 65536"/>
                      <a:gd name="T13" fmla="*/ 0 60000 65536"/>
                      <a:gd name="T14" fmla="*/ 0 60000 65536"/>
                      <a:gd name="T15" fmla="*/ 0 60000 65536"/>
                      <a:gd name="T16" fmla="*/ 0 60000 65536"/>
                      <a:gd name="T17" fmla="*/ 0 60000 65536"/>
                      <a:gd name="T18" fmla="*/ 0 w 587"/>
                      <a:gd name="T19" fmla="*/ 0 h 1485"/>
                      <a:gd name="T20" fmla="*/ 587 w 587"/>
                      <a:gd name="T21" fmla="*/ 1485 h 1485"/>
                    </a:gdLst>
                    <a:ahLst/>
                    <a:cxnLst>
                      <a:cxn ang="T12">
                        <a:pos x="T0" y="T1"/>
                      </a:cxn>
                      <a:cxn ang="T13">
                        <a:pos x="T2" y="T3"/>
                      </a:cxn>
                      <a:cxn ang="T14">
                        <a:pos x="T4" y="T5"/>
                      </a:cxn>
                      <a:cxn ang="T15">
                        <a:pos x="T6" y="T7"/>
                      </a:cxn>
                      <a:cxn ang="T16">
                        <a:pos x="T8" y="T9"/>
                      </a:cxn>
                      <a:cxn ang="T17">
                        <a:pos x="T10" y="T11"/>
                      </a:cxn>
                    </a:cxnLst>
                    <a:rect l="T18" t="T19" r="T20" b="T21"/>
                    <a:pathLst>
                      <a:path w="587" h="1485">
                        <a:moveTo>
                          <a:pt x="37" y="1485"/>
                        </a:moveTo>
                        <a:cubicBezTo>
                          <a:pt x="0" y="1337"/>
                          <a:pt x="54" y="1225"/>
                          <a:pt x="112" y="1095"/>
                        </a:cubicBezTo>
                        <a:cubicBezTo>
                          <a:pt x="140" y="1032"/>
                          <a:pt x="156" y="962"/>
                          <a:pt x="187" y="900"/>
                        </a:cubicBezTo>
                        <a:cubicBezTo>
                          <a:pt x="294" y="686"/>
                          <a:pt x="390" y="472"/>
                          <a:pt x="562" y="300"/>
                        </a:cubicBezTo>
                        <a:cubicBezTo>
                          <a:pt x="587" y="225"/>
                          <a:pt x="582" y="270"/>
                          <a:pt x="547" y="165"/>
                        </a:cubicBezTo>
                        <a:cubicBezTo>
                          <a:pt x="530" y="113"/>
                          <a:pt x="547" y="55"/>
                          <a:pt x="547"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07556" name="Picture 43" descr="http://tbn2.google.com/images?q=tbn:UX3qqEl37iIdgM:http://www.silhouettesclipart.com/wp-content/uploads/2007/10/car-clip-art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00000">
                    <a:off x="3562" y="2989"/>
                    <a:ext cx="900"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57" name="Picture 44" descr="See full size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600000">
                    <a:off x="5626" y="4404"/>
                    <a:ext cx="720"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58" name="Picture 45" descr="http://tbn2.google.com/images?q=tbn:p6Yq-V5PGyrJOM:http://www.marinkidz.com/images/ca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600000">
                    <a:off x="6576" y="2555"/>
                    <a:ext cx="830"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59" name="Picture 46" descr="http://tbn2.google.com/images?q=tbn:XoES5RkHKdl9uM:http://www.newimageasia.com/images/Clipart%2520Ca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00000">
                    <a:off x="7920" y="4630"/>
                    <a:ext cx="720"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60" name="Picture 47" descr="http://tbn0.google.com/images?q=tbn:UXSAy44TGxxFsM:http://www.aperfectworld.org/clipart/nature/mountain.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0" y="193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61" name="Picture 48" descr="http://tbn0.google.com/images?q=tbn:UXSAy44TGxxFsM:http://www.aperfectworld.org/clipart/nature/mountain.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0" y="247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62" name="Picture 49" descr="http://tbn0.google.com/images?q=tbn:UXSAy44TGxxFsM:http://www.aperfectworld.org/clipart/nature/mountain.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0" y="2111"/>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63" name="Picture 41" descr="See full size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61" y="3598"/>
                    <a:ext cx="720"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7545" name="TextBox 55"/>
                <p:cNvSpPr txBox="1">
                  <a:spLocks noChangeArrowheads="1"/>
                </p:cNvSpPr>
                <p:nvPr/>
              </p:nvSpPr>
              <p:spPr bwMode="auto">
                <a:xfrm>
                  <a:off x="7429808" y="1030512"/>
                  <a:ext cx="517564" cy="80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A</a:t>
                  </a:r>
                </a:p>
              </p:txBody>
            </p:sp>
            <p:sp>
              <p:nvSpPr>
                <p:cNvPr id="107546" name="TextBox 56"/>
                <p:cNvSpPr txBox="1">
                  <a:spLocks noChangeArrowheads="1"/>
                </p:cNvSpPr>
                <p:nvPr/>
              </p:nvSpPr>
              <p:spPr bwMode="auto">
                <a:xfrm>
                  <a:off x="2876777" y="2013856"/>
                  <a:ext cx="570366"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B</a:t>
                  </a:r>
                </a:p>
              </p:txBody>
            </p:sp>
            <p:sp>
              <p:nvSpPr>
                <p:cNvPr id="107547" name="TextBox 57"/>
                <p:cNvSpPr txBox="1">
                  <a:spLocks noChangeArrowheads="1"/>
                </p:cNvSpPr>
                <p:nvPr/>
              </p:nvSpPr>
              <p:spPr bwMode="auto">
                <a:xfrm>
                  <a:off x="6103257" y="43615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C</a:t>
                  </a:r>
                </a:p>
              </p:txBody>
            </p:sp>
            <p:sp>
              <p:nvSpPr>
                <p:cNvPr id="107548" name="TextBox 60"/>
                <p:cNvSpPr txBox="1">
                  <a:spLocks noChangeArrowheads="1"/>
                </p:cNvSpPr>
                <p:nvPr/>
              </p:nvSpPr>
              <p:spPr bwMode="auto">
                <a:xfrm>
                  <a:off x="8611961" y="2689163"/>
                  <a:ext cx="504825" cy="8054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E</a:t>
                  </a:r>
                </a:p>
              </p:txBody>
            </p:sp>
            <p:sp>
              <p:nvSpPr>
                <p:cNvPr id="107549" name="TextBox 61"/>
                <p:cNvSpPr txBox="1">
                  <a:spLocks noChangeArrowheads="1"/>
                </p:cNvSpPr>
                <p:nvPr/>
              </p:nvSpPr>
              <p:spPr bwMode="auto">
                <a:xfrm>
                  <a:off x="8626475" y="43107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D</a:t>
                  </a:r>
                </a:p>
              </p:txBody>
            </p:sp>
          </p:grpSp>
          <p:sp>
            <p:nvSpPr>
              <p:cNvPr id="107542" name="Line 32"/>
              <p:cNvSpPr>
                <a:spLocks noChangeShapeType="1"/>
              </p:cNvSpPr>
              <p:nvPr/>
            </p:nvSpPr>
            <p:spPr bwMode="auto">
              <a:xfrm flipV="1">
                <a:off x="8749619" y="3762145"/>
                <a:ext cx="0" cy="45734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7543" name="Text Box 42"/>
              <p:cNvSpPr txBox="1">
                <a:spLocks noChangeArrowheads="1"/>
              </p:cNvSpPr>
              <p:nvPr/>
            </p:nvSpPr>
            <p:spPr bwMode="auto">
              <a:xfrm>
                <a:off x="8443739" y="4209870"/>
                <a:ext cx="815009" cy="3036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cs typeface="Arial" charset="0"/>
                  </a:rPr>
                  <a:t>North</a:t>
                </a:r>
              </a:p>
            </p:txBody>
          </p:sp>
        </p:grpSp>
      </p:grpSp>
      <p:grpSp>
        <p:nvGrpSpPr>
          <p:cNvPr id="107526" name="Group 66"/>
          <p:cNvGrpSpPr>
            <a:grpSpLocks/>
          </p:cNvGrpSpPr>
          <p:nvPr/>
        </p:nvGrpSpPr>
        <p:grpSpPr bwMode="auto">
          <a:xfrm>
            <a:off x="3908425" y="1611313"/>
            <a:ext cx="1962150" cy="1817687"/>
            <a:chOff x="149225" y="1247775"/>
            <a:chExt cx="1962150" cy="1817688"/>
          </a:xfrm>
        </p:grpSpPr>
        <p:sp>
          <p:nvSpPr>
            <p:cNvPr id="107534" name="TextBox 40"/>
            <p:cNvSpPr txBox="1">
              <a:spLocks noChangeArrowheads="1"/>
            </p:cNvSpPr>
            <p:nvPr/>
          </p:nvSpPr>
          <p:spPr bwMode="auto">
            <a:xfrm>
              <a:off x="917015" y="1247775"/>
              <a:ext cx="747707" cy="369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a:t>
              </a:r>
            </a:p>
          </p:txBody>
        </p:sp>
        <p:sp>
          <p:nvSpPr>
            <p:cNvPr id="107535" name="TextBox 41"/>
            <p:cNvSpPr txBox="1">
              <a:spLocks noChangeArrowheads="1"/>
            </p:cNvSpPr>
            <p:nvPr/>
          </p:nvSpPr>
          <p:spPr bwMode="auto">
            <a:xfrm>
              <a:off x="550874" y="2757919"/>
              <a:ext cx="1560501" cy="3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sp>
          <p:nvSpPr>
            <p:cNvPr id="107536" name="Line 3"/>
            <p:cNvSpPr>
              <a:spLocks noChangeShapeType="1"/>
            </p:cNvSpPr>
            <p:nvPr/>
          </p:nvSpPr>
          <p:spPr bwMode="auto">
            <a:xfrm>
              <a:off x="508237" y="1807142"/>
              <a:ext cx="0" cy="8788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37" name="Line 4"/>
            <p:cNvSpPr>
              <a:spLocks noChangeShapeType="1"/>
            </p:cNvSpPr>
            <p:nvPr/>
          </p:nvSpPr>
          <p:spPr bwMode="auto">
            <a:xfrm>
              <a:off x="508237" y="2685951"/>
              <a:ext cx="1565263"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38" name="TextBox 40"/>
            <p:cNvSpPr txBox="1">
              <a:spLocks noChangeArrowheads="1"/>
            </p:cNvSpPr>
            <p:nvPr/>
          </p:nvSpPr>
          <p:spPr bwMode="auto">
            <a:xfrm rot="-5400000">
              <a:off x="-302932" y="2116061"/>
              <a:ext cx="12120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North (miles)</a:t>
              </a:r>
            </a:p>
          </p:txBody>
        </p:sp>
      </p:grpSp>
      <p:grpSp>
        <p:nvGrpSpPr>
          <p:cNvPr id="107527" name="Group 73"/>
          <p:cNvGrpSpPr>
            <a:grpSpLocks/>
          </p:cNvGrpSpPr>
          <p:nvPr/>
        </p:nvGrpSpPr>
        <p:grpSpPr bwMode="auto">
          <a:xfrm>
            <a:off x="6196013" y="1611313"/>
            <a:ext cx="1933575" cy="1817687"/>
            <a:chOff x="2259049" y="1247775"/>
            <a:chExt cx="1933539" cy="1817688"/>
          </a:xfrm>
        </p:grpSpPr>
        <p:sp>
          <p:nvSpPr>
            <p:cNvPr id="107529" name="Line 7"/>
            <p:cNvSpPr>
              <a:spLocks noChangeShapeType="1"/>
            </p:cNvSpPr>
            <p:nvPr/>
          </p:nvSpPr>
          <p:spPr bwMode="auto">
            <a:xfrm>
              <a:off x="2603047" y="1807142"/>
              <a:ext cx="0" cy="8788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30" name="Line 8"/>
            <p:cNvSpPr>
              <a:spLocks noChangeShapeType="1"/>
            </p:cNvSpPr>
            <p:nvPr/>
          </p:nvSpPr>
          <p:spPr bwMode="auto">
            <a:xfrm>
              <a:off x="2603047" y="2685951"/>
              <a:ext cx="156550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31" name="TextBox 41"/>
            <p:cNvSpPr txBox="1">
              <a:spLocks noChangeArrowheads="1"/>
            </p:cNvSpPr>
            <p:nvPr/>
          </p:nvSpPr>
          <p:spPr bwMode="auto">
            <a:xfrm>
              <a:off x="3052391" y="1247775"/>
              <a:ext cx="647848" cy="369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East</a:t>
              </a:r>
            </a:p>
          </p:txBody>
        </p:sp>
        <p:sp>
          <p:nvSpPr>
            <p:cNvPr id="107532" name="TextBox 41"/>
            <p:cNvSpPr txBox="1">
              <a:spLocks noChangeArrowheads="1"/>
            </p:cNvSpPr>
            <p:nvPr/>
          </p:nvSpPr>
          <p:spPr bwMode="auto">
            <a:xfrm rot="-5400000">
              <a:off x="1846779" y="2155918"/>
              <a:ext cx="113231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East (miles)</a:t>
              </a:r>
            </a:p>
          </p:txBody>
        </p:sp>
        <p:sp>
          <p:nvSpPr>
            <p:cNvPr id="107533" name="TextBox 41"/>
            <p:cNvSpPr txBox="1">
              <a:spLocks noChangeArrowheads="1"/>
            </p:cNvSpPr>
            <p:nvPr/>
          </p:nvSpPr>
          <p:spPr bwMode="auto">
            <a:xfrm>
              <a:off x="2631717" y="2757919"/>
              <a:ext cx="1560871" cy="3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grpSp>
      <p:sp>
        <p:nvSpPr>
          <p:cNvPr id="107528" name="TextBox 48"/>
          <p:cNvSpPr txBox="1">
            <a:spLocks noChangeArrowheads="1"/>
          </p:cNvSpPr>
          <p:nvPr/>
        </p:nvSpPr>
        <p:spPr bwMode="auto">
          <a:xfrm>
            <a:off x="3829050" y="1136650"/>
            <a:ext cx="48402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Draw the north and east graphs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a:spLocks noChangeArrowheads="1"/>
          </p:cNvSpPr>
          <p:nvPr/>
        </p:nvSpPr>
        <p:spPr bwMode="auto">
          <a:xfrm>
            <a:off x="0" y="1106488"/>
            <a:ext cx="8980488" cy="2593975"/>
          </a:xfrm>
          <a:prstGeom prst="rect">
            <a:avLst/>
          </a:prstGeom>
          <a:solidFill>
            <a:srgbClr val="7F7F7F">
              <a:alpha val="10196"/>
            </a:srgbClr>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108546" name="Title 1"/>
          <p:cNvSpPr>
            <a:spLocks noGrp="1"/>
          </p:cNvSpPr>
          <p:nvPr>
            <p:ph type="title"/>
          </p:nvPr>
        </p:nvSpPr>
        <p:spPr/>
        <p:txBody>
          <a:bodyPr/>
          <a:lstStyle/>
          <a:p>
            <a:pPr eaLnBrk="1" hangingPunct="1"/>
            <a:r>
              <a:rPr lang="en-US" sz="3200" b="1" dirty="0">
                <a:cs typeface="ＭＳ Ｐゴシック" charset="0"/>
              </a:rPr>
              <a:t>What direction is car D moving?</a:t>
            </a:r>
          </a:p>
        </p:txBody>
      </p:sp>
      <p:sp>
        <p:nvSpPr>
          <p:cNvPr id="58372" name="TextBox 47"/>
          <p:cNvSpPr txBox="1">
            <a:spLocks noChangeArrowheads="1"/>
          </p:cNvSpPr>
          <p:nvPr/>
        </p:nvSpPr>
        <p:spPr bwMode="auto">
          <a:xfrm>
            <a:off x="385763" y="1144588"/>
            <a:ext cx="3609975" cy="2308225"/>
          </a:xfrm>
          <a:prstGeom prst="rect">
            <a:avLst/>
          </a:prstGeom>
          <a:noFill/>
          <a:ln w="9525">
            <a:noFill/>
            <a:miter lim="800000"/>
            <a:headEnd/>
            <a:tailEnd/>
          </a:ln>
        </p:spPr>
        <p:txBody>
          <a:bodyPr>
            <a:spAutoFit/>
          </a:bodyPr>
          <a:lstStyle/>
          <a:p>
            <a:pPr>
              <a:defRPr/>
            </a:pPr>
            <a:r>
              <a:rPr lang="en-US" sz="2400" dirty="0">
                <a:ea typeface="ＭＳ Ｐゴシック" pitchFamily="-112" charset="-128"/>
                <a:cs typeface="+mn-cs"/>
              </a:rPr>
              <a:t>What direction is </a:t>
            </a:r>
          </a:p>
          <a:p>
            <a:pPr>
              <a:defRPr/>
            </a:pPr>
            <a:r>
              <a:rPr lang="en-US" sz="2400" dirty="0">
                <a:ea typeface="ＭＳ Ｐゴシック" pitchFamily="-112" charset="-128"/>
                <a:cs typeface="+mn-cs"/>
              </a:rPr>
              <a:t>Car D moving?</a:t>
            </a:r>
          </a:p>
          <a:p>
            <a:pPr>
              <a:defRPr/>
            </a:pPr>
            <a:endParaRPr lang="en-US" sz="2400" dirty="0">
              <a:ea typeface="ＭＳ Ｐゴシック" pitchFamily="-112" charset="-128"/>
              <a:cs typeface="+mn-cs"/>
            </a:endParaRPr>
          </a:p>
          <a:p>
            <a:pPr>
              <a:defRPr/>
            </a:pPr>
            <a:endParaRPr lang="en-US" sz="2400" dirty="0">
              <a:ea typeface="ＭＳ Ｐゴシック" pitchFamily="-112" charset="-128"/>
              <a:cs typeface="+mn-cs"/>
            </a:endParaRPr>
          </a:p>
          <a:p>
            <a:pPr>
              <a:defRPr/>
            </a:pPr>
            <a:endParaRPr lang="en-US" sz="2400" dirty="0">
              <a:ea typeface="ＭＳ Ｐゴシック" pitchFamily="-112" charset="-128"/>
              <a:cs typeface="+mn-cs"/>
            </a:endParaRPr>
          </a:p>
          <a:p>
            <a:pPr>
              <a:defRPr/>
            </a:pPr>
            <a:r>
              <a:rPr lang="en-US" sz="2400" u="heavy" dirty="0">
                <a:ea typeface="ＭＳ Ｐゴシック" pitchFamily="-112" charset="-128"/>
                <a:cs typeface="+mn-cs"/>
              </a:rPr>
              <a:t>Southeast</a:t>
            </a:r>
          </a:p>
        </p:txBody>
      </p:sp>
      <p:sp>
        <p:nvSpPr>
          <p:cNvPr id="108548" name="TextBox 47"/>
          <p:cNvSpPr txBox="1">
            <a:spLocks noChangeArrowheads="1"/>
          </p:cNvSpPr>
          <p:nvPr/>
        </p:nvSpPr>
        <p:spPr bwMode="auto">
          <a:xfrm>
            <a:off x="0" y="10922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v)</a:t>
            </a:r>
          </a:p>
        </p:txBody>
      </p:sp>
      <p:grpSp>
        <p:nvGrpSpPr>
          <p:cNvPr id="108549" name="Group 47"/>
          <p:cNvGrpSpPr>
            <a:grpSpLocks/>
          </p:cNvGrpSpPr>
          <p:nvPr/>
        </p:nvGrpSpPr>
        <p:grpSpPr bwMode="auto">
          <a:xfrm>
            <a:off x="1404938" y="3675063"/>
            <a:ext cx="6340475" cy="3321050"/>
            <a:chOff x="1404938" y="3675063"/>
            <a:chExt cx="6340475" cy="3321050"/>
          </a:xfrm>
        </p:grpSpPr>
        <p:sp>
          <p:nvSpPr>
            <p:cNvPr id="52" name="Freeform 51"/>
            <p:cNvSpPr/>
            <p:nvPr/>
          </p:nvSpPr>
          <p:spPr bwMode="auto">
            <a:xfrm>
              <a:off x="5329238" y="5302250"/>
              <a:ext cx="2098675" cy="190500"/>
            </a:xfrm>
            <a:custGeom>
              <a:avLst/>
              <a:gdLst>
                <a:gd name="connsiteX0" fmla="*/ 0 w 2097833"/>
                <a:gd name="connsiteY0" fmla="*/ 51031 h 190894"/>
                <a:gd name="connsiteX1" fmla="*/ 272152 w 2097833"/>
                <a:gd name="connsiteY1" fmla="*/ 5670 h 190894"/>
                <a:gd name="connsiteX2" fmla="*/ 396888 w 2097833"/>
                <a:gd name="connsiteY2" fmla="*/ 85052 h 190894"/>
                <a:gd name="connsiteX3" fmla="*/ 725737 w 2097833"/>
                <a:gd name="connsiteY3" fmla="*/ 96392 h 190894"/>
                <a:gd name="connsiteX4" fmla="*/ 839134 w 2097833"/>
                <a:gd name="connsiteY4" fmla="*/ 187114 h 190894"/>
                <a:gd name="connsiteX5" fmla="*/ 1043247 w 2097833"/>
                <a:gd name="connsiteY5" fmla="*/ 119073 h 190894"/>
                <a:gd name="connsiteX6" fmla="*/ 1598889 w 2097833"/>
                <a:gd name="connsiteY6" fmla="*/ 107732 h 190894"/>
                <a:gd name="connsiteX7" fmla="*/ 2052475 w 2097833"/>
                <a:gd name="connsiteY7" fmla="*/ 96392 h 190894"/>
                <a:gd name="connsiteX8" fmla="*/ 2052475 w 2097833"/>
                <a:gd name="connsiteY8" fmla="*/ 96392 h 190894"/>
                <a:gd name="connsiteX9" fmla="*/ 2097833 w 2097833"/>
                <a:gd name="connsiteY9" fmla="*/ 85052 h 1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7833" h="190894">
                  <a:moveTo>
                    <a:pt x="0" y="51031"/>
                  </a:moveTo>
                  <a:cubicBezTo>
                    <a:pt x="103002" y="25515"/>
                    <a:pt x="206004" y="0"/>
                    <a:pt x="272152" y="5670"/>
                  </a:cubicBezTo>
                  <a:cubicBezTo>
                    <a:pt x="338300" y="11340"/>
                    <a:pt x="321290" y="69932"/>
                    <a:pt x="396888" y="85052"/>
                  </a:cubicBezTo>
                  <a:cubicBezTo>
                    <a:pt x="472486" y="100172"/>
                    <a:pt x="652029" y="79382"/>
                    <a:pt x="725737" y="96392"/>
                  </a:cubicBezTo>
                  <a:cubicBezTo>
                    <a:pt x="799445" y="113402"/>
                    <a:pt x="786216" y="183334"/>
                    <a:pt x="839134" y="187114"/>
                  </a:cubicBezTo>
                  <a:cubicBezTo>
                    <a:pt x="892052" y="190894"/>
                    <a:pt x="916621" y="132303"/>
                    <a:pt x="1043247" y="119073"/>
                  </a:cubicBezTo>
                  <a:cubicBezTo>
                    <a:pt x="1169873" y="105843"/>
                    <a:pt x="1598889" y="107732"/>
                    <a:pt x="1598889" y="107732"/>
                  </a:cubicBezTo>
                  <a:lnTo>
                    <a:pt x="2052475" y="96392"/>
                  </a:lnTo>
                  <a:lnTo>
                    <a:pt x="2052475" y="96392"/>
                  </a:lnTo>
                  <a:lnTo>
                    <a:pt x="2097833" y="85052"/>
                  </a:lnTo>
                </a:path>
              </a:pathLst>
            </a:cu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08566" name="Rectangle 34"/>
            <p:cNvSpPr>
              <a:spLocks noChangeArrowheads="1"/>
            </p:cNvSpPr>
            <p:nvPr/>
          </p:nvSpPr>
          <p:spPr bwMode="auto">
            <a:xfrm>
              <a:off x="1609985" y="3752635"/>
              <a:ext cx="5692825" cy="2896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08567" name="Picture 35" descr="http://tbn0.google.com/images?q=tbn:74EkAN8r94_iJM:http://abkldesigns.com/skyln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7633" y="4819898"/>
              <a:ext cx="1207569" cy="725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68" name="Freeform 36"/>
            <p:cNvSpPr>
              <a:spLocks/>
            </p:cNvSpPr>
            <p:nvPr/>
          </p:nvSpPr>
          <p:spPr bwMode="auto">
            <a:xfrm>
              <a:off x="5333323" y="5531406"/>
              <a:ext cx="1983863" cy="1016441"/>
            </a:xfrm>
            <a:custGeom>
              <a:avLst/>
              <a:gdLst>
                <a:gd name="T0" fmla="*/ 0 w 2070"/>
                <a:gd name="T1" fmla="*/ 0 h 1200"/>
                <a:gd name="T2" fmla="*/ 2147483647 w 2070"/>
                <a:gd name="T3" fmla="*/ 2147483647 h 1200"/>
                <a:gd name="T4" fmla="*/ 2147483647 w 2070"/>
                <a:gd name="T5" fmla="*/ 2147483647 h 1200"/>
                <a:gd name="T6" fmla="*/ 2147483647 w 2070"/>
                <a:gd name="T7" fmla="*/ 2147483647 h 1200"/>
                <a:gd name="T8" fmla="*/ 2147483647 w 2070"/>
                <a:gd name="T9" fmla="*/ 2147483647 h 1200"/>
                <a:gd name="T10" fmla="*/ 2147483647 w 2070"/>
                <a:gd name="T11" fmla="*/ 2147483647 h 1200"/>
                <a:gd name="T12" fmla="*/ 2147483647 w 2070"/>
                <a:gd name="T13" fmla="*/ 2147483647 h 1200"/>
                <a:gd name="T14" fmla="*/ 2147483647 w 2070"/>
                <a:gd name="T15" fmla="*/ 2147483647 h 1200"/>
                <a:gd name="T16" fmla="*/ 2147483647 w 2070"/>
                <a:gd name="T17" fmla="*/ 2147483647 h 1200"/>
                <a:gd name="T18" fmla="*/ 2147483647 w 2070"/>
                <a:gd name="T19" fmla="*/ 2147483647 h 1200"/>
                <a:gd name="T20" fmla="*/ 2147483647 w 2070"/>
                <a:gd name="T21" fmla="*/ 2147483647 h 1200"/>
                <a:gd name="T22" fmla="*/ 2147483647 w 2070"/>
                <a:gd name="T23" fmla="*/ 2147483647 h 1200"/>
                <a:gd name="T24" fmla="*/ 2147483647 w 2070"/>
                <a:gd name="T25" fmla="*/ 2147483647 h 12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70"/>
                <a:gd name="T40" fmla="*/ 0 h 1200"/>
                <a:gd name="T41" fmla="*/ 2070 w 2070"/>
                <a:gd name="T42" fmla="*/ 1200 h 12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70" h="1200">
                  <a:moveTo>
                    <a:pt x="0" y="0"/>
                  </a:moveTo>
                  <a:cubicBezTo>
                    <a:pt x="5" y="19"/>
                    <a:pt x="19" y="83"/>
                    <a:pt x="30" y="105"/>
                  </a:cubicBezTo>
                  <a:cubicBezTo>
                    <a:pt x="57" y="160"/>
                    <a:pt x="102" y="191"/>
                    <a:pt x="150" y="225"/>
                  </a:cubicBezTo>
                  <a:cubicBezTo>
                    <a:pt x="332" y="355"/>
                    <a:pt x="550" y="324"/>
                    <a:pt x="765" y="360"/>
                  </a:cubicBezTo>
                  <a:cubicBezTo>
                    <a:pt x="895" y="382"/>
                    <a:pt x="825" y="371"/>
                    <a:pt x="975" y="390"/>
                  </a:cubicBezTo>
                  <a:cubicBezTo>
                    <a:pt x="1054" y="416"/>
                    <a:pt x="1132" y="425"/>
                    <a:pt x="1215" y="435"/>
                  </a:cubicBezTo>
                  <a:cubicBezTo>
                    <a:pt x="1329" y="473"/>
                    <a:pt x="1298" y="575"/>
                    <a:pt x="1320" y="675"/>
                  </a:cubicBezTo>
                  <a:cubicBezTo>
                    <a:pt x="1344" y="786"/>
                    <a:pt x="1354" y="769"/>
                    <a:pt x="1440" y="855"/>
                  </a:cubicBezTo>
                  <a:cubicBezTo>
                    <a:pt x="1455" y="870"/>
                    <a:pt x="1467" y="888"/>
                    <a:pt x="1485" y="900"/>
                  </a:cubicBezTo>
                  <a:cubicBezTo>
                    <a:pt x="1558" y="949"/>
                    <a:pt x="1630" y="1000"/>
                    <a:pt x="1710" y="1035"/>
                  </a:cubicBezTo>
                  <a:cubicBezTo>
                    <a:pt x="1772" y="1062"/>
                    <a:pt x="1830" y="1080"/>
                    <a:pt x="1890" y="1110"/>
                  </a:cubicBezTo>
                  <a:cubicBezTo>
                    <a:pt x="1936" y="1133"/>
                    <a:pt x="1979" y="1162"/>
                    <a:pt x="2025" y="1185"/>
                  </a:cubicBezTo>
                  <a:cubicBezTo>
                    <a:pt x="2039" y="1192"/>
                    <a:pt x="2070" y="1200"/>
                    <a:pt x="2070" y="12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569" name="Freeform 38"/>
            <p:cNvSpPr>
              <a:spLocks/>
            </p:cNvSpPr>
            <p:nvPr/>
          </p:nvSpPr>
          <p:spPr bwMode="auto">
            <a:xfrm>
              <a:off x="1893668" y="4218504"/>
              <a:ext cx="2361468" cy="1122320"/>
            </a:xfrm>
            <a:custGeom>
              <a:avLst/>
              <a:gdLst>
                <a:gd name="T0" fmla="*/ 0 w 2745"/>
                <a:gd name="T1" fmla="*/ 0 h 900"/>
                <a:gd name="T2" fmla="*/ 2147483647 w 2745"/>
                <a:gd name="T3" fmla="*/ 2147483647 h 900"/>
                <a:gd name="T4" fmla="*/ 2147483647 w 2745"/>
                <a:gd name="T5" fmla="*/ 2147483647 h 900"/>
                <a:gd name="T6" fmla="*/ 2147483647 w 2745"/>
                <a:gd name="T7" fmla="*/ 2147483647 h 900"/>
                <a:gd name="T8" fmla="*/ 2147483647 w 2745"/>
                <a:gd name="T9" fmla="*/ 2147483647 h 900"/>
                <a:gd name="T10" fmla="*/ 2147483647 w 2745"/>
                <a:gd name="T11" fmla="*/ 2147483647 h 900"/>
                <a:gd name="T12" fmla="*/ 2147483647 w 2745"/>
                <a:gd name="T13" fmla="*/ 2147483647 h 900"/>
                <a:gd name="T14" fmla="*/ 2147483647 w 2745"/>
                <a:gd name="T15" fmla="*/ 2147483647 h 900"/>
                <a:gd name="T16" fmla="*/ 2147483647 w 2745"/>
                <a:gd name="T17" fmla="*/ 2147483647 h 900"/>
                <a:gd name="T18" fmla="*/ 2147483647 w 2745"/>
                <a:gd name="T19" fmla="*/ 2147483647 h 900"/>
                <a:gd name="T20" fmla="*/ 2147483647 w 2745"/>
                <a:gd name="T21" fmla="*/ 2147483647 h 9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45"/>
                <a:gd name="T34" fmla="*/ 0 h 900"/>
                <a:gd name="T35" fmla="*/ 2745 w 2745"/>
                <a:gd name="T36" fmla="*/ 900 h 9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45" h="900">
                  <a:moveTo>
                    <a:pt x="0" y="0"/>
                  </a:moveTo>
                  <a:cubicBezTo>
                    <a:pt x="73" y="24"/>
                    <a:pt x="122" y="32"/>
                    <a:pt x="180" y="90"/>
                  </a:cubicBezTo>
                  <a:cubicBezTo>
                    <a:pt x="195" y="105"/>
                    <a:pt x="208" y="122"/>
                    <a:pt x="225" y="135"/>
                  </a:cubicBezTo>
                  <a:cubicBezTo>
                    <a:pt x="301" y="194"/>
                    <a:pt x="410" y="242"/>
                    <a:pt x="495" y="285"/>
                  </a:cubicBezTo>
                  <a:cubicBezTo>
                    <a:pt x="533" y="342"/>
                    <a:pt x="583" y="355"/>
                    <a:pt x="645" y="390"/>
                  </a:cubicBezTo>
                  <a:cubicBezTo>
                    <a:pt x="794" y="473"/>
                    <a:pt x="957" y="476"/>
                    <a:pt x="1125" y="495"/>
                  </a:cubicBezTo>
                  <a:cubicBezTo>
                    <a:pt x="1155" y="505"/>
                    <a:pt x="1185" y="515"/>
                    <a:pt x="1215" y="525"/>
                  </a:cubicBezTo>
                  <a:cubicBezTo>
                    <a:pt x="1254" y="538"/>
                    <a:pt x="1335" y="555"/>
                    <a:pt x="1335" y="555"/>
                  </a:cubicBezTo>
                  <a:cubicBezTo>
                    <a:pt x="1386" y="589"/>
                    <a:pt x="1425" y="600"/>
                    <a:pt x="1485" y="615"/>
                  </a:cubicBezTo>
                  <a:cubicBezTo>
                    <a:pt x="1664" y="735"/>
                    <a:pt x="1868" y="730"/>
                    <a:pt x="2070" y="780"/>
                  </a:cubicBezTo>
                  <a:cubicBezTo>
                    <a:pt x="2290" y="835"/>
                    <a:pt x="2517" y="900"/>
                    <a:pt x="2745" y="9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570" name="Freeform 39"/>
            <p:cNvSpPr>
              <a:spLocks/>
            </p:cNvSpPr>
            <p:nvPr/>
          </p:nvSpPr>
          <p:spPr bwMode="auto">
            <a:xfrm>
              <a:off x="4542653" y="5518701"/>
              <a:ext cx="158134" cy="1130790"/>
            </a:xfrm>
            <a:custGeom>
              <a:avLst/>
              <a:gdLst>
                <a:gd name="T0" fmla="*/ 2147483647 w 165"/>
                <a:gd name="T1" fmla="*/ 0 h 1335"/>
                <a:gd name="T2" fmla="*/ 2147483647 w 165"/>
                <a:gd name="T3" fmla="*/ 2147483647 h 1335"/>
                <a:gd name="T4" fmla="*/ 2147483647 w 165"/>
                <a:gd name="T5" fmla="*/ 2147483647 h 1335"/>
                <a:gd name="T6" fmla="*/ 2147483647 w 165"/>
                <a:gd name="T7" fmla="*/ 2147483647 h 1335"/>
                <a:gd name="T8" fmla="*/ 2147483647 w 165"/>
                <a:gd name="T9" fmla="*/ 2147483647 h 1335"/>
                <a:gd name="T10" fmla="*/ 2147483647 w 165"/>
                <a:gd name="T11" fmla="*/ 2147483647 h 1335"/>
                <a:gd name="T12" fmla="*/ 0 w 165"/>
                <a:gd name="T13" fmla="*/ 2147483647 h 1335"/>
                <a:gd name="T14" fmla="*/ 2147483647 w 165"/>
                <a:gd name="T15" fmla="*/ 2147483647 h 1335"/>
                <a:gd name="T16" fmla="*/ 0 60000 65536"/>
                <a:gd name="T17" fmla="*/ 0 60000 65536"/>
                <a:gd name="T18" fmla="*/ 0 60000 65536"/>
                <a:gd name="T19" fmla="*/ 0 60000 65536"/>
                <a:gd name="T20" fmla="*/ 0 60000 65536"/>
                <a:gd name="T21" fmla="*/ 0 60000 65536"/>
                <a:gd name="T22" fmla="*/ 0 60000 65536"/>
                <a:gd name="T23" fmla="*/ 0 60000 65536"/>
                <a:gd name="T24" fmla="*/ 0 w 165"/>
                <a:gd name="T25" fmla="*/ 0 h 1335"/>
                <a:gd name="T26" fmla="*/ 165 w 165"/>
                <a:gd name="T27" fmla="*/ 1335 h 13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5" h="1335">
                  <a:moveTo>
                    <a:pt x="60" y="0"/>
                  </a:moveTo>
                  <a:cubicBezTo>
                    <a:pt x="75" y="45"/>
                    <a:pt x="79" y="96"/>
                    <a:pt x="105" y="135"/>
                  </a:cubicBezTo>
                  <a:cubicBezTo>
                    <a:pt x="115" y="150"/>
                    <a:pt x="128" y="164"/>
                    <a:pt x="135" y="180"/>
                  </a:cubicBezTo>
                  <a:cubicBezTo>
                    <a:pt x="148" y="209"/>
                    <a:pt x="165" y="270"/>
                    <a:pt x="165" y="270"/>
                  </a:cubicBezTo>
                  <a:cubicBezTo>
                    <a:pt x="151" y="449"/>
                    <a:pt x="129" y="620"/>
                    <a:pt x="90" y="795"/>
                  </a:cubicBezTo>
                  <a:cubicBezTo>
                    <a:pt x="73" y="873"/>
                    <a:pt x="53" y="944"/>
                    <a:pt x="30" y="1020"/>
                  </a:cubicBezTo>
                  <a:cubicBezTo>
                    <a:pt x="21" y="1050"/>
                    <a:pt x="0" y="1110"/>
                    <a:pt x="0" y="1110"/>
                  </a:cubicBezTo>
                  <a:cubicBezTo>
                    <a:pt x="12" y="1182"/>
                    <a:pt x="45" y="1263"/>
                    <a:pt x="45" y="1335"/>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571" name="Freeform 40"/>
            <p:cNvSpPr>
              <a:spLocks/>
            </p:cNvSpPr>
            <p:nvPr/>
          </p:nvSpPr>
          <p:spPr bwMode="auto">
            <a:xfrm>
              <a:off x="5060182" y="3752635"/>
              <a:ext cx="1035059" cy="1461134"/>
            </a:xfrm>
            <a:custGeom>
              <a:avLst/>
              <a:gdLst>
                <a:gd name="T0" fmla="*/ 2147483647 w 587"/>
                <a:gd name="T1" fmla="*/ 2147483647 h 1485"/>
                <a:gd name="T2" fmla="*/ 2147483647 w 587"/>
                <a:gd name="T3" fmla="*/ 2147483647 h 1485"/>
                <a:gd name="T4" fmla="*/ 2147483647 w 587"/>
                <a:gd name="T5" fmla="*/ 2147483647 h 1485"/>
                <a:gd name="T6" fmla="*/ 2147483647 w 587"/>
                <a:gd name="T7" fmla="*/ 2147483647 h 1485"/>
                <a:gd name="T8" fmla="*/ 2147483647 w 587"/>
                <a:gd name="T9" fmla="*/ 2147483647 h 1485"/>
                <a:gd name="T10" fmla="*/ 2147483647 w 587"/>
                <a:gd name="T11" fmla="*/ 0 h 1485"/>
                <a:gd name="T12" fmla="*/ 0 60000 65536"/>
                <a:gd name="T13" fmla="*/ 0 60000 65536"/>
                <a:gd name="T14" fmla="*/ 0 60000 65536"/>
                <a:gd name="T15" fmla="*/ 0 60000 65536"/>
                <a:gd name="T16" fmla="*/ 0 60000 65536"/>
                <a:gd name="T17" fmla="*/ 0 60000 65536"/>
                <a:gd name="T18" fmla="*/ 0 w 587"/>
                <a:gd name="T19" fmla="*/ 0 h 1485"/>
                <a:gd name="T20" fmla="*/ 587 w 587"/>
                <a:gd name="T21" fmla="*/ 1485 h 1485"/>
              </a:gdLst>
              <a:ahLst/>
              <a:cxnLst>
                <a:cxn ang="T12">
                  <a:pos x="T0" y="T1"/>
                </a:cxn>
                <a:cxn ang="T13">
                  <a:pos x="T2" y="T3"/>
                </a:cxn>
                <a:cxn ang="T14">
                  <a:pos x="T4" y="T5"/>
                </a:cxn>
                <a:cxn ang="T15">
                  <a:pos x="T6" y="T7"/>
                </a:cxn>
                <a:cxn ang="T16">
                  <a:pos x="T8" y="T9"/>
                </a:cxn>
                <a:cxn ang="T17">
                  <a:pos x="T10" y="T11"/>
                </a:cxn>
              </a:cxnLst>
              <a:rect l="T18" t="T19" r="T20" b="T21"/>
              <a:pathLst>
                <a:path w="587" h="1485">
                  <a:moveTo>
                    <a:pt x="37" y="1485"/>
                  </a:moveTo>
                  <a:cubicBezTo>
                    <a:pt x="0" y="1337"/>
                    <a:pt x="54" y="1225"/>
                    <a:pt x="112" y="1095"/>
                  </a:cubicBezTo>
                  <a:cubicBezTo>
                    <a:pt x="140" y="1032"/>
                    <a:pt x="156" y="962"/>
                    <a:pt x="187" y="900"/>
                  </a:cubicBezTo>
                  <a:cubicBezTo>
                    <a:pt x="294" y="686"/>
                    <a:pt x="390" y="472"/>
                    <a:pt x="562" y="300"/>
                  </a:cubicBezTo>
                  <a:cubicBezTo>
                    <a:pt x="587" y="225"/>
                    <a:pt x="582" y="270"/>
                    <a:pt x="547" y="165"/>
                  </a:cubicBezTo>
                  <a:cubicBezTo>
                    <a:pt x="530" y="113"/>
                    <a:pt x="547" y="55"/>
                    <a:pt x="547"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08572" name="Picture 43" descr="http://tbn2.google.com/images?q=tbn:UX3qqEl37iIdgM:http://www.silhouettesclipart.com/wp-content/uploads/2007/10/car-clip-art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00000">
              <a:off x="2263606" y="4684372"/>
              <a:ext cx="862549" cy="32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73" name="Picture 44" descr="See full size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600000">
              <a:off x="4281806" y="5857815"/>
              <a:ext cx="609864" cy="43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74" name="Picture 45" descr="http://tbn2.google.com/images?q=tbn:p6Yq-V5PGyrJOM:http://www.marinkidz.com/images/ca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600000">
              <a:off x="5198399" y="4299945"/>
              <a:ext cx="703038" cy="28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75" name="Picture 46" descr="http://tbn2.google.com/images?q=tbn:XoES5RkHKdl9uM:http://www.newimageasia.com/images/Clipart%2520Ca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00000">
              <a:off x="6440261" y="6074355"/>
              <a:ext cx="690039" cy="28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76" name="Picture 47" descr="http://tbn0.google.com/images?q=tbn:UXSAy44TGxxFsM:http://www.aperfectworld.org/clipart/nature/mountain.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72534" y="3787363"/>
              <a:ext cx="690039" cy="34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77" name="Picture 48" descr="http://tbn0.google.com/images?q=tbn:UXSAy44TGxxFsM:http://www.aperfectworld.org/clipart/nature/mountain.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45044" y="4244762"/>
              <a:ext cx="690039" cy="34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78" name="Picture 49" descr="http://tbn0.google.com/images?q=tbn:UXSAy44TGxxFsM:http://www.aperfectworld.org/clipart/nature/mountain.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0064" y="3940677"/>
              <a:ext cx="690039" cy="34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79" name="Picture 41" descr="See full size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7006" y="5200216"/>
              <a:ext cx="690039" cy="297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80" name="TextBox 55"/>
            <p:cNvSpPr txBox="1">
              <a:spLocks noChangeArrowheads="1"/>
            </p:cNvSpPr>
            <p:nvPr/>
          </p:nvSpPr>
          <p:spPr bwMode="auto">
            <a:xfrm>
              <a:off x="5958451" y="3675063"/>
              <a:ext cx="517619" cy="646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A</a:t>
              </a:r>
            </a:p>
          </p:txBody>
        </p:sp>
        <p:sp>
          <p:nvSpPr>
            <p:cNvPr id="108581" name="TextBox 56"/>
            <p:cNvSpPr txBox="1">
              <a:spLocks noChangeArrowheads="1"/>
            </p:cNvSpPr>
            <p:nvPr/>
          </p:nvSpPr>
          <p:spPr bwMode="auto">
            <a:xfrm>
              <a:off x="1404938" y="4464554"/>
              <a:ext cx="570426" cy="64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B</a:t>
              </a:r>
            </a:p>
          </p:txBody>
        </p:sp>
        <p:sp>
          <p:nvSpPr>
            <p:cNvPr id="108582" name="TextBox 57"/>
            <p:cNvSpPr txBox="1">
              <a:spLocks noChangeArrowheads="1"/>
            </p:cNvSpPr>
            <p:nvPr/>
          </p:nvSpPr>
          <p:spPr bwMode="auto">
            <a:xfrm>
              <a:off x="4631759" y="6349426"/>
              <a:ext cx="517580" cy="64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C</a:t>
              </a:r>
            </a:p>
          </p:txBody>
        </p:sp>
        <p:sp>
          <p:nvSpPr>
            <p:cNvPr id="108583" name="TextBox 60"/>
            <p:cNvSpPr txBox="1">
              <a:spLocks noChangeArrowheads="1"/>
            </p:cNvSpPr>
            <p:nvPr/>
          </p:nvSpPr>
          <p:spPr bwMode="auto">
            <a:xfrm>
              <a:off x="7140729" y="5006733"/>
              <a:ext cx="504878" cy="6466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E</a:t>
              </a:r>
            </a:p>
          </p:txBody>
        </p:sp>
        <p:sp>
          <p:nvSpPr>
            <p:cNvPr id="108584" name="TextBox 61"/>
            <p:cNvSpPr txBox="1">
              <a:spLocks noChangeArrowheads="1"/>
            </p:cNvSpPr>
            <p:nvPr/>
          </p:nvSpPr>
          <p:spPr bwMode="auto">
            <a:xfrm>
              <a:off x="7155244" y="6308641"/>
              <a:ext cx="517580" cy="64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D</a:t>
              </a:r>
            </a:p>
          </p:txBody>
        </p:sp>
        <p:sp>
          <p:nvSpPr>
            <p:cNvPr id="108585" name="Line 32"/>
            <p:cNvSpPr>
              <a:spLocks noChangeShapeType="1"/>
            </p:cNvSpPr>
            <p:nvPr/>
          </p:nvSpPr>
          <p:spPr bwMode="auto">
            <a:xfrm flipV="1">
              <a:off x="7278416" y="3771314"/>
              <a:ext cx="0" cy="457399"/>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8586" name="Text Box 42"/>
            <p:cNvSpPr txBox="1">
              <a:spLocks noChangeArrowheads="1"/>
            </p:cNvSpPr>
            <p:nvPr/>
          </p:nvSpPr>
          <p:spPr bwMode="auto">
            <a:xfrm>
              <a:off x="6972514" y="4219088"/>
              <a:ext cx="772899" cy="21493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cs typeface="Arial" charset="0"/>
                </a:rPr>
                <a:t>North</a:t>
              </a:r>
            </a:p>
          </p:txBody>
        </p:sp>
      </p:grpSp>
      <p:grpSp>
        <p:nvGrpSpPr>
          <p:cNvPr id="108550" name="Group 66"/>
          <p:cNvGrpSpPr>
            <a:grpSpLocks/>
          </p:cNvGrpSpPr>
          <p:nvPr/>
        </p:nvGrpSpPr>
        <p:grpSpPr bwMode="auto">
          <a:xfrm>
            <a:off x="3908425" y="1611313"/>
            <a:ext cx="1962150" cy="1817687"/>
            <a:chOff x="149225" y="1247775"/>
            <a:chExt cx="1962150" cy="1817688"/>
          </a:xfrm>
        </p:grpSpPr>
        <p:sp>
          <p:nvSpPr>
            <p:cNvPr id="108559" name="TextBox 40"/>
            <p:cNvSpPr txBox="1">
              <a:spLocks noChangeArrowheads="1"/>
            </p:cNvSpPr>
            <p:nvPr/>
          </p:nvSpPr>
          <p:spPr bwMode="auto">
            <a:xfrm>
              <a:off x="917015" y="1247775"/>
              <a:ext cx="747707" cy="369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a:t>
              </a:r>
            </a:p>
          </p:txBody>
        </p:sp>
        <p:sp>
          <p:nvSpPr>
            <p:cNvPr id="108560" name="TextBox 41"/>
            <p:cNvSpPr txBox="1">
              <a:spLocks noChangeArrowheads="1"/>
            </p:cNvSpPr>
            <p:nvPr/>
          </p:nvSpPr>
          <p:spPr bwMode="auto">
            <a:xfrm>
              <a:off x="550874" y="2757919"/>
              <a:ext cx="1560501" cy="3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sp>
          <p:nvSpPr>
            <p:cNvPr id="108561" name="Line 3"/>
            <p:cNvSpPr>
              <a:spLocks noChangeShapeType="1"/>
            </p:cNvSpPr>
            <p:nvPr/>
          </p:nvSpPr>
          <p:spPr bwMode="auto">
            <a:xfrm>
              <a:off x="508237" y="1807142"/>
              <a:ext cx="0" cy="8788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62" name="Line 4"/>
            <p:cNvSpPr>
              <a:spLocks noChangeShapeType="1"/>
            </p:cNvSpPr>
            <p:nvPr/>
          </p:nvSpPr>
          <p:spPr bwMode="auto">
            <a:xfrm>
              <a:off x="508237" y="2685951"/>
              <a:ext cx="1565263"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63" name="Line 5"/>
            <p:cNvSpPr>
              <a:spLocks noChangeShapeType="1"/>
            </p:cNvSpPr>
            <p:nvPr/>
          </p:nvSpPr>
          <p:spPr bwMode="auto">
            <a:xfrm>
              <a:off x="499534" y="1930400"/>
              <a:ext cx="1473200" cy="567266"/>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64" name="TextBox 40"/>
            <p:cNvSpPr txBox="1">
              <a:spLocks noChangeArrowheads="1"/>
            </p:cNvSpPr>
            <p:nvPr/>
          </p:nvSpPr>
          <p:spPr bwMode="auto">
            <a:xfrm rot="-5400000">
              <a:off x="-302932" y="2116061"/>
              <a:ext cx="12120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North (miles)</a:t>
              </a:r>
            </a:p>
          </p:txBody>
        </p:sp>
      </p:grpSp>
      <p:grpSp>
        <p:nvGrpSpPr>
          <p:cNvPr id="108551" name="Group 73"/>
          <p:cNvGrpSpPr>
            <a:grpSpLocks/>
          </p:cNvGrpSpPr>
          <p:nvPr/>
        </p:nvGrpSpPr>
        <p:grpSpPr bwMode="auto">
          <a:xfrm>
            <a:off x="6196013" y="1611313"/>
            <a:ext cx="1933575" cy="1817687"/>
            <a:chOff x="2259049" y="1247775"/>
            <a:chExt cx="1933539" cy="1817688"/>
          </a:xfrm>
        </p:grpSpPr>
        <p:sp>
          <p:nvSpPr>
            <p:cNvPr id="108553" name="Line 7"/>
            <p:cNvSpPr>
              <a:spLocks noChangeShapeType="1"/>
            </p:cNvSpPr>
            <p:nvPr/>
          </p:nvSpPr>
          <p:spPr bwMode="auto">
            <a:xfrm>
              <a:off x="2603047" y="1807142"/>
              <a:ext cx="0" cy="8788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54" name="Line 8"/>
            <p:cNvSpPr>
              <a:spLocks noChangeShapeType="1"/>
            </p:cNvSpPr>
            <p:nvPr/>
          </p:nvSpPr>
          <p:spPr bwMode="auto">
            <a:xfrm>
              <a:off x="2603047" y="2685951"/>
              <a:ext cx="156550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55" name="Line 9"/>
            <p:cNvSpPr>
              <a:spLocks noChangeShapeType="1"/>
            </p:cNvSpPr>
            <p:nvPr/>
          </p:nvSpPr>
          <p:spPr bwMode="auto">
            <a:xfrm flipV="1">
              <a:off x="2599268" y="1921933"/>
              <a:ext cx="1303865" cy="62653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56" name="TextBox 41"/>
            <p:cNvSpPr txBox="1">
              <a:spLocks noChangeArrowheads="1"/>
            </p:cNvSpPr>
            <p:nvPr/>
          </p:nvSpPr>
          <p:spPr bwMode="auto">
            <a:xfrm>
              <a:off x="3052391" y="1247775"/>
              <a:ext cx="647848" cy="369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East</a:t>
              </a:r>
            </a:p>
          </p:txBody>
        </p:sp>
        <p:sp>
          <p:nvSpPr>
            <p:cNvPr id="108557" name="TextBox 41"/>
            <p:cNvSpPr txBox="1">
              <a:spLocks noChangeArrowheads="1"/>
            </p:cNvSpPr>
            <p:nvPr/>
          </p:nvSpPr>
          <p:spPr bwMode="auto">
            <a:xfrm rot="-5400000">
              <a:off x="1846779" y="2155918"/>
              <a:ext cx="113231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East (miles)</a:t>
              </a:r>
            </a:p>
          </p:txBody>
        </p:sp>
        <p:sp>
          <p:nvSpPr>
            <p:cNvPr id="108558" name="TextBox 41"/>
            <p:cNvSpPr txBox="1">
              <a:spLocks noChangeArrowheads="1"/>
            </p:cNvSpPr>
            <p:nvPr/>
          </p:nvSpPr>
          <p:spPr bwMode="auto">
            <a:xfrm>
              <a:off x="2631717" y="2757919"/>
              <a:ext cx="1560871" cy="3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grpSp>
      <p:sp>
        <p:nvSpPr>
          <p:cNvPr id="108552" name="TextBox 48"/>
          <p:cNvSpPr txBox="1">
            <a:spLocks noChangeArrowheads="1"/>
          </p:cNvSpPr>
          <p:nvPr/>
        </p:nvSpPr>
        <p:spPr bwMode="auto">
          <a:xfrm>
            <a:off x="3829050" y="1136650"/>
            <a:ext cx="48402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Draw the north and east graphs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ChangeArrowheads="1"/>
          </p:cNvSpPr>
          <p:nvPr>
            <p:ph type="title"/>
          </p:nvPr>
        </p:nvSpPr>
        <p:spPr/>
        <p:txBody>
          <a:bodyPr/>
          <a:lstStyle/>
          <a:p>
            <a:pPr eaLnBrk="1" hangingPunct="1"/>
            <a:r>
              <a:rPr lang="en-US" sz="3200" b="1">
                <a:latin typeface="Arial" charset="0"/>
                <a:cs typeface="ＭＳ Ｐゴシック" charset="0"/>
              </a:rPr>
              <a:t>Summary</a:t>
            </a:r>
          </a:p>
        </p:txBody>
      </p:sp>
      <p:sp>
        <p:nvSpPr>
          <p:cNvPr id="99330" name="Rectangle 3"/>
          <p:cNvSpPr>
            <a:spLocks noGrp="1" noChangeArrowheads="1"/>
          </p:cNvSpPr>
          <p:nvPr>
            <p:ph idx="1"/>
          </p:nvPr>
        </p:nvSpPr>
        <p:spPr/>
        <p:txBody>
          <a:bodyPr/>
          <a:lstStyle/>
          <a:p>
            <a:pPr eaLnBrk="1" hangingPunct="1">
              <a:lnSpc>
                <a:spcPct val="120000"/>
              </a:lnSpc>
              <a:buFontTx/>
              <a:buNone/>
            </a:pPr>
            <a:r>
              <a:rPr lang="en-US">
                <a:latin typeface="Arial" charset="0"/>
                <a:ea typeface="ＭＳ Ｐゴシック" charset="0"/>
                <a:cs typeface="Arial" charset="0"/>
              </a:rPr>
              <a:t>You should now be able to:</a:t>
            </a:r>
          </a:p>
          <a:p>
            <a:pPr eaLnBrk="1" hangingPunct="1">
              <a:lnSpc>
                <a:spcPct val="120000"/>
              </a:lnSpc>
              <a:spcBef>
                <a:spcPts val="700"/>
              </a:spcBef>
              <a:spcAft>
                <a:spcPts val="600"/>
              </a:spcAft>
            </a:pPr>
            <a:r>
              <a:rPr lang="en-US" sz="2800">
                <a:latin typeface="Arial" charset="0"/>
                <a:ea typeface="ＭＳ Ｐゴシック" charset="0"/>
                <a:cs typeface="Arial" charset="0"/>
              </a:rPr>
              <a:t>Describe how GPS works;</a:t>
            </a:r>
          </a:p>
          <a:p>
            <a:pPr eaLnBrk="1" hangingPunct="1">
              <a:lnSpc>
                <a:spcPct val="120000"/>
              </a:lnSpc>
              <a:spcBef>
                <a:spcPts val="700"/>
              </a:spcBef>
              <a:spcAft>
                <a:spcPts val="600"/>
              </a:spcAft>
            </a:pPr>
            <a:r>
              <a:rPr lang="en-US" sz="2800">
                <a:latin typeface="Arial" charset="0"/>
                <a:ea typeface="ＭＳ Ｐゴシック" charset="0"/>
                <a:cs typeface="Arial" charset="0"/>
              </a:rPr>
              <a:t>Interpret graphs in a GPS time series plot; </a:t>
            </a:r>
          </a:p>
          <a:p>
            <a:pPr eaLnBrk="1" hangingPunct="1">
              <a:lnSpc>
                <a:spcPct val="120000"/>
              </a:lnSpc>
              <a:spcBef>
                <a:spcPts val="700"/>
              </a:spcBef>
              <a:spcAft>
                <a:spcPts val="600"/>
              </a:spcAft>
            </a:pPr>
            <a:r>
              <a:rPr lang="en-US" sz="2800">
                <a:latin typeface="Arial" charset="0"/>
                <a:ea typeface="ＭＳ Ｐゴシック" charset="0"/>
                <a:cs typeface="Arial" charset="0"/>
              </a:rPr>
              <a:t>Determine velocity vectors from GPS time series plots;</a:t>
            </a:r>
          </a:p>
          <a:p>
            <a:pPr eaLnBrk="1" hangingPunct="1">
              <a:lnSpc>
                <a:spcPct val="120000"/>
              </a:lnSpc>
              <a:spcBef>
                <a:spcPts val="700"/>
              </a:spcBef>
            </a:pPr>
            <a:r>
              <a:rPr lang="en-US" sz="2800">
                <a:latin typeface="Arial" charset="0"/>
                <a:ea typeface="ＭＳ Ｐゴシック" charset="0"/>
                <a:cs typeface="Arial" charset="0"/>
              </a:rPr>
              <a:t>Explain relative plate motions in Iceland; and</a:t>
            </a:r>
          </a:p>
          <a:p>
            <a:pPr eaLnBrk="1" hangingPunct="1">
              <a:lnSpc>
                <a:spcPct val="120000"/>
              </a:lnSpc>
              <a:spcBef>
                <a:spcPts val="700"/>
              </a:spcBef>
            </a:pPr>
            <a:r>
              <a:rPr lang="en-US" sz="2800">
                <a:latin typeface="Arial" charset="0"/>
                <a:ea typeface="ＭＳ Ｐゴシック" charset="0"/>
                <a:cs typeface="Arial" charset="0"/>
              </a:rPr>
              <a:t>Explore global GPS data.</a:t>
            </a:r>
          </a:p>
          <a:p>
            <a:pPr eaLnBrk="1" hangingPunct="1">
              <a:lnSpc>
                <a:spcPct val="120000"/>
              </a:lnSpc>
              <a:spcBef>
                <a:spcPts val="700"/>
              </a:spcBef>
            </a:pPr>
            <a:endParaRPr lang="en-US" sz="2800">
              <a:latin typeface="Arial" charset="0"/>
              <a:ea typeface="ＭＳ Ｐゴシック"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9330">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933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9330">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9330">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933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400" b="1" dirty="0" smtClean="0">
                <a:solidFill>
                  <a:srgbClr val="292929"/>
                </a:solidFill>
              </a:rPr>
              <a:t>Questions?</a:t>
            </a:r>
            <a:endParaRPr lang="en-US" dirty="0"/>
          </a:p>
        </p:txBody>
      </p:sp>
      <p:sp>
        <p:nvSpPr>
          <p:cNvPr id="113665" name="Content Placeholder 2"/>
          <p:cNvSpPr>
            <a:spLocks noGrp="1"/>
          </p:cNvSpPr>
          <p:nvPr>
            <p:ph idx="1"/>
          </p:nvPr>
        </p:nvSpPr>
        <p:spPr/>
        <p:txBody>
          <a:bodyPr/>
          <a:lstStyle/>
          <a:p>
            <a:pPr algn="ctr">
              <a:buFont typeface="Arial" charset="0"/>
              <a:buNone/>
            </a:pPr>
            <a:endParaRPr lang="en-US" sz="2800" dirty="0">
              <a:latin typeface="Calibri" charset="0"/>
              <a:ea typeface="ＭＳ Ｐゴシック" charset="0"/>
              <a:cs typeface="ＭＳ Ｐゴシック" charset="0"/>
            </a:endParaRPr>
          </a:p>
          <a:p>
            <a:pPr algn="ctr">
              <a:buFont typeface="Arial" charset="0"/>
              <a:buNone/>
            </a:pPr>
            <a:r>
              <a:rPr lang="en-US" sz="3600" dirty="0">
                <a:latin typeface="Calibri" charset="0"/>
                <a:ea typeface="ＭＳ Ｐゴシック" charset="0"/>
                <a:cs typeface="ＭＳ Ｐゴシック" charset="0"/>
              </a:rPr>
              <a:t>Contact</a:t>
            </a:r>
            <a:r>
              <a:rPr lang="en-US" sz="3600" dirty="0" smtClean="0">
                <a:latin typeface="Calibri" charset="0"/>
                <a:ea typeface="ＭＳ Ｐゴシック" charset="0"/>
                <a:cs typeface="ＭＳ Ｐゴシック" charset="0"/>
              </a:rPr>
              <a:t>:</a:t>
            </a:r>
            <a:endParaRPr lang="en-US" sz="3600" dirty="0">
              <a:latin typeface="Calibri" charset="0"/>
              <a:ea typeface="ＭＳ Ｐゴシック" charset="0"/>
              <a:cs typeface="ＭＳ Ｐゴシック" charset="0"/>
            </a:endParaRPr>
          </a:p>
          <a:p>
            <a:pPr algn="ctr">
              <a:lnSpc>
                <a:spcPts val="2900"/>
              </a:lnSpc>
              <a:buFont typeface="Arial" charset="0"/>
              <a:buNone/>
            </a:pPr>
            <a:r>
              <a:rPr lang="en-US" sz="3600" dirty="0">
                <a:latin typeface="Calibri" charset="0"/>
                <a:ea typeface="ＭＳ Ｐゴシック" charset="0"/>
                <a:cs typeface="ＭＳ Ｐゴシック" charset="0"/>
              </a:rPr>
              <a:t>e</a:t>
            </a:r>
            <a:r>
              <a:rPr lang="en-US" sz="3600" dirty="0" smtClean="0">
                <a:latin typeface="Calibri" charset="0"/>
                <a:ea typeface="ＭＳ Ｐゴシック" charset="0"/>
                <a:cs typeface="ＭＳ Ｐゴシック" charset="0"/>
              </a:rPr>
              <a:t>ducation @ </a:t>
            </a:r>
            <a:r>
              <a:rPr lang="en-US" sz="3600" dirty="0" err="1" smtClean="0">
                <a:latin typeface="Calibri" charset="0"/>
                <a:ea typeface="ＭＳ Ｐゴシック" charset="0"/>
                <a:cs typeface="ＭＳ Ｐゴシック" charset="0"/>
              </a:rPr>
              <a:t>unavco.org</a:t>
            </a:r>
            <a:endParaRPr lang="en-US" sz="3600" dirty="0" smtClean="0">
              <a:latin typeface="Calibri" charset="0"/>
              <a:ea typeface="ＭＳ Ｐゴシック" charset="0"/>
              <a:cs typeface="ＭＳ Ｐゴシック" charset="0"/>
            </a:endParaRPr>
          </a:p>
          <a:p>
            <a:pPr algn="ctr">
              <a:lnSpc>
                <a:spcPts val="2900"/>
              </a:lnSpc>
              <a:buFont typeface="Arial" charset="0"/>
              <a:buNone/>
            </a:pPr>
            <a:endParaRPr lang="en-US" sz="3600" dirty="0">
              <a:latin typeface="Calibri" charset="0"/>
              <a:ea typeface="ＭＳ Ｐゴシック" charset="0"/>
              <a:cs typeface="ＭＳ Ｐゴシック" charset="0"/>
            </a:endParaRPr>
          </a:p>
          <a:p>
            <a:pPr algn="ctr">
              <a:lnSpc>
                <a:spcPts val="2900"/>
              </a:lnSpc>
              <a:buFont typeface="Arial" charset="0"/>
              <a:buNone/>
            </a:pPr>
            <a:r>
              <a:rPr lang="en-US" sz="3600" dirty="0">
                <a:latin typeface="Calibri" charset="0"/>
                <a:ea typeface="ＭＳ Ｐゴシック" charset="0"/>
                <a:cs typeface="ＭＳ Ｐゴシック" charset="0"/>
              </a:rPr>
              <a:t>http://</a:t>
            </a:r>
            <a:r>
              <a:rPr lang="en-US" sz="3600" dirty="0" err="1">
                <a:latin typeface="Calibri" charset="0"/>
                <a:ea typeface="ＭＳ Ｐゴシック" charset="0"/>
                <a:cs typeface="ＭＳ Ｐゴシック" charset="0"/>
              </a:rPr>
              <a:t>www.unavco.org</a:t>
            </a:r>
            <a:r>
              <a:rPr lang="en-US" sz="3600" dirty="0">
                <a:latin typeface="Calibri" charset="0"/>
                <a:ea typeface="ＭＳ Ｐゴシック" charset="0"/>
                <a:cs typeface="ＭＳ Ｐゴシック" charset="0"/>
              </a:rPr>
              <a:t>/</a:t>
            </a:r>
          </a:p>
          <a:p>
            <a:pPr algn="ctr">
              <a:lnSpc>
                <a:spcPts val="2900"/>
              </a:lnSpc>
              <a:buFont typeface="Arial" charset="0"/>
              <a:buNone/>
            </a:pPr>
            <a:endParaRPr lang="en-US" sz="4000" dirty="0">
              <a:latin typeface="Calibri" charset="0"/>
              <a:ea typeface="ＭＳ Ｐゴシック" charset="0"/>
              <a:cs typeface="ＭＳ Ｐゴシック" charset="0"/>
            </a:endParaRPr>
          </a:p>
          <a:p>
            <a:pPr algn="ctr">
              <a:lnSpc>
                <a:spcPts val="2900"/>
              </a:lnSpc>
              <a:buFont typeface="Arial" charset="0"/>
              <a:buNone/>
            </a:pPr>
            <a:endParaRPr lang="en-US" sz="4000" dirty="0">
              <a:latin typeface="Calibri" charset="0"/>
              <a:ea typeface="ＭＳ Ｐゴシック" charset="0"/>
              <a:cs typeface="ＭＳ Ｐゴシック" charset="0"/>
            </a:endParaRPr>
          </a:p>
          <a:p>
            <a:pPr algn="ctr">
              <a:lnSpc>
                <a:spcPts val="2900"/>
              </a:lnSpc>
              <a:buFont typeface="Arial" charset="0"/>
              <a:buNone/>
            </a:pPr>
            <a:r>
              <a:rPr lang="en-US" sz="4000" dirty="0">
                <a:latin typeface="Calibri" charset="0"/>
                <a:ea typeface="ＭＳ Ｐゴシック" charset="0"/>
                <a:cs typeface="ＭＳ Ｐゴシック" charset="0"/>
              </a:rPr>
              <a:t>Follow UNAVCO </a:t>
            </a:r>
            <a:r>
              <a:rPr lang="en-US" sz="4000" dirty="0" smtClean="0">
                <a:latin typeface="Calibri" charset="0"/>
                <a:ea typeface="ＭＳ Ｐゴシック" charset="0"/>
                <a:cs typeface="ＭＳ Ｐゴシック" charset="0"/>
              </a:rPr>
              <a:t>on    </a:t>
            </a:r>
            <a:r>
              <a:rPr lang="en-US" sz="1800" dirty="0" smtClean="0">
                <a:latin typeface="Calibri" charset="0"/>
                <a:ea typeface="ＭＳ Ｐゴシック" charset="0"/>
                <a:cs typeface="ＭＳ Ｐゴシック" charset="0"/>
              </a:rPr>
              <a:t>Facebook    </a:t>
            </a:r>
            <a:r>
              <a:rPr lang="en-US" sz="1800" dirty="0">
                <a:latin typeface="Calibri" charset="0"/>
                <a:ea typeface="ＭＳ Ｐゴシック" charset="0"/>
                <a:cs typeface="ＭＳ Ｐゴシック" charset="0"/>
              </a:rPr>
              <a:t>Twitter</a:t>
            </a:r>
          </a:p>
        </p:txBody>
      </p:sp>
      <p:pic>
        <p:nvPicPr>
          <p:cNvPr id="113666" name="Picture 3">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02652" y="5510883"/>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7" name="Picture 4">
            <a:hlinkClick r:id="rId5"/>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61484" y="5448831"/>
            <a:ext cx="3810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914400" y="0"/>
            <a:ext cx="8229600" cy="1143000"/>
          </a:xfrm>
        </p:spPr>
        <p:txBody>
          <a:bodyPr/>
          <a:lstStyle/>
          <a:p>
            <a:pPr algn="r">
              <a:defRPr/>
            </a:pPr>
            <a:r>
              <a:rPr lang="en-US" sz="3200" dirty="0"/>
              <a:t>Demonstration </a:t>
            </a:r>
            <a:br>
              <a:rPr lang="en-US" sz="3200" dirty="0"/>
            </a:br>
            <a:r>
              <a:rPr lang="en-US" sz="3200" dirty="0"/>
              <a:t>How does GPS work </a:t>
            </a:r>
            <a:r>
              <a:rPr lang="en-US" sz="3200" dirty="0" smtClean="0"/>
              <a:t>to pinpoint </a:t>
            </a:r>
            <a:r>
              <a:rPr lang="en-US" sz="3200" dirty="0" smtClean="0"/>
              <a:t>location?</a:t>
            </a:r>
            <a:endParaRPr lang="en-US" sz="3200" dirty="0"/>
          </a:p>
        </p:txBody>
      </p:sp>
      <p:grpSp>
        <p:nvGrpSpPr>
          <p:cNvPr id="39938" name="Group 27"/>
          <p:cNvGrpSpPr>
            <a:grpSpLocks/>
          </p:cNvGrpSpPr>
          <p:nvPr/>
        </p:nvGrpSpPr>
        <p:grpSpPr bwMode="auto">
          <a:xfrm>
            <a:off x="4665663" y="4703763"/>
            <a:ext cx="1368425" cy="1927225"/>
            <a:chOff x="5896220" y="2917067"/>
            <a:chExt cx="2186920" cy="3079373"/>
          </a:xfrm>
        </p:grpSpPr>
        <p:cxnSp>
          <p:nvCxnSpPr>
            <p:cNvPr id="19" name="Straight Connector 18"/>
            <p:cNvCxnSpPr/>
            <p:nvPr/>
          </p:nvCxnSpPr>
          <p:spPr>
            <a:xfrm flipV="1">
              <a:off x="5974867" y="3472571"/>
              <a:ext cx="1022424" cy="2358992"/>
            </a:xfrm>
            <a:prstGeom prst="line">
              <a:avLst/>
            </a:prstGeom>
            <a:ln w="76200" cmpd="sng">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flipV="1">
              <a:off x="6982069" y="3508083"/>
              <a:ext cx="1022422" cy="2358992"/>
            </a:xfrm>
            <a:prstGeom prst="line">
              <a:avLst/>
            </a:prstGeom>
            <a:ln w="76200" cmpd="sng">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6634495" y="3637448"/>
              <a:ext cx="309518" cy="1765440"/>
            </a:xfrm>
            <a:prstGeom prst="line">
              <a:avLst/>
            </a:prstGeom>
            <a:ln w="76200" cmpd="sng">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flipV="1">
              <a:off x="6956699" y="3546132"/>
              <a:ext cx="2536" cy="1882121"/>
            </a:xfrm>
            <a:prstGeom prst="line">
              <a:avLst/>
            </a:prstGeom>
            <a:ln w="76200" cmpd="sng">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5896220" y="5714882"/>
              <a:ext cx="182666" cy="207997"/>
            </a:xfrm>
            <a:prstGeom prst="ellipse">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sp>
          <p:nvSpPr>
            <p:cNvPr id="29" name="Oval 28"/>
            <p:cNvSpPr/>
            <p:nvPr/>
          </p:nvSpPr>
          <p:spPr>
            <a:xfrm>
              <a:off x="7900474" y="5788443"/>
              <a:ext cx="182666" cy="207997"/>
            </a:xfrm>
            <a:prstGeom prst="ellipse">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sp>
          <p:nvSpPr>
            <p:cNvPr id="30" name="Oval 29"/>
            <p:cNvSpPr/>
            <p:nvPr/>
          </p:nvSpPr>
          <p:spPr>
            <a:xfrm>
              <a:off x="6538088" y="5293815"/>
              <a:ext cx="180130" cy="207997"/>
            </a:xfrm>
            <a:prstGeom prst="ellipse">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sp>
          <p:nvSpPr>
            <p:cNvPr id="6" name="Chord 5"/>
            <p:cNvSpPr/>
            <p:nvPr/>
          </p:nvSpPr>
          <p:spPr>
            <a:xfrm rot="6777333">
              <a:off x="6186859" y="2875057"/>
              <a:ext cx="1572662" cy="1656680"/>
            </a:xfrm>
            <a:prstGeom prst="chord">
              <a:avLst>
                <a:gd name="adj1" fmla="val 2700000"/>
                <a:gd name="adj2" fmla="val 16193263"/>
              </a:avLst>
            </a:prstGeom>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grpSp>
      <p:grpSp>
        <p:nvGrpSpPr>
          <p:cNvPr id="39939" name="Group 25607"/>
          <p:cNvGrpSpPr>
            <a:grpSpLocks/>
          </p:cNvGrpSpPr>
          <p:nvPr/>
        </p:nvGrpSpPr>
        <p:grpSpPr bwMode="auto">
          <a:xfrm>
            <a:off x="1001570" y="1308573"/>
            <a:ext cx="1177925" cy="2592387"/>
            <a:chOff x="725689" y="1619745"/>
            <a:chExt cx="1179244" cy="2591592"/>
          </a:xfrm>
        </p:grpSpPr>
        <p:sp>
          <p:nvSpPr>
            <p:cNvPr id="4" name="Freeform 25603"/>
            <p:cNvSpPr/>
            <p:nvPr/>
          </p:nvSpPr>
          <p:spPr>
            <a:xfrm>
              <a:off x="725689" y="3679688"/>
              <a:ext cx="1153816" cy="285662"/>
            </a:xfrm>
            <a:custGeom>
              <a:avLst/>
              <a:gdLst>
                <a:gd name="connsiteX0" fmla="*/ 0 w 1153326"/>
                <a:gd name="connsiteY0" fmla="*/ 388739 h 427613"/>
                <a:gd name="connsiteX1" fmla="*/ 958945 w 1153326"/>
                <a:gd name="connsiteY1" fmla="*/ 427613 h 427613"/>
                <a:gd name="connsiteX2" fmla="*/ 1153326 w 1153326"/>
                <a:gd name="connsiteY2" fmla="*/ 168453 h 427613"/>
                <a:gd name="connsiteX3" fmla="*/ 375803 w 1153326"/>
                <a:gd name="connsiteY3" fmla="*/ 0 h 427613"/>
                <a:gd name="connsiteX4" fmla="*/ 0 w 1153326"/>
                <a:gd name="connsiteY4" fmla="*/ 388739 h 427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326" h="427613">
                  <a:moveTo>
                    <a:pt x="0" y="388739"/>
                  </a:moveTo>
                  <a:lnTo>
                    <a:pt x="958945" y="427613"/>
                  </a:lnTo>
                  <a:lnTo>
                    <a:pt x="1153326" y="168453"/>
                  </a:lnTo>
                  <a:lnTo>
                    <a:pt x="375803" y="0"/>
                  </a:lnTo>
                  <a:lnTo>
                    <a:pt x="0" y="388739"/>
                  </a:lnTo>
                  <a:close/>
                </a:path>
              </a:pathLst>
            </a:custGeom>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7" name="Freeform 25604"/>
            <p:cNvSpPr/>
            <p:nvPr/>
          </p:nvSpPr>
          <p:spPr>
            <a:xfrm>
              <a:off x="725689" y="3732059"/>
              <a:ext cx="1179244" cy="479278"/>
            </a:xfrm>
            <a:custGeom>
              <a:avLst/>
              <a:gdLst>
                <a:gd name="connsiteX0" fmla="*/ 0 w 1179244"/>
                <a:gd name="connsiteY0" fmla="*/ 220286 h 479445"/>
                <a:gd name="connsiteX1" fmla="*/ 0 w 1179244"/>
                <a:gd name="connsiteY1" fmla="*/ 479445 h 479445"/>
                <a:gd name="connsiteX2" fmla="*/ 958945 w 1179244"/>
                <a:gd name="connsiteY2" fmla="*/ 479445 h 479445"/>
                <a:gd name="connsiteX3" fmla="*/ 971904 w 1179244"/>
                <a:gd name="connsiteY3" fmla="*/ 246202 h 479445"/>
                <a:gd name="connsiteX4" fmla="*/ 1166285 w 1179244"/>
                <a:gd name="connsiteY4" fmla="*/ 0 h 479445"/>
                <a:gd name="connsiteX5" fmla="*/ 1179244 w 1179244"/>
                <a:gd name="connsiteY5" fmla="*/ 259159 h 479445"/>
                <a:gd name="connsiteX6" fmla="*/ 984863 w 1179244"/>
                <a:gd name="connsiteY6" fmla="*/ 466487 h 479445"/>
                <a:gd name="connsiteX7" fmla="*/ 984863 w 1179244"/>
                <a:gd name="connsiteY7" fmla="*/ 466487 h 479445"/>
                <a:gd name="connsiteX8" fmla="*/ 984863 w 1179244"/>
                <a:gd name="connsiteY8" fmla="*/ 466487 h 47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244" h="479445">
                  <a:moveTo>
                    <a:pt x="0" y="220286"/>
                  </a:moveTo>
                  <a:lnTo>
                    <a:pt x="0" y="479445"/>
                  </a:lnTo>
                  <a:lnTo>
                    <a:pt x="958945" y="479445"/>
                  </a:lnTo>
                  <a:lnTo>
                    <a:pt x="971904" y="246202"/>
                  </a:lnTo>
                  <a:lnTo>
                    <a:pt x="1166285" y="0"/>
                  </a:lnTo>
                  <a:lnTo>
                    <a:pt x="1179244" y="259159"/>
                  </a:lnTo>
                  <a:lnTo>
                    <a:pt x="984863" y="466487"/>
                  </a:lnTo>
                  <a:lnTo>
                    <a:pt x="984863" y="466487"/>
                  </a:lnTo>
                  <a:lnTo>
                    <a:pt x="984863" y="466487"/>
                  </a:ln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defRPr/>
              </a:pPr>
              <a:endParaRPr lang="en-US"/>
            </a:p>
          </p:txBody>
        </p:sp>
        <p:cxnSp>
          <p:nvCxnSpPr>
            <p:cNvPr id="25600" name="Straight Connector 25599"/>
            <p:cNvCxnSpPr/>
            <p:nvPr/>
          </p:nvCxnSpPr>
          <p:spPr>
            <a:xfrm>
              <a:off x="1231079" y="1619745"/>
              <a:ext cx="0" cy="220277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39940" name="Group 25606"/>
          <p:cNvGrpSpPr>
            <a:grpSpLocks/>
          </p:cNvGrpSpPr>
          <p:nvPr/>
        </p:nvGrpSpPr>
        <p:grpSpPr bwMode="auto">
          <a:xfrm>
            <a:off x="6980994" y="1661632"/>
            <a:ext cx="1177925" cy="2590800"/>
            <a:chOff x="7201947" y="1474112"/>
            <a:chExt cx="1179244" cy="2591592"/>
          </a:xfrm>
        </p:grpSpPr>
        <p:sp>
          <p:nvSpPr>
            <p:cNvPr id="38" name="Freeform 37"/>
            <p:cNvSpPr/>
            <p:nvPr/>
          </p:nvSpPr>
          <p:spPr>
            <a:xfrm>
              <a:off x="7201947" y="3533728"/>
              <a:ext cx="1153816" cy="285837"/>
            </a:xfrm>
            <a:custGeom>
              <a:avLst/>
              <a:gdLst>
                <a:gd name="connsiteX0" fmla="*/ 0 w 1153326"/>
                <a:gd name="connsiteY0" fmla="*/ 388739 h 427613"/>
                <a:gd name="connsiteX1" fmla="*/ 958945 w 1153326"/>
                <a:gd name="connsiteY1" fmla="*/ 427613 h 427613"/>
                <a:gd name="connsiteX2" fmla="*/ 1153326 w 1153326"/>
                <a:gd name="connsiteY2" fmla="*/ 168453 h 427613"/>
                <a:gd name="connsiteX3" fmla="*/ 375803 w 1153326"/>
                <a:gd name="connsiteY3" fmla="*/ 0 h 427613"/>
                <a:gd name="connsiteX4" fmla="*/ 0 w 1153326"/>
                <a:gd name="connsiteY4" fmla="*/ 388739 h 427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326" h="427613">
                  <a:moveTo>
                    <a:pt x="0" y="388739"/>
                  </a:moveTo>
                  <a:lnTo>
                    <a:pt x="958945" y="427613"/>
                  </a:lnTo>
                  <a:lnTo>
                    <a:pt x="1153326" y="168453"/>
                  </a:lnTo>
                  <a:lnTo>
                    <a:pt x="375803" y="0"/>
                  </a:lnTo>
                  <a:lnTo>
                    <a:pt x="0" y="388739"/>
                  </a:lnTo>
                  <a:close/>
                </a:path>
              </a:pathLst>
            </a:custGeom>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39" name="Freeform 38"/>
            <p:cNvSpPr/>
            <p:nvPr/>
          </p:nvSpPr>
          <p:spPr>
            <a:xfrm>
              <a:off x="7201947" y="3586132"/>
              <a:ext cx="1179244" cy="479572"/>
            </a:xfrm>
            <a:custGeom>
              <a:avLst/>
              <a:gdLst>
                <a:gd name="connsiteX0" fmla="*/ 0 w 1179244"/>
                <a:gd name="connsiteY0" fmla="*/ 220286 h 479445"/>
                <a:gd name="connsiteX1" fmla="*/ 0 w 1179244"/>
                <a:gd name="connsiteY1" fmla="*/ 479445 h 479445"/>
                <a:gd name="connsiteX2" fmla="*/ 958945 w 1179244"/>
                <a:gd name="connsiteY2" fmla="*/ 479445 h 479445"/>
                <a:gd name="connsiteX3" fmla="*/ 971904 w 1179244"/>
                <a:gd name="connsiteY3" fmla="*/ 246202 h 479445"/>
                <a:gd name="connsiteX4" fmla="*/ 1166285 w 1179244"/>
                <a:gd name="connsiteY4" fmla="*/ 0 h 479445"/>
                <a:gd name="connsiteX5" fmla="*/ 1179244 w 1179244"/>
                <a:gd name="connsiteY5" fmla="*/ 259159 h 479445"/>
                <a:gd name="connsiteX6" fmla="*/ 984863 w 1179244"/>
                <a:gd name="connsiteY6" fmla="*/ 466487 h 479445"/>
                <a:gd name="connsiteX7" fmla="*/ 984863 w 1179244"/>
                <a:gd name="connsiteY7" fmla="*/ 466487 h 479445"/>
                <a:gd name="connsiteX8" fmla="*/ 984863 w 1179244"/>
                <a:gd name="connsiteY8" fmla="*/ 466487 h 47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244" h="479445">
                  <a:moveTo>
                    <a:pt x="0" y="220286"/>
                  </a:moveTo>
                  <a:lnTo>
                    <a:pt x="0" y="479445"/>
                  </a:lnTo>
                  <a:lnTo>
                    <a:pt x="958945" y="479445"/>
                  </a:lnTo>
                  <a:lnTo>
                    <a:pt x="971904" y="246202"/>
                  </a:lnTo>
                  <a:lnTo>
                    <a:pt x="1166285" y="0"/>
                  </a:lnTo>
                  <a:lnTo>
                    <a:pt x="1179244" y="259159"/>
                  </a:lnTo>
                  <a:lnTo>
                    <a:pt x="984863" y="466487"/>
                  </a:lnTo>
                  <a:lnTo>
                    <a:pt x="984863" y="466487"/>
                  </a:lnTo>
                  <a:lnTo>
                    <a:pt x="984863" y="466487"/>
                  </a:ln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defRPr/>
              </a:pPr>
              <a:endParaRPr lang="en-US"/>
            </a:p>
          </p:txBody>
        </p:sp>
        <p:cxnSp>
          <p:nvCxnSpPr>
            <p:cNvPr id="40" name="Straight Connector 39"/>
            <p:cNvCxnSpPr/>
            <p:nvPr/>
          </p:nvCxnSpPr>
          <p:spPr>
            <a:xfrm>
              <a:off x="7707337" y="1474112"/>
              <a:ext cx="0" cy="220253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39941" name="Group 25605"/>
          <p:cNvGrpSpPr>
            <a:grpSpLocks/>
          </p:cNvGrpSpPr>
          <p:nvPr/>
        </p:nvGrpSpPr>
        <p:grpSpPr bwMode="auto">
          <a:xfrm>
            <a:off x="473075" y="4327525"/>
            <a:ext cx="1179513" cy="2374900"/>
            <a:chOff x="2818794" y="4007536"/>
            <a:chExt cx="1179244" cy="2374547"/>
          </a:xfrm>
        </p:grpSpPr>
        <p:sp>
          <p:nvSpPr>
            <p:cNvPr id="41" name="Freeform 40"/>
            <p:cNvSpPr/>
            <p:nvPr/>
          </p:nvSpPr>
          <p:spPr>
            <a:xfrm>
              <a:off x="2844188" y="5837652"/>
              <a:ext cx="1153850" cy="285708"/>
            </a:xfrm>
            <a:custGeom>
              <a:avLst/>
              <a:gdLst>
                <a:gd name="connsiteX0" fmla="*/ 0 w 1153326"/>
                <a:gd name="connsiteY0" fmla="*/ 388739 h 427613"/>
                <a:gd name="connsiteX1" fmla="*/ 958945 w 1153326"/>
                <a:gd name="connsiteY1" fmla="*/ 427613 h 427613"/>
                <a:gd name="connsiteX2" fmla="*/ 1153326 w 1153326"/>
                <a:gd name="connsiteY2" fmla="*/ 168453 h 427613"/>
                <a:gd name="connsiteX3" fmla="*/ 375803 w 1153326"/>
                <a:gd name="connsiteY3" fmla="*/ 0 h 427613"/>
                <a:gd name="connsiteX4" fmla="*/ 0 w 1153326"/>
                <a:gd name="connsiteY4" fmla="*/ 388739 h 427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326" h="427613">
                  <a:moveTo>
                    <a:pt x="0" y="388739"/>
                  </a:moveTo>
                  <a:lnTo>
                    <a:pt x="958945" y="427613"/>
                  </a:lnTo>
                  <a:lnTo>
                    <a:pt x="1153326" y="168453"/>
                  </a:lnTo>
                  <a:lnTo>
                    <a:pt x="375803" y="0"/>
                  </a:lnTo>
                  <a:lnTo>
                    <a:pt x="0" y="388739"/>
                  </a:lnTo>
                  <a:close/>
                </a:path>
              </a:pathLst>
            </a:custGeom>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cxnSp>
          <p:nvCxnSpPr>
            <p:cNvPr id="42" name="Straight Connector 41"/>
            <p:cNvCxnSpPr/>
            <p:nvPr/>
          </p:nvCxnSpPr>
          <p:spPr>
            <a:xfrm>
              <a:off x="3317155" y="4007536"/>
              <a:ext cx="33330" cy="197297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43" name="Freeform 42"/>
            <p:cNvSpPr/>
            <p:nvPr/>
          </p:nvSpPr>
          <p:spPr>
            <a:xfrm>
              <a:off x="2818794" y="5902729"/>
              <a:ext cx="1179244" cy="479354"/>
            </a:xfrm>
            <a:custGeom>
              <a:avLst/>
              <a:gdLst>
                <a:gd name="connsiteX0" fmla="*/ 0 w 1179244"/>
                <a:gd name="connsiteY0" fmla="*/ 220286 h 479445"/>
                <a:gd name="connsiteX1" fmla="*/ 0 w 1179244"/>
                <a:gd name="connsiteY1" fmla="*/ 479445 h 479445"/>
                <a:gd name="connsiteX2" fmla="*/ 958945 w 1179244"/>
                <a:gd name="connsiteY2" fmla="*/ 479445 h 479445"/>
                <a:gd name="connsiteX3" fmla="*/ 971904 w 1179244"/>
                <a:gd name="connsiteY3" fmla="*/ 246202 h 479445"/>
                <a:gd name="connsiteX4" fmla="*/ 1166285 w 1179244"/>
                <a:gd name="connsiteY4" fmla="*/ 0 h 479445"/>
                <a:gd name="connsiteX5" fmla="*/ 1179244 w 1179244"/>
                <a:gd name="connsiteY5" fmla="*/ 259159 h 479445"/>
                <a:gd name="connsiteX6" fmla="*/ 984863 w 1179244"/>
                <a:gd name="connsiteY6" fmla="*/ 466487 h 479445"/>
                <a:gd name="connsiteX7" fmla="*/ 984863 w 1179244"/>
                <a:gd name="connsiteY7" fmla="*/ 466487 h 479445"/>
                <a:gd name="connsiteX8" fmla="*/ 984863 w 1179244"/>
                <a:gd name="connsiteY8" fmla="*/ 466487 h 47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244" h="479445">
                  <a:moveTo>
                    <a:pt x="0" y="220286"/>
                  </a:moveTo>
                  <a:lnTo>
                    <a:pt x="0" y="479445"/>
                  </a:lnTo>
                  <a:lnTo>
                    <a:pt x="958945" y="479445"/>
                  </a:lnTo>
                  <a:lnTo>
                    <a:pt x="971904" y="246202"/>
                  </a:lnTo>
                  <a:lnTo>
                    <a:pt x="1166285" y="0"/>
                  </a:lnTo>
                  <a:lnTo>
                    <a:pt x="1179244" y="259159"/>
                  </a:lnTo>
                  <a:lnTo>
                    <a:pt x="984863" y="466487"/>
                  </a:lnTo>
                  <a:lnTo>
                    <a:pt x="984863" y="466487"/>
                  </a:lnTo>
                  <a:lnTo>
                    <a:pt x="984863" y="466487"/>
                  </a:ln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defRPr/>
              </a:pPr>
              <a:endParaRPr lang="en-US"/>
            </a:p>
          </p:txBody>
        </p:sp>
      </p:grpSp>
      <p:grpSp>
        <p:nvGrpSpPr>
          <p:cNvPr id="39942" name="Group 3"/>
          <p:cNvGrpSpPr>
            <a:grpSpLocks/>
          </p:cNvGrpSpPr>
          <p:nvPr/>
        </p:nvGrpSpPr>
        <p:grpSpPr bwMode="auto">
          <a:xfrm rot="-1070820">
            <a:off x="180540" y="1088819"/>
            <a:ext cx="2620963" cy="777875"/>
            <a:chOff x="262572" y="1553383"/>
            <a:chExt cx="2620724" cy="777523"/>
          </a:xfrm>
        </p:grpSpPr>
        <p:sp>
          <p:nvSpPr>
            <p:cNvPr id="3" name="Right Triangle 2"/>
            <p:cNvSpPr/>
            <p:nvPr/>
          </p:nvSpPr>
          <p:spPr>
            <a:xfrm rot="2990141">
              <a:off x="2145181" y="1555853"/>
              <a:ext cx="777523" cy="712722"/>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5" name="Right Triangle 4"/>
            <p:cNvSpPr/>
            <p:nvPr/>
          </p:nvSpPr>
          <p:spPr>
            <a:xfrm rot="18609859" flipH="1">
              <a:off x="226287" y="1577545"/>
              <a:ext cx="777523" cy="712722"/>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 name="Rounded Rectangle 1"/>
            <p:cNvSpPr/>
            <p:nvPr/>
          </p:nvSpPr>
          <p:spPr>
            <a:xfrm>
              <a:off x="912619" y="1584580"/>
              <a:ext cx="1244487" cy="583936"/>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grpSp>
      <p:grpSp>
        <p:nvGrpSpPr>
          <p:cNvPr id="39943" name="Group 8"/>
          <p:cNvGrpSpPr>
            <a:grpSpLocks/>
          </p:cNvGrpSpPr>
          <p:nvPr/>
        </p:nvGrpSpPr>
        <p:grpSpPr bwMode="auto">
          <a:xfrm rot="1315461">
            <a:off x="6221569" y="1412585"/>
            <a:ext cx="2620963" cy="777875"/>
            <a:chOff x="262572" y="1553383"/>
            <a:chExt cx="2620724" cy="777523"/>
          </a:xfrm>
        </p:grpSpPr>
        <p:sp>
          <p:nvSpPr>
            <p:cNvPr id="10" name="Right Triangle 9"/>
            <p:cNvSpPr/>
            <p:nvPr/>
          </p:nvSpPr>
          <p:spPr>
            <a:xfrm rot="2990141">
              <a:off x="2129479" y="1583461"/>
              <a:ext cx="777523" cy="712723"/>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1" name="Right Triangle 10"/>
            <p:cNvSpPr/>
            <p:nvPr/>
          </p:nvSpPr>
          <p:spPr>
            <a:xfrm rot="18609859" flipH="1">
              <a:off x="223339" y="1564419"/>
              <a:ext cx="777523" cy="712722"/>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2" name="Rounded Rectangle 11"/>
            <p:cNvSpPr/>
            <p:nvPr/>
          </p:nvSpPr>
          <p:spPr>
            <a:xfrm>
              <a:off x="910030" y="1589564"/>
              <a:ext cx="1244487" cy="583936"/>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grpSp>
      <p:grpSp>
        <p:nvGrpSpPr>
          <p:cNvPr id="39944" name="Group 12"/>
          <p:cNvGrpSpPr>
            <a:grpSpLocks/>
          </p:cNvGrpSpPr>
          <p:nvPr/>
        </p:nvGrpSpPr>
        <p:grpSpPr bwMode="auto">
          <a:xfrm rot="807766">
            <a:off x="-242888" y="4067175"/>
            <a:ext cx="2620963" cy="777875"/>
            <a:chOff x="262572" y="1553383"/>
            <a:chExt cx="2620724" cy="777523"/>
          </a:xfrm>
        </p:grpSpPr>
        <p:sp>
          <p:nvSpPr>
            <p:cNvPr id="14" name="Right Triangle 13"/>
            <p:cNvSpPr/>
            <p:nvPr/>
          </p:nvSpPr>
          <p:spPr>
            <a:xfrm rot="2990141">
              <a:off x="2134801" y="1581825"/>
              <a:ext cx="777523" cy="712722"/>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5" name="Right Triangle 14"/>
            <p:cNvSpPr/>
            <p:nvPr/>
          </p:nvSpPr>
          <p:spPr>
            <a:xfrm rot="18609859" flipH="1">
              <a:off x="221370" y="1555944"/>
              <a:ext cx="777523" cy="712722"/>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6" name="Rounded Rectangle 15"/>
            <p:cNvSpPr/>
            <p:nvPr/>
          </p:nvSpPr>
          <p:spPr>
            <a:xfrm>
              <a:off x="896001" y="1575157"/>
              <a:ext cx="1244487" cy="583936"/>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grpSp>
      <p:cxnSp>
        <p:nvCxnSpPr>
          <p:cNvPr id="25611" name="Straight Connector 25610"/>
          <p:cNvCxnSpPr/>
          <p:nvPr/>
        </p:nvCxnSpPr>
        <p:spPr>
          <a:xfrm>
            <a:off x="1154113" y="4367213"/>
            <a:ext cx="4146550" cy="712787"/>
          </a:xfrm>
          <a:prstGeom prst="line">
            <a:avLst/>
          </a:prstGeom>
          <a:ln w="76200" cmpd="sng">
            <a:solidFill>
              <a:schemeClr val="accent6">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1520924" y="1432519"/>
            <a:ext cx="3752751" cy="3634781"/>
          </a:xfrm>
          <a:prstGeom prst="line">
            <a:avLst/>
          </a:prstGeom>
          <a:ln w="76200" cmpd="sng">
            <a:solidFill>
              <a:schemeClr val="accent6">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5248275" y="1801725"/>
            <a:ext cx="2238213" cy="3213189"/>
          </a:xfrm>
          <a:prstGeom prst="line">
            <a:avLst/>
          </a:prstGeom>
          <a:ln w="76200" cmpd="sng">
            <a:solidFill>
              <a:schemeClr val="accent6">
                <a:lumMod val="7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44" name="Slide Number Placeholder 5"/>
          <p:cNvSpPr txBox="1">
            <a:spLocks/>
          </p:cNvSpPr>
          <p:nvPr/>
        </p:nvSpPr>
        <p:spPr bwMode="auto">
          <a:xfrm>
            <a:off x="8461061" y="6593324"/>
            <a:ext cx="506298" cy="2646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1pPr>
            <a:lvl2pPr marL="742950" indent="-28575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2pPr>
            <a:lvl3pPr marL="11430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3pPr>
            <a:lvl4pPr marL="16002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4pPr>
            <a:lvl5pPr marL="20574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5pPr>
            <a:lvl6pPr marL="25146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6pPr>
            <a:lvl7pPr marL="29718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7pPr>
            <a:lvl8pPr marL="34290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8pPr>
            <a:lvl9pPr marL="38862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9pPr>
          </a:lstStyle>
          <a:p>
            <a:pPr algn="r" eaLnBrk="1" hangingPunct="1"/>
            <a:fld id="{225B0957-D095-2B47-BB61-2391B079A623}" type="slidenum">
              <a:rPr lang="en-US" sz="900" smtClean="0">
                <a:solidFill>
                  <a:srgbClr val="898989"/>
                </a:solidFill>
                <a:latin typeface="Arial" charset="0"/>
                <a:ea typeface="ＭＳ Ｐゴシック" charset="0"/>
                <a:cs typeface="ＭＳ Ｐゴシック" charset="0"/>
              </a:rPr>
              <a:pPr algn="r" eaLnBrk="1" hangingPunct="1"/>
              <a:t>7</a:t>
            </a:fld>
            <a:endParaRPr lang="en-US" sz="900" dirty="0">
              <a:solidFill>
                <a:srgbClr val="898989"/>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1246184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ChangeArrowheads="1"/>
          </p:cNvSpPr>
          <p:nvPr/>
        </p:nvSpPr>
        <p:spPr bwMode="auto">
          <a:xfrm>
            <a:off x="1828800" y="215900"/>
            <a:ext cx="7010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843" name="Rectangle 4"/>
          <p:cNvSpPr>
            <a:spLocks noGrp="1" noChangeArrowheads="1"/>
          </p:cNvSpPr>
          <p:nvPr>
            <p:ph type="title"/>
          </p:nvPr>
        </p:nvSpPr>
        <p:spPr>
          <a:xfrm>
            <a:off x="914400" y="221524"/>
            <a:ext cx="8107778" cy="713579"/>
          </a:xfrm>
        </p:spPr>
        <p:txBody>
          <a:bodyPr/>
          <a:lstStyle/>
          <a:p>
            <a:pPr>
              <a:defRPr/>
            </a:pPr>
            <a:r>
              <a:rPr lang="en-US" sz="3200" dirty="0" smtClean="0"/>
              <a:t>How GPS Works - Basics</a:t>
            </a:r>
            <a:endParaRPr lang="en-US" dirty="0"/>
          </a:p>
        </p:txBody>
      </p:sp>
      <p:sp>
        <p:nvSpPr>
          <p:cNvPr id="37892" name="Text Box 5"/>
          <p:cNvSpPr txBox="1">
            <a:spLocks noChangeArrowheads="1"/>
          </p:cNvSpPr>
          <p:nvPr/>
        </p:nvSpPr>
        <p:spPr bwMode="auto">
          <a:xfrm>
            <a:off x="254000" y="1100138"/>
            <a:ext cx="8890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spcBef>
                <a:spcPct val="50000"/>
              </a:spcBef>
              <a:buFont typeface="Times" charset="0"/>
              <a:buNone/>
            </a:pPr>
            <a:endParaRPr lang="en-US" sz="2800">
              <a:solidFill>
                <a:schemeClr val="tx1"/>
              </a:solidFill>
              <a:latin typeface="Arial" charset="0"/>
              <a:ea typeface="ＭＳ Ｐゴシック" charset="0"/>
              <a:cs typeface="ＭＳ Ｐゴシック" charset="0"/>
            </a:endParaRPr>
          </a:p>
        </p:txBody>
      </p:sp>
      <p:sp>
        <p:nvSpPr>
          <p:cNvPr id="37893" name="Text Box 6"/>
          <p:cNvSpPr txBox="1">
            <a:spLocks noChangeArrowheads="1"/>
          </p:cNvSpPr>
          <p:nvPr/>
        </p:nvSpPr>
        <p:spPr bwMode="auto">
          <a:xfrm>
            <a:off x="4149317" y="1056411"/>
            <a:ext cx="4842284" cy="450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wrap="square">
            <a:spAutoFit/>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marL="457200" indent="-457200" algn="l" eaLnBrk="1" hangingPunct="1">
              <a:spcBef>
                <a:spcPts val="1400"/>
              </a:spcBef>
              <a:buFont typeface="Arial"/>
              <a:buChar char="•"/>
            </a:pPr>
            <a:r>
              <a:rPr lang="en-US" sz="2800" dirty="0" smtClean="0">
                <a:solidFill>
                  <a:schemeClr val="tx1"/>
                </a:solidFill>
                <a:latin typeface="+mn-lt"/>
                <a:ea typeface="ＭＳ Ｐゴシック" charset="0"/>
                <a:cs typeface="ＭＳ Ｐゴシック" charset="0"/>
              </a:rPr>
              <a:t>Satellites broadcast their name and position in space.</a:t>
            </a:r>
          </a:p>
          <a:p>
            <a:pPr marL="457200" indent="-457200" algn="l" eaLnBrk="1" hangingPunct="1">
              <a:spcBef>
                <a:spcPts val="1400"/>
              </a:spcBef>
              <a:buFont typeface="Arial"/>
              <a:buChar char="•"/>
            </a:pPr>
            <a:r>
              <a:rPr lang="en-US" sz="2800" dirty="0" smtClean="0">
                <a:solidFill>
                  <a:schemeClr val="tx1"/>
                </a:solidFill>
                <a:latin typeface="+mn-lt"/>
                <a:ea typeface="ＭＳ Ｐゴシック" charset="0"/>
                <a:cs typeface="ＭＳ Ｐゴシック" charset="0"/>
              </a:rPr>
              <a:t>The GPS ‘listens’ only.</a:t>
            </a:r>
          </a:p>
          <a:p>
            <a:pPr marL="457200" indent="-457200" algn="l" eaLnBrk="1" hangingPunct="1">
              <a:spcBef>
                <a:spcPts val="1400"/>
              </a:spcBef>
              <a:buFont typeface="Arial"/>
              <a:buChar char="•"/>
            </a:pPr>
            <a:r>
              <a:rPr lang="en-US" sz="2800" dirty="0" smtClean="0">
                <a:solidFill>
                  <a:schemeClr val="tx1"/>
                </a:solidFill>
                <a:latin typeface="+mn-lt"/>
                <a:ea typeface="ＭＳ Ｐゴシック" charset="0"/>
                <a:cs typeface="ＭＳ Ｐゴシック" charset="0"/>
              </a:rPr>
              <a:t>GPS </a:t>
            </a:r>
            <a:r>
              <a:rPr lang="en-US" sz="2800" dirty="0" smtClean="0">
                <a:solidFill>
                  <a:schemeClr val="tx1"/>
                </a:solidFill>
                <a:latin typeface="+mn-lt"/>
                <a:ea typeface="ＭＳ Ｐゴシック" charset="0"/>
                <a:cs typeface="ＭＳ Ｐゴシック" charset="0"/>
              </a:rPr>
              <a:t>antenna collects the satellite signals and </a:t>
            </a:r>
            <a:r>
              <a:rPr lang="en-US" sz="2800" dirty="0" smtClean="0">
                <a:solidFill>
                  <a:schemeClr val="tx1"/>
                </a:solidFill>
                <a:latin typeface="+mn-lt"/>
                <a:ea typeface="ＭＳ Ｐゴシック" charset="0"/>
                <a:cs typeface="ＭＳ Ｐゴシック" charset="0"/>
              </a:rPr>
              <a:t>sends the signals </a:t>
            </a:r>
            <a:r>
              <a:rPr lang="en-US" sz="2800" dirty="0" smtClean="0">
                <a:solidFill>
                  <a:schemeClr val="tx1"/>
                </a:solidFill>
                <a:latin typeface="+mn-lt"/>
                <a:ea typeface="ＭＳ Ｐゴシック" charset="0"/>
                <a:cs typeface="ＭＳ Ｐゴシック" charset="0"/>
              </a:rPr>
              <a:t>to </a:t>
            </a:r>
            <a:r>
              <a:rPr lang="en-US" sz="2800" dirty="0" smtClean="0">
                <a:solidFill>
                  <a:schemeClr val="tx1"/>
                </a:solidFill>
                <a:latin typeface="+mn-lt"/>
                <a:ea typeface="ＭＳ Ｐゴシック" charset="0"/>
                <a:cs typeface="ＭＳ Ｐゴシック" charset="0"/>
              </a:rPr>
              <a:t>the GPS receiver</a:t>
            </a:r>
          </a:p>
          <a:p>
            <a:pPr marL="457200" indent="-457200" algn="l" eaLnBrk="1" hangingPunct="1">
              <a:spcBef>
                <a:spcPts val="1400"/>
              </a:spcBef>
              <a:buFont typeface="Arial"/>
              <a:buChar char="•"/>
            </a:pPr>
            <a:r>
              <a:rPr lang="en-US" sz="2800" dirty="0" smtClean="0">
                <a:solidFill>
                  <a:schemeClr val="tx1"/>
                </a:solidFill>
                <a:latin typeface="+mn-lt"/>
                <a:ea typeface="ＭＳ Ｐゴシック" charset="0"/>
                <a:cs typeface="ＭＳ Ｐゴシック" charset="0"/>
              </a:rPr>
              <a:t>GPS receiver calculates the GPS antenna to satellite distance.</a:t>
            </a:r>
            <a:endParaRPr lang="en-US" sz="2800" dirty="0" smtClean="0">
              <a:solidFill>
                <a:schemeClr val="tx1"/>
              </a:solidFill>
              <a:latin typeface="+mn-lt"/>
              <a:ea typeface="ＭＳ Ｐゴシック" charset="0"/>
              <a:cs typeface="ＭＳ Ｐゴシック" charset="0"/>
            </a:endParaRPr>
          </a:p>
        </p:txBody>
      </p:sp>
      <p:pic>
        <p:nvPicPr>
          <p:cNvPr id="3789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3730625"/>
            <a:ext cx="3317875"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Line 9"/>
          <p:cNvSpPr>
            <a:spLocks noChangeShapeType="1"/>
          </p:cNvSpPr>
          <p:nvPr/>
        </p:nvSpPr>
        <p:spPr bwMode="auto">
          <a:xfrm flipV="1">
            <a:off x="1787525" y="1728788"/>
            <a:ext cx="1009650" cy="3116262"/>
          </a:xfrm>
          <a:prstGeom prst="line">
            <a:avLst/>
          </a:prstGeom>
          <a:noFill/>
          <a:ln w="19050">
            <a:solidFill>
              <a:schemeClr val="tx1"/>
            </a:solidFill>
            <a:prstDash val="sysDot"/>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pic>
        <p:nvPicPr>
          <p:cNvPr id="37897" name="Picture 10" descr="gps_orbits"/>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b="19058"/>
          <a:stretch>
            <a:fillRect/>
          </a:stretch>
        </p:blipFill>
        <p:spPr bwMode="auto">
          <a:xfrm>
            <a:off x="901700" y="1163638"/>
            <a:ext cx="3230563" cy="2381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8" name="Line 11"/>
          <p:cNvSpPr>
            <a:spLocks noChangeShapeType="1"/>
          </p:cNvSpPr>
          <p:nvPr/>
        </p:nvSpPr>
        <p:spPr bwMode="auto">
          <a:xfrm flipV="1">
            <a:off x="1752600" y="2281238"/>
            <a:ext cx="34925" cy="2563812"/>
          </a:xfrm>
          <a:prstGeom prst="line">
            <a:avLst/>
          </a:prstGeom>
          <a:noFill/>
          <a:ln w="19050">
            <a:solidFill>
              <a:schemeClr val="tx1"/>
            </a:solidFill>
            <a:prstDash val="sysDot"/>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37899" name="Line 12"/>
          <p:cNvSpPr>
            <a:spLocks noChangeShapeType="1"/>
          </p:cNvSpPr>
          <p:nvPr/>
        </p:nvSpPr>
        <p:spPr bwMode="auto">
          <a:xfrm flipV="1">
            <a:off x="1824038" y="1895475"/>
            <a:ext cx="1779587" cy="2949575"/>
          </a:xfrm>
          <a:prstGeom prst="line">
            <a:avLst/>
          </a:prstGeom>
          <a:noFill/>
          <a:ln w="19050">
            <a:solidFill>
              <a:schemeClr val="tx1"/>
            </a:solidFill>
            <a:prstDash val="sysDot"/>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3" name="Slide Number Placeholder 5"/>
          <p:cNvSpPr txBox="1">
            <a:spLocks/>
          </p:cNvSpPr>
          <p:nvPr/>
        </p:nvSpPr>
        <p:spPr bwMode="auto">
          <a:xfrm>
            <a:off x="8461061" y="6593324"/>
            <a:ext cx="506298" cy="2646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1pPr>
            <a:lvl2pPr marL="742950" indent="-28575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2pPr>
            <a:lvl3pPr marL="11430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3pPr>
            <a:lvl4pPr marL="16002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4pPr>
            <a:lvl5pPr marL="20574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5pPr>
            <a:lvl6pPr marL="25146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6pPr>
            <a:lvl7pPr marL="29718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7pPr>
            <a:lvl8pPr marL="34290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8pPr>
            <a:lvl9pPr marL="38862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9pPr>
          </a:lstStyle>
          <a:p>
            <a:pPr algn="r" eaLnBrk="1" hangingPunct="1"/>
            <a:fld id="{225B0957-D095-2B47-BB61-2391B079A623}" type="slidenum">
              <a:rPr lang="en-US" sz="900" smtClean="0">
                <a:solidFill>
                  <a:srgbClr val="898989"/>
                </a:solidFill>
                <a:latin typeface="Arial" charset="0"/>
                <a:ea typeface="ＭＳ Ｐゴシック" charset="0"/>
                <a:cs typeface="ＭＳ Ｐゴシック" charset="0"/>
              </a:rPr>
              <a:pPr algn="r" eaLnBrk="1" hangingPunct="1"/>
              <a:t>8</a:t>
            </a:fld>
            <a:endParaRPr lang="en-US" sz="900" dirty="0">
              <a:solidFill>
                <a:srgbClr val="898989"/>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446382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ChangeArrowheads="1"/>
          </p:cNvSpPr>
          <p:nvPr/>
        </p:nvSpPr>
        <p:spPr bwMode="auto">
          <a:xfrm>
            <a:off x="1828800" y="215900"/>
            <a:ext cx="7010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843" name="Rectangle 4"/>
          <p:cNvSpPr>
            <a:spLocks noGrp="1" noChangeArrowheads="1"/>
          </p:cNvSpPr>
          <p:nvPr>
            <p:ph type="title"/>
          </p:nvPr>
        </p:nvSpPr>
        <p:spPr>
          <a:xfrm>
            <a:off x="914400" y="221524"/>
            <a:ext cx="8107778" cy="713579"/>
          </a:xfrm>
        </p:spPr>
        <p:txBody>
          <a:bodyPr/>
          <a:lstStyle/>
          <a:p>
            <a:pPr>
              <a:defRPr/>
            </a:pPr>
            <a:r>
              <a:rPr lang="en-US" sz="3200" dirty="0" smtClean="0"/>
              <a:t>How GPS Works - Basics</a:t>
            </a:r>
            <a:endParaRPr lang="en-US" dirty="0"/>
          </a:p>
        </p:txBody>
      </p:sp>
      <p:sp>
        <p:nvSpPr>
          <p:cNvPr id="37893" name="Text Box 6"/>
          <p:cNvSpPr txBox="1">
            <a:spLocks noChangeArrowheads="1"/>
          </p:cNvSpPr>
          <p:nvPr/>
        </p:nvSpPr>
        <p:spPr bwMode="auto">
          <a:xfrm>
            <a:off x="4149317" y="923499"/>
            <a:ext cx="4842284"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wrap="square">
            <a:spAutoFit/>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marL="457200" indent="-457200" algn="l" eaLnBrk="1" hangingPunct="1">
              <a:spcBef>
                <a:spcPts val="600"/>
              </a:spcBef>
              <a:buFont typeface="Arial"/>
              <a:buChar char="•"/>
            </a:pPr>
            <a:r>
              <a:rPr lang="en-US" sz="2800" dirty="0" smtClean="0">
                <a:solidFill>
                  <a:schemeClr val="tx1"/>
                </a:solidFill>
                <a:latin typeface="+mn-lt"/>
                <a:ea typeface="ＭＳ Ｐゴシック" charset="0"/>
                <a:cs typeface="ＭＳ Ｐゴシック" charset="0"/>
              </a:rPr>
              <a:t>To </a:t>
            </a:r>
            <a:r>
              <a:rPr lang="en-US" sz="2800" dirty="0">
                <a:solidFill>
                  <a:schemeClr val="tx1"/>
                </a:solidFill>
                <a:latin typeface="+mn-lt"/>
                <a:ea typeface="ＭＳ Ｐゴシック" charset="0"/>
                <a:cs typeface="ＭＳ Ｐゴシック" charset="0"/>
              </a:rPr>
              <a:t>locate the </a:t>
            </a:r>
            <a:r>
              <a:rPr lang="en-US" sz="2800" dirty="0" smtClean="0">
                <a:solidFill>
                  <a:schemeClr val="tx1"/>
                </a:solidFill>
                <a:latin typeface="+mn-lt"/>
                <a:ea typeface="ＭＳ Ｐゴシック" charset="0"/>
                <a:cs typeface="ＭＳ Ｐゴシック" charset="0"/>
              </a:rPr>
              <a:t>GPS receiver:</a:t>
            </a:r>
          </a:p>
          <a:p>
            <a:pPr marL="1200150" lvl="1" indent="-457200" eaLnBrk="1" hangingPunct="1">
              <a:spcBef>
                <a:spcPts val="600"/>
              </a:spcBef>
              <a:buFont typeface="Courier New"/>
              <a:buChar char="o"/>
            </a:pPr>
            <a:r>
              <a:rPr lang="en-US" sz="2800" dirty="0">
                <a:solidFill>
                  <a:schemeClr val="tx1"/>
                </a:solidFill>
                <a:ea typeface="ＭＳ Ｐゴシック" charset="0"/>
                <a:cs typeface="ＭＳ Ｐゴシック" charset="0"/>
              </a:rPr>
              <a:t>Three </a:t>
            </a:r>
            <a:r>
              <a:rPr lang="en-US" sz="2800" dirty="0" smtClean="0">
                <a:solidFill>
                  <a:schemeClr val="tx1"/>
                </a:solidFill>
                <a:ea typeface="ＭＳ Ｐゴシック" charset="0"/>
                <a:cs typeface="ＭＳ Ｐゴシック" charset="0"/>
              </a:rPr>
              <a:t>satellites for rough location</a:t>
            </a:r>
          </a:p>
          <a:p>
            <a:pPr marL="1200150" lvl="1" indent="-457200" eaLnBrk="1" hangingPunct="1">
              <a:spcBef>
                <a:spcPts val="600"/>
              </a:spcBef>
              <a:buFont typeface="Courier New"/>
              <a:buChar char="o"/>
            </a:pPr>
            <a:r>
              <a:rPr lang="en-US" sz="2800" dirty="0" smtClean="0">
                <a:solidFill>
                  <a:schemeClr val="tx1"/>
                </a:solidFill>
                <a:latin typeface="+mn-lt"/>
                <a:ea typeface="ＭＳ Ｐゴシック" charset="0"/>
                <a:cs typeface="ＭＳ Ｐゴシック" charset="0"/>
              </a:rPr>
              <a:t>Fourth </a:t>
            </a:r>
            <a:r>
              <a:rPr lang="en-US" sz="2800" dirty="0">
                <a:solidFill>
                  <a:schemeClr val="tx1"/>
                </a:solidFill>
                <a:latin typeface="+mn-lt"/>
                <a:ea typeface="ＭＳ Ｐゴシック" charset="0"/>
                <a:cs typeface="ＭＳ Ｐゴシック" charset="0"/>
              </a:rPr>
              <a:t>satellite </a:t>
            </a:r>
            <a:r>
              <a:rPr lang="en-US" sz="2800" dirty="0" smtClean="0">
                <a:solidFill>
                  <a:schemeClr val="tx1"/>
                </a:solidFill>
                <a:latin typeface="+mn-lt"/>
                <a:ea typeface="ＭＳ Ｐゴシック" charset="0"/>
                <a:cs typeface="ＭＳ Ｐゴシック" charset="0"/>
              </a:rPr>
              <a:t>corrects time errors, improving location </a:t>
            </a:r>
            <a:r>
              <a:rPr lang="en-US" sz="2800" dirty="0">
                <a:solidFill>
                  <a:schemeClr val="tx1"/>
                </a:solidFill>
                <a:latin typeface="+mn-lt"/>
                <a:ea typeface="ＭＳ Ｐゴシック" charset="0"/>
                <a:cs typeface="ＭＳ Ｐゴシック" charset="0"/>
              </a:rPr>
              <a:t>accuracy. </a:t>
            </a:r>
            <a:endParaRPr lang="en-US" sz="2800" dirty="0" smtClean="0">
              <a:solidFill>
                <a:schemeClr val="tx1"/>
              </a:solidFill>
              <a:latin typeface="+mn-lt"/>
              <a:ea typeface="ＭＳ Ｐゴシック" charset="0"/>
              <a:cs typeface="ＭＳ Ｐゴシック" charset="0"/>
            </a:endParaRPr>
          </a:p>
          <a:p>
            <a:pPr marL="1200150" lvl="1" indent="-457200" eaLnBrk="1" hangingPunct="1">
              <a:spcBef>
                <a:spcPts val="600"/>
              </a:spcBef>
              <a:buFont typeface="Courier New"/>
              <a:buChar char="o"/>
            </a:pPr>
            <a:r>
              <a:rPr lang="en-US" sz="2800" dirty="0">
                <a:solidFill>
                  <a:schemeClr val="tx1"/>
                </a:solidFill>
                <a:ea typeface="ＭＳ Ｐゴシック" charset="0"/>
                <a:cs typeface="ＭＳ Ｐゴシック" charset="0"/>
              </a:rPr>
              <a:t>Ground stations</a:t>
            </a:r>
            <a:r>
              <a:rPr lang="en-US" sz="1800" dirty="0">
                <a:solidFill>
                  <a:schemeClr val="tx1"/>
                </a:solidFill>
                <a:ea typeface="ＭＳ Ｐゴシック" charset="0"/>
                <a:cs typeface="ＭＳ Ｐゴシック" charset="0"/>
              </a:rPr>
              <a:t>, (called the Control Segment), </a:t>
            </a:r>
            <a:r>
              <a:rPr lang="en-US" sz="2800" dirty="0">
                <a:solidFill>
                  <a:schemeClr val="tx1"/>
                </a:solidFill>
                <a:ea typeface="ＭＳ Ｐゴシック" charset="0"/>
                <a:cs typeface="ＭＳ Ｐゴシック" charset="0"/>
              </a:rPr>
              <a:t>monitor </a:t>
            </a:r>
            <a:r>
              <a:rPr lang="en-US" sz="2800" dirty="0" smtClean="0">
                <a:solidFill>
                  <a:schemeClr val="tx1"/>
                </a:solidFill>
                <a:ea typeface="ＭＳ Ｐゴシック" charset="0"/>
                <a:cs typeface="ＭＳ Ｐゴシック" charset="0"/>
              </a:rPr>
              <a:t>satellite </a:t>
            </a:r>
            <a:r>
              <a:rPr lang="en-US" sz="2800" dirty="0">
                <a:solidFill>
                  <a:schemeClr val="tx1"/>
                </a:solidFill>
                <a:ea typeface="ＭＳ Ｐゴシック" charset="0"/>
                <a:cs typeface="ＭＳ Ｐゴシック" charset="0"/>
              </a:rPr>
              <a:t>location &amp; health</a:t>
            </a:r>
            <a:r>
              <a:rPr lang="en-US" sz="2800" dirty="0" smtClean="0">
                <a:solidFill>
                  <a:schemeClr val="tx1"/>
                </a:solidFill>
                <a:ea typeface="ＭＳ Ｐゴシック" charset="0"/>
                <a:cs typeface="ＭＳ Ｐゴシック" charset="0"/>
              </a:rPr>
              <a:t>, correct orbits </a:t>
            </a:r>
            <a:r>
              <a:rPr lang="en-US" sz="2800" dirty="0">
                <a:solidFill>
                  <a:schemeClr val="tx1"/>
                </a:solidFill>
                <a:ea typeface="ＭＳ Ｐゴシック" charset="0"/>
                <a:cs typeface="ＭＳ Ｐゴシック" charset="0"/>
              </a:rPr>
              <a:t>&amp; time </a:t>
            </a:r>
            <a:r>
              <a:rPr lang="en-US" sz="2800" dirty="0" smtClean="0">
                <a:solidFill>
                  <a:schemeClr val="tx1"/>
                </a:solidFill>
                <a:ea typeface="ＭＳ Ｐゴシック" charset="0"/>
                <a:cs typeface="ＭＳ Ｐゴシック" charset="0"/>
              </a:rPr>
              <a:t>synchronization</a:t>
            </a:r>
            <a:endParaRPr lang="en-US" sz="2800" dirty="0">
              <a:solidFill>
                <a:schemeClr val="tx1"/>
              </a:solidFill>
              <a:latin typeface="+mn-lt"/>
              <a:ea typeface="ＭＳ Ｐゴシック" charset="0"/>
              <a:cs typeface="ＭＳ Ｐゴシック" charset="0"/>
            </a:endParaRPr>
          </a:p>
          <a:p>
            <a:pPr marL="457200" indent="-457200" algn="l" eaLnBrk="1" hangingPunct="1">
              <a:spcBef>
                <a:spcPts val="600"/>
              </a:spcBef>
              <a:buFont typeface="Arial"/>
              <a:buChar char="•"/>
            </a:pPr>
            <a:r>
              <a:rPr lang="en-US" sz="2800" dirty="0" smtClean="0">
                <a:solidFill>
                  <a:schemeClr val="tx1"/>
                </a:solidFill>
                <a:latin typeface="+mn-lt"/>
                <a:ea typeface="ＭＳ Ｐゴシック" charset="0"/>
                <a:cs typeface="ＭＳ Ｐゴシック" charset="0"/>
              </a:rPr>
              <a:t>Position </a:t>
            </a:r>
            <a:r>
              <a:rPr lang="en-US" sz="2800" dirty="0">
                <a:solidFill>
                  <a:schemeClr val="tx1"/>
                </a:solidFill>
                <a:latin typeface="+mn-lt"/>
                <a:ea typeface="ＭＳ Ｐゴシック" charset="0"/>
                <a:cs typeface="ＭＳ Ｐゴシック" charset="0"/>
              </a:rPr>
              <a:t>can be calculated within </a:t>
            </a:r>
            <a:r>
              <a:rPr lang="en-US" sz="2800" dirty="0" smtClean="0">
                <a:solidFill>
                  <a:schemeClr val="tx1"/>
                </a:solidFill>
                <a:latin typeface="+mn-lt"/>
                <a:ea typeface="ＭＳ Ｐゴシック" charset="0"/>
                <a:cs typeface="ＭＳ Ｐゴシック" charset="0"/>
              </a:rPr>
              <a:t>to a millimeter</a:t>
            </a:r>
            <a:r>
              <a:rPr lang="en-US" sz="2800" dirty="0" smtClean="0">
                <a:solidFill>
                  <a:schemeClr val="tx1"/>
                </a:solidFill>
                <a:latin typeface="+mn-lt"/>
                <a:ea typeface="ＭＳ Ｐゴシック" charset="0"/>
                <a:cs typeface="ＭＳ Ｐゴシック" charset="0"/>
              </a:rPr>
              <a:t>.</a:t>
            </a:r>
            <a:endParaRPr lang="en-US" sz="2800" dirty="0">
              <a:solidFill>
                <a:schemeClr val="tx1"/>
              </a:solidFill>
              <a:latin typeface="+mn-lt"/>
              <a:ea typeface="ＭＳ Ｐゴシック" charset="0"/>
              <a:cs typeface="ＭＳ Ｐゴシック" charset="0"/>
            </a:endParaRPr>
          </a:p>
        </p:txBody>
      </p:sp>
      <p:pic>
        <p:nvPicPr>
          <p:cNvPr id="3789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3730625"/>
            <a:ext cx="3317875"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Line 9"/>
          <p:cNvSpPr>
            <a:spLocks noChangeShapeType="1"/>
          </p:cNvSpPr>
          <p:nvPr/>
        </p:nvSpPr>
        <p:spPr bwMode="auto">
          <a:xfrm flipV="1">
            <a:off x="1787525" y="1728788"/>
            <a:ext cx="1009650" cy="3116262"/>
          </a:xfrm>
          <a:prstGeom prst="line">
            <a:avLst/>
          </a:prstGeom>
          <a:noFill/>
          <a:ln w="19050">
            <a:solidFill>
              <a:schemeClr val="tx1"/>
            </a:solidFill>
            <a:prstDash val="sysDot"/>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pic>
        <p:nvPicPr>
          <p:cNvPr id="37897" name="Picture 10" descr="gps_orbits"/>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b="19058"/>
          <a:stretch>
            <a:fillRect/>
          </a:stretch>
        </p:blipFill>
        <p:spPr bwMode="auto">
          <a:xfrm>
            <a:off x="901700" y="1163638"/>
            <a:ext cx="3230563" cy="2381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8" name="Line 11"/>
          <p:cNvSpPr>
            <a:spLocks noChangeShapeType="1"/>
          </p:cNvSpPr>
          <p:nvPr/>
        </p:nvSpPr>
        <p:spPr bwMode="auto">
          <a:xfrm flipV="1">
            <a:off x="1752600" y="2281238"/>
            <a:ext cx="34925" cy="2563812"/>
          </a:xfrm>
          <a:prstGeom prst="line">
            <a:avLst/>
          </a:prstGeom>
          <a:noFill/>
          <a:ln w="19050">
            <a:solidFill>
              <a:schemeClr val="tx1"/>
            </a:solidFill>
            <a:prstDash val="sysDot"/>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37899" name="Line 12"/>
          <p:cNvSpPr>
            <a:spLocks noChangeShapeType="1"/>
          </p:cNvSpPr>
          <p:nvPr/>
        </p:nvSpPr>
        <p:spPr bwMode="auto">
          <a:xfrm flipV="1">
            <a:off x="1824038" y="1895475"/>
            <a:ext cx="1779587" cy="2949575"/>
          </a:xfrm>
          <a:prstGeom prst="line">
            <a:avLst/>
          </a:prstGeom>
          <a:noFill/>
          <a:ln w="19050">
            <a:solidFill>
              <a:schemeClr val="tx1"/>
            </a:solidFill>
            <a:prstDash val="sysDot"/>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2" name="Slide Number Placeholder 5"/>
          <p:cNvSpPr txBox="1">
            <a:spLocks/>
          </p:cNvSpPr>
          <p:nvPr/>
        </p:nvSpPr>
        <p:spPr bwMode="auto">
          <a:xfrm>
            <a:off x="8461061" y="6593324"/>
            <a:ext cx="506298" cy="2646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1pPr>
            <a:lvl2pPr marL="742950" indent="-28575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2pPr>
            <a:lvl3pPr marL="11430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3pPr>
            <a:lvl4pPr marL="16002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4pPr>
            <a:lvl5pPr marL="2057400" indent="-228600" algn="l" rtl="0" eaLnBrk="0" fontAlgn="base"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5pPr>
            <a:lvl6pPr marL="25146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6pPr>
            <a:lvl7pPr marL="29718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7pPr>
            <a:lvl8pPr marL="34290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8pPr>
            <a:lvl9pPr marL="3886200" indent="-228600" algn="ctr" defTabSz="457200" rtl="0" eaLnBrk="0" fontAlgn="base" latinLnBrk="0" hangingPunct="0">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9pPr>
          </a:lstStyle>
          <a:p>
            <a:pPr algn="r" eaLnBrk="1" hangingPunct="1"/>
            <a:fld id="{225B0957-D095-2B47-BB61-2391B079A623}" type="slidenum">
              <a:rPr lang="en-US" sz="900" smtClean="0">
                <a:solidFill>
                  <a:srgbClr val="898989"/>
                </a:solidFill>
                <a:latin typeface="Arial" charset="0"/>
                <a:ea typeface="ＭＳ Ｐゴシック" charset="0"/>
                <a:cs typeface="ＭＳ Ｐゴシック" charset="0"/>
              </a:rPr>
              <a:pPr algn="r" eaLnBrk="1" hangingPunct="1"/>
              <a:t>9</a:t>
            </a:fld>
            <a:endParaRPr lang="en-US" sz="900" dirty="0">
              <a:solidFill>
                <a:srgbClr val="898989"/>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53170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Blank">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13457</TotalTime>
  <Words>4319</Words>
  <Application>Microsoft Macintosh PowerPoint</Application>
  <PresentationFormat>On-screen Show (4:3)</PresentationFormat>
  <Paragraphs>696</Paragraphs>
  <Slides>68</Slides>
  <Notes>67</Notes>
  <HiddenSlides>13</HiddenSlides>
  <MMClips>0</MMClips>
  <ScaleCrop>false</ScaleCrop>
  <HeadingPairs>
    <vt:vector size="4" baseType="variant">
      <vt:variant>
        <vt:lpstr>Theme</vt:lpstr>
      </vt:variant>
      <vt:variant>
        <vt:i4>2</vt:i4>
      </vt:variant>
      <vt:variant>
        <vt:lpstr>Slide Titles</vt:lpstr>
      </vt:variant>
      <vt:variant>
        <vt:i4>68</vt:i4>
      </vt:variant>
    </vt:vector>
  </HeadingPairs>
  <TitlesOfParts>
    <vt:vector size="70" baseType="lpstr">
      <vt:lpstr>Blank</vt:lpstr>
      <vt:lpstr>Office Theme</vt:lpstr>
      <vt:lpstr>4</vt:lpstr>
      <vt:lpstr>By the end of this activity…</vt:lpstr>
      <vt:lpstr>Part 1: Modeling GPS</vt:lpstr>
      <vt:lpstr>Part 1: Modeling GPS</vt:lpstr>
      <vt:lpstr>NASA’s Brief History of Geodesy</vt:lpstr>
      <vt:lpstr>About geodesy</vt:lpstr>
      <vt:lpstr>Demonstration  How does GPS work to pinpoint location?</vt:lpstr>
      <vt:lpstr>How GPS Works - Basics</vt:lpstr>
      <vt:lpstr>How GPS Works - Basics</vt:lpstr>
      <vt:lpstr>Anatomy of a  High-precision Permanent GPS Station</vt:lpstr>
      <vt:lpstr>A high precision GPS antenna is  much bigger than a cell phone</vt:lpstr>
      <vt:lpstr>Anatomy of a GPS Antenna</vt:lpstr>
      <vt:lpstr>High precision GPS Corrects  Some of these Sources of Error –</vt:lpstr>
      <vt:lpstr>Movement of GPS stations</vt:lpstr>
      <vt:lpstr>Movement of GPS stations</vt:lpstr>
      <vt:lpstr>Part 2: What can GPS tell us  about Iceland?</vt:lpstr>
      <vt:lpstr>Introduction: Measuring GPS Movement  with Time Series Plots:</vt:lpstr>
      <vt:lpstr>GPS time series plots</vt:lpstr>
      <vt:lpstr>Which way are we going? </vt:lpstr>
      <vt:lpstr>Which way are we going?</vt:lpstr>
      <vt:lpstr>Which way are we going? </vt:lpstr>
      <vt:lpstr>Which way are we going?</vt:lpstr>
      <vt:lpstr>Time series plots</vt:lpstr>
      <vt:lpstr>Gaps in data</vt:lpstr>
      <vt:lpstr>Exploring Iceland’s GPS data and maps</vt:lpstr>
      <vt:lpstr>Where is Iceland?</vt:lpstr>
      <vt:lpstr>Iceland’s GPS Data: REYK &amp; HOFN</vt:lpstr>
      <vt:lpstr>Iceland’s GPS data</vt:lpstr>
      <vt:lpstr>Calculating velocities of the GPS stations </vt:lpstr>
      <vt:lpstr>GPS monument HOFN: north</vt:lpstr>
      <vt:lpstr>GPS monument HOFN: north</vt:lpstr>
      <vt:lpstr>GPS monument HOFN:  east</vt:lpstr>
      <vt:lpstr>GPS monument HOFN: east</vt:lpstr>
      <vt:lpstr>GPS monument HOFN</vt:lpstr>
      <vt:lpstr>GPS monument REYK</vt:lpstr>
      <vt:lpstr>GPS monument REYK</vt:lpstr>
      <vt:lpstr>GPS monument REYK</vt:lpstr>
      <vt:lpstr>Displaying velocities on a map</vt:lpstr>
      <vt:lpstr>Are REYK and HOFN moving…</vt:lpstr>
      <vt:lpstr>Mapping plate movement</vt:lpstr>
      <vt:lpstr>What is a vector?</vt:lpstr>
      <vt:lpstr>Graph paper as a map</vt:lpstr>
      <vt:lpstr>Graph paper as a map</vt:lpstr>
      <vt:lpstr>Plotting REYK vectors</vt:lpstr>
      <vt:lpstr>Plotting REYK vectors</vt:lpstr>
      <vt:lpstr>Plotting REYK vectors</vt:lpstr>
      <vt:lpstr>Adding REYK vectors</vt:lpstr>
      <vt:lpstr>Another approach to adding vectors</vt:lpstr>
      <vt:lpstr>Mapping vectors</vt:lpstr>
      <vt:lpstr>Looking at the world view of motion</vt:lpstr>
      <vt:lpstr>What is happening to Iceland?</vt:lpstr>
      <vt:lpstr>Motion of western Iceland  when eastern Iceland is not moving</vt:lpstr>
      <vt:lpstr>Rifting</vt:lpstr>
      <vt:lpstr>Fissures opening</vt:lpstr>
      <vt:lpstr>Mid-Atlantic Ridge</vt:lpstr>
      <vt:lpstr>Viewing another region: Africa </vt:lpstr>
      <vt:lpstr>What’s happening here? </vt:lpstr>
      <vt:lpstr>Volcanoes of Africa</vt:lpstr>
      <vt:lpstr>Explore more:</vt:lpstr>
      <vt:lpstr>Part 3: Apply your knowledge</vt:lpstr>
      <vt:lpstr>Match cars and graphs</vt:lpstr>
      <vt:lpstr>Match cars and graphs</vt:lpstr>
      <vt:lpstr>Match cars and graphs</vt:lpstr>
      <vt:lpstr>Match cars and graphs</vt:lpstr>
      <vt:lpstr>What direction is car D moving?</vt:lpstr>
      <vt:lpstr>What direction is car D moving?</vt:lpstr>
      <vt:lpstr>Summary</vt:lpstr>
      <vt:lpstr>Questions?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seolds</dc:creator>
  <cp:lastModifiedBy>Shelley Olds</cp:lastModifiedBy>
  <cp:revision>430</cp:revision>
  <cp:lastPrinted>2013-09-09T19:31:56Z</cp:lastPrinted>
  <dcterms:created xsi:type="dcterms:W3CDTF">2010-06-22T05:50:40Z</dcterms:created>
  <dcterms:modified xsi:type="dcterms:W3CDTF">2015-10-01T21:30:04Z</dcterms:modified>
</cp:coreProperties>
</file>