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65"/>
  </p:notesMasterIdLst>
  <p:sldIdLst>
    <p:sldId id="256" r:id="rId2"/>
    <p:sldId id="31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316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15" r:id="rId48"/>
    <p:sldId id="317" r:id="rId49"/>
    <p:sldId id="300" r:id="rId50"/>
    <p:sldId id="314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8" r:id="rId61"/>
    <p:sldId id="310" r:id="rId62"/>
    <p:sldId id="311" r:id="rId63"/>
    <p:sldId id="312" r:id="rId6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0" d="100"/>
          <a:sy n="60" d="100"/>
        </p:scale>
        <p:origin x="-104" y="-7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675439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Here’s one example of how the team might divide roles. This will obviously change with different numbers of team members, different skills, and goals.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Important to split into different roles &amp; agree on what these roles are before, during, and after the flight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rgbClr val="747474"/>
              </a:buClr>
              <a:buSzPct val="100000"/>
              <a:buAutoNum type="arabicPeriod"/>
            </a:pPr>
            <a:r>
              <a:rPr lang="en" sz="1200">
                <a:solidFill>
                  <a:srgbClr val="747474"/>
                </a:solidFill>
                <a:highlight>
                  <a:srgbClr val="FFFFFF"/>
                </a:highlight>
              </a:rPr>
              <a:t>Scan landing area for hazards ; notice wind conditions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rgbClr val="747474"/>
              </a:buClr>
              <a:buSzPct val="100000"/>
              <a:buAutoNum type="arabicPeriod"/>
            </a:pPr>
            <a:r>
              <a:rPr lang="en" sz="1200">
                <a:solidFill>
                  <a:srgbClr val="747474"/>
                </a:solidFill>
                <a:highlight>
                  <a:srgbClr val="FFFFFF"/>
                </a:highlight>
              </a:rPr>
              <a:t>Carefully land</a:t>
            </a:r>
          </a:p>
          <a:p>
            <a:pPr lvl="0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" sz="1350" b="1">
                <a:solidFill>
                  <a:srgbClr val="666666"/>
                </a:solidFill>
                <a:highlight>
                  <a:srgbClr val="FFFFFF"/>
                </a:highlight>
              </a:rPr>
              <a:t>Post-Flight: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rgbClr val="747474"/>
              </a:buClr>
              <a:buSzPct val="100000"/>
              <a:buAutoNum type="arabicPeriod"/>
            </a:pPr>
            <a:r>
              <a:rPr lang="en" sz="1200">
                <a:solidFill>
                  <a:srgbClr val="747474"/>
                </a:solidFill>
                <a:highlight>
                  <a:srgbClr val="FFFFFF"/>
                </a:highlight>
              </a:rPr>
              <a:t>Turn the power off to the drone and/or disconnect the batteries.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rgbClr val="747474"/>
              </a:buClr>
              <a:buSzPct val="100000"/>
              <a:buAutoNum type="arabicPeriod"/>
            </a:pPr>
            <a:r>
              <a:rPr lang="en" sz="1200">
                <a:solidFill>
                  <a:srgbClr val="747474"/>
                </a:solidFill>
                <a:highlight>
                  <a:srgbClr val="FFFFFF"/>
                </a:highlight>
              </a:rPr>
              <a:t>Turn off the transmitter.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rgbClr val="747474"/>
              </a:buClr>
              <a:buSzPct val="100000"/>
              <a:buAutoNum type="arabicPeriod"/>
            </a:pPr>
            <a:r>
              <a:rPr lang="en" sz="1200">
                <a:solidFill>
                  <a:srgbClr val="747474"/>
                </a:solidFill>
                <a:highlight>
                  <a:srgbClr val="FFFFFF"/>
                </a:highlight>
              </a:rPr>
              <a:t>Turn the power off to the photo equipment.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rgbClr val="747474"/>
              </a:buClr>
              <a:buSzPct val="100000"/>
              <a:buAutoNum type="arabicPeriod"/>
            </a:pPr>
            <a:r>
              <a:rPr lang="en" sz="1200">
                <a:solidFill>
                  <a:srgbClr val="747474"/>
                </a:solidFill>
                <a:highlight>
                  <a:srgbClr val="FFFFFF"/>
                </a:highlight>
              </a:rPr>
              <a:t>Visually check aircraft for signs of damage and/or excessive wear.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rgbClr val="747474"/>
              </a:buClr>
              <a:buSzPct val="100000"/>
              <a:buAutoNum type="arabicPeriod"/>
            </a:pPr>
            <a:r>
              <a:rPr lang="en" sz="1200">
                <a:solidFill>
                  <a:srgbClr val="747474"/>
                </a:solidFill>
                <a:highlight>
                  <a:srgbClr val="FFFFFF"/>
                </a:highlight>
              </a:rPr>
              <a:t>Secure the drone.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We’ll start with only two controls.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left joystick is the throttle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Remember how to ascend and descend? Then you already know the process for pairing your transmitter with your drone.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Note this is opposite of what was shown in the “unboxing” video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Transmitter on: flashing blue light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Plug drone battery in: lights in your eyes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Pairing turns the flashing light to constant glow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You’ve also just learned the pattern for pairing your transmitter and your drone. Push all the way to the top and then all the way to the bottom.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But let me offer just a couple more things...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Initial flights. Poles set up down center of gym.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10 - 15 minutes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Plug in batteries as soon as they run out.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Initial flights. Poles set up down center of gym.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10 - 15 minutes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Plug in batteries as soon as they run out.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Initial flights. Poles set up down center of gym.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10 - 15 minutes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Plug in batteries as soon as they run out.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Shape 3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Discussion of how its going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Shape 3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Set up an obstacle course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Help each other master skills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Consider how you will model help learners learn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(hands off transmitters)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Shape 3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Shape 3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We’ll start with only two controls.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Shape 3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Shape 3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Here’s one example of how the team might divide roles. This will obviously change with different numbers of team members, different skills, and goals.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Important to split into different roles &amp; agree on what these roles are before, during, and after the flight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rgbClr val="747474"/>
              </a:buClr>
              <a:buSzPct val="100000"/>
              <a:buAutoNum type="arabicPeriod"/>
            </a:pPr>
            <a:r>
              <a:rPr lang="en" sz="1200">
                <a:solidFill>
                  <a:srgbClr val="747474"/>
                </a:solidFill>
                <a:highlight>
                  <a:srgbClr val="FFFFFF"/>
                </a:highlight>
              </a:rPr>
              <a:t>Scan landing area for hazards ; notice wind conditions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rgbClr val="747474"/>
              </a:buClr>
              <a:buSzPct val="100000"/>
              <a:buAutoNum type="arabicPeriod"/>
            </a:pPr>
            <a:r>
              <a:rPr lang="en" sz="1200">
                <a:solidFill>
                  <a:srgbClr val="747474"/>
                </a:solidFill>
                <a:highlight>
                  <a:srgbClr val="FFFFFF"/>
                </a:highlight>
              </a:rPr>
              <a:t>Carefully land</a:t>
            </a:r>
          </a:p>
          <a:p>
            <a:pPr lvl="0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" sz="1350" b="1">
                <a:solidFill>
                  <a:srgbClr val="666666"/>
                </a:solidFill>
                <a:highlight>
                  <a:srgbClr val="FFFFFF"/>
                </a:highlight>
              </a:rPr>
              <a:t>Post-Flight: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rgbClr val="747474"/>
              </a:buClr>
              <a:buSzPct val="100000"/>
              <a:buAutoNum type="arabicPeriod"/>
            </a:pPr>
            <a:r>
              <a:rPr lang="en" sz="1200">
                <a:solidFill>
                  <a:srgbClr val="747474"/>
                </a:solidFill>
                <a:highlight>
                  <a:srgbClr val="FFFFFF"/>
                </a:highlight>
              </a:rPr>
              <a:t>Turn the power off to the drone and/or disconnect the batteries.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rgbClr val="747474"/>
              </a:buClr>
              <a:buSzPct val="100000"/>
              <a:buAutoNum type="arabicPeriod"/>
            </a:pPr>
            <a:r>
              <a:rPr lang="en" sz="1200">
                <a:solidFill>
                  <a:srgbClr val="747474"/>
                </a:solidFill>
                <a:highlight>
                  <a:srgbClr val="FFFFFF"/>
                </a:highlight>
              </a:rPr>
              <a:t>Turn off the transmitter.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rgbClr val="747474"/>
              </a:buClr>
              <a:buSzPct val="100000"/>
              <a:buAutoNum type="arabicPeriod"/>
            </a:pPr>
            <a:r>
              <a:rPr lang="en" sz="1200">
                <a:solidFill>
                  <a:srgbClr val="747474"/>
                </a:solidFill>
                <a:highlight>
                  <a:srgbClr val="FFFFFF"/>
                </a:highlight>
              </a:rPr>
              <a:t>Turn the power off to the photo equipment.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rgbClr val="747474"/>
              </a:buClr>
              <a:buSzPct val="100000"/>
              <a:buAutoNum type="arabicPeriod"/>
            </a:pPr>
            <a:r>
              <a:rPr lang="en" sz="1200">
                <a:solidFill>
                  <a:srgbClr val="747474"/>
                </a:solidFill>
                <a:highlight>
                  <a:srgbClr val="FFFFFF"/>
                </a:highlight>
              </a:rPr>
              <a:t>Visually check aircraft for signs of damage and/or excessive wear.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rgbClr val="747474"/>
              </a:buClr>
              <a:buSzPct val="100000"/>
              <a:buAutoNum type="arabicPeriod"/>
            </a:pPr>
            <a:r>
              <a:rPr lang="en" sz="1200">
                <a:solidFill>
                  <a:srgbClr val="747474"/>
                </a:solidFill>
                <a:highlight>
                  <a:srgbClr val="FFFFFF"/>
                </a:highlight>
              </a:rPr>
              <a:t>Secure the drone.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Shape 4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Shape 4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Why we chose this drone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Ease of flight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Works right outta the box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Had a camera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Learning to fly on cheap drone vs expensive mistakes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Shape 4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Shape 4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Shape 4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Shape 4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Shape 4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Shape 4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Shape 4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Shape 4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Shape 4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Shape 4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While your batteries are charging - some basics on safety and civility…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Shelley: Safety and civility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5200"/>
            </a:lvl1pPr>
            <a:lvl2pPr lvl="1" algn="ctr" rtl="0">
              <a:spcBef>
                <a:spcPts val="0"/>
              </a:spcBef>
              <a:buSzPct val="100000"/>
              <a:defRPr sz="5200"/>
            </a:lvl2pPr>
            <a:lvl3pPr lvl="2" algn="ctr" rtl="0">
              <a:spcBef>
                <a:spcPts val="0"/>
              </a:spcBef>
              <a:buSzPct val="100000"/>
              <a:defRPr sz="5200"/>
            </a:lvl3pPr>
            <a:lvl4pPr lvl="3" algn="ctr" rtl="0">
              <a:spcBef>
                <a:spcPts val="0"/>
              </a:spcBef>
              <a:buSzPct val="100000"/>
              <a:defRPr sz="5200"/>
            </a:lvl4pPr>
            <a:lvl5pPr lvl="4" algn="ctr" rtl="0">
              <a:spcBef>
                <a:spcPts val="0"/>
              </a:spcBef>
              <a:buSzPct val="100000"/>
              <a:defRPr sz="5200"/>
            </a:lvl5pPr>
            <a:lvl6pPr lvl="5" algn="ctr" rtl="0">
              <a:spcBef>
                <a:spcPts val="0"/>
              </a:spcBef>
              <a:buSzPct val="100000"/>
              <a:defRPr sz="5200"/>
            </a:lvl6pPr>
            <a:lvl7pPr lvl="6" algn="ctr" rtl="0">
              <a:spcBef>
                <a:spcPts val="0"/>
              </a:spcBef>
              <a:buSzPct val="100000"/>
              <a:defRPr sz="5200"/>
            </a:lvl7pPr>
            <a:lvl8pPr lvl="7" algn="ctr" rtl="0">
              <a:spcBef>
                <a:spcPts val="0"/>
              </a:spcBef>
              <a:buSzPct val="100000"/>
              <a:defRPr sz="5200"/>
            </a:lvl8pPr>
            <a:lvl9pPr lvl="8" algn="ctr" rtl="0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12000"/>
            </a:lvl1pPr>
            <a:lvl2pPr lvl="1" algn="ctr" rtl="0">
              <a:spcBef>
                <a:spcPts val="0"/>
              </a:spcBef>
              <a:buSzPct val="100000"/>
              <a:defRPr sz="12000"/>
            </a:lvl2pPr>
            <a:lvl3pPr lvl="2" algn="ctr" rtl="0">
              <a:spcBef>
                <a:spcPts val="0"/>
              </a:spcBef>
              <a:buSzPct val="100000"/>
              <a:defRPr sz="12000"/>
            </a:lvl3pPr>
            <a:lvl4pPr lvl="3" algn="ctr" rtl="0">
              <a:spcBef>
                <a:spcPts val="0"/>
              </a:spcBef>
              <a:buSzPct val="100000"/>
              <a:defRPr sz="12000"/>
            </a:lvl4pPr>
            <a:lvl5pPr lvl="4" algn="ctr" rtl="0">
              <a:spcBef>
                <a:spcPts val="0"/>
              </a:spcBef>
              <a:buSzPct val="100000"/>
              <a:defRPr sz="12000"/>
            </a:lvl5pPr>
            <a:lvl6pPr lvl="5" algn="ctr" rtl="0">
              <a:spcBef>
                <a:spcPts val="0"/>
              </a:spcBef>
              <a:buSzPct val="100000"/>
              <a:defRPr sz="12000"/>
            </a:lvl6pPr>
            <a:lvl7pPr lvl="6" algn="ctr" rtl="0">
              <a:spcBef>
                <a:spcPts val="0"/>
              </a:spcBef>
              <a:buSzPct val="100000"/>
              <a:defRPr sz="12000"/>
            </a:lvl7pPr>
            <a:lvl8pPr lvl="7" algn="ctr" rtl="0">
              <a:spcBef>
                <a:spcPts val="0"/>
              </a:spcBef>
              <a:buSzPct val="100000"/>
              <a:defRPr sz="12000"/>
            </a:lvl8pPr>
            <a:lvl9pPr lvl="8" algn="ctr" rtl="0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har char="●"/>
              <a:defRPr/>
            </a:lvl1pPr>
            <a:lvl2pPr lvl="1" algn="ctr" rtl="0">
              <a:spcBef>
                <a:spcPts val="0"/>
              </a:spcBef>
              <a:buChar char="○"/>
              <a:defRPr/>
            </a:lvl2pPr>
            <a:lvl3pPr lvl="2" algn="ctr" rtl="0">
              <a:spcBef>
                <a:spcPts val="0"/>
              </a:spcBef>
              <a:buChar char="■"/>
              <a:defRPr/>
            </a:lvl3pPr>
            <a:lvl4pPr lvl="3" algn="ctr" rtl="0">
              <a:spcBef>
                <a:spcPts val="0"/>
              </a:spcBef>
              <a:buChar char="●"/>
              <a:defRPr/>
            </a:lvl4pPr>
            <a:lvl5pPr lvl="4" algn="ctr" rtl="0">
              <a:spcBef>
                <a:spcPts val="0"/>
              </a:spcBef>
              <a:buChar char="○"/>
              <a:defRPr/>
            </a:lvl5pPr>
            <a:lvl6pPr lvl="5" algn="ctr" rtl="0">
              <a:spcBef>
                <a:spcPts val="0"/>
              </a:spcBef>
              <a:buChar char="■"/>
              <a:defRPr/>
            </a:lvl6pPr>
            <a:lvl7pPr lvl="6" algn="ctr" rtl="0">
              <a:spcBef>
                <a:spcPts val="0"/>
              </a:spcBef>
              <a:buChar char="●"/>
              <a:defRPr/>
            </a:lvl7pPr>
            <a:lvl8pPr lvl="7" algn="ctr" rtl="0">
              <a:spcBef>
                <a:spcPts val="0"/>
              </a:spcBef>
              <a:buChar char="○"/>
              <a:defRPr/>
            </a:lvl8pPr>
            <a:lvl9pPr lvl="8" algn="ctr" rtl="0">
              <a:spcBef>
                <a:spcPts val="0"/>
              </a:spcBef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SzPct val="100000"/>
              <a:defRPr sz="3600"/>
            </a:lvl1pPr>
            <a:lvl2pPr lvl="1" algn="ctr" rtl="0">
              <a:spcBef>
                <a:spcPts val="0"/>
              </a:spcBef>
              <a:buSzPct val="100000"/>
              <a:defRPr sz="3600"/>
            </a:lvl2pPr>
            <a:lvl3pPr lvl="2" algn="ctr" rtl="0">
              <a:spcBef>
                <a:spcPts val="0"/>
              </a:spcBef>
              <a:buSzPct val="100000"/>
              <a:defRPr sz="3600"/>
            </a:lvl3pPr>
            <a:lvl4pPr lvl="3" algn="ctr" rtl="0">
              <a:spcBef>
                <a:spcPts val="0"/>
              </a:spcBef>
              <a:buSzPct val="100000"/>
              <a:defRPr sz="3600"/>
            </a:lvl4pPr>
            <a:lvl5pPr lvl="4" algn="ctr" rtl="0">
              <a:spcBef>
                <a:spcPts val="0"/>
              </a:spcBef>
              <a:buSzPct val="100000"/>
              <a:defRPr sz="3600"/>
            </a:lvl5pPr>
            <a:lvl6pPr lvl="5" algn="ctr" rtl="0">
              <a:spcBef>
                <a:spcPts val="0"/>
              </a:spcBef>
              <a:buSzPct val="100000"/>
              <a:defRPr sz="3600"/>
            </a:lvl6pPr>
            <a:lvl7pPr lvl="6" algn="ctr" rtl="0">
              <a:spcBef>
                <a:spcPts val="0"/>
              </a:spcBef>
              <a:buSzPct val="100000"/>
              <a:defRPr sz="3600"/>
            </a:lvl7pPr>
            <a:lvl8pPr lvl="7" algn="ctr" rtl="0">
              <a:spcBef>
                <a:spcPts val="0"/>
              </a:spcBef>
              <a:buSzPct val="100000"/>
              <a:defRPr sz="3600"/>
            </a:lvl8pPr>
            <a:lvl9pPr lvl="8" algn="ctr" rtl="0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har char="●"/>
              <a:defRPr/>
            </a:lvl1pPr>
            <a:lvl2pPr lvl="1" rtl="0">
              <a:spcBef>
                <a:spcPts val="0"/>
              </a:spcBef>
              <a:buChar char="○"/>
              <a:defRPr/>
            </a:lvl2pPr>
            <a:lvl3pPr lvl="2" rtl="0">
              <a:spcBef>
                <a:spcPts val="0"/>
              </a:spcBef>
              <a:buChar char="■"/>
              <a:defRPr/>
            </a:lvl3pPr>
            <a:lvl4pPr lvl="3" rtl="0">
              <a:spcBef>
                <a:spcPts val="0"/>
              </a:spcBef>
              <a:buChar char="●"/>
              <a:defRPr/>
            </a:lvl4pPr>
            <a:lvl5pPr lvl="4" rtl="0">
              <a:spcBef>
                <a:spcPts val="0"/>
              </a:spcBef>
              <a:buChar char="○"/>
              <a:defRPr/>
            </a:lvl5pPr>
            <a:lvl6pPr lvl="5" rtl="0">
              <a:spcBef>
                <a:spcPts val="0"/>
              </a:spcBef>
              <a:buChar char="■"/>
              <a:defRPr/>
            </a:lvl6pPr>
            <a:lvl7pPr lvl="6" rtl="0">
              <a:spcBef>
                <a:spcPts val="0"/>
              </a:spcBef>
              <a:buChar char="●"/>
              <a:defRPr/>
            </a:lvl7pPr>
            <a:lvl8pPr lvl="7" rtl="0">
              <a:spcBef>
                <a:spcPts val="0"/>
              </a:spcBef>
              <a:buChar char="○"/>
              <a:defRPr/>
            </a:lvl8pPr>
            <a:lvl9pPr lvl="8" rtl="0">
              <a:spcBef>
                <a:spcPts val="0"/>
              </a:spcBef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buChar char="●"/>
              <a:defRPr sz="1400"/>
            </a:lvl1pPr>
            <a:lvl2pPr lvl="1" rtl="0">
              <a:spcBef>
                <a:spcPts val="0"/>
              </a:spcBef>
              <a:buSzPct val="100000"/>
              <a:buChar char="○"/>
              <a:defRPr sz="1200"/>
            </a:lvl2pPr>
            <a:lvl3pPr lvl="2" rtl="0">
              <a:spcBef>
                <a:spcPts val="0"/>
              </a:spcBef>
              <a:buSzPct val="100000"/>
              <a:buChar char="■"/>
              <a:defRPr sz="1200"/>
            </a:lvl3pPr>
            <a:lvl4pPr lvl="3" rtl="0">
              <a:spcBef>
                <a:spcPts val="0"/>
              </a:spcBef>
              <a:buSzPct val="100000"/>
              <a:buChar char="●"/>
              <a:defRPr sz="1200"/>
            </a:lvl4pPr>
            <a:lvl5pPr lvl="4" rtl="0">
              <a:spcBef>
                <a:spcPts val="0"/>
              </a:spcBef>
              <a:buSzPct val="100000"/>
              <a:buChar char="○"/>
              <a:defRPr sz="1200"/>
            </a:lvl5pPr>
            <a:lvl6pPr lvl="5" rtl="0">
              <a:spcBef>
                <a:spcPts val="0"/>
              </a:spcBef>
              <a:buSzPct val="100000"/>
              <a:buChar char="■"/>
              <a:defRPr sz="1200"/>
            </a:lvl6pPr>
            <a:lvl7pPr lvl="6" rtl="0">
              <a:spcBef>
                <a:spcPts val="0"/>
              </a:spcBef>
              <a:buSzPct val="100000"/>
              <a:buChar char="●"/>
              <a:defRPr sz="1200"/>
            </a:lvl7pPr>
            <a:lvl8pPr lvl="7" rtl="0">
              <a:spcBef>
                <a:spcPts val="0"/>
              </a:spcBef>
              <a:buSzPct val="100000"/>
              <a:buChar char="○"/>
              <a:defRPr sz="1200"/>
            </a:lvl8pPr>
            <a:lvl9pPr lvl="8" rtl="0">
              <a:spcBef>
                <a:spcPts val="0"/>
              </a:spcBef>
              <a:buSzPct val="1000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buChar char="●"/>
              <a:defRPr sz="1400"/>
            </a:lvl1pPr>
            <a:lvl2pPr lvl="1" rtl="0">
              <a:spcBef>
                <a:spcPts val="0"/>
              </a:spcBef>
              <a:buSzPct val="100000"/>
              <a:buChar char="○"/>
              <a:defRPr sz="1200"/>
            </a:lvl2pPr>
            <a:lvl3pPr lvl="2" rtl="0">
              <a:spcBef>
                <a:spcPts val="0"/>
              </a:spcBef>
              <a:buSzPct val="100000"/>
              <a:buChar char="■"/>
              <a:defRPr sz="1200"/>
            </a:lvl3pPr>
            <a:lvl4pPr lvl="3" rtl="0">
              <a:spcBef>
                <a:spcPts val="0"/>
              </a:spcBef>
              <a:buSzPct val="100000"/>
              <a:buChar char="●"/>
              <a:defRPr sz="1200"/>
            </a:lvl4pPr>
            <a:lvl5pPr lvl="4" rtl="0">
              <a:spcBef>
                <a:spcPts val="0"/>
              </a:spcBef>
              <a:buSzPct val="100000"/>
              <a:buChar char="○"/>
              <a:defRPr sz="1200"/>
            </a:lvl5pPr>
            <a:lvl6pPr lvl="5" rtl="0">
              <a:spcBef>
                <a:spcPts val="0"/>
              </a:spcBef>
              <a:buSzPct val="100000"/>
              <a:buChar char="■"/>
              <a:defRPr sz="1200"/>
            </a:lvl6pPr>
            <a:lvl7pPr lvl="6" rtl="0">
              <a:spcBef>
                <a:spcPts val="0"/>
              </a:spcBef>
              <a:buSzPct val="100000"/>
              <a:buChar char="●"/>
              <a:defRPr sz="1200"/>
            </a:lvl7pPr>
            <a:lvl8pPr lvl="7" rtl="0">
              <a:spcBef>
                <a:spcPts val="0"/>
              </a:spcBef>
              <a:buSzPct val="100000"/>
              <a:buChar char="○"/>
              <a:defRPr sz="1200"/>
            </a:lvl8pPr>
            <a:lvl9pPr lvl="8" rtl="0">
              <a:spcBef>
                <a:spcPts val="0"/>
              </a:spcBef>
              <a:buSzPct val="1000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buChar char="●"/>
              <a:defRPr sz="1200"/>
            </a:lvl1pPr>
            <a:lvl2pPr lvl="1" rtl="0">
              <a:spcBef>
                <a:spcPts val="0"/>
              </a:spcBef>
              <a:buSzPct val="100000"/>
              <a:buChar char="○"/>
              <a:defRPr sz="1200"/>
            </a:lvl2pPr>
            <a:lvl3pPr lvl="2" rtl="0">
              <a:spcBef>
                <a:spcPts val="0"/>
              </a:spcBef>
              <a:buSzPct val="100000"/>
              <a:buChar char="■"/>
              <a:defRPr sz="1200"/>
            </a:lvl3pPr>
            <a:lvl4pPr lvl="3" rtl="0">
              <a:spcBef>
                <a:spcPts val="0"/>
              </a:spcBef>
              <a:buSzPct val="100000"/>
              <a:buChar char="●"/>
              <a:defRPr sz="1200"/>
            </a:lvl4pPr>
            <a:lvl5pPr lvl="4" rtl="0">
              <a:spcBef>
                <a:spcPts val="0"/>
              </a:spcBef>
              <a:buSzPct val="100000"/>
              <a:buChar char="○"/>
              <a:defRPr sz="1200"/>
            </a:lvl5pPr>
            <a:lvl6pPr lvl="5" rtl="0">
              <a:spcBef>
                <a:spcPts val="0"/>
              </a:spcBef>
              <a:buSzPct val="100000"/>
              <a:buChar char="■"/>
              <a:defRPr sz="1200"/>
            </a:lvl6pPr>
            <a:lvl7pPr lvl="6" rtl="0">
              <a:spcBef>
                <a:spcPts val="0"/>
              </a:spcBef>
              <a:buSzPct val="100000"/>
              <a:buChar char="●"/>
              <a:defRPr sz="1200"/>
            </a:lvl7pPr>
            <a:lvl8pPr lvl="7" rtl="0">
              <a:spcBef>
                <a:spcPts val="0"/>
              </a:spcBef>
              <a:buSzPct val="100000"/>
              <a:buChar char="○"/>
              <a:defRPr sz="1200"/>
            </a:lvl8pPr>
            <a:lvl9pPr lvl="8" rtl="0">
              <a:spcBef>
                <a:spcPts val="0"/>
              </a:spcBef>
              <a:buSzPct val="1000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defRPr sz="4800"/>
            </a:lvl1pPr>
            <a:lvl2pPr lvl="1" rtl="0">
              <a:spcBef>
                <a:spcPts val="0"/>
              </a:spcBef>
              <a:buSzPct val="100000"/>
              <a:defRPr sz="4800"/>
            </a:lvl2pPr>
            <a:lvl3pPr lvl="2" rtl="0">
              <a:spcBef>
                <a:spcPts val="0"/>
              </a:spcBef>
              <a:buSzPct val="100000"/>
              <a:defRPr sz="4800"/>
            </a:lvl3pPr>
            <a:lvl4pPr lvl="3" rtl="0">
              <a:spcBef>
                <a:spcPts val="0"/>
              </a:spcBef>
              <a:buSzPct val="100000"/>
              <a:defRPr sz="4800"/>
            </a:lvl4pPr>
            <a:lvl5pPr lvl="4" rtl="0">
              <a:spcBef>
                <a:spcPts val="0"/>
              </a:spcBef>
              <a:buSzPct val="100000"/>
              <a:defRPr sz="4800"/>
            </a:lvl5pPr>
            <a:lvl6pPr lvl="5" rtl="0">
              <a:spcBef>
                <a:spcPts val="0"/>
              </a:spcBef>
              <a:buSzPct val="100000"/>
              <a:defRPr sz="4800"/>
            </a:lvl6pPr>
            <a:lvl7pPr lvl="6" rtl="0">
              <a:spcBef>
                <a:spcPts val="0"/>
              </a:spcBef>
              <a:buSzPct val="100000"/>
              <a:defRPr sz="4800"/>
            </a:lvl7pPr>
            <a:lvl8pPr lvl="7" rtl="0">
              <a:spcBef>
                <a:spcPts val="0"/>
              </a:spcBef>
              <a:buSzPct val="100000"/>
              <a:defRPr sz="4800"/>
            </a:lvl8pPr>
            <a:lvl9pPr lvl="8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4200"/>
            </a:lvl1pPr>
            <a:lvl2pPr lvl="1" algn="ctr" rtl="0">
              <a:spcBef>
                <a:spcPts val="0"/>
              </a:spcBef>
              <a:buSzPct val="100000"/>
              <a:defRPr sz="4200"/>
            </a:lvl2pPr>
            <a:lvl3pPr lvl="2" algn="ctr" rtl="0">
              <a:spcBef>
                <a:spcPts val="0"/>
              </a:spcBef>
              <a:buSzPct val="100000"/>
              <a:defRPr sz="4200"/>
            </a:lvl3pPr>
            <a:lvl4pPr lvl="3" algn="ctr" rtl="0">
              <a:spcBef>
                <a:spcPts val="0"/>
              </a:spcBef>
              <a:buSzPct val="100000"/>
              <a:defRPr sz="4200"/>
            </a:lvl4pPr>
            <a:lvl5pPr lvl="4" algn="ctr" rtl="0">
              <a:spcBef>
                <a:spcPts val="0"/>
              </a:spcBef>
              <a:buSzPct val="100000"/>
              <a:defRPr sz="4200"/>
            </a:lvl5pPr>
            <a:lvl6pPr lvl="5" algn="ctr" rtl="0">
              <a:spcBef>
                <a:spcPts val="0"/>
              </a:spcBef>
              <a:buSzPct val="100000"/>
              <a:defRPr sz="4200"/>
            </a:lvl6pPr>
            <a:lvl7pPr lvl="6" algn="ctr" rtl="0">
              <a:spcBef>
                <a:spcPts val="0"/>
              </a:spcBef>
              <a:buSzPct val="100000"/>
              <a:defRPr sz="4200"/>
            </a:lvl7pPr>
            <a:lvl8pPr lvl="7" algn="ctr" rtl="0">
              <a:spcBef>
                <a:spcPts val="0"/>
              </a:spcBef>
              <a:buSzPct val="100000"/>
              <a:defRPr sz="4200"/>
            </a:lvl8pPr>
            <a:lvl9pPr lvl="8" algn="ctr" rtl="0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dk1"/>
              </a:buClr>
              <a:buChar char="●"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Char char="○"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Char char="■"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Char char="●"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Char char="○"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Char char="■"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Char char="●"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Char char="○"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●"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buChar char="●"/>
              <a:defRPr sz="1800">
                <a:solidFill>
                  <a:schemeClr val="lt2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Char char="○"/>
              <a:defRPr>
                <a:solidFill>
                  <a:schemeClr val="lt2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Char char="■"/>
              <a:defRPr>
                <a:solidFill>
                  <a:schemeClr val="lt2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Char char="●"/>
              <a:defRPr>
                <a:solidFill>
                  <a:schemeClr val="lt2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Char char="○"/>
              <a:defRPr>
                <a:solidFill>
                  <a:schemeClr val="lt2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Char char="■"/>
              <a:defRPr>
                <a:solidFill>
                  <a:schemeClr val="lt2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Char char="●"/>
              <a:defRPr>
                <a:solidFill>
                  <a:schemeClr val="lt2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Char char="○"/>
              <a:defRPr>
                <a:solidFill>
                  <a:schemeClr val="lt2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</a:rPr>
              <a:t>‹#›</a:t>
            </a:fld>
            <a:endParaRPr lang="en" sz="1000">
              <a:solidFill>
                <a:schemeClr val="lt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8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hyperlink" Target="http://serc.carleton.edu/earth_rendezvous/2017/program/morning_workshops/w4/workspace/index.html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d.ucar.edu/activity/uav-test-carry-payload" TargetMode="External"/><Relationship Id="rId4" Type="http://schemas.openxmlformats.org/officeDocument/2006/relationships/hyperlink" Target="https://scied.ucar.edu/activity/uav-test-altitude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55.xml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hyperlink" Target="https://scied.ucar.edu/activity/uav-flight-school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hyperlink" Target="https://docs.google.com/presentation/d/1vBbrot6_-FJ-flgdK1zdgN3q4rKnzNzzBT-2IB2wVAg/edit%23slide=id.g15d771e2cf_0_200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00"/>
                </a:solidFill>
              </a:rPr>
              <a:t>Using Recreational Drones in STEM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155650" y="3538150"/>
            <a:ext cx="42024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Shelley Olds, UNAVCO</a:t>
            </a:r>
          </a:p>
          <a:p>
            <a:pPr lvl="0" algn="l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LuAnn Dahlman, NOAA CPO</a:t>
            </a:r>
          </a:p>
          <a:p>
            <a:pPr lvl="0" rtl="0">
              <a:spcBef>
                <a:spcPts val="0"/>
              </a:spcBef>
              <a:buNone/>
            </a:pPr>
            <a:endParaRPr sz="2400"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sz="2400">
              <a:solidFill>
                <a:srgbClr val="FFFFFF"/>
              </a:solidFill>
            </a:endParaRPr>
          </a:p>
          <a:p>
            <a:pPr lvl="0" algn="l">
              <a:spcBef>
                <a:spcPts val="0"/>
              </a:spcBef>
              <a:buNone/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56" name="Shape 56"/>
          <p:cNvSpPr txBox="1"/>
          <p:nvPr/>
        </p:nvSpPr>
        <p:spPr>
          <a:xfrm>
            <a:off x="4708175" y="3477650"/>
            <a:ext cx="4202400" cy="160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Earth Science Information Partners (ESIP) </a:t>
            </a:r>
            <a:br>
              <a:rPr lang="en" sz="2400">
                <a:solidFill>
                  <a:srgbClr val="FFFFFF"/>
                </a:solidFill>
              </a:rPr>
            </a:br>
            <a:r>
              <a:rPr lang="en" sz="2400">
                <a:solidFill>
                  <a:srgbClr val="FFFFFF"/>
                </a:solidFill>
              </a:rPr>
              <a:t>Education Committee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Before you fly</a:t>
            </a:r>
            <a:br>
              <a:rPr lang="en"/>
            </a:br>
            <a:r>
              <a:rPr lang="en"/>
              <a:t>Safety - Step Back 5x5 for Safety</a:t>
            </a:r>
            <a:br>
              <a:rPr lang="en"/>
            </a:br>
            <a:endParaRPr lang="en"/>
          </a:p>
        </p:txBody>
      </p:sp>
      <p:pic>
        <p:nvPicPr>
          <p:cNvPr id="118" name="Shape 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6762" y="256725"/>
            <a:ext cx="2295525" cy="158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Shape 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1624" y="1993682"/>
            <a:ext cx="3443925" cy="257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4800" y="1609700"/>
            <a:ext cx="2686050" cy="334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Shape 1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77600" y="1609700"/>
            <a:ext cx="1943100" cy="305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311700" y="87325"/>
            <a:ext cx="8520600" cy="831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Science / Flight Team &amp; Roles</a:t>
            </a:r>
          </a:p>
        </p:txBody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227375" y="842500"/>
            <a:ext cx="2537400" cy="4245000"/>
          </a:xfrm>
          <a:prstGeom prst="rect">
            <a:avLst/>
          </a:prstGeom>
          <a:ln w="57150" cap="flat" cmpd="sng">
            <a:solidFill>
              <a:srgbClr val="0B539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" b="1" dirty="0">
                <a:solidFill>
                  <a:srgbClr val="FFFFFF"/>
                </a:solidFill>
              </a:rPr>
              <a:t>Pilot Roles: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" dirty="0">
                <a:solidFill>
                  <a:srgbClr val="FFFFFF"/>
                </a:solidFill>
              </a:rPr>
              <a:t>Pre-flight</a:t>
            </a:r>
          </a:p>
          <a:p>
            <a:pPr marL="457200" lvl="0" indent="-228600" rtl="0">
              <a:spcBef>
                <a:spcPts val="0"/>
              </a:spcBef>
              <a:spcAft>
                <a:spcPts val="1000"/>
              </a:spcAft>
            </a:pPr>
            <a:r>
              <a:rPr lang="en" dirty="0">
                <a:solidFill>
                  <a:srgbClr val="FFFFFF"/>
                </a:solidFill>
              </a:rPr>
              <a:t>Checks</a:t>
            </a:r>
            <a:r>
              <a:rPr lang="en" dirty="0">
                <a:solidFill>
                  <a:srgbClr val="FFFFFF"/>
                </a:solidFill>
              </a:rPr>
              <a:t> the drone 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" dirty="0">
                <a:solidFill>
                  <a:srgbClr val="FFFFFF"/>
                </a:solidFill>
              </a:rPr>
              <a:t>Checks instruments/ sensors attachment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" dirty="0">
                <a:solidFill>
                  <a:srgbClr val="FFFFFF"/>
                </a:solidFill>
              </a:rPr>
              <a:t>In-flight</a:t>
            </a:r>
          </a:p>
          <a:p>
            <a:pPr marL="457200" lvl="0" indent="-228600" rtl="0">
              <a:spcBef>
                <a:spcPts val="0"/>
              </a:spcBef>
              <a:spcAft>
                <a:spcPts val="1000"/>
              </a:spcAft>
            </a:pPr>
            <a:r>
              <a:rPr lang="en" dirty="0">
                <a:solidFill>
                  <a:srgbClr val="FFFFFF"/>
                </a:solidFill>
              </a:rPr>
              <a:t>Flies the drone </a:t>
            </a:r>
            <a:r>
              <a:rPr lang="mr-IN" dirty="0" smtClean="0">
                <a:solidFill>
                  <a:srgbClr val="FFFFFF"/>
                </a:solidFill>
              </a:rPr>
              <a:t>–</a:t>
            </a:r>
            <a:r>
              <a:rPr lang="en" dirty="0" smtClean="0">
                <a:solidFill>
                  <a:srgbClr val="FFFFFF"/>
                </a:solidFill>
              </a:rPr>
              <a:t> </a:t>
            </a:r>
            <a:r>
              <a:rPr lang="en" dirty="0">
                <a:solidFill>
                  <a:srgbClr val="FFFFFF"/>
                </a:solidFill>
              </a:rPr>
              <a:t>follows </a:t>
            </a:r>
            <a:r>
              <a:rPr lang="en" dirty="0" smtClean="0">
                <a:solidFill>
                  <a:srgbClr val="FFFFFF"/>
                </a:solidFill>
              </a:rPr>
              <a:t>instructions </a:t>
            </a:r>
            <a:r>
              <a:rPr lang="en" dirty="0">
                <a:solidFill>
                  <a:srgbClr val="FFFFFF"/>
                </a:solidFill>
              </a:rPr>
              <a:t>from Data </a:t>
            </a:r>
            <a:r>
              <a:rPr lang="en-US" dirty="0" smtClean="0">
                <a:solidFill>
                  <a:srgbClr val="FFFFFF"/>
                </a:solidFill>
              </a:rPr>
              <a:t>Collector</a:t>
            </a:r>
            <a:endParaRPr lang="en" dirty="0">
              <a:solidFill>
                <a:srgbClr val="FFFFFF"/>
              </a:solidFill>
            </a:endParaRP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" dirty="0">
                <a:solidFill>
                  <a:srgbClr val="FFFFFF"/>
                </a:solidFill>
              </a:rPr>
              <a:t>Keeps drone in site &amp; lands safely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" dirty="0">
                <a:solidFill>
                  <a:srgbClr val="FFFFFF"/>
                </a:solidFill>
              </a:rPr>
              <a:t>Post-flight</a:t>
            </a:r>
          </a:p>
          <a:p>
            <a:pPr marL="457200" lvl="0" indent="-228600" rtl="0">
              <a:spcBef>
                <a:spcPts val="0"/>
              </a:spcBef>
              <a:spcAft>
                <a:spcPts val="1000"/>
              </a:spcAft>
            </a:pPr>
            <a:r>
              <a:rPr lang="en" dirty="0" smtClean="0">
                <a:solidFill>
                  <a:srgbClr val="FFFFFF"/>
                </a:solidFill>
              </a:rPr>
              <a:t>Turns </a:t>
            </a:r>
            <a:r>
              <a:rPr lang="en" dirty="0">
                <a:solidFill>
                  <a:srgbClr val="FFFFFF"/>
                </a:solidFill>
              </a:rPr>
              <a:t>off </a:t>
            </a:r>
            <a:r>
              <a:rPr lang="en" dirty="0" smtClean="0">
                <a:solidFill>
                  <a:srgbClr val="FFFFFF"/>
                </a:solidFill>
              </a:rPr>
              <a:t>drone</a:t>
            </a:r>
            <a:endParaRPr lang="en-US" dirty="0" smtClean="0">
              <a:solidFill>
                <a:srgbClr val="FFFFFF"/>
              </a:solidFill>
            </a:endParaRPr>
          </a:p>
          <a:p>
            <a:pPr marL="457200" lvl="0" indent="-228600" rtl="0">
              <a:spcBef>
                <a:spcPts val="0"/>
              </a:spcBef>
              <a:spcAft>
                <a:spcPts val="1000"/>
              </a:spcAft>
            </a:pPr>
            <a:r>
              <a:rPr lang="en-US" dirty="0" smtClean="0">
                <a:solidFill>
                  <a:srgbClr val="FFFFFF"/>
                </a:solidFill>
              </a:rPr>
              <a:t>Retrieves drone</a:t>
            </a:r>
            <a:endParaRPr lang="en" dirty="0">
              <a:solidFill>
                <a:srgbClr val="FFFFFF"/>
              </a:solidFill>
            </a:endParaRPr>
          </a:p>
        </p:txBody>
      </p:sp>
      <p:sp>
        <p:nvSpPr>
          <p:cNvPr id="191" name="Shape 191"/>
          <p:cNvSpPr txBox="1">
            <a:spLocks noGrp="1"/>
          </p:cNvSpPr>
          <p:nvPr>
            <p:ph type="body" idx="2"/>
          </p:nvPr>
        </p:nvSpPr>
        <p:spPr>
          <a:xfrm>
            <a:off x="268900" y="842500"/>
            <a:ext cx="2701800" cy="4245000"/>
          </a:xfrm>
          <a:prstGeom prst="rect">
            <a:avLst/>
          </a:prstGeom>
          <a:ln w="57150" cap="flat" cmpd="sng">
            <a:solidFill>
              <a:srgbClr val="9FC5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</a:rPr>
              <a:t>Data </a:t>
            </a:r>
            <a:r>
              <a:rPr lang="en-US" b="1" dirty="0" smtClean="0">
                <a:solidFill>
                  <a:srgbClr val="FFFFFF"/>
                </a:solidFill>
              </a:rPr>
              <a:t>Collector/ Photo </a:t>
            </a:r>
            <a:r>
              <a:rPr lang="en" b="1" dirty="0" smtClean="0">
                <a:solidFill>
                  <a:srgbClr val="FFFFFF"/>
                </a:solidFill>
              </a:rPr>
              <a:t>Roles</a:t>
            </a:r>
            <a:r>
              <a:rPr lang="en" b="1" dirty="0">
                <a:solidFill>
                  <a:srgbClr val="FFFFFF"/>
                </a:solidFill>
              </a:rPr>
              <a:t>:</a:t>
            </a:r>
            <a:r>
              <a:rPr lang="en" dirty="0">
                <a:solidFill>
                  <a:srgbClr val="FFFFFF"/>
                </a:solidFill>
              </a:rPr>
              <a:t>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" dirty="0">
                <a:solidFill>
                  <a:srgbClr val="FFFFFF"/>
                </a:solidFill>
              </a:rPr>
              <a:t>Pre-flight</a:t>
            </a:r>
          </a:p>
          <a:p>
            <a:pPr marL="457200" lvl="0" indent="-228600" rtl="0">
              <a:spcBef>
                <a:spcPts val="0"/>
              </a:spcBef>
              <a:spcAft>
                <a:spcPts val="1000"/>
              </a:spcAft>
            </a:pPr>
            <a:r>
              <a:rPr lang="en-US" dirty="0" smtClean="0">
                <a:solidFill>
                  <a:srgbClr val="FFFFFF"/>
                </a:solidFill>
              </a:rPr>
              <a:t>Checks instruments</a:t>
            </a:r>
          </a:p>
          <a:p>
            <a:pPr marL="457200" lvl="0" indent="-228600" rtl="0">
              <a:spcBef>
                <a:spcPts val="0"/>
              </a:spcBef>
              <a:spcAft>
                <a:spcPts val="1000"/>
              </a:spcAft>
            </a:pPr>
            <a:r>
              <a:rPr lang="en" dirty="0" smtClean="0">
                <a:solidFill>
                  <a:srgbClr val="FFFFFF"/>
                </a:solidFill>
              </a:rPr>
              <a:t>Calls </a:t>
            </a:r>
            <a:r>
              <a:rPr lang="en" dirty="0">
                <a:solidFill>
                  <a:srgbClr val="FFFFFF"/>
                </a:solidFill>
              </a:rPr>
              <a:t>out pre-flight checklist items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FFFFFF"/>
                </a:solidFill>
              </a:rPr>
              <a:t>Completes the Flight Datasheet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</a:rPr>
              <a:t>In-flight</a:t>
            </a:r>
          </a:p>
          <a:p>
            <a:pPr marL="457200" lvl="0" indent="-228600" rtl="0">
              <a:spcBef>
                <a:spcPts val="0"/>
              </a:spcBef>
              <a:spcAft>
                <a:spcPts val="1000"/>
              </a:spcAft>
            </a:pPr>
            <a:r>
              <a:rPr lang="en" dirty="0">
                <a:solidFill>
                  <a:srgbClr val="FFFFFF"/>
                </a:solidFill>
              </a:rPr>
              <a:t>Reads out investigation instructions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Records </a:t>
            </a:r>
            <a:r>
              <a:rPr lang="en" dirty="0" smtClean="0">
                <a:solidFill>
                  <a:srgbClr val="FFFFFF"/>
                </a:solidFill>
              </a:rPr>
              <a:t>data </a:t>
            </a:r>
            <a:r>
              <a:rPr lang="en" dirty="0">
                <a:solidFill>
                  <a:srgbClr val="FFFFFF"/>
                </a:solidFill>
              </a:rPr>
              <a:t>collected during flight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</a:rPr>
              <a:t>Post-flight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dirty="0">
                <a:solidFill>
                  <a:srgbClr val="FFFFFF"/>
                </a:solidFill>
              </a:rPr>
              <a:t>Calls out post-flight checklist</a:t>
            </a:r>
          </a:p>
        </p:txBody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3267150" y="842500"/>
            <a:ext cx="2701800" cy="4245000"/>
          </a:xfrm>
          <a:prstGeom prst="rect">
            <a:avLst/>
          </a:prstGeom>
          <a:ln w="5715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</a:rPr>
              <a:t>Spotter/Safety Lead Roles: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" dirty="0">
                <a:solidFill>
                  <a:srgbClr val="FFFFFF"/>
                </a:solidFill>
              </a:rPr>
              <a:t>Pre-flight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dirty="0">
                <a:solidFill>
                  <a:srgbClr val="FFFFFF"/>
                </a:solidFill>
              </a:rPr>
              <a:t>Describes weather data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FFFFFF"/>
                </a:solidFill>
              </a:rPr>
              <a:t>Checks surroundings for obstacles &amp; hazards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</a:rPr>
              <a:t>In-flight</a:t>
            </a:r>
          </a:p>
          <a:p>
            <a:pPr marL="457200" lvl="0" indent="-228600" rtl="0">
              <a:spcBef>
                <a:spcPts val="0"/>
              </a:spcBef>
              <a:spcAft>
                <a:spcPts val="1000"/>
              </a:spcAft>
            </a:pPr>
            <a:r>
              <a:rPr lang="en" dirty="0">
                <a:solidFill>
                  <a:srgbClr val="FFFFFF"/>
                </a:solidFill>
              </a:rPr>
              <a:t>Keeps drone in site</a:t>
            </a:r>
          </a:p>
          <a:p>
            <a:pPr marL="457200" lvl="0" indent="-228600" rtl="0">
              <a:spcBef>
                <a:spcPts val="0"/>
              </a:spcBef>
              <a:spcAft>
                <a:spcPts val="1000"/>
              </a:spcAft>
            </a:pPr>
            <a:r>
              <a:rPr lang="en" dirty="0">
                <a:solidFill>
                  <a:srgbClr val="FFFFFF"/>
                </a:solidFill>
              </a:rPr>
              <a:t>Scans surroundings</a:t>
            </a:r>
          </a:p>
          <a:p>
            <a:pPr marL="457200" lvl="0" indent="-228600">
              <a:spcAft>
                <a:spcPts val="0"/>
              </a:spcAft>
            </a:pPr>
            <a:r>
              <a:rPr lang="en" dirty="0" smtClean="0">
                <a:solidFill>
                  <a:srgbClr val="FFFFFF"/>
                </a:solidFill>
              </a:rPr>
              <a:t>Reads </a:t>
            </a:r>
            <a:r>
              <a:rPr lang="en" dirty="0">
                <a:solidFill>
                  <a:srgbClr val="FFFFFF"/>
                </a:solidFill>
              </a:rPr>
              <a:t>off data to </a:t>
            </a:r>
            <a:r>
              <a:rPr lang="en-US" dirty="0" smtClean="0">
                <a:solidFill>
                  <a:srgbClr val="FFFFFF"/>
                </a:solidFill>
              </a:rPr>
              <a:t>Data Collector </a:t>
            </a:r>
            <a:r>
              <a:rPr lang="en" dirty="0">
                <a:solidFill>
                  <a:srgbClr val="FFFFFF"/>
                </a:solidFill>
              </a:rPr>
              <a:t>(optional) </a:t>
            </a:r>
            <a:endParaRPr lang="en" dirty="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</a:rPr>
              <a:t>Post-flight</a:t>
            </a:r>
          </a:p>
          <a:p>
            <a:pPr marL="457200" lvl="0" indent="-228600">
              <a:spcAft>
                <a:spcPts val="1000"/>
              </a:spcAft>
            </a:pPr>
            <a:r>
              <a:rPr lang="en-US" dirty="0" smtClean="0">
                <a:solidFill>
                  <a:srgbClr val="FFFFFF"/>
                </a:solidFill>
              </a:rPr>
              <a:t>Checks area for hazards</a:t>
            </a:r>
            <a:endParaRPr lang="en" dirty="0">
              <a:solidFill>
                <a:srgbClr val="FFFFFF"/>
              </a:solidFill>
            </a:endParaRPr>
          </a:p>
          <a:p>
            <a:pPr marL="457200" lvl="0" indent="-228600"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Retrieves with photo/ sensor data from drone </a:t>
            </a:r>
            <a:r>
              <a:rPr lang="en-US" sz="800" dirty="0" smtClean="0">
                <a:solidFill>
                  <a:srgbClr val="FFFFFF"/>
                </a:solidFill>
              </a:rPr>
              <a:t>(optiona</a:t>
            </a:r>
            <a:r>
              <a:rPr lang="en-US" sz="800" dirty="0">
                <a:solidFill>
                  <a:srgbClr val="FFFFFF"/>
                </a:solidFill>
              </a:rPr>
              <a:t>l</a:t>
            </a:r>
            <a:r>
              <a:rPr lang="en-US" sz="800" dirty="0" smtClean="0">
                <a:solidFill>
                  <a:srgbClr val="FFFFFF"/>
                </a:solidFill>
              </a:rPr>
              <a:t>)</a:t>
            </a:r>
            <a:endParaRPr lang="en" sz="800" dirty="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576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Pre-flight checklist:  before every flight</a:t>
            </a:r>
          </a:p>
        </p:txBody>
      </p:sp>
      <p:pic>
        <p:nvPicPr>
          <p:cNvPr id="127" name="Shape 127"/>
          <p:cNvPicPr preferRelativeResize="0"/>
          <p:nvPr/>
        </p:nvPicPr>
        <p:blipFill rotWithShape="1">
          <a:blip r:embed="rId3">
            <a:alphaModFix/>
          </a:blip>
          <a:srcRect b="15782"/>
          <a:stretch/>
        </p:blipFill>
        <p:spPr>
          <a:xfrm>
            <a:off x="462275" y="1017725"/>
            <a:ext cx="8520599" cy="3754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Shape 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5549" y="90175"/>
            <a:ext cx="3933299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699" y="90175"/>
            <a:ext cx="442255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Shape 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5825" y="1375937"/>
            <a:ext cx="5252976" cy="2972078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Shape 139"/>
          <p:cNvSpPr txBox="1"/>
          <p:nvPr/>
        </p:nvSpPr>
        <p:spPr>
          <a:xfrm>
            <a:off x="1746125" y="141050"/>
            <a:ext cx="5467200" cy="127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>
                <a:solidFill>
                  <a:srgbClr val="FFFF00"/>
                </a:solidFill>
              </a:rPr>
              <a:t>5-minute Ground School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2762" y="103775"/>
            <a:ext cx="5718463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Shape 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2762" y="103775"/>
            <a:ext cx="5718463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Shape 150"/>
          <p:cNvSpPr/>
          <p:nvPr/>
        </p:nvSpPr>
        <p:spPr>
          <a:xfrm>
            <a:off x="2091450" y="1867700"/>
            <a:ext cx="1546500" cy="1258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1" name="Shape 151"/>
          <p:cNvSpPr/>
          <p:nvPr/>
        </p:nvSpPr>
        <p:spPr>
          <a:xfrm>
            <a:off x="5535050" y="1770400"/>
            <a:ext cx="1683000" cy="1355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2" name="Shape 152"/>
          <p:cNvSpPr/>
          <p:nvPr/>
        </p:nvSpPr>
        <p:spPr>
          <a:xfrm>
            <a:off x="2023200" y="1011700"/>
            <a:ext cx="1683000" cy="379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3" name="Shape 153"/>
          <p:cNvSpPr/>
          <p:nvPr/>
        </p:nvSpPr>
        <p:spPr>
          <a:xfrm>
            <a:off x="4114800" y="3034925"/>
            <a:ext cx="958200" cy="528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4" name="Shape 154"/>
          <p:cNvSpPr/>
          <p:nvPr/>
        </p:nvSpPr>
        <p:spPr>
          <a:xfrm>
            <a:off x="2028425" y="3959075"/>
            <a:ext cx="1546500" cy="528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5" name="Shape 155"/>
          <p:cNvSpPr/>
          <p:nvPr/>
        </p:nvSpPr>
        <p:spPr>
          <a:xfrm>
            <a:off x="5603300" y="3959075"/>
            <a:ext cx="1546500" cy="528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6" name="Shape 156"/>
          <p:cNvSpPr/>
          <p:nvPr/>
        </p:nvSpPr>
        <p:spPr>
          <a:xfrm>
            <a:off x="3424125" y="1303500"/>
            <a:ext cx="379200" cy="237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hape 161"/>
          <p:cNvPicPr preferRelativeResize="0"/>
          <p:nvPr/>
        </p:nvPicPr>
        <p:blipFill rotWithShape="1">
          <a:blip r:embed="rId3">
            <a:alphaModFix/>
          </a:blip>
          <a:srcRect l="1397" t="3171" r="1552" b="2426"/>
          <a:stretch/>
        </p:blipFill>
        <p:spPr>
          <a:xfrm>
            <a:off x="1313225" y="1215950"/>
            <a:ext cx="6507825" cy="273347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Shape 162"/>
          <p:cNvSpPr txBox="1"/>
          <p:nvPr/>
        </p:nvSpPr>
        <p:spPr>
          <a:xfrm>
            <a:off x="1295375" y="1410500"/>
            <a:ext cx="1663500" cy="65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>
                <a:solidFill>
                  <a:srgbClr val="FF0000"/>
                </a:solidFill>
              </a:rPr>
              <a:t>Ascend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hape 167"/>
          <p:cNvPicPr preferRelativeResize="0"/>
          <p:nvPr/>
        </p:nvPicPr>
        <p:blipFill rotWithShape="1">
          <a:blip r:embed="rId3">
            <a:alphaModFix/>
          </a:blip>
          <a:srcRect l="1397" t="3171" r="1552" b="2426"/>
          <a:stretch/>
        </p:blipFill>
        <p:spPr>
          <a:xfrm>
            <a:off x="1313225" y="1215950"/>
            <a:ext cx="6507825" cy="273347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Shape 168"/>
          <p:cNvSpPr txBox="1"/>
          <p:nvPr/>
        </p:nvSpPr>
        <p:spPr>
          <a:xfrm>
            <a:off x="1381300" y="3249025"/>
            <a:ext cx="1887300" cy="65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3000">
              <a:solidFill>
                <a:srgbClr val="FF0000"/>
              </a:solidFill>
            </a:endParaRPr>
          </a:p>
        </p:txBody>
      </p:sp>
      <p:pic>
        <p:nvPicPr>
          <p:cNvPr id="169" name="Shape 1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6096000" y="2868487"/>
            <a:ext cx="319999" cy="55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Shape 1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6116262" y="1717320"/>
            <a:ext cx="292682" cy="65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Shape 1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2056377" y="2752057"/>
            <a:ext cx="292675" cy="468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Shape 1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2068866" y="2057750"/>
            <a:ext cx="267689" cy="54872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Shape 173"/>
          <p:cNvSpPr/>
          <p:nvPr/>
        </p:nvSpPr>
        <p:spPr>
          <a:xfrm>
            <a:off x="1357000" y="3365775"/>
            <a:ext cx="1689300" cy="418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>
                <a:solidFill>
                  <a:srgbClr val="FF0000"/>
                </a:solidFill>
              </a:rPr>
              <a:t>Descend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Shape 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7599" y="845927"/>
            <a:ext cx="7084974" cy="2997474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Shape 179"/>
          <p:cNvSpPr/>
          <p:nvPr/>
        </p:nvSpPr>
        <p:spPr>
          <a:xfrm>
            <a:off x="1357000" y="3365775"/>
            <a:ext cx="1689300" cy="418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rgbClr val="FF0000"/>
                </a:solidFill>
              </a:rPr>
              <a:t>Go left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3128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/>
        </p:nvSpPr>
        <p:spPr>
          <a:xfrm>
            <a:off x="50" y="0"/>
            <a:ext cx="9144000" cy="5143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85" name="Shape 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7599" y="845927"/>
            <a:ext cx="7084974" cy="299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3821575" y="2179802"/>
            <a:ext cx="265274" cy="497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3107783" y="2137019"/>
            <a:ext cx="242628" cy="58269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Shape 188"/>
          <p:cNvSpPr/>
          <p:nvPr/>
        </p:nvSpPr>
        <p:spPr>
          <a:xfrm>
            <a:off x="4387975" y="845925"/>
            <a:ext cx="3608100" cy="294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89" name="Shape 1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3082911">
            <a:off x="4571177" y="1297011"/>
            <a:ext cx="3473520" cy="230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Shape 190"/>
          <p:cNvSpPr/>
          <p:nvPr/>
        </p:nvSpPr>
        <p:spPr>
          <a:xfrm rot="3082480">
            <a:off x="5642006" y="2636671"/>
            <a:ext cx="311426" cy="7178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1" name="Shape 191"/>
          <p:cNvSpPr/>
          <p:nvPr/>
        </p:nvSpPr>
        <p:spPr>
          <a:xfrm rot="3083787">
            <a:off x="5239438" y="1428007"/>
            <a:ext cx="811151" cy="2533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2" name="Shape 192"/>
          <p:cNvSpPr/>
          <p:nvPr/>
        </p:nvSpPr>
        <p:spPr>
          <a:xfrm rot="3086846">
            <a:off x="6766724" y="1752722"/>
            <a:ext cx="100123" cy="7178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3" name="Shape 193"/>
          <p:cNvSpPr/>
          <p:nvPr/>
        </p:nvSpPr>
        <p:spPr>
          <a:xfrm rot="3079964">
            <a:off x="6421457" y="2863206"/>
            <a:ext cx="359636" cy="698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4" name="Shape 194"/>
          <p:cNvSpPr/>
          <p:nvPr/>
        </p:nvSpPr>
        <p:spPr>
          <a:xfrm rot="3082822">
            <a:off x="6746052" y="3387638"/>
            <a:ext cx="734922" cy="3453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/>
          <p:nvPr/>
        </p:nvSpPr>
        <p:spPr>
          <a:xfrm rot="3079964">
            <a:off x="6664718" y="3216608"/>
            <a:ext cx="359636" cy="16351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6" name="Shape 196"/>
          <p:cNvSpPr/>
          <p:nvPr/>
        </p:nvSpPr>
        <p:spPr>
          <a:xfrm rot="3083787">
            <a:off x="4755495" y="2273216"/>
            <a:ext cx="811151" cy="3453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4902750" y="204275"/>
            <a:ext cx="2225700" cy="641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8" name="Shape 198"/>
          <p:cNvSpPr/>
          <p:nvPr/>
        </p:nvSpPr>
        <p:spPr>
          <a:xfrm>
            <a:off x="5612850" y="3843400"/>
            <a:ext cx="2225700" cy="84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9" name="Shape 199"/>
          <p:cNvSpPr/>
          <p:nvPr/>
        </p:nvSpPr>
        <p:spPr>
          <a:xfrm>
            <a:off x="8242575" y="2812150"/>
            <a:ext cx="704100" cy="84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00" name="Shape 2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758738">
            <a:off x="6366986" y="3049563"/>
            <a:ext cx="334040" cy="687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Shape 2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758739">
            <a:off x="5008317" y="2274166"/>
            <a:ext cx="305524" cy="805767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Shape 202"/>
          <p:cNvSpPr/>
          <p:nvPr/>
        </p:nvSpPr>
        <p:spPr>
          <a:xfrm>
            <a:off x="1357000" y="3365775"/>
            <a:ext cx="1689300" cy="418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rgbClr val="FF0000"/>
                </a:solidFill>
              </a:rPr>
              <a:t>Go right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Shape 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3900" y="953300"/>
            <a:ext cx="3235899" cy="299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Shape 2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9327" y="2039150"/>
            <a:ext cx="292675" cy="468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Shape 2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91810" y="2711249"/>
            <a:ext cx="267689" cy="54872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Shape 210"/>
          <p:cNvSpPr/>
          <p:nvPr/>
        </p:nvSpPr>
        <p:spPr>
          <a:xfrm>
            <a:off x="1173900" y="3533250"/>
            <a:ext cx="3164700" cy="418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rgbClr val="FF0000"/>
                </a:solidFill>
              </a:rPr>
              <a:t>Move Forward</a:t>
            </a:r>
          </a:p>
        </p:txBody>
      </p:sp>
      <p:sp>
        <p:nvSpPr>
          <p:cNvPr id="211" name="Shape 211"/>
          <p:cNvSpPr/>
          <p:nvPr/>
        </p:nvSpPr>
        <p:spPr>
          <a:xfrm>
            <a:off x="4338525" y="953300"/>
            <a:ext cx="3501900" cy="300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12" name="Shape 2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67000" y="1882000"/>
            <a:ext cx="1328349" cy="26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Shape 2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3650" y="971150"/>
            <a:ext cx="3235899" cy="299815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Shape 218"/>
          <p:cNvSpPr/>
          <p:nvPr/>
        </p:nvSpPr>
        <p:spPr>
          <a:xfrm>
            <a:off x="4283350" y="967375"/>
            <a:ext cx="3501900" cy="300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19" name="Shape 2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8500" y="1760050"/>
            <a:ext cx="3818899" cy="1051249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Shape 220"/>
          <p:cNvSpPr/>
          <p:nvPr/>
        </p:nvSpPr>
        <p:spPr>
          <a:xfrm>
            <a:off x="1123650" y="3564475"/>
            <a:ext cx="5802600" cy="40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>
                <a:solidFill>
                  <a:srgbClr val="FF0000"/>
                </a:solidFill>
              </a:rPr>
              <a:t>Move Back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Shape 2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4575" y="1237900"/>
            <a:ext cx="3133725" cy="341947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Shape 226"/>
          <p:cNvSpPr/>
          <p:nvPr/>
        </p:nvSpPr>
        <p:spPr>
          <a:xfrm>
            <a:off x="4362800" y="1250825"/>
            <a:ext cx="3251400" cy="3407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7" name="Shape 227"/>
          <p:cNvSpPr txBox="1"/>
          <p:nvPr/>
        </p:nvSpPr>
        <p:spPr>
          <a:xfrm>
            <a:off x="4509750" y="1129725"/>
            <a:ext cx="2819700" cy="300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8" name="Shape 228"/>
          <p:cNvSpPr txBox="1"/>
          <p:nvPr/>
        </p:nvSpPr>
        <p:spPr>
          <a:xfrm>
            <a:off x="4362800" y="13765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457200" lvl="0" indent="-295275" rtl="0">
              <a:lnSpc>
                <a:spcPct val="115000"/>
              </a:lnSpc>
              <a:spcBef>
                <a:spcPts val="0"/>
              </a:spcBef>
              <a:spcAft>
                <a:spcPts val="1500"/>
              </a:spcAft>
              <a:buSzPct val="95454"/>
              <a:buAutoNum type="arabicPeriod"/>
            </a:pPr>
            <a:r>
              <a:rPr lang="en" sz="1050"/>
              <a:t>To "Move Forward," push the </a:t>
            </a:r>
            <a:r>
              <a:rPr lang="en" sz="1050" b="1"/>
              <a:t>right</a:t>
            </a:r>
            <a:r>
              <a:rPr lang="en" sz="1050"/>
              <a:t> joystick forward, causing the Drone to pitch down. To "Move Backward," pull the right joystick back, causing the Drone to pitch up.</a:t>
            </a:r>
          </a:p>
          <a:p>
            <a:pPr marL="457200" lvl="0" indent="-295275" rtl="0">
              <a:lnSpc>
                <a:spcPct val="115000"/>
              </a:lnSpc>
              <a:spcBef>
                <a:spcPts val="0"/>
              </a:spcBef>
              <a:spcAft>
                <a:spcPts val="1500"/>
              </a:spcAft>
              <a:buSzPct val="95454"/>
              <a:buAutoNum type="arabicPeriod"/>
            </a:pPr>
            <a:r>
              <a:rPr lang="en" sz="1050"/>
              <a:t>"Move Right" and "Move Left" are accomplished by moving the </a:t>
            </a:r>
            <a:r>
              <a:rPr lang="en" sz="1050" b="1"/>
              <a:t>right</a:t>
            </a:r>
            <a:r>
              <a:rPr lang="en" sz="1050"/>
              <a:t> joystick right or left, causing the Drone to </a:t>
            </a:r>
            <a:r>
              <a:rPr lang="en" sz="1050" b="1"/>
              <a:t>roll</a:t>
            </a:r>
            <a:r>
              <a:rPr lang="en" sz="1050"/>
              <a:t> right or left.</a:t>
            </a:r>
          </a:p>
          <a:p>
            <a:pPr marL="457200" lvl="0" indent="-295275" rtl="0">
              <a:lnSpc>
                <a:spcPct val="115000"/>
              </a:lnSpc>
              <a:spcBef>
                <a:spcPts val="0"/>
              </a:spcBef>
              <a:spcAft>
                <a:spcPts val="1500"/>
              </a:spcAft>
              <a:buSzPct val="95454"/>
              <a:buAutoNum type="arabicPeriod"/>
            </a:pPr>
            <a:r>
              <a:rPr lang="en" sz="1050"/>
              <a:t>"Turn Right" and "Turn Left" are accomplished by moving the </a:t>
            </a:r>
            <a:r>
              <a:rPr lang="en" sz="1050" b="1"/>
              <a:t>left</a:t>
            </a:r>
            <a:r>
              <a:rPr lang="en" sz="1050"/>
              <a:t> joystick right or left, causing the Drone to </a:t>
            </a:r>
            <a:r>
              <a:rPr lang="en" sz="1050" b="1"/>
              <a:t>yaw </a:t>
            </a:r>
            <a:r>
              <a:rPr lang="en" sz="1050"/>
              <a:t>right or left.</a:t>
            </a:r>
          </a:p>
        </p:txBody>
      </p:sp>
      <p:sp>
        <p:nvSpPr>
          <p:cNvPr id="229" name="Shape 229"/>
          <p:cNvSpPr/>
          <p:nvPr/>
        </p:nvSpPr>
        <p:spPr>
          <a:xfrm>
            <a:off x="1254575" y="459225"/>
            <a:ext cx="6359700" cy="523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rgbClr val="FF0000"/>
                </a:solidFill>
              </a:rPr>
              <a:t>Navigation Practice with your transmitter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/>
        </p:nvSpPr>
        <p:spPr>
          <a:xfrm>
            <a:off x="2188725" y="1050575"/>
            <a:ext cx="4552500" cy="2937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>
                <a:solidFill>
                  <a:srgbClr val="FF0000"/>
                </a:solidFill>
              </a:rPr>
              <a:t>Pairing your transmitter and </a:t>
            </a:r>
            <a:br>
              <a:rPr lang="en" sz="3600">
                <a:solidFill>
                  <a:srgbClr val="FF0000"/>
                </a:solidFill>
              </a:rPr>
            </a:br>
            <a:r>
              <a:rPr lang="en" sz="3600">
                <a:solidFill>
                  <a:srgbClr val="FF0000"/>
                </a:solidFill>
              </a:rPr>
              <a:t>drone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/>
          <p:nvPr/>
        </p:nvSpPr>
        <p:spPr>
          <a:xfrm>
            <a:off x="724800" y="2912875"/>
            <a:ext cx="7284300" cy="154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</a:rPr>
              <a:t>Message: 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</a:rPr>
              <a:t>Use the transmitter to control your drone.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0" name="Shape 240"/>
          <p:cNvSpPr/>
          <p:nvPr/>
        </p:nvSpPr>
        <p:spPr>
          <a:xfrm>
            <a:off x="282100" y="87550"/>
            <a:ext cx="8628300" cy="214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From the UDI818 drone manual: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241" name="Shape 2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2625" y="513514"/>
            <a:ext cx="6950199" cy="13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/>
          <p:nvPr/>
        </p:nvSpPr>
        <p:spPr>
          <a:xfrm>
            <a:off x="651325" y="350325"/>
            <a:ext cx="7467900" cy="408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2400" dirty="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2400" dirty="0">
              <a:solidFill>
                <a:srgbClr val="FFFFFF"/>
              </a:solidFill>
            </a:endParaRPr>
          </a:p>
          <a:p>
            <a:pPr marL="1371600" lvl="0" indent="-3810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2400" dirty="0">
                <a:solidFill>
                  <a:srgbClr val="FFFFFF"/>
                </a:solidFill>
              </a:rPr>
              <a:t>Turn transmitter on first</a:t>
            </a:r>
          </a:p>
          <a:p>
            <a:pPr marL="1828800" lvl="1" indent="-381000" rtl="0">
              <a:spcBef>
                <a:spcPts val="0"/>
              </a:spcBef>
              <a:buClr>
                <a:srgbClr val="FFFFFF"/>
              </a:buClr>
              <a:buSzPct val="100000"/>
              <a:buChar char="○"/>
            </a:pPr>
            <a:r>
              <a:rPr lang="en" sz="2400" dirty="0">
                <a:solidFill>
                  <a:srgbClr val="FFFFFF"/>
                </a:solidFill>
              </a:rPr>
              <a:t>Plug battery into drone</a:t>
            </a:r>
          </a:p>
          <a:p>
            <a:pPr marL="2286000" lvl="2" indent="-381000" rtl="0">
              <a:spcBef>
                <a:spcPts val="0"/>
              </a:spcBef>
              <a:buClr>
                <a:srgbClr val="FFFFFF"/>
              </a:buClr>
              <a:buSzPct val="100000"/>
              <a:buChar char="■"/>
            </a:pPr>
            <a:r>
              <a:rPr lang="en" sz="2400" dirty="0">
                <a:solidFill>
                  <a:srgbClr val="FFFFFF"/>
                </a:solidFill>
              </a:rPr>
              <a:t>Place drone on level surface</a:t>
            </a:r>
          </a:p>
          <a:p>
            <a:pPr marL="2286000" lvl="2" indent="-381000" rtl="0">
              <a:spcBef>
                <a:spcPts val="0"/>
              </a:spcBef>
              <a:buClr>
                <a:srgbClr val="FFFFFF"/>
              </a:buClr>
              <a:buSzPct val="100000"/>
              <a:buChar char="■"/>
            </a:pPr>
            <a:r>
              <a:rPr lang="en" sz="2400" dirty="0">
                <a:solidFill>
                  <a:srgbClr val="FFFFFF"/>
                </a:solidFill>
              </a:rPr>
              <a:t>Pair the two</a:t>
            </a:r>
          </a:p>
          <a:p>
            <a:pPr marL="2286000" lvl="2" indent="-381000" rtl="0">
              <a:spcBef>
                <a:spcPts val="0"/>
              </a:spcBef>
              <a:buClr>
                <a:srgbClr val="FFFFFF"/>
              </a:buClr>
              <a:buSzPct val="100000"/>
              <a:buChar char="■"/>
            </a:pPr>
            <a:r>
              <a:rPr lang="en" sz="2400" dirty="0">
                <a:solidFill>
                  <a:srgbClr val="FFFFFF"/>
                </a:solidFill>
              </a:rPr>
              <a:t>Fly!</a:t>
            </a:r>
          </a:p>
          <a:p>
            <a:pPr marL="1828800" lvl="1" indent="-381000" rtl="0">
              <a:spcBef>
                <a:spcPts val="0"/>
              </a:spcBef>
              <a:buClr>
                <a:srgbClr val="FFFFFF"/>
              </a:buClr>
              <a:buSzPct val="100000"/>
              <a:buChar char="○"/>
            </a:pPr>
            <a:r>
              <a:rPr lang="en" sz="2400" dirty="0">
                <a:solidFill>
                  <a:srgbClr val="FFFFFF"/>
                </a:solidFill>
              </a:rPr>
              <a:t>Unplug battery from drone</a:t>
            </a:r>
          </a:p>
          <a:p>
            <a:pPr marL="1371600" lvl="0" indent="-3810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2400" dirty="0">
                <a:solidFill>
                  <a:srgbClr val="FFFFFF"/>
                </a:solidFill>
              </a:rPr>
              <a:t>Turn transmitter OFF last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Shape 251"/>
          <p:cNvPicPr preferRelativeResize="0"/>
          <p:nvPr/>
        </p:nvPicPr>
        <p:blipFill rotWithShape="1">
          <a:blip r:embed="rId3">
            <a:alphaModFix/>
          </a:blip>
          <a:srcRect l="1396" t="3171" r="52037" b="2426"/>
          <a:stretch/>
        </p:blipFill>
        <p:spPr>
          <a:xfrm>
            <a:off x="4771424" y="538539"/>
            <a:ext cx="3531149" cy="309112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Shape 252"/>
          <p:cNvSpPr txBox="1"/>
          <p:nvPr/>
        </p:nvSpPr>
        <p:spPr>
          <a:xfrm>
            <a:off x="1742850" y="2666975"/>
            <a:ext cx="1887300" cy="65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3000">
              <a:solidFill>
                <a:srgbClr val="FF0000"/>
              </a:solidFill>
            </a:endParaRPr>
          </a:p>
        </p:txBody>
      </p:sp>
      <p:pic>
        <p:nvPicPr>
          <p:cNvPr id="253" name="Shape 2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5661652" y="2299902"/>
            <a:ext cx="267674" cy="428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Shape 2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5645441" y="1543787"/>
            <a:ext cx="267689" cy="54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Shape 255"/>
          <p:cNvPicPr preferRelativeResize="0"/>
          <p:nvPr/>
        </p:nvPicPr>
        <p:blipFill rotWithShape="1">
          <a:blip r:embed="rId3">
            <a:alphaModFix/>
          </a:blip>
          <a:srcRect l="1396" t="3171" r="52037" b="2426"/>
          <a:stretch/>
        </p:blipFill>
        <p:spPr>
          <a:xfrm>
            <a:off x="984125" y="538550"/>
            <a:ext cx="3531163" cy="309112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Shape 256"/>
          <p:cNvSpPr/>
          <p:nvPr/>
        </p:nvSpPr>
        <p:spPr>
          <a:xfrm>
            <a:off x="984125" y="3846475"/>
            <a:ext cx="7363800" cy="418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>
                <a:solidFill>
                  <a:srgbClr val="FF0000"/>
                </a:solidFill>
              </a:rPr>
              <a:t>Pairing the transmitter with your drone</a:t>
            </a:r>
          </a:p>
        </p:txBody>
      </p:sp>
      <p:sp>
        <p:nvSpPr>
          <p:cNvPr id="257" name="Shape 257"/>
          <p:cNvSpPr txBox="1"/>
          <p:nvPr/>
        </p:nvSpPr>
        <p:spPr>
          <a:xfrm>
            <a:off x="1118675" y="739300"/>
            <a:ext cx="350100" cy="41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58" name="Shape 258"/>
          <p:cNvSpPr txBox="1"/>
          <p:nvPr/>
        </p:nvSpPr>
        <p:spPr>
          <a:xfrm>
            <a:off x="4902725" y="739300"/>
            <a:ext cx="350100" cy="41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" name="Rectangle 1"/>
          <p:cNvSpPr/>
          <p:nvPr/>
        </p:nvSpPr>
        <p:spPr>
          <a:xfrm>
            <a:off x="368730" y="4527490"/>
            <a:ext cx="79791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>
              <a:buClr>
                <a:srgbClr val="FFFFFF"/>
              </a:buClr>
              <a:buSzPct val="100000"/>
            </a:pPr>
            <a:r>
              <a:rPr lang="en-US" dirty="0" smtClean="0">
                <a:solidFill>
                  <a:srgbClr val="FFFFFF"/>
                </a:solidFill>
              </a:rPr>
              <a:t>To pair: Move the left stick  all the way to top, then all the way to the bottom.</a:t>
            </a:r>
          </a:p>
          <a:p>
            <a:pPr lvl="0" indent="457200">
              <a:buClr>
                <a:srgbClr val="FFFFFF"/>
              </a:buClr>
              <a:buSzPct val="100000"/>
            </a:pPr>
            <a:r>
              <a:rPr lang="en-US" dirty="0" smtClean="0">
                <a:solidFill>
                  <a:srgbClr val="FFFFFF"/>
                </a:solidFill>
              </a:rPr>
              <a:t>You should hear a beep, light on the transmitter &amp; drone will go from flashing to solid</a:t>
            </a:r>
            <a:endParaRPr lang="en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Shape 263"/>
          <p:cNvPicPr preferRelativeResize="0"/>
          <p:nvPr/>
        </p:nvPicPr>
        <p:blipFill rotWithShape="1">
          <a:blip r:embed="rId3">
            <a:alphaModFix/>
          </a:blip>
          <a:srcRect l="1396" t="3171" r="52037" b="2426"/>
          <a:stretch/>
        </p:blipFill>
        <p:spPr>
          <a:xfrm>
            <a:off x="4771424" y="538539"/>
            <a:ext cx="3531149" cy="309112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Shape 264"/>
          <p:cNvSpPr txBox="1"/>
          <p:nvPr/>
        </p:nvSpPr>
        <p:spPr>
          <a:xfrm>
            <a:off x="1742850" y="2666975"/>
            <a:ext cx="1887300" cy="65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3000">
              <a:solidFill>
                <a:srgbClr val="FF0000"/>
              </a:solidFill>
            </a:endParaRPr>
          </a:p>
        </p:txBody>
      </p:sp>
      <p:pic>
        <p:nvPicPr>
          <p:cNvPr id="265" name="Shape 2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5661652" y="2299902"/>
            <a:ext cx="267674" cy="428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Shape 2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5645441" y="1543787"/>
            <a:ext cx="267689" cy="54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Shape 267"/>
          <p:cNvPicPr preferRelativeResize="0"/>
          <p:nvPr/>
        </p:nvPicPr>
        <p:blipFill rotWithShape="1">
          <a:blip r:embed="rId3">
            <a:alphaModFix/>
          </a:blip>
          <a:srcRect l="1396" t="3171" r="52037" b="2426"/>
          <a:stretch/>
        </p:blipFill>
        <p:spPr>
          <a:xfrm>
            <a:off x="984125" y="538550"/>
            <a:ext cx="3531163" cy="309112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Shape 268"/>
          <p:cNvSpPr/>
          <p:nvPr/>
        </p:nvSpPr>
        <p:spPr>
          <a:xfrm>
            <a:off x="984125" y="3846475"/>
            <a:ext cx="7363800" cy="418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>
                <a:solidFill>
                  <a:srgbClr val="FF0000"/>
                </a:solidFill>
              </a:rPr>
              <a:t>Pairing the transmitter with your drone</a:t>
            </a:r>
          </a:p>
        </p:txBody>
      </p:sp>
      <p:sp>
        <p:nvSpPr>
          <p:cNvPr id="269" name="Shape 269"/>
          <p:cNvSpPr/>
          <p:nvPr/>
        </p:nvSpPr>
        <p:spPr>
          <a:xfrm>
            <a:off x="984125" y="4430125"/>
            <a:ext cx="7363800" cy="418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dirty="0">
                <a:solidFill>
                  <a:srgbClr val="FF0000"/>
                </a:solidFill>
              </a:rPr>
              <a:t>Once paired, the transmitter’s flashing blue light </a:t>
            </a:r>
            <a:r>
              <a:rPr lang="en-US" sz="1800" dirty="0" smtClean="0">
                <a:solidFill>
                  <a:srgbClr val="FF0000"/>
                </a:solidFill>
              </a:rPr>
              <a:t>turns </a:t>
            </a:r>
            <a:r>
              <a:rPr lang="en" sz="1800" dirty="0" smtClean="0">
                <a:solidFill>
                  <a:srgbClr val="FF0000"/>
                </a:solidFill>
              </a:rPr>
              <a:t>stead</a:t>
            </a:r>
            <a:r>
              <a:rPr lang="en-US" sz="1800" dirty="0">
                <a:solidFill>
                  <a:srgbClr val="FF0000"/>
                </a:solidFill>
              </a:rPr>
              <a:t>y</a:t>
            </a:r>
            <a:endParaRPr lang="en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/>
        </p:nvSpPr>
        <p:spPr>
          <a:xfrm>
            <a:off x="2188725" y="1050575"/>
            <a:ext cx="4552500" cy="2937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>
                <a:solidFill>
                  <a:srgbClr val="FF0000"/>
                </a:solidFill>
              </a:rPr>
              <a:t>You’re ready to fly!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Shape 61" descr="IMG_749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775" y="1275175"/>
            <a:ext cx="2446500" cy="32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Shape 62"/>
          <p:cNvPicPr preferRelativeResize="0"/>
          <p:nvPr/>
        </p:nvPicPr>
        <p:blipFill rotWithShape="1">
          <a:blip r:embed="rId4">
            <a:alphaModFix/>
          </a:blip>
          <a:srcRect l="882" t="43734"/>
          <a:stretch/>
        </p:blipFill>
        <p:spPr>
          <a:xfrm>
            <a:off x="2652400" y="107025"/>
            <a:ext cx="5013001" cy="213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Shape 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9251" y="2402725"/>
            <a:ext cx="3494101" cy="25494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Shape 64"/>
          <p:cNvSpPr txBox="1"/>
          <p:nvPr/>
        </p:nvSpPr>
        <p:spPr>
          <a:xfrm>
            <a:off x="7519475" y="-76200"/>
            <a:ext cx="1478700" cy="248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FF00"/>
                </a:solidFill>
              </a:rPr>
              <a:t>Remove wires from back</a:t>
            </a:r>
          </a:p>
        </p:txBody>
      </p:sp>
      <p:sp>
        <p:nvSpPr>
          <p:cNvPr id="65" name="Shape 65"/>
          <p:cNvSpPr txBox="1"/>
          <p:nvPr/>
        </p:nvSpPr>
        <p:spPr>
          <a:xfrm>
            <a:off x="3228112" y="2594625"/>
            <a:ext cx="2020200" cy="181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endParaRPr sz="1800">
              <a:solidFill>
                <a:srgbClr val="FFFF00"/>
              </a:solidFill>
            </a:endParaRPr>
          </a:p>
          <a:p>
            <a:pPr lvl="0" algn="r" rtl="0">
              <a:spcBef>
                <a:spcPts val="0"/>
              </a:spcBef>
              <a:buNone/>
            </a:pPr>
            <a:r>
              <a:rPr lang="en" sz="2400">
                <a:solidFill>
                  <a:srgbClr val="FFFF00"/>
                </a:solidFill>
              </a:rPr>
              <a:t>Disentangle wires from legs without disturbing gears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en" sz="180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66" name="Shape 66"/>
          <p:cNvSpPr txBox="1"/>
          <p:nvPr/>
        </p:nvSpPr>
        <p:spPr>
          <a:xfrm>
            <a:off x="351900" y="-76200"/>
            <a:ext cx="2020200" cy="181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800">
              <a:solidFill>
                <a:srgbClr val="FFFF00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2400" b="1">
                <a:solidFill>
                  <a:srgbClr val="FFFF00"/>
                </a:solidFill>
              </a:rPr>
              <a:t>Unboxing your drone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FFFF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/>
        </p:nvSpPr>
        <p:spPr>
          <a:xfrm>
            <a:off x="2188725" y="1050575"/>
            <a:ext cx="4552500" cy="2937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>
                <a:solidFill>
                  <a:srgbClr val="FF0000"/>
                </a:solidFill>
              </a:rPr>
              <a:t>This model is fairly sensitive. Achieving a steady hover may require continual small adjustments.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/>
        </p:nvSpPr>
        <p:spPr>
          <a:xfrm>
            <a:off x="2188725" y="1050575"/>
            <a:ext cx="4552500" cy="2937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>
                <a:solidFill>
                  <a:srgbClr val="FF0000"/>
                </a:solidFill>
              </a:rPr>
              <a:t>And here’s one more move you can make... </a:t>
            </a:r>
            <a:br>
              <a:rPr lang="en" sz="3000">
                <a:solidFill>
                  <a:srgbClr val="FF0000"/>
                </a:solidFill>
              </a:rPr>
            </a:br>
            <a:r>
              <a:rPr lang="en" sz="3000">
                <a:solidFill>
                  <a:srgbClr val="FF0000"/>
                </a:solidFill>
              </a:rPr>
              <a:t>when you’re ready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Shape 2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4625" y="1095375"/>
            <a:ext cx="6667500" cy="295275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Shape 290"/>
          <p:cNvSpPr/>
          <p:nvPr/>
        </p:nvSpPr>
        <p:spPr>
          <a:xfrm>
            <a:off x="4659550" y="3064200"/>
            <a:ext cx="972900" cy="505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1" name="Shape 291"/>
          <p:cNvSpPr/>
          <p:nvPr/>
        </p:nvSpPr>
        <p:spPr>
          <a:xfrm>
            <a:off x="6147875" y="3005850"/>
            <a:ext cx="972900" cy="505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2" name="Shape 292"/>
          <p:cNvSpPr/>
          <p:nvPr/>
        </p:nvSpPr>
        <p:spPr>
          <a:xfrm rot="-5864738">
            <a:off x="5673691" y="1503042"/>
            <a:ext cx="594322" cy="602213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3" name="Shape 293"/>
          <p:cNvSpPr/>
          <p:nvPr/>
        </p:nvSpPr>
        <p:spPr>
          <a:xfrm>
            <a:off x="1357000" y="3365775"/>
            <a:ext cx="1689300" cy="418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rgbClr val="FF0000"/>
                </a:solidFill>
              </a:rPr>
              <a:t>Spin left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Shape 2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4625" y="1095375"/>
            <a:ext cx="6667500" cy="295275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Shape 299"/>
          <p:cNvSpPr/>
          <p:nvPr/>
        </p:nvSpPr>
        <p:spPr>
          <a:xfrm>
            <a:off x="4659550" y="3064200"/>
            <a:ext cx="972900" cy="505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0" name="Shape 300"/>
          <p:cNvSpPr/>
          <p:nvPr/>
        </p:nvSpPr>
        <p:spPr>
          <a:xfrm>
            <a:off x="6147875" y="3005850"/>
            <a:ext cx="972900" cy="505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/>
          <p:nvPr/>
        </p:nvSpPr>
        <p:spPr>
          <a:xfrm>
            <a:off x="1357000" y="3365775"/>
            <a:ext cx="1969800" cy="418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rgbClr val="FF0000"/>
                </a:solidFill>
              </a:rPr>
              <a:t>Spin right</a:t>
            </a:r>
          </a:p>
        </p:txBody>
      </p:sp>
      <p:sp>
        <p:nvSpPr>
          <p:cNvPr id="302" name="Shape 302"/>
          <p:cNvSpPr/>
          <p:nvPr/>
        </p:nvSpPr>
        <p:spPr>
          <a:xfrm rot="-5260242">
            <a:off x="5590853" y="1491768"/>
            <a:ext cx="656942" cy="606187"/>
          </a:xfrm>
          <a:prstGeom prst="curvedDownArrow">
            <a:avLst>
              <a:gd name="adj1" fmla="val 25000"/>
              <a:gd name="adj2" fmla="val 6958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03" name="Shape 3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2483603" y="2495517"/>
            <a:ext cx="227000" cy="468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Shape 3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1810452" y="2455228"/>
            <a:ext cx="207621" cy="54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/>
          <p:nvPr/>
        </p:nvSpPr>
        <p:spPr>
          <a:xfrm>
            <a:off x="118925" y="368900"/>
            <a:ext cx="4913100" cy="2937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>
                <a:solidFill>
                  <a:srgbClr val="FF0000"/>
                </a:solidFill>
              </a:rPr>
              <a:t>Flying practice time!</a:t>
            </a:r>
          </a:p>
          <a:p>
            <a:pPr marL="457200" lvl="0" indent="-419100" algn="ctr" rtl="0">
              <a:spcBef>
                <a:spcPts val="0"/>
              </a:spcBef>
              <a:buClr>
                <a:srgbClr val="FF0000"/>
              </a:buClr>
              <a:buSzPct val="100000"/>
              <a:buChar char="●"/>
            </a:pPr>
            <a:r>
              <a:rPr lang="en" sz="3000">
                <a:solidFill>
                  <a:srgbClr val="FF0000"/>
                </a:solidFill>
              </a:rPr>
              <a:t>Take off - Hover - Land</a:t>
            </a:r>
          </a:p>
          <a:p>
            <a:pPr marL="457200" lvl="0" indent="-419100" algn="ctr" rtl="0">
              <a:spcBef>
                <a:spcPts val="0"/>
              </a:spcBef>
              <a:buClr>
                <a:srgbClr val="FF0000"/>
              </a:buClr>
              <a:buSzPct val="100000"/>
              <a:buChar char="●"/>
            </a:pPr>
            <a:r>
              <a:rPr lang="en" sz="3000">
                <a:solidFill>
                  <a:srgbClr val="FF0000"/>
                </a:solidFill>
              </a:rPr>
              <a:t>Fly left - Fly right</a:t>
            </a:r>
          </a:p>
          <a:p>
            <a:pPr marL="457200" lvl="0" indent="-419100" algn="ctr" rtl="0">
              <a:spcBef>
                <a:spcPts val="0"/>
              </a:spcBef>
              <a:buClr>
                <a:srgbClr val="FF0000"/>
              </a:buClr>
              <a:buSzPct val="100000"/>
              <a:buChar char="●"/>
            </a:pPr>
            <a:r>
              <a:rPr lang="en" sz="3000">
                <a:solidFill>
                  <a:srgbClr val="FF0000"/>
                </a:solidFill>
              </a:rPr>
              <a:t>Fly away - Fly back</a:t>
            </a:r>
          </a:p>
          <a:p>
            <a:pPr marL="457200" lvl="0" indent="-419100" algn="ctr" rtl="0">
              <a:spcBef>
                <a:spcPts val="0"/>
              </a:spcBef>
              <a:buClr>
                <a:srgbClr val="FF0000"/>
              </a:buClr>
              <a:buSzPct val="100000"/>
              <a:buChar char="●"/>
            </a:pPr>
            <a:r>
              <a:rPr lang="en" sz="3000">
                <a:solidFill>
                  <a:srgbClr val="FF0000"/>
                </a:solidFill>
              </a:rPr>
              <a:t>Repeat until comfortable</a:t>
            </a:r>
          </a:p>
        </p:txBody>
      </p:sp>
      <p:pic>
        <p:nvPicPr>
          <p:cNvPr id="310" name="Shape 310"/>
          <p:cNvPicPr preferRelativeResize="0"/>
          <p:nvPr/>
        </p:nvPicPr>
        <p:blipFill rotWithShape="1">
          <a:blip r:embed="rId3">
            <a:alphaModFix/>
          </a:blip>
          <a:srcRect l="47611" t="17731" r="9506" b="20634"/>
          <a:stretch/>
        </p:blipFill>
        <p:spPr>
          <a:xfrm>
            <a:off x="5527700" y="128312"/>
            <a:ext cx="2875424" cy="178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Shape 311"/>
          <p:cNvPicPr preferRelativeResize="0"/>
          <p:nvPr/>
        </p:nvPicPr>
        <p:blipFill rotWithShape="1">
          <a:blip r:embed="rId3">
            <a:alphaModFix/>
          </a:blip>
          <a:srcRect l="47611" t="17731" r="9506" b="20634"/>
          <a:stretch/>
        </p:blipFill>
        <p:spPr>
          <a:xfrm>
            <a:off x="5527700" y="3230462"/>
            <a:ext cx="2875424" cy="1784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/>
        </p:nvSpPr>
        <p:spPr>
          <a:xfrm>
            <a:off x="106550" y="0"/>
            <a:ext cx="4552500" cy="2937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>
                <a:solidFill>
                  <a:srgbClr val="FF0000"/>
                </a:solidFill>
              </a:rPr>
              <a:t>Flying practice time!</a:t>
            </a:r>
          </a:p>
          <a:p>
            <a:pPr marL="457200" lvl="0" indent="-419100" algn="ctr" rtl="0">
              <a:spcBef>
                <a:spcPts val="0"/>
              </a:spcBef>
              <a:buClr>
                <a:srgbClr val="FF0000"/>
              </a:buClr>
              <a:buSzPct val="100000"/>
              <a:buChar char="●"/>
            </a:pPr>
            <a:r>
              <a:rPr lang="en" sz="3000">
                <a:solidFill>
                  <a:srgbClr val="FF0000"/>
                </a:solidFill>
              </a:rPr>
              <a:t>Fly left - Fly right</a:t>
            </a:r>
          </a:p>
          <a:p>
            <a:pPr lvl="0" algn="ctr" rtl="0">
              <a:spcBef>
                <a:spcPts val="0"/>
              </a:spcBef>
              <a:buNone/>
            </a:pPr>
            <a:endParaRPr sz="3000">
              <a:solidFill>
                <a:srgbClr val="FF0000"/>
              </a:solidFill>
            </a:endParaRPr>
          </a:p>
        </p:txBody>
      </p:sp>
      <p:pic>
        <p:nvPicPr>
          <p:cNvPr id="317" name="Shape 317"/>
          <p:cNvPicPr preferRelativeResize="0"/>
          <p:nvPr/>
        </p:nvPicPr>
        <p:blipFill rotWithShape="1">
          <a:blip r:embed="rId3">
            <a:alphaModFix/>
          </a:blip>
          <a:srcRect l="50438" t="22390" r="7004" b="12237"/>
          <a:stretch/>
        </p:blipFill>
        <p:spPr>
          <a:xfrm>
            <a:off x="1062575" y="3091132"/>
            <a:ext cx="2530574" cy="16446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8" name="Shape 318"/>
          <p:cNvGrpSpPr/>
          <p:nvPr/>
        </p:nvGrpSpPr>
        <p:grpSpPr>
          <a:xfrm>
            <a:off x="6147752" y="2193794"/>
            <a:ext cx="2678740" cy="2802286"/>
            <a:chOff x="5041089" y="494442"/>
            <a:chExt cx="3971446" cy="4154612"/>
          </a:xfrm>
        </p:grpSpPr>
        <p:pic>
          <p:nvPicPr>
            <p:cNvPr id="319" name="Shape 3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3082911">
              <a:off x="5290052" y="1417598"/>
              <a:ext cx="3473520" cy="230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0" name="Shape 3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7758738">
              <a:off x="7556836" y="3249076"/>
              <a:ext cx="334040" cy="6874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1" name="Shape 32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7758739">
              <a:off x="5764392" y="2168853"/>
              <a:ext cx="305524" cy="80576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/>
          <p:nvPr/>
        </p:nvSpPr>
        <p:spPr>
          <a:xfrm>
            <a:off x="118925" y="368900"/>
            <a:ext cx="4552500" cy="2937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endParaRPr sz="3000">
              <a:solidFill>
                <a:srgbClr val="FF0000"/>
              </a:solidFill>
            </a:endParaRPr>
          </a:p>
          <a:p>
            <a:pPr marL="457200" lvl="0" indent="-419100" algn="ctr" rtl="0">
              <a:spcBef>
                <a:spcPts val="0"/>
              </a:spcBef>
              <a:buClr>
                <a:srgbClr val="FF0000"/>
              </a:buClr>
              <a:buSzPct val="100000"/>
              <a:buChar char="●"/>
            </a:pPr>
            <a:r>
              <a:rPr lang="en" sz="3000">
                <a:solidFill>
                  <a:srgbClr val="FF0000"/>
                </a:solidFill>
              </a:rPr>
              <a:t>Fly away - Fly back</a:t>
            </a:r>
          </a:p>
          <a:p>
            <a:pPr lvl="0" algn="ctr" rtl="0">
              <a:spcBef>
                <a:spcPts val="0"/>
              </a:spcBef>
              <a:buNone/>
            </a:pPr>
            <a:endParaRPr sz="3000">
              <a:solidFill>
                <a:srgbClr val="FF0000"/>
              </a:solidFill>
            </a:endParaRPr>
          </a:p>
        </p:txBody>
      </p:sp>
      <p:pic>
        <p:nvPicPr>
          <p:cNvPr id="327" name="Shape 3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2175" y="1002025"/>
            <a:ext cx="1328349" cy="26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Shape 3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8498" y="3509275"/>
            <a:ext cx="5959950" cy="120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/>
          <p:nvPr/>
        </p:nvSpPr>
        <p:spPr>
          <a:xfrm>
            <a:off x="2188725" y="1050575"/>
            <a:ext cx="4552500" cy="2937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 dirty="0">
                <a:solidFill>
                  <a:srgbClr val="FF0000"/>
                </a:solidFill>
              </a:rPr>
              <a:t>What if my drone</a:t>
            </a:r>
            <a:br>
              <a:rPr lang="en" sz="3000" dirty="0">
                <a:solidFill>
                  <a:srgbClr val="FF0000"/>
                </a:solidFill>
              </a:rPr>
            </a:br>
            <a:r>
              <a:rPr lang="en" sz="3000" dirty="0">
                <a:solidFill>
                  <a:srgbClr val="FF0000"/>
                </a:solidFill>
              </a:rPr>
              <a:t>won’t fly straight</a:t>
            </a:r>
            <a:r>
              <a:rPr lang="en" sz="3000" dirty="0" smtClean="0">
                <a:solidFill>
                  <a:srgbClr val="FF0000"/>
                </a:solidFill>
              </a:rPr>
              <a:t>?</a:t>
            </a:r>
            <a:endParaRPr lang="en-US" sz="3000" dirty="0" smtClean="0">
              <a:solidFill>
                <a:srgbClr val="FF0000"/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endParaRPr lang="en-US" sz="3000" dirty="0" smtClean="0">
              <a:solidFill>
                <a:srgbClr val="FF0000"/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-US" sz="3000" dirty="0" smtClean="0">
                <a:solidFill>
                  <a:srgbClr val="FF0000"/>
                </a:solidFill>
              </a:rPr>
              <a:t>Calibrate!</a:t>
            </a:r>
            <a:endParaRPr lang="en" sz="3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Shape 3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60349"/>
            <a:ext cx="4731874" cy="3586451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Shape 339"/>
          <p:cNvSpPr txBox="1"/>
          <p:nvPr/>
        </p:nvSpPr>
        <p:spPr>
          <a:xfrm>
            <a:off x="4731874" y="340474"/>
            <a:ext cx="4412126" cy="48030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dirty="0">
                <a:solidFill>
                  <a:srgbClr val="FFFFFF"/>
                </a:solidFill>
              </a:rPr>
              <a:t>Calibration steps</a:t>
            </a:r>
          </a:p>
          <a:p>
            <a:pPr lvl="0" rtl="0">
              <a:spcBef>
                <a:spcPts val="0"/>
              </a:spcBef>
              <a:buNone/>
            </a:pPr>
            <a:endParaRPr sz="2400" dirty="0">
              <a:solidFill>
                <a:srgbClr val="FFFFFF"/>
              </a:solidFill>
            </a:endParaRPr>
          </a:p>
          <a:p>
            <a:pPr marL="457200" lvl="0" indent="-36195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-US" sz="2100" dirty="0" smtClean="0">
                <a:solidFill>
                  <a:srgbClr val="FFFFFF"/>
                </a:solidFill>
              </a:rPr>
              <a:t>Turn transmitter off &amp; unplug battery on drone.</a:t>
            </a:r>
          </a:p>
          <a:p>
            <a:pPr marL="457200" lvl="0" indent="-36195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2100" dirty="0" smtClean="0">
                <a:solidFill>
                  <a:srgbClr val="FFFFFF"/>
                </a:solidFill>
              </a:rPr>
              <a:t>Turn </a:t>
            </a:r>
            <a:r>
              <a:rPr lang="en" sz="2100" dirty="0">
                <a:solidFill>
                  <a:srgbClr val="FFFFFF"/>
                </a:solidFill>
              </a:rPr>
              <a:t>transmitter on </a:t>
            </a:r>
          </a:p>
          <a:p>
            <a:pPr marL="457200" lvl="0" indent="-36195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2100" dirty="0">
                <a:solidFill>
                  <a:srgbClr val="FFFFFF"/>
                </a:solidFill>
              </a:rPr>
              <a:t>Push throttle up then down</a:t>
            </a:r>
          </a:p>
          <a:p>
            <a:pPr marL="914400" lvl="1" indent="-361950" rtl="0">
              <a:spcBef>
                <a:spcPts val="0"/>
              </a:spcBef>
              <a:buClr>
                <a:srgbClr val="FFFFFF"/>
              </a:buClr>
              <a:buSzPct val="100000"/>
              <a:buChar char="○"/>
            </a:pPr>
            <a:r>
              <a:rPr lang="en" sz="2100" dirty="0">
                <a:solidFill>
                  <a:srgbClr val="FFFFFF"/>
                </a:solidFill>
              </a:rPr>
              <a:t>Plug battery into drone</a:t>
            </a:r>
          </a:p>
          <a:p>
            <a:pPr marL="1371600" lvl="2" indent="-361950" rtl="0">
              <a:spcBef>
                <a:spcPts val="0"/>
              </a:spcBef>
              <a:buClr>
                <a:srgbClr val="FFFFFF"/>
              </a:buClr>
              <a:buSzPct val="100000"/>
              <a:buChar char="■"/>
            </a:pPr>
            <a:r>
              <a:rPr lang="en" sz="2100" dirty="0">
                <a:solidFill>
                  <a:srgbClr val="FFFFFF"/>
                </a:solidFill>
              </a:rPr>
              <a:t>Place drone on level surface</a:t>
            </a:r>
          </a:p>
          <a:p>
            <a:pPr marL="1371600" lvl="2" indent="-361950" rtl="0">
              <a:spcBef>
                <a:spcPts val="0"/>
              </a:spcBef>
              <a:buClr>
                <a:srgbClr val="FFFFFF"/>
              </a:buClr>
              <a:buSzPct val="100000"/>
              <a:buChar char="■"/>
            </a:pPr>
            <a:r>
              <a:rPr lang="en-US" sz="2100" dirty="0" smtClean="0">
                <a:solidFill>
                  <a:srgbClr val="FFFFFF"/>
                </a:solidFill>
              </a:rPr>
              <a:t>Don’t move the throttle.</a:t>
            </a:r>
          </a:p>
          <a:p>
            <a:pPr marL="1371600" lvl="2" indent="-361950" rtl="0">
              <a:spcBef>
                <a:spcPts val="0"/>
              </a:spcBef>
              <a:buClr>
                <a:srgbClr val="FFFFFF"/>
              </a:buClr>
              <a:buSzPct val="100000"/>
              <a:buChar char="■"/>
            </a:pPr>
            <a:r>
              <a:rPr lang="en" sz="2100" dirty="0" smtClean="0">
                <a:solidFill>
                  <a:srgbClr val="FFFFFF"/>
                </a:solidFill>
              </a:rPr>
              <a:t>Push </a:t>
            </a:r>
            <a:r>
              <a:rPr lang="en" sz="2100" u="sng" dirty="0">
                <a:solidFill>
                  <a:srgbClr val="FFFFFF"/>
                </a:solidFill>
              </a:rPr>
              <a:t>right</a:t>
            </a:r>
            <a:r>
              <a:rPr lang="en" sz="2100" dirty="0">
                <a:solidFill>
                  <a:srgbClr val="FFFFFF"/>
                </a:solidFill>
              </a:rPr>
              <a:t> </a:t>
            </a:r>
            <a:r>
              <a:rPr lang="en" sz="2100" dirty="0" smtClean="0">
                <a:solidFill>
                  <a:srgbClr val="FFFFFF"/>
                </a:solidFill>
              </a:rPr>
              <a:t>control </a:t>
            </a:r>
            <a:r>
              <a:rPr lang="en" sz="2100" dirty="0">
                <a:solidFill>
                  <a:srgbClr val="FFFFFF"/>
                </a:solidFill>
              </a:rPr>
              <a:t>forward and back, </a:t>
            </a:r>
            <a:r>
              <a:rPr lang="en-US" sz="2100" dirty="0" smtClean="0">
                <a:solidFill>
                  <a:srgbClr val="FFFFFF"/>
                </a:solidFill>
              </a:rPr>
              <a:t> 	   </a:t>
            </a:r>
            <a:r>
              <a:rPr lang="en" sz="2100" dirty="0" smtClean="0">
                <a:solidFill>
                  <a:srgbClr val="FFFFFF"/>
                </a:solidFill>
              </a:rPr>
              <a:t>left </a:t>
            </a:r>
            <a:r>
              <a:rPr lang="en" sz="2100" dirty="0">
                <a:solidFill>
                  <a:srgbClr val="FFFFFF"/>
                </a:solidFill>
              </a:rPr>
              <a:t>and right, and </a:t>
            </a:r>
            <a:r>
              <a:rPr lang="en-US" sz="2100" dirty="0" smtClean="0">
                <a:solidFill>
                  <a:srgbClr val="FFFFFF"/>
                </a:solidFill>
              </a:rPr>
              <a:t>     </a:t>
            </a:r>
            <a:r>
              <a:rPr lang="en" sz="2100" dirty="0" smtClean="0">
                <a:solidFill>
                  <a:srgbClr val="FFFFFF"/>
                </a:solidFill>
              </a:rPr>
              <a:t>into </a:t>
            </a:r>
            <a:r>
              <a:rPr lang="en" sz="2100" dirty="0">
                <a:solidFill>
                  <a:srgbClr val="FFFFFF"/>
                </a:solidFill>
              </a:rPr>
              <a:t>lower right corner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Shape 3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1167"/>
            <a:ext cx="617220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Shape 345"/>
          <p:cNvSpPr txBox="1"/>
          <p:nvPr/>
        </p:nvSpPr>
        <p:spPr>
          <a:xfrm>
            <a:off x="6322975" y="340475"/>
            <a:ext cx="2558400" cy="442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 dirty="0">
                <a:solidFill>
                  <a:srgbClr val="EEFF41"/>
                </a:solidFill>
              </a:rPr>
              <a:t>Adjusting Trim</a:t>
            </a:r>
          </a:p>
          <a:p>
            <a:pPr lvl="0">
              <a:spcBef>
                <a:spcPts val="0"/>
              </a:spcBef>
              <a:buNone/>
            </a:pPr>
            <a:endParaRPr sz="2400" dirty="0"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" sz="2400" dirty="0">
                <a:solidFill>
                  <a:srgbClr val="FFFFFF"/>
                </a:solidFill>
              </a:rPr>
              <a:t>Figure out which direction the drone drifts. </a:t>
            </a:r>
          </a:p>
          <a:p>
            <a:pPr lvl="0">
              <a:spcBef>
                <a:spcPts val="0"/>
              </a:spcBef>
              <a:buNone/>
            </a:pPr>
            <a:endParaRPr sz="2400" dirty="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2400" dirty="0">
                <a:solidFill>
                  <a:srgbClr val="FFFFFF"/>
                </a:solidFill>
              </a:rPr>
              <a:t>In a low flight adjust the appropriate trim button.</a:t>
            </a:r>
          </a:p>
          <a:p>
            <a:pPr lvl="0" rtl="0">
              <a:spcBef>
                <a:spcPts val="0"/>
              </a:spcBef>
              <a:buNone/>
            </a:pPr>
            <a:endParaRPr sz="2400" dirty="0">
              <a:solidFill>
                <a:srgbClr val="FFFFFF"/>
              </a:solidFill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solidFill>
                <a:srgbClr val="FFFFFF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153638" y="697068"/>
            <a:ext cx="860370" cy="44036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83823" y="2211509"/>
            <a:ext cx="645278" cy="738559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83823" y="4188007"/>
            <a:ext cx="860370" cy="44036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Shape 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0350" y="179950"/>
            <a:ext cx="7126088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Shape 72"/>
          <p:cNvSpPr txBox="1"/>
          <p:nvPr/>
        </p:nvSpPr>
        <p:spPr>
          <a:xfrm>
            <a:off x="2266525" y="815500"/>
            <a:ext cx="1575900" cy="72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>
                <a:solidFill>
                  <a:srgbClr val="FFFF00"/>
                </a:solidFill>
              </a:rPr>
              <a:t>Battery</a:t>
            </a:r>
          </a:p>
        </p:txBody>
      </p:sp>
      <p:sp>
        <p:nvSpPr>
          <p:cNvPr id="73" name="Shape 73"/>
          <p:cNvSpPr txBox="1"/>
          <p:nvPr/>
        </p:nvSpPr>
        <p:spPr>
          <a:xfrm>
            <a:off x="1634225" y="3004225"/>
            <a:ext cx="1575900" cy="72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FF00"/>
                </a:solidFill>
              </a:rPr>
              <a:t>Controller</a:t>
            </a:r>
          </a:p>
        </p:txBody>
      </p:sp>
      <p:sp>
        <p:nvSpPr>
          <p:cNvPr id="74" name="Shape 74"/>
          <p:cNvSpPr txBox="1"/>
          <p:nvPr/>
        </p:nvSpPr>
        <p:spPr>
          <a:xfrm>
            <a:off x="3949425" y="4502275"/>
            <a:ext cx="1965000" cy="72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FF00"/>
                </a:solidFill>
              </a:rPr>
              <a:t>Screwdriver</a:t>
            </a:r>
          </a:p>
        </p:txBody>
      </p:sp>
      <p:sp>
        <p:nvSpPr>
          <p:cNvPr id="75" name="Shape 75"/>
          <p:cNvSpPr txBox="1"/>
          <p:nvPr/>
        </p:nvSpPr>
        <p:spPr>
          <a:xfrm>
            <a:off x="7101175" y="3529375"/>
            <a:ext cx="1575900" cy="72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FF00"/>
                </a:solidFill>
              </a:rPr>
              <a:t>Extra blades</a:t>
            </a:r>
          </a:p>
        </p:txBody>
      </p:sp>
      <p:sp>
        <p:nvSpPr>
          <p:cNvPr id="76" name="Shape 76"/>
          <p:cNvSpPr txBox="1"/>
          <p:nvPr/>
        </p:nvSpPr>
        <p:spPr>
          <a:xfrm>
            <a:off x="4276400" y="0"/>
            <a:ext cx="1575900" cy="72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FF00"/>
                </a:solidFill>
              </a:rPr>
              <a:t>Manual</a:t>
            </a:r>
          </a:p>
        </p:txBody>
      </p:sp>
      <p:sp>
        <p:nvSpPr>
          <p:cNvPr id="77" name="Shape 77"/>
          <p:cNvSpPr txBox="1"/>
          <p:nvPr/>
        </p:nvSpPr>
        <p:spPr>
          <a:xfrm>
            <a:off x="6286275" y="358300"/>
            <a:ext cx="1575900" cy="72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FF00"/>
                </a:solidFill>
              </a:rPr>
              <a:t>USB Charger</a:t>
            </a:r>
          </a:p>
        </p:txBody>
      </p:sp>
      <p:sp>
        <p:nvSpPr>
          <p:cNvPr id="78" name="Shape 78"/>
          <p:cNvSpPr txBox="1"/>
          <p:nvPr/>
        </p:nvSpPr>
        <p:spPr>
          <a:xfrm>
            <a:off x="7324900" y="1447650"/>
            <a:ext cx="1575900" cy="72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FF00"/>
                </a:solidFill>
              </a:rPr>
              <a:t>Extra gears</a:t>
            </a:r>
          </a:p>
        </p:txBody>
      </p:sp>
      <p:sp>
        <p:nvSpPr>
          <p:cNvPr id="79" name="Shape 79"/>
          <p:cNvSpPr txBox="1"/>
          <p:nvPr/>
        </p:nvSpPr>
        <p:spPr>
          <a:xfrm>
            <a:off x="4513625" y="3271675"/>
            <a:ext cx="1225800" cy="97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FF00"/>
                </a:solidFill>
              </a:rPr>
              <a:t>Card &amp; reader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 txBox="1"/>
          <p:nvPr/>
        </p:nvSpPr>
        <p:spPr>
          <a:xfrm>
            <a:off x="694775" y="518500"/>
            <a:ext cx="3121500" cy="293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1" name="Shape 351"/>
          <p:cNvSpPr txBox="1"/>
          <p:nvPr/>
        </p:nvSpPr>
        <p:spPr>
          <a:xfrm>
            <a:off x="653300" y="394050"/>
            <a:ext cx="6035400" cy="34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 dirty="0">
                <a:solidFill>
                  <a:srgbClr val="FFFF00"/>
                </a:solidFill>
              </a:rPr>
              <a:t>Set up an obstacle course</a:t>
            </a:r>
          </a:p>
          <a:p>
            <a:pPr lvl="0">
              <a:spcBef>
                <a:spcPts val="0"/>
              </a:spcBef>
              <a:buNone/>
            </a:pPr>
            <a:endParaRPr lang="en-US" sz="2400" dirty="0" smtClean="0">
              <a:solidFill>
                <a:srgbClr val="FFFF00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" sz="2400" dirty="0" smtClean="0">
                <a:solidFill>
                  <a:srgbClr val="FFFF00"/>
                </a:solidFill>
              </a:rPr>
              <a:t>Help </a:t>
            </a:r>
            <a:r>
              <a:rPr lang="en" sz="2400" dirty="0">
                <a:solidFill>
                  <a:srgbClr val="FFFF00"/>
                </a:solidFill>
              </a:rPr>
              <a:t>each other master skills</a:t>
            </a:r>
          </a:p>
          <a:p>
            <a:pPr lvl="0">
              <a:spcBef>
                <a:spcPts val="0"/>
              </a:spcBef>
              <a:buNone/>
            </a:pPr>
            <a:endParaRPr lang="en-US" sz="2400" dirty="0" smtClean="0">
              <a:solidFill>
                <a:srgbClr val="FFFF00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" sz="2400" dirty="0" smtClean="0">
                <a:solidFill>
                  <a:srgbClr val="FFFF00"/>
                </a:solidFill>
              </a:rPr>
              <a:t>Consider </a:t>
            </a:r>
            <a:r>
              <a:rPr lang="en" sz="2400" dirty="0">
                <a:solidFill>
                  <a:srgbClr val="FFFF00"/>
                </a:solidFill>
              </a:rPr>
              <a:t>how you will help learners learn</a:t>
            </a:r>
          </a:p>
          <a:p>
            <a:pPr lvl="0">
              <a:spcBef>
                <a:spcPts val="0"/>
              </a:spcBef>
              <a:buNone/>
            </a:pPr>
            <a:r>
              <a:rPr lang="en" sz="2400" dirty="0">
                <a:solidFill>
                  <a:srgbClr val="FFFF00"/>
                </a:solidFill>
              </a:rPr>
              <a:t>(instructors may want to adopt a hands-off transmitters rule)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/>
          <p:nvPr/>
        </p:nvSpPr>
        <p:spPr>
          <a:xfrm>
            <a:off x="694775" y="518500"/>
            <a:ext cx="3121500" cy="293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 txBox="1"/>
          <p:nvPr/>
        </p:nvSpPr>
        <p:spPr>
          <a:xfrm>
            <a:off x="1234025" y="91650"/>
            <a:ext cx="6035400" cy="34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b="1" dirty="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Taking photos and videos with your drone</a:t>
            </a:r>
          </a:p>
        </p:txBody>
      </p:sp>
      <p:pic>
        <p:nvPicPr>
          <p:cNvPr id="2" name="Picture 1" descr="Workshop participants group 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9487"/>
            <a:ext cx="9144000" cy="3544013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 txBox="1"/>
          <p:nvPr/>
        </p:nvSpPr>
        <p:spPr>
          <a:xfrm>
            <a:off x="4293175" y="3536150"/>
            <a:ext cx="4573200" cy="134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b="1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Inserting your TF (Micro SD) card</a:t>
            </a:r>
          </a:p>
        </p:txBody>
      </p:sp>
      <p:sp>
        <p:nvSpPr>
          <p:cNvPr id="363" name="Shape 363"/>
          <p:cNvSpPr/>
          <p:nvPr/>
        </p:nvSpPr>
        <p:spPr>
          <a:xfrm>
            <a:off x="518500" y="311100"/>
            <a:ext cx="3888600" cy="4386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64" name="Shape 3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425" y="2133150"/>
            <a:ext cx="3864726" cy="1960504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Shape 365"/>
          <p:cNvSpPr/>
          <p:nvPr/>
        </p:nvSpPr>
        <p:spPr>
          <a:xfrm>
            <a:off x="979487" y="560000"/>
            <a:ext cx="331800" cy="10578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6" name="Shape 366"/>
          <p:cNvSpPr txBox="1"/>
          <p:nvPr/>
        </p:nvSpPr>
        <p:spPr>
          <a:xfrm>
            <a:off x="1617725" y="871075"/>
            <a:ext cx="1991100" cy="69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rgbClr val="FF0000"/>
                </a:solidFill>
              </a:rPr>
              <a:t>Front of drone</a:t>
            </a:r>
          </a:p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rgbClr val="FF0000"/>
                </a:solidFill>
              </a:rPr>
              <a:t>(headlight)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Shape 3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864727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Shape 3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69527" y="152400"/>
            <a:ext cx="4822074" cy="3212046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Shape 373"/>
          <p:cNvSpPr/>
          <p:nvPr/>
        </p:nvSpPr>
        <p:spPr>
          <a:xfrm>
            <a:off x="1399950" y="974775"/>
            <a:ext cx="331800" cy="10578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4" name="Shape 374"/>
          <p:cNvSpPr txBox="1"/>
          <p:nvPr/>
        </p:nvSpPr>
        <p:spPr>
          <a:xfrm>
            <a:off x="4293175" y="3536150"/>
            <a:ext cx="4573200" cy="134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b="1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Inserting your TF (Micro SD) card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 txBox="1"/>
          <p:nvPr/>
        </p:nvSpPr>
        <p:spPr>
          <a:xfrm>
            <a:off x="4059700" y="3430315"/>
            <a:ext cx="4806600" cy="134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b="1" dirty="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Modifying your camera to point down</a:t>
            </a:r>
          </a:p>
        </p:txBody>
      </p:sp>
      <p:pic>
        <p:nvPicPr>
          <p:cNvPr id="380" name="Shape 3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735369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Shape 3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0169" y="152400"/>
            <a:ext cx="4523891" cy="32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Shape 386"/>
          <p:cNvPicPr preferRelativeResize="0"/>
          <p:nvPr/>
        </p:nvPicPr>
        <p:blipFill rotWithShape="1">
          <a:blip r:embed="rId3">
            <a:alphaModFix/>
          </a:blip>
          <a:srcRect t="6855"/>
          <a:stretch/>
        </p:blipFill>
        <p:spPr>
          <a:xfrm>
            <a:off x="1712775" y="435550"/>
            <a:ext cx="5718450" cy="4506925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Shape 387"/>
          <p:cNvSpPr/>
          <p:nvPr/>
        </p:nvSpPr>
        <p:spPr>
          <a:xfrm>
            <a:off x="2091450" y="1303500"/>
            <a:ext cx="1546500" cy="1029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8" name="Shape 388"/>
          <p:cNvSpPr/>
          <p:nvPr/>
        </p:nvSpPr>
        <p:spPr>
          <a:xfrm>
            <a:off x="5535050" y="912550"/>
            <a:ext cx="1683000" cy="2213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9" name="Shape 389"/>
          <p:cNvSpPr/>
          <p:nvPr/>
        </p:nvSpPr>
        <p:spPr>
          <a:xfrm>
            <a:off x="2023200" y="1011700"/>
            <a:ext cx="1683000" cy="379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0" name="Shape 390"/>
          <p:cNvSpPr/>
          <p:nvPr/>
        </p:nvSpPr>
        <p:spPr>
          <a:xfrm>
            <a:off x="4114800" y="3034925"/>
            <a:ext cx="958200" cy="528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1" name="Shape 391"/>
          <p:cNvSpPr/>
          <p:nvPr/>
        </p:nvSpPr>
        <p:spPr>
          <a:xfrm>
            <a:off x="2028425" y="3959075"/>
            <a:ext cx="1546500" cy="528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2" name="Shape 392"/>
          <p:cNvSpPr/>
          <p:nvPr/>
        </p:nvSpPr>
        <p:spPr>
          <a:xfrm>
            <a:off x="5603300" y="3959075"/>
            <a:ext cx="1546500" cy="528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3" name="Shape 393"/>
          <p:cNvSpPr/>
          <p:nvPr/>
        </p:nvSpPr>
        <p:spPr>
          <a:xfrm>
            <a:off x="3424125" y="1303500"/>
            <a:ext cx="379200" cy="237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4" name="Shape 394"/>
          <p:cNvSpPr/>
          <p:nvPr/>
        </p:nvSpPr>
        <p:spPr>
          <a:xfrm>
            <a:off x="3390000" y="3563825"/>
            <a:ext cx="2469000" cy="1283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Day 2</a:t>
            </a:r>
          </a:p>
        </p:txBody>
      </p:sp>
      <p:sp>
        <p:nvSpPr>
          <p:cNvPr id="400" name="Shape 40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 dirty="0">
                <a:solidFill>
                  <a:srgbClr val="FFFF00"/>
                </a:solidFill>
              </a:rPr>
              <a:t>Start charging your batteries</a:t>
            </a:r>
          </a:p>
          <a:p>
            <a:pPr lvl="0">
              <a:spcBef>
                <a:spcPts val="0"/>
              </a:spcBef>
              <a:buNone/>
            </a:pPr>
            <a:endParaRPr sz="2400" dirty="0">
              <a:solidFill>
                <a:srgbClr val="FFFF00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" sz="2400" dirty="0">
                <a:solidFill>
                  <a:srgbClr val="FFFF00"/>
                </a:solidFill>
              </a:rPr>
              <a:t>Choose a group and upload photos to the participant pages:  </a:t>
            </a:r>
            <a:r>
              <a:rPr lang="en" sz="2400" u="sng" dirty="0">
                <a:solidFill>
                  <a:srgbClr val="FFFF00"/>
                </a:solidFill>
                <a:hlinkClick r:id="rId3"/>
              </a:rPr>
              <a:t>http://</a:t>
            </a:r>
            <a:r>
              <a:rPr lang="en" sz="2400" u="sng" dirty="0" smtClean="0">
                <a:solidFill>
                  <a:srgbClr val="FFFF00"/>
                </a:solidFill>
                <a:hlinkClick r:id="rId3"/>
              </a:rPr>
              <a:t>serc.carleton.edu/earth_rendezvous/2017/program/morning_workshops/w4/workspace/index.html</a:t>
            </a:r>
            <a:endParaRPr lang="en-US" sz="2400" u="sng" dirty="0" smtClean="0">
              <a:solidFill>
                <a:srgbClr val="FFFF00"/>
              </a:solidFill>
              <a:hlinkClick r:id="rId3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93749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-US" dirty="0" smtClean="0"/>
              <a:t>9:00 </a:t>
            </a:r>
            <a:r>
              <a:rPr lang="en-US" b="1" dirty="0"/>
              <a:t>Work in small groups through a classroom-ready learning activity</a:t>
            </a:r>
            <a:endParaRPr lang="en" dirty="0"/>
          </a:p>
        </p:txBody>
      </p:sp>
      <p:sp>
        <p:nvSpPr>
          <p:cNvPr id="400" name="Shape 400"/>
          <p:cNvSpPr txBox="1">
            <a:spLocks noGrp="1"/>
          </p:cNvSpPr>
          <p:nvPr>
            <p:ph type="body" idx="1"/>
          </p:nvPr>
        </p:nvSpPr>
        <p:spPr>
          <a:xfrm>
            <a:off x="311700" y="1382523"/>
            <a:ext cx="8520600" cy="318635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buNone/>
            </a:pPr>
            <a:r>
              <a:rPr lang="en-US" sz="2400" b="1" i="1" dirty="0" smtClean="0"/>
              <a:t>Engineering problem or activity:</a:t>
            </a:r>
          </a:p>
          <a:p>
            <a:pPr lvl="0">
              <a:buNone/>
            </a:pPr>
            <a:r>
              <a:rPr lang="en-US" sz="2400" b="1" dirty="0" smtClean="0">
                <a:solidFill>
                  <a:srgbClr val="FFFFFF"/>
                </a:solidFill>
              </a:rPr>
              <a:t>How much weight can my drone carry?</a:t>
            </a:r>
          </a:p>
          <a:p>
            <a:pPr lvl="0">
              <a:buNone/>
            </a:pPr>
            <a:r>
              <a:rPr lang="en-US" sz="2400" b="1" dirty="0">
                <a:hlinkClick r:id="rId3"/>
              </a:rPr>
              <a:t>https://scied.ucar.edu/activity/uav-test-carry-</a:t>
            </a:r>
            <a:r>
              <a:rPr lang="en-US" sz="2400" b="1" dirty="0" smtClean="0">
                <a:hlinkClick r:id="rId3"/>
              </a:rPr>
              <a:t>payload</a:t>
            </a:r>
            <a:endParaRPr lang="en-US" sz="2400" b="1" dirty="0" smtClean="0"/>
          </a:p>
          <a:p>
            <a:pPr lvl="0">
              <a:buNone/>
            </a:pPr>
            <a:endParaRPr lang="en-US" sz="2400" b="1" dirty="0" smtClean="0"/>
          </a:p>
          <a:p>
            <a:pPr lvl="0">
              <a:buNone/>
            </a:pPr>
            <a:r>
              <a:rPr lang="en-US" sz="2400" b="1" dirty="0" smtClean="0">
                <a:solidFill>
                  <a:srgbClr val="FFFFFF"/>
                </a:solidFill>
              </a:rPr>
              <a:t>How high is my drone flying?</a:t>
            </a:r>
          </a:p>
          <a:p>
            <a:pPr lvl="0">
              <a:buNone/>
            </a:pPr>
            <a:r>
              <a:rPr lang="en-US" sz="2400" b="1" dirty="0">
                <a:hlinkClick r:id="rId4"/>
              </a:rPr>
              <a:t>https://scied.ucar.edu/activity/uav-test-</a:t>
            </a:r>
            <a:r>
              <a:rPr lang="en-US" sz="2400" b="1" dirty="0" smtClean="0">
                <a:hlinkClick r:id="rId4"/>
              </a:rPr>
              <a:t>altitude</a:t>
            </a:r>
            <a:r>
              <a:rPr lang="en-US" sz="2400" b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64779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311700" y="87325"/>
            <a:ext cx="8520600" cy="831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Science / Flight Team &amp; Roles</a:t>
            </a:r>
          </a:p>
        </p:txBody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227375" y="842500"/>
            <a:ext cx="2537400" cy="4245000"/>
          </a:xfrm>
          <a:prstGeom prst="rect">
            <a:avLst/>
          </a:prstGeom>
          <a:ln w="57150" cap="flat" cmpd="sng">
            <a:solidFill>
              <a:srgbClr val="0B539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" b="1" dirty="0">
                <a:solidFill>
                  <a:schemeClr val="tx1"/>
                </a:solidFill>
              </a:rPr>
              <a:t>Pilot Roles: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" dirty="0">
                <a:solidFill>
                  <a:schemeClr val="tx1"/>
                </a:solidFill>
              </a:rPr>
              <a:t>Pre-flight</a:t>
            </a:r>
          </a:p>
          <a:p>
            <a:pPr marL="457200" lvl="0" indent="-228600" rtl="0">
              <a:spcBef>
                <a:spcPts val="0"/>
              </a:spcBef>
              <a:spcAft>
                <a:spcPts val="1000"/>
              </a:spcAft>
            </a:pPr>
            <a:r>
              <a:rPr lang="en" dirty="0">
                <a:solidFill>
                  <a:schemeClr val="tx1"/>
                </a:solidFill>
              </a:rPr>
              <a:t>Checks</a:t>
            </a:r>
            <a:r>
              <a:rPr lang="en" dirty="0">
                <a:solidFill>
                  <a:schemeClr val="tx1"/>
                </a:solidFill>
              </a:rPr>
              <a:t> the drone 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" dirty="0">
                <a:solidFill>
                  <a:schemeClr val="tx1"/>
                </a:solidFill>
              </a:rPr>
              <a:t>Checks instruments/ sensors attachment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" dirty="0">
                <a:solidFill>
                  <a:schemeClr val="tx1"/>
                </a:solidFill>
              </a:rPr>
              <a:t>In-flight</a:t>
            </a:r>
          </a:p>
          <a:p>
            <a:pPr marL="457200" lvl="0" indent="-228600" rtl="0">
              <a:spcBef>
                <a:spcPts val="0"/>
              </a:spcBef>
              <a:spcAft>
                <a:spcPts val="1000"/>
              </a:spcAft>
            </a:pPr>
            <a:r>
              <a:rPr lang="en" dirty="0">
                <a:solidFill>
                  <a:schemeClr val="tx1"/>
                </a:solidFill>
              </a:rPr>
              <a:t>Flies the drone </a:t>
            </a:r>
            <a:r>
              <a:rPr lang="mr-IN" dirty="0" smtClean="0">
                <a:solidFill>
                  <a:schemeClr val="tx1"/>
                </a:solidFill>
              </a:rPr>
              <a:t>–</a:t>
            </a:r>
            <a:r>
              <a:rPr lang="en" dirty="0" smtClean="0">
                <a:solidFill>
                  <a:schemeClr val="tx1"/>
                </a:solidFill>
              </a:rPr>
              <a:t> </a:t>
            </a:r>
            <a:r>
              <a:rPr lang="en" dirty="0">
                <a:solidFill>
                  <a:schemeClr val="tx1"/>
                </a:solidFill>
              </a:rPr>
              <a:t>follows </a:t>
            </a:r>
            <a:r>
              <a:rPr lang="en" dirty="0" smtClean="0">
                <a:solidFill>
                  <a:schemeClr val="tx1"/>
                </a:solidFill>
              </a:rPr>
              <a:t>instructions </a:t>
            </a:r>
            <a:r>
              <a:rPr lang="en" dirty="0">
                <a:solidFill>
                  <a:schemeClr val="tx1"/>
                </a:solidFill>
              </a:rPr>
              <a:t>from Data </a:t>
            </a:r>
            <a:r>
              <a:rPr lang="en-US" dirty="0" smtClean="0">
                <a:solidFill>
                  <a:schemeClr val="tx1"/>
                </a:solidFill>
              </a:rPr>
              <a:t>Collector</a:t>
            </a:r>
            <a:endParaRPr lang="en" dirty="0">
              <a:solidFill>
                <a:schemeClr val="tx1"/>
              </a:solidFill>
            </a:endParaRP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" dirty="0">
                <a:solidFill>
                  <a:schemeClr val="tx1"/>
                </a:solidFill>
              </a:rPr>
              <a:t>Keeps drone in site &amp; lands safely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" dirty="0">
                <a:solidFill>
                  <a:schemeClr val="tx1"/>
                </a:solidFill>
              </a:rPr>
              <a:t>Post-flight</a:t>
            </a:r>
          </a:p>
          <a:p>
            <a:pPr marL="457200" lvl="0" indent="-228600" rtl="0">
              <a:spcBef>
                <a:spcPts val="0"/>
              </a:spcBef>
              <a:spcAft>
                <a:spcPts val="1000"/>
              </a:spcAft>
            </a:pPr>
            <a:r>
              <a:rPr lang="en" dirty="0" smtClean="0">
                <a:solidFill>
                  <a:schemeClr val="tx1"/>
                </a:solidFill>
              </a:rPr>
              <a:t>Turns </a:t>
            </a:r>
            <a:r>
              <a:rPr lang="en" dirty="0">
                <a:solidFill>
                  <a:schemeClr val="tx1"/>
                </a:solidFill>
              </a:rPr>
              <a:t>off </a:t>
            </a:r>
            <a:r>
              <a:rPr lang="en" dirty="0" smtClean="0">
                <a:solidFill>
                  <a:schemeClr val="tx1"/>
                </a:solidFill>
              </a:rPr>
              <a:t>drone</a:t>
            </a:r>
            <a:endParaRPr lang="en-US" dirty="0" smtClean="0">
              <a:solidFill>
                <a:schemeClr val="tx1"/>
              </a:solidFill>
            </a:endParaRPr>
          </a:p>
          <a:p>
            <a:pPr marL="457200" lvl="0" indent="-228600" rtl="0">
              <a:spcBef>
                <a:spcPts val="0"/>
              </a:spcBef>
              <a:spcAft>
                <a:spcPts val="1000"/>
              </a:spcAft>
            </a:pPr>
            <a:r>
              <a:rPr lang="en-US" dirty="0" smtClean="0">
                <a:solidFill>
                  <a:schemeClr val="tx1"/>
                </a:solidFill>
              </a:rPr>
              <a:t>Retrieves drone</a:t>
            </a:r>
            <a:endParaRPr lang="en" dirty="0">
              <a:solidFill>
                <a:schemeClr val="tx1"/>
              </a:solidFill>
            </a:endParaRPr>
          </a:p>
        </p:txBody>
      </p:sp>
      <p:sp>
        <p:nvSpPr>
          <p:cNvPr id="191" name="Shape 191"/>
          <p:cNvSpPr txBox="1">
            <a:spLocks noGrp="1"/>
          </p:cNvSpPr>
          <p:nvPr>
            <p:ph type="body" idx="2"/>
          </p:nvPr>
        </p:nvSpPr>
        <p:spPr>
          <a:xfrm>
            <a:off x="268900" y="842500"/>
            <a:ext cx="2701800" cy="4245000"/>
          </a:xfrm>
          <a:prstGeom prst="rect">
            <a:avLst/>
          </a:prstGeom>
          <a:ln w="57150" cap="flat" cmpd="sng">
            <a:solidFill>
              <a:srgbClr val="9FC5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/>
                </a:solidFill>
              </a:rPr>
              <a:t>Data </a:t>
            </a:r>
            <a:r>
              <a:rPr lang="en-US" b="1" dirty="0" smtClean="0">
                <a:solidFill>
                  <a:schemeClr val="tx1"/>
                </a:solidFill>
              </a:rPr>
              <a:t>Collector/ Photo </a:t>
            </a:r>
            <a:r>
              <a:rPr lang="en" b="1" dirty="0" smtClean="0">
                <a:solidFill>
                  <a:schemeClr val="tx1"/>
                </a:solidFill>
              </a:rPr>
              <a:t>Roles</a:t>
            </a:r>
            <a:r>
              <a:rPr lang="en" b="1" dirty="0">
                <a:solidFill>
                  <a:schemeClr val="tx1"/>
                </a:solidFill>
              </a:rPr>
              <a:t>:</a:t>
            </a:r>
            <a:r>
              <a:rPr lang="en" dirty="0">
                <a:solidFill>
                  <a:schemeClr val="tx1"/>
                </a:solidFill>
              </a:rPr>
              <a:t>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" dirty="0">
                <a:solidFill>
                  <a:schemeClr val="tx1"/>
                </a:solidFill>
              </a:rPr>
              <a:t>Pre-flight</a:t>
            </a:r>
          </a:p>
          <a:p>
            <a:pPr marL="457200" lvl="0" indent="-228600" rtl="0">
              <a:spcBef>
                <a:spcPts val="0"/>
              </a:spcBef>
              <a:spcAft>
                <a:spcPts val="1000"/>
              </a:spcAft>
            </a:pPr>
            <a:r>
              <a:rPr lang="en-US" dirty="0" smtClean="0">
                <a:solidFill>
                  <a:schemeClr val="tx1"/>
                </a:solidFill>
              </a:rPr>
              <a:t>Checks instruments</a:t>
            </a:r>
          </a:p>
          <a:p>
            <a:pPr marL="457200" lvl="0" indent="-228600" rtl="0">
              <a:spcBef>
                <a:spcPts val="0"/>
              </a:spcBef>
              <a:spcAft>
                <a:spcPts val="1000"/>
              </a:spcAft>
            </a:pPr>
            <a:r>
              <a:rPr lang="en" dirty="0" smtClean="0">
                <a:solidFill>
                  <a:schemeClr val="tx1"/>
                </a:solidFill>
              </a:rPr>
              <a:t>Calls </a:t>
            </a:r>
            <a:r>
              <a:rPr lang="en" dirty="0">
                <a:solidFill>
                  <a:schemeClr val="tx1"/>
                </a:solidFill>
              </a:rPr>
              <a:t>out pre-flight checklist items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chemeClr val="tx1"/>
                </a:solidFill>
              </a:rPr>
              <a:t>Completes the Flight Datasheet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In-flight</a:t>
            </a:r>
          </a:p>
          <a:p>
            <a:pPr marL="457200" lvl="0" indent="-228600" rtl="0">
              <a:spcBef>
                <a:spcPts val="0"/>
              </a:spcBef>
              <a:spcAft>
                <a:spcPts val="1000"/>
              </a:spcAft>
            </a:pPr>
            <a:r>
              <a:rPr lang="en" dirty="0">
                <a:solidFill>
                  <a:schemeClr val="tx1"/>
                </a:solidFill>
              </a:rPr>
              <a:t>Reads out investigation instructions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</a:rPr>
              <a:t>Records </a:t>
            </a:r>
            <a:r>
              <a:rPr lang="en" dirty="0" smtClean="0">
                <a:solidFill>
                  <a:schemeClr val="tx1"/>
                </a:solidFill>
              </a:rPr>
              <a:t>data </a:t>
            </a:r>
            <a:r>
              <a:rPr lang="en" dirty="0">
                <a:solidFill>
                  <a:schemeClr val="tx1"/>
                </a:solidFill>
              </a:rPr>
              <a:t>collected during flight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Post-flight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dirty="0">
                <a:solidFill>
                  <a:schemeClr val="tx1"/>
                </a:solidFill>
              </a:rPr>
              <a:t>Calls out post-flight checklist</a:t>
            </a:r>
          </a:p>
        </p:txBody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3267150" y="842500"/>
            <a:ext cx="2701800" cy="4245000"/>
          </a:xfrm>
          <a:prstGeom prst="rect">
            <a:avLst/>
          </a:prstGeom>
          <a:ln w="5715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/>
                </a:solidFill>
              </a:rPr>
              <a:t>Spotter/Safety Lead Roles: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" dirty="0">
                <a:solidFill>
                  <a:schemeClr val="tx1"/>
                </a:solidFill>
              </a:rPr>
              <a:t>Pre-flight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dirty="0">
                <a:solidFill>
                  <a:schemeClr val="tx1"/>
                </a:solidFill>
              </a:rPr>
              <a:t>Describes weather data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chemeClr val="tx1"/>
                </a:solidFill>
              </a:rPr>
              <a:t>Checks surroundings for obstacles &amp; hazards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In-flight</a:t>
            </a:r>
          </a:p>
          <a:p>
            <a:pPr marL="457200" lvl="0" indent="-228600" rtl="0">
              <a:spcBef>
                <a:spcPts val="0"/>
              </a:spcBef>
              <a:spcAft>
                <a:spcPts val="1000"/>
              </a:spcAft>
            </a:pPr>
            <a:r>
              <a:rPr lang="en" dirty="0">
                <a:solidFill>
                  <a:schemeClr val="tx1"/>
                </a:solidFill>
              </a:rPr>
              <a:t>Keeps drone in site</a:t>
            </a:r>
          </a:p>
          <a:p>
            <a:pPr marL="457200" lvl="0" indent="-228600" rtl="0">
              <a:spcBef>
                <a:spcPts val="0"/>
              </a:spcBef>
              <a:spcAft>
                <a:spcPts val="1000"/>
              </a:spcAft>
            </a:pPr>
            <a:r>
              <a:rPr lang="en" dirty="0">
                <a:solidFill>
                  <a:schemeClr val="tx1"/>
                </a:solidFill>
              </a:rPr>
              <a:t>Scans surroundings</a:t>
            </a:r>
          </a:p>
          <a:p>
            <a:pPr marL="457200" lvl="0" indent="-228600">
              <a:spcAft>
                <a:spcPts val="0"/>
              </a:spcAft>
            </a:pPr>
            <a:r>
              <a:rPr lang="en" dirty="0" smtClean="0">
                <a:solidFill>
                  <a:schemeClr val="tx1"/>
                </a:solidFill>
              </a:rPr>
              <a:t>Reads </a:t>
            </a:r>
            <a:r>
              <a:rPr lang="en" dirty="0">
                <a:solidFill>
                  <a:schemeClr val="tx1"/>
                </a:solidFill>
              </a:rPr>
              <a:t>off data to </a:t>
            </a:r>
            <a:r>
              <a:rPr lang="en-US" dirty="0" smtClean="0">
                <a:solidFill>
                  <a:schemeClr val="tx1"/>
                </a:solidFill>
              </a:rPr>
              <a:t>Data Collector </a:t>
            </a:r>
            <a:r>
              <a:rPr lang="en" dirty="0">
                <a:solidFill>
                  <a:schemeClr val="tx1"/>
                </a:solidFill>
              </a:rPr>
              <a:t>(optional) </a:t>
            </a:r>
            <a:endParaRPr lang="en" dirty="0">
              <a:solidFill>
                <a:schemeClr val="tx1"/>
              </a:solidFill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Post-flight</a:t>
            </a:r>
          </a:p>
          <a:p>
            <a:pPr marL="457200" lvl="0" indent="-228600">
              <a:spcAft>
                <a:spcPts val="1000"/>
              </a:spcAft>
            </a:pPr>
            <a:r>
              <a:rPr lang="en-US" dirty="0" smtClean="0">
                <a:solidFill>
                  <a:schemeClr val="tx1"/>
                </a:solidFill>
              </a:rPr>
              <a:t>Checks area for hazards</a:t>
            </a:r>
            <a:endParaRPr lang="en" dirty="0">
              <a:solidFill>
                <a:schemeClr val="tx1"/>
              </a:solidFill>
            </a:endParaRPr>
          </a:p>
          <a:p>
            <a:pPr marL="457200" lvl="0" indent="-228600"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</a:rPr>
              <a:t>Retrieves with photo/ sensor data from drone </a:t>
            </a:r>
            <a:r>
              <a:rPr lang="en-US" sz="800" dirty="0" smtClean="0">
                <a:solidFill>
                  <a:schemeClr val="tx1"/>
                </a:solidFill>
              </a:rPr>
              <a:t>(optiona</a:t>
            </a:r>
            <a:r>
              <a:rPr lang="en-US" sz="800" dirty="0">
                <a:solidFill>
                  <a:schemeClr val="tx1"/>
                </a:solidFill>
              </a:rPr>
              <a:t>l</a:t>
            </a:r>
            <a:r>
              <a:rPr lang="en-US" sz="800" dirty="0" smtClean="0">
                <a:solidFill>
                  <a:schemeClr val="tx1"/>
                </a:solidFill>
              </a:rPr>
              <a:t>)</a:t>
            </a:r>
            <a:endParaRPr lang="en" sz="800" dirty="0">
              <a:solidFill>
                <a:schemeClr val="tx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5704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Shape 4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225" y="152400"/>
            <a:ext cx="2794940" cy="4838698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Shape 406"/>
          <p:cNvSpPr txBox="1"/>
          <p:nvPr/>
        </p:nvSpPr>
        <p:spPr>
          <a:xfrm>
            <a:off x="3213491" y="3588950"/>
            <a:ext cx="5147342" cy="14021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dirty="0">
                <a:solidFill>
                  <a:srgbClr val="FFFFFF"/>
                </a:solidFill>
              </a:rPr>
              <a:t>Is it Engineering or Not?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 i="1" dirty="0">
                <a:solidFill>
                  <a:srgbClr val="FFFFFF"/>
                </a:solidFill>
              </a:rPr>
              <a:t>The Science Teacher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 dirty="0">
                <a:solidFill>
                  <a:srgbClr val="FFFFFF"/>
                </a:solidFill>
              </a:rPr>
              <a:t>Summer 2017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 dirty="0">
                <a:solidFill>
                  <a:srgbClr val="FFFFFF"/>
                </a:solidFill>
              </a:rPr>
              <a:t>Brooke A. Whitworth and Lindsay B. Wheeler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 dirty="0">
                <a:solidFill>
                  <a:srgbClr val="FFFFFF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hape 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1825" y="152400"/>
            <a:ext cx="5049364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Shape 85"/>
          <p:cNvSpPr txBox="1"/>
          <p:nvPr/>
        </p:nvSpPr>
        <p:spPr>
          <a:xfrm>
            <a:off x="4630350" y="1700575"/>
            <a:ext cx="3747900" cy="74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FF00"/>
                </a:solidFill>
              </a:rPr>
              <a:t>2nd battery is in the drone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10:00 Guest Speaker, via </a:t>
            </a:r>
            <a:r>
              <a:rPr lang="en-US" dirty="0" err="1"/>
              <a:t>GoToWebinar</a:t>
            </a:r>
            <a:r>
              <a:rPr lang="en-US" dirty="0"/>
              <a:t>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>
                <a:solidFill>
                  <a:srgbClr val="FFFFFF"/>
                </a:solidFill>
              </a:rPr>
              <a:t>Lindsay "Bar" </a:t>
            </a:r>
            <a:r>
              <a:rPr lang="en-US" b="1" dirty="0" err="1">
                <a:solidFill>
                  <a:srgbClr val="FFFFFF"/>
                </a:solidFill>
              </a:rPr>
              <a:t>Barbieri</a:t>
            </a:r>
            <a:r>
              <a:rPr lang="en-US" b="1" dirty="0">
                <a:solidFill>
                  <a:srgbClr val="FFFFFF"/>
                </a:solidFill>
              </a:rPr>
              <a:t>, </a:t>
            </a:r>
            <a:endParaRPr lang="en-US" b="1" dirty="0" smtClean="0">
              <a:solidFill>
                <a:srgbClr val="FFFFFF"/>
              </a:solidFill>
            </a:endParaRPr>
          </a:p>
          <a:p>
            <a:pPr>
              <a:buNone/>
            </a:pPr>
            <a:r>
              <a:rPr lang="en-US" b="1" dirty="0" smtClean="0">
                <a:solidFill>
                  <a:srgbClr val="FFFFFF"/>
                </a:solidFill>
              </a:rPr>
              <a:t>PhD </a:t>
            </a:r>
            <a:r>
              <a:rPr lang="en-US" b="1" dirty="0">
                <a:solidFill>
                  <a:srgbClr val="FFFFFF"/>
                </a:solidFill>
              </a:rPr>
              <a:t>Student in Natural Resources, University of </a:t>
            </a:r>
            <a:r>
              <a:rPr lang="en-US" b="1" dirty="0" smtClean="0">
                <a:solidFill>
                  <a:srgbClr val="FFFFFF"/>
                </a:solidFill>
              </a:rPr>
              <a:t>Vermont</a:t>
            </a:r>
          </a:p>
          <a:p>
            <a:pPr>
              <a:buNone/>
            </a:pPr>
            <a:r>
              <a:rPr lang="en-US" b="1" dirty="0" smtClean="0">
                <a:solidFill>
                  <a:srgbClr val="FFFFFF"/>
                </a:solidFill>
              </a:rPr>
              <a:t>Presentation</a:t>
            </a:r>
            <a:r>
              <a:rPr lang="en-US" b="1" dirty="0">
                <a:solidFill>
                  <a:srgbClr val="FFFFFF"/>
                </a:solidFill>
              </a:rPr>
              <a:t>: Drones, From First Step to Science</a:t>
            </a:r>
          </a:p>
          <a:p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6447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Shape 4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4100" y="152400"/>
            <a:ext cx="5567106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Shape 4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7149" y="38275"/>
            <a:ext cx="6766301" cy="50669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hape 406"/>
          <p:cNvSpPr txBox="1"/>
          <p:nvPr/>
        </p:nvSpPr>
        <p:spPr>
          <a:xfrm>
            <a:off x="1097149" y="4536726"/>
            <a:ext cx="5147342" cy="6067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dirty="0" smtClean="0">
                <a:solidFill>
                  <a:srgbClr val="FFFFFF"/>
                </a:solidFill>
              </a:rPr>
              <a:t>Measuring microclimates</a:t>
            </a:r>
            <a:endParaRPr lang="en"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Shape 4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1950" y="152400"/>
            <a:ext cx="678010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Shape 4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309773" cy="316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Shape 4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4573" y="152400"/>
            <a:ext cx="3225799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Shape 428"/>
          <p:cNvSpPr/>
          <p:nvPr/>
        </p:nvSpPr>
        <p:spPr>
          <a:xfrm>
            <a:off x="5587425" y="113400"/>
            <a:ext cx="3298800" cy="49173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Shape 4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1900" y="111150"/>
            <a:ext cx="2726028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Shape 4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4603" y="152400"/>
            <a:ext cx="2726028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Shape 4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7150" y="121475"/>
            <a:ext cx="3734949" cy="2868099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Shape 440"/>
          <p:cNvSpPr txBox="1"/>
          <p:nvPr/>
        </p:nvSpPr>
        <p:spPr>
          <a:xfrm>
            <a:off x="248075" y="117450"/>
            <a:ext cx="4912500" cy="50260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Tiny cameras:</a:t>
            </a:r>
          </a:p>
          <a:p>
            <a:pPr lvl="0">
              <a:spcBef>
                <a:spcPts val="0"/>
              </a:spcBef>
              <a:buNone/>
            </a:pPr>
            <a:endParaRPr lang="en-US" sz="1800" b="1" dirty="0" smtClean="0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  <a:p>
            <a:pPr lvl="0">
              <a:spcBef>
                <a:spcPts val="0"/>
              </a:spcBef>
              <a:buNone/>
            </a:pPr>
            <a:r>
              <a:rPr lang="en" sz="2000" b="1" dirty="0" smtClean="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Press </a:t>
            </a:r>
            <a:r>
              <a:rPr lang="en" sz="2000" b="1" dirty="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On/Off for 3 seconds:</a:t>
            </a:r>
          </a:p>
          <a:p>
            <a:pPr lvl="0" indent="457200" rtl="0">
              <a:spcBef>
                <a:spcPts val="0"/>
              </a:spcBef>
              <a:buNone/>
            </a:pPr>
            <a:r>
              <a:rPr lang="en" sz="2000" b="1" dirty="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Solid blue light = standby mode</a:t>
            </a:r>
          </a:p>
          <a:p>
            <a:pPr lvl="0">
              <a:spcBef>
                <a:spcPts val="0"/>
              </a:spcBef>
              <a:buNone/>
            </a:pPr>
            <a:endParaRPr sz="2000" b="1" dirty="0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  <a:p>
            <a:pPr lvl="0">
              <a:spcBef>
                <a:spcPts val="0"/>
              </a:spcBef>
              <a:buNone/>
            </a:pPr>
            <a:r>
              <a:rPr lang="en" sz="2000" b="1" dirty="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Mode button toggles between</a:t>
            </a:r>
          </a:p>
          <a:p>
            <a:pPr lvl="0" indent="457200" rtl="0">
              <a:spcBef>
                <a:spcPts val="0"/>
              </a:spcBef>
              <a:buNone/>
            </a:pPr>
            <a:r>
              <a:rPr lang="en" sz="2000" b="1" dirty="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Blue: 720 p video</a:t>
            </a:r>
          </a:p>
          <a:p>
            <a:pPr lvl="0" indent="457200" rtl="0">
              <a:spcBef>
                <a:spcPts val="0"/>
              </a:spcBef>
              <a:buNone/>
            </a:pPr>
            <a:r>
              <a:rPr lang="en" sz="2000" b="1" dirty="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Blue+Red: 1080 p video</a:t>
            </a:r>
          </a:p>
          <a:p>
            <a:pPr lvl="0" indent="457200" rtl="0">
              <a:spcBef>
                <a:spcPts val="0"/>
              </a:spcBef>
              <a:buNone/>
            </a:pPr>
            <a:r>
              <a:rPr lang="en" sz="2000" b="1" dirty="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Red: Photo</a:t>
            </a:r>
          </a:p>
          <a:p>
            <a:pPr marL="0" lvl="0" indent="0" rtl="0">
              <a:spcBef>
                <a:spcPts val="0"/>
              </a:spcBef>
              <a:buNone/>
            </a:pPr>
            <a:endParaRPr sz="2000" b="1" dirty="0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rtl="0">
              <a:spcBef>
                <a:spcPts val="0"/>
              </a:spcBef>
              <a:buNone/>
            </a:pPr>
            <a:r>
              <a:rPr lang="en" sz="2000" b="1" dirty="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Press on/off to start and stop video or take a photo</a:t>
            </a:r>
          </a:p>
          <a:p>
            <a:pPr marL="0" lvl="0" indent="0" rtl="0">
              <a:spcBef>
                <a:spcPts val="0"/>
              </a:spcBef>
              <a:buNone/>
            </a:pPr>
            <a:endParaRPr sz="2000" b="1" dirty="0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rtl="0">
              <a:spcBef>
                <a:spcPts val="0"/>
              </a:spcBef>
              <a:buNone/>
            </a:pPr>
            <a:r>
              <a:rPr lang="en" sz="2000" b="1" dirty="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When starting video, light flashes 3 times, then goes out</a:t>
            </a:r>
            <a:r>
              <a:rPr lang="en" sz="2000" b="1" dirty="0" smtClean="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lang="en" sz="1200" b="1" dirty="0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Shape 4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689" y="1152450"/>
            <a:ext cx="3680825" cy="370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G_1609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86375" y="0"/>
            <a:ext cx="3857625" cy="5143500"/>
          </a:xfrm>
          <a:prstGeom prst="rect">
            <a:avLst/>
          </a:prstGeom>
        </p:spPr>
      </p:pic>
      <p:sp>
        <p:nvSpPr>
          <p:cNvPr id="447" name="Shape 447"/>
          <p:cNvSpPr txBox="1">
            <a:spLocks noGrp="1"/>
          </p:cNvSpPr>
          <p:nvPr>
            <p:ph type="title"/>
          </p:nvPr>
        </p:nvSpPr>
        <p:spPr>
          <a:xfrm>
            <a:off x="311689" y="15867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chemeClr val="accent6"/>
                </a:solidFill>
              </a:rPr>
              <a:t>The PocketLab: </a:t>
            </a:r>
            <a:r>
              <a:rPr lang="en-US" dirty="0" smtClean="0">
                <a:solidFill>
                  <a:schemeClr val="accent6"/>
                </a:solidFill>
              </a:rPr>
              <a:t/>
            </a:r>
            <a:br>
              <a:rPr lang="en-US" dirty="0" smtClean="0">
                <a:solidFill>
                  <a:schemeClr val="accent6"/>
                </a:solidFill>
              </a:rPr>
            </a:br>
            <a:r>
              <a:rPr lang="en" dirty="0" smtClean="0">
                <a:solidFill>
                  <a:schemeClr val="accent6"/>
                </a:solidFill>
              </a:rPr>
              <a:t>pic.twitter.com/uDlKjxw695</a:t>
            </a:r>
            <a:endParaRPr lang="en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 b="1">
                <a:solidFill>
                  <a:srgbClr val="FFFF00"/>
                </a:solidFill>
              </a:rPr>
              <a:t>Brainstorming:  Using drones &amp; sensors in classroom</a:t>
            </a:r>
          </a:p>
        </p:txBody>
      </p:sp>
      <p:sp>
        <p:nvSpPr>
          <p:cNvPr id="453" name="Shape 4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 txBox="1"/>
          <p:nvPr/>
        </p:nvSpPr>
        <p:spPr>
          <a:xfrm>
            <a:off x="709082" y="254000"/>
            <a:ext cx="8244417" cy="35877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000" dirty="0" smtClean="0">
                <a:solidFill>
                  <a:srgbClr val="FFFF00"/>
                </a:solidFill>
              </a:rPr>
              <a:t>Day 3:</a:t>
            </a:r>
          </a:p>
          <a:p>
            <a:pPr lvl="0"/>
            <a:r>
              <a:rPr lang="en-US" sz="3000" dirty="0">
                <a:solidFill>
                  <a:srgbClr val="FFFF00"/>
                </a:solidFill>
              </a:rPr>
              <a:t>Refine / Design / Customize / Practice a learning activity for use with your learners </a:t>
            </a:r>
            <a:endParaRPr lang="en-US" sz="3000" dirty="0" smtClean="0">
              <a:solidFill>
                <a:srgbClr val="FFFF00"/>
              </a:solidFill>
            </a:endParaRPr>
          </a:p>
          <a:p>
            <a:pPr lvl="0"/>
            <a:endParaRPr lang="en-US" sz="3000" dirty="0">
              <a:solidFill>
                <a:srgbClr val="FFFF00"/>
              </a:solidFill>
            </a:endParaRPr>
          </a:p>
          <a:p>
            <a:pPr lvl="0"/>
            <a:r>
              <a:rPr lang="en-US" sz="3000" dirty="0" smtClean="0">
                <a:solidFill>
                  <a:srgbClr val="FFFF00"/>
                </a:solidFill>
              </a:rPr>
              <a:t>Create an Action Plan </a:t>
            </a:r>
          </a:p>
          <a:p>
            <a:pPr lvl="0"/>
            <a:r>
              <a:rPr lang="en-US" sz="3000" dirty="0" smtClean="0">
                <a:solidFill>
                  <a:srgbClr val="FFFF00"/>
                </a:solidFill>
              </a:rPr>
              <a:t>(you keep this, we’ll take a picture of it)</a:t>
            </a:r>
            <a:endParaRPr lang="en-US" sz="3000" dirty="0">
              <a:solidFill>
                <a:srgbClr val="FFFF00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lang="en-US" sz="3000" dirty="0" smtClean="0">
              <a:solidFill>
                <a:srgbClr val="FFFF00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lang="en" sz="3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/>
        </p:nvSpPr>
        <p:spPr>
          <a:xfrm>
            <a:off x="2466000" y="476650"/>
            <a:ext cx="4212000" cy="345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b="1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Please do all you can to keep your stuff together!!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200" dirty="0">
                <a:solidFill>
                  <a:srgbClr val="FFFF00"/>
                </a:solidFill>
              </a:rPr>
              <a:t>Flying with your drone - eg on a plane in the United States</a:t>
            </a:r>
          </a:p>
        </p:txBody>
      </p:sp>
      <p:sp>
        <p:nvSpPr>
          <p:cNvPr id="485" name="Shape 485"/>
          <p:cNvSpPr txBox="1">
            <a:spLocks noGrp="1"/>
          </p:cNvSpPr>
          <p:nvPr>
            <p:ph type="body" idx="1"/>
          </p:nvPr>
        </p:nvSpPr>
        <p:spPr>
          <a:xfrm>
            <a:off x="311700" y="1628029"/>
            <a:ext cx="8520600" cy="294084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rgbClr val="FFFF00"/>
                </a:solidFill>
              </a:rPr>
              <a:t>Place the batteries in your CARRY ON luggage. </a:t>
            </a:r>
          </a:p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rgbClr val="FFFF00"/>
                </a:solidFill>
              </a:rPr>
              <a:t>These are lithium ion batteries</a:t>
            </a:r>
          </a:p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rgbClr val="FFFF00"/>
                </a:solidFill>
              </a:rPr>
              <a:t>Carry </a:t>
            </a:r>
            <a:r>
              <a:rPr lang="en" dirty="0" smtClean="0">
                <a:solidFill>
                  <a:srgbClr val="FFFF00"/>
                </a:solidFill>
              </a:rPr>
              <a:t>on</a:t>
            </a:r>
            <a:r>
              <a:rPr lang="en-US" dirty="0" smtClean="0">
                <a:solidFill>
                  <a:srgbClr val="FFFF00"/>
                </a:solidFill>
              </a:rPr>
              <a:t> luggage</a:t>
            </a:r>
            <a:r>
              <a:rPr lang="en" dirty="0" smtClean="0">
                <a:solidFill>
                  <a:srgbClr val="FFFF00"/>
                </a:solidFill>
              </a:rPr>
              <a:t>. </a:t>
            </a:r>
            <a:r>
              <a:rPr lang="en" dirty="0">
                <a:solidFill>
                  <a:srgbClr val="FFFF00"/>
                </a:solidFill>
              </a:rPr>
              <a:t>Not checked. Not gate checked. Etc :) </a:t>
            </a:r>
            <a:endParaRPr lang="en-US" dirty="0" smtClean="0">
              <a:solidFill>
                <a:srgbClr val="FFFF00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FFFF00"/>
                </a:solidFill>
              </a:rPr>
              <a:t>Check TSA regulations before taking your drone</a:t>
            </a:r>
            <a:endParaRPr lang="en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3915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 txBox="1"/>
          <p:nvPr/>
        </p:nvSpPr>
        <p:spPr>
          <a:xfrm>
            <a:off x="2353975" y="1794000"/>
            <a:ext cx="4801200" cy="1659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>
                <a:solidFill>
                  <a:srgbClr val="FFFF00"/>
                </a:solidFill>
              </a:rPr>
              <a:t>Back-up slides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Resources: UAV Flight School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https://scied.ucar.edu/activity/uav-flight-school</a:t>
            </a:r>
            <a:r>
              <a:rPr lang="en"/>
              <a:t>   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5" name="Shape 47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Resources: </a:t>
            </a:r>
            <a:r>
              <a:rPr lang="en" dirty="0" smtClean="0"/>
              <a:t>Learning </a:t>
            </a:r>
            <a:r>
              <a:rPr lang="en" dirty="0"/>
              <a:t>the aerodynamics of flying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None/>
            </a:pPr>
            <a:r>
              <a:rPr lang="en" sz="2400" u="sng" dirty="0">
                <a:solidFill>
                  <a:srgbClr val="FFFFFF"/>
                </a:solidFill>
                <a:hlinkClick r:id="rId3"/>
              </a:rPr>
              <a:t>Learning the aerodynamics of flying</a:t>
            </a:r>
            <a:r>
              <a:rPr lang="en" sz="2400" dirty="0">
                <a:solidFill>
                  <a:srgbClr val="FFFFFF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/>
        </p:nvSpPr>
        <p:spPr>
          <a:xfrm>
            <a:off x="175100" y="823375"/>
            <a:ext cx="4118100" cy="391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61950" rtl="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Lato"/>
              <a:buChar char="➔"/>
            </a:pPr>
            <a:r>
              <a:rPr lang="en" sz="21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Trade your signed release form for your boxed drone.</a:t>
            </a:r>
          </a:p>
          <a:p>
            <a:pPr marL="457200" lvl="0" indent="-361950" rtl="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Lato"/>
              <a:buChar char="➔"/>
            </a:pPr>
            <a:r>
              <a:rPr lang="en" sz="21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Put your name on your box and manual. Save all packaging.</a:t>
            </a:r>
          </a:p>
          <a:p>
            <a:pPr marL="457200" lvl="0" indent="-361950" rtl="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Lato"/>
              <a:buChar char="➔"/>
            </a:pPr>
            <a:r>
              <a:rPr lang="en" sz="21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Put your name or initials on a sticker and place it on top of your drone.</a:t>
            </a:r>
          </a:p>
          <a:p>
            <a:pPr marL="457200" lvl="0" indent="-361950" rtl="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Lato"/>
              <a:buChar char="➔"/>
            </a:pPr>
            <a:r>
              <a:rPr lang="en" sz="21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Install 4 AA batteries in your controller.</a:t>
            </a:r>
          </a:p>
        </p:txBody>
      </p:sp>
      <p:sp>
        <p:nvSpPr>
          <p:cNvPr id="96" name="Shape 96"/>
          <p:cNvSpPr txBox="1"/>
          <p:nvPr/>
        </p:nvSpPr>
        <p:spPr>
          <a:xfrm>
            <a:off x="175100" y="126450"/>
            <a:ext cx="8774400" cy="48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800" b="1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Tasks before we start Ground School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7" name="Shape 97"/>
          <p:cNvSpPr txBox="1"/>
          <p:nvPr/>
        </p:nvSpPr>
        <p:spPr>
          <a:xfrm>
            <a:off x="4581725" y="823375"/>
            <a:ext cx="4118100" cy="391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61950" rtl="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Lato"/>
              <a:buChar char="➔"/>
            </a:pPr>
            <a:r>
              <a:rPr lang="en" sz="21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Put your initials on two different colored dot stickers and place these on your two batteries.</a:t>
            </a:r>
          </a:p>
          <a:p>
            <a:pPr marL="457200" lvl="0" indent="-361950" rtl="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Lato"/>
              <a:buChar char="➔"/>
            </a:pPr>
            <a:r>
              <a:rPr lang="en" sz="21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Use dots to label your transmitter and charger.</a:t>
            </a:r>
          </a:p>
          <a:p>
            <a:pPr marL="457200" lvl="0" indent="-361950" rtl="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Lato"/>
              <a:buChar char="➔"/>
            </a:pPr>
            <a:r>
              <a:rPr lang="en" sz="21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Connect batteries to your charger and plug into a USB outlet.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Safety &amp; Civility first!</a:t>
            </a:r>
            <a:br>
              <a:rPr lang="en"/>
            </a:br>
            <a:endParaRPr lang="en"/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718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Avoid wind.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Fly only in safe places: set and observe boundaries that keep you and your drone clear of traffic and other hazards. 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Be alert! Don’t let enthusiasm overcome common sense.</a:t>
            </a:r>
          </a:p>
          <a:p>
            <a:pPr lvl="0">
              <a:spcBef>
                <a:spcPts val="0"/>
              </a:spcBef>
              <a:buNone/>
            </a:pPr>
            <a:r>
              <a:rPr lang="en" sz="1800"/>
              <a:t>Whenever you perceive potential dangers, stop and change the situation.</a:t>
            </a:r>
          </a:p>
        </p:txBody>
      </p:sp>
      <p:sp>
        <p:nvSpPr>
          <p:cNvPr id="104" name="Shape 10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900"/>
              <a:t>Follow the Golden Rule when choosing a location to fly.</a:t>
            </a:r>
          </a:p>
          <a:p>
            <a:pPr lvl="0">
              <a:spcBef>
                <a:spcPts val="0"/>
              </a:spcBef>
              <a:buNone/>
            </a:pPr>
            <a:r>
              <a:rPr lang="en" sz="1900"/>
              <a:t>Consider if you would (or could be concerned about seeing a drone in particular situations)</a:t>
            </a:r>
          </a:p>
          <a:p>
            <a:pPr lvl="0">
              <a:spcBef>
                <a:spcPts val="0"/>
              </a:spcBef>
              <a:buNone/>
            </a:pPr>
            <a:r>
              <a:rPr lang="en" sz="1900"/>
              <a:t>If the site of a drone is likely to disturb people or wildlife, don’t fly there.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B4U Fly Smartphone App : FAA app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B00000"/>
                </a:solidFill>
              </a:rPr>
              <a:t>Know Before You Fly</a:t>
            </a:r>
          </a:p>
          <a:p>
            <a:pPr lvl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535353"/>
                </a:solidFill>
              </a:rPr>
              <a:t>Free for</a:t>
            </a:r>
          </a:p>
          <a:p>
            <a:pPr lvl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535353"/>
                </a:solidFill>
              </a:rPr>
              <a:t>iOS &amp; Android.</a:t>
            </a:r>
          </a:p>
          <a:p>
            <a:pPr lvl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535353"/>
              </a:solidFill>
            </a:endParaRPr>
          </a:p>
          <a:p>
            <a:pPr lvl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535353"/>
              </a:solidFill>
            </a:endParaRPr>
          </a:p>
          <a:p>
            <a:pPr lvl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535353"/>
                </a:solidFill>
              </a:rPr>
              <a:t>Check for specific restrictions in parks, near sensitive facilities, and places where you might disturb wildlife.</a:t>
            </a:r>
          </a:p>
          <a:p>
            <a:pPr lvl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535353"/>
              </a:solidFill>
            </a:endParaRPr>
          </a:p>
          <a:p>
            <a:pPr lvl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535353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111" name="Shape 111"/>
          <p:cNvSpPr txBox="1">
            <a:spLocks noGrp="1"/>
          </p:cNvSpPr>
          <p:nvPr>
            <p:ph type="body" idx="2"/>
          </p:nvPr>
        </p:nvSpPr>
        <p:spPr>
          <a:xfrm>
            <a:off x="4832400" y="3139486"/>
            <a:ext cx="4211736" cy="199445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85750" indent="-285750">
              <a:lnSpc>
                <a:spcPct val="100000"/>
              </a:lnSpc>
              <a:spcAft>
                <a:spcPts val="200"/>
              </a:spcAft>
            </a:pPr>
            <a:r>
              <a:rPr lang="en-US" dirty="0" smtClean="0">
                <a:solidFill>
                  <a:srgbClr val="FFFFFF"/>
                </a:solidFill>
              </a:rPr>
              <a:t>Fly below 400 feet</a:t>
            </a:r>
          </a:p>
          <a:p>
            <a:pPr marL="285750" indent="-285750">
              <a:lnSpc>
                <a:spcPct val="100000"/>
              </a:lnSpc>
              <a:spcAft>
                <a:spcPts val="200"/>
              </a:spcAft>
            </a:pPr>
            <a:r>
              <a:rPr lang="en-US" dirty="0" smtClean="0">
                <a:solidFill>
                  <a:srgbClr val="FFFFFF"/>
                </a:solidFill>
              </a:rPr>
              <a:t>Keep your drone in eyesight always</a:t>
            </a:r>
          </a:p>
          <a:p>
            <a:pPr marL="285750" indent="-285750">
              <a:lnSpc>
                <a:spcPct val="100000"/>
              </a:lnSpc>
              <a:spcAft>
                <a:spcPts val="200"/>
              </a:spcAft>
            </a:pPr>
            <a:r>
              <a:rPr lang="en-US" dirty="0" smtClean="0">
                <a:solidFill>
                  <a:srgbClr val="FFFFFF"/>
                </a:solidFill>
              </a:rPr>
              <a:t>Stay clear of planes, helicopters, etc.</a:t>
            </a:r>
          </a:p>
          <a:p>
            <a:pPr marL="285750" indent="-285750">
              <a:lnSpc>
                <a:spcPct val="100000"/>
              </a:lnSpc>
              <a:spcAft>
                <a:spcPts val="200"/>
              </a:spcAft>
            </a:pPr>
            <a:r>
              <a:rPr lang="en-US" dirty="0" smtClean="0">
                <a:solidFill>
                  <a:srgbClr val="FFFFFF"/>
                </a:solidFill>
              </a:rPr>
              <a:t>Do not fly over people, wildlife, or vehicles</a:t>
            </a:r>
            <a:endParaRPr lang="en-US" dirty="0">
              <a:solidFill>
                <a:srgbClr val="FFFFFF"/>
              </a:solidFill>
            </a:endParaRPr>
          </a:p>
          <a:p>
            <a:pPr marL="285750" indent="-285750">
              <a:lnSpc>
                <a:spcPct val="100000"/>
              </a:lnSpc>
              <a:spcAft>
                <a:spcPts val="200"/>
              </a:spcAft>
            </a:pPr>
            <a:r>
              <a:rPr lang="en-US" dirty="0">
                <a:solidFill>
                  <a:srgbClr val="FFFFFF"/>
                </a:solidFill>
              </a:rPr>
              <a:t>Contact the airport </a:t>
            </a:r>
            <a:r>
              <a:rPr lang="en-US" dirty="0" smtClean="0">
                <a:solidFill>
                  <a:srgbClr val="FFFFFF"/>
                </a:solidFill>
              </a:rPr>
              <a:t>&amp;control </a:t>
            </a:r>
            <a:r>
              <a:rPr lang="en-US" dirty="0">
                <a:solidFill>
                  <a:srgbClr val="FFFFFF"/>
                </a:solidFill>
              </a:rPr>
              <a:t>tower before flying within five miles of an airport or </a:t>
            </a:r>
            <a:r>
              <a:rPr lang="en-US" dirty="0" smtClean="0">
                <a:solidFill>
                  <a:srgbClr val="FFFFFF"/>
                </a:solidFill>
              </a:rPr>
              <a:t>heliport</a:t>
            </a:r>
          </a:p>
          <a:p>
            <a:pPr marL="285750" indent="-285750">
              <a:lnSpc>
                <a:spcPct val="100000"/>
              </a:lnSpc>
              <a:spcAft>
                <a:spcPts val="200"/>
              </a:spcAft>
            </a:pPr>
            <a:r>
              <a:rPr lang="en-US" dirty="0">
                <a:solidFill>
                  <a:srgbClr val="FFFFFF"/>
                </a:solidFill>
              </a:rPr>
              <a:t>Check and follow all local laws and ordinances before flying </a:t>
            </a:r>
            <a:endParaRPr lang="en-US" dirty="0" smtClean="0">
              <a:solidFill>
                <a:srgbClr val="FFFFFF"/>
              </a:solidFill>
            </a:endParaRPr>
          </a:p>
        </p:txBody>
      </p:sp>
      <p:pic>
        <p:nvPicPr>
          <p:cNvPr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394" y="1017719"/>
            <a:ext cx="3817525" cy="2131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-dark-2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1801</Words>
  <Application>Microsoft Macintosh PowerPoint</Application>
  <PresentationFormat>On-screen Show (16:9)</PresentationFormat>
  <Paragraphs>303</Paragraphs>
  <Slides>63</Slides>
  <Notes>61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simple-dark-2</vt:lpstr>
      <vt:lpstr> Using Recreational Drones in STEM</vt:lpstr>
      <vt:lpstr>Day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Safety &amp; Civility first! </vt:lpstr>
      <vt:lpstr>B4U Fly Smartphone App : FAA app  </vt:lpstr>
      <vt:lpstr>Before you fly Safety - Step Back 5x5 for Safety </vt:lpstr>
      <vt:lpstr>The Science / Flight Team &amp; Roles</vt:lpstr>
      <vt:lpstr>Pre-flight checklist:  before every flight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2</vt:lpstr>
      <vt:lpstr>9:00 Work in small groups through a classroom-ready learning activity</vt:lpstr>
      <vt:lpstr>The Science / Flight Team &amp; Roles</vt:lpstr>
      <vt:lpstr>PowerPoint Presentation</vt:lpstr>
      <vt:lpstr>10:00 Guest Speaker, via GoToWebinar: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PocketLab:  pic.twitter.com/uDlKjxw695</vt:lpstr>
      <vt:lpstr>Brainstorming:  Using drones &amp; sensors in classroom</vt:lpstr>
      <vt:lpstr>PowerPoint Presentation</vt:lpstr>
      <vt:lpstr>Flying with your drone - eg on a plane in the United States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Using Recreational Drones in STEM</dc:title>
  <cp:lastModifiedBy>Shelley Olds</cp:lastModifiedBy>
  <cp:revision>10</cp:revision>
  <dcterms:modified xsi:type="dcterms:W3CDTF">2017-08-10T18:44:38Z</dcterms:modified>
</cp:coreProperties>
</file>