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256" r:id="rId2"/>
    <p:sldId id="304" r:id="rId3"/>
    <p:sldId id="305" r:id="rId4"/>
    <p:sldId id="258" r:id="rId5"/>
    <p:sldId id="282" r:id="rId6"/>
    <p:sldId id="281" r:id="rId7"/>
    <p:sldId id="276" r:id="rId8"/>
    <p:sldId id="277" r:id="rId9"/>
    <p:sldId id="279" r:id="rId10"/>
    <p:sldId id="280" r:id="rId11"/>
    <p:sldId id="283" r:id="rId12"/>
    <p:sldId id="278" r:id="rId13"/>
    <p:sldId id="284" r:id="rId14"/>
    <p:sldId id="285" r:id="rId15"/>
    <p:sldId id="286" r:id="rId16"/>
    <p:sldId id="287" r:id="rId17"/>
    <p:sldId id="289" r:id="rId18"/>
    <p:sldId id="290" r:id="rId19"/>
    <p:sldId id="291" r:id="rId20"/>
    <p:sldId id="292" r:id="rId21"/>
    <p:sldId id="293" r:id="rId22"/>
    <p:sldId id="294" r:id="rId23"/>
    <p:sldId id="295" r:id="rId24"/>
    <p:sldId id="301" r:id="rId25"/>
    <p:sldId id="296" r:id="rId26"/>
    <p:sldId id="297" r:id="rId27"/>
    <p:sldId id="302" r:id="rId28"/>
    <p:sldId id="298" r:id="rId29"/>
    <p:sldId id="303" r:id="rId30"/>
    <p:sldId id="299" r:id="rId31"/>
    <p:sldId id="275" r:id="rId32"/>
    <p:sldId id="271" r:id="rId33"/>
    <p:sldId id="259" r:id="rId34"/>
    <p:sldId id="260" r:id="rId35"/>
    <p:sldId id="261" r:id="rId36"/>
    <p:sldId id="266" r:id="rId37"/>
    <p:sldId id="262" r:id="rId38"/>
    <p:sldId id="263" r:id="rId39"/>
    <p:sldId id="264" r:id="rId40"/>
    <p:sldId id="265" r:id="rId41"/>
    <p:sldId id="267" r:id="rId42"/>
    <p:sldId id="273" r:id="rId43"/>
    <p:sldId id="274" r:id="rId44"/>
    <p:sldId id="268" r:id="rId45"/>
    <p:sldId id="269" r:id="rId46"/>
    <p:sldId id="270" r:id="rId47"/>
    <p:sldId id="288" r:id="rId48"/>
    <p:sldId id="306"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BF3B"/>
    <a:srgbClr val="81D2A6"/>
    <a:srgbClr val="6EDC92"/>
    <a:srgbClr val="A3E5B9"/>
    <a:srgbClr val="86BBE5"/>
    <a:srgbClr val="BDA535"/>
    <a:srgbClr val="C03325"/>
    <a:srgbClr val="BF55C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133" autoAdjust="0"/>
  </p:normalViewPr>
  <p:slideViewPr>
    <p:cSldViewPr snapToGrid="0" snapToObjects="1">
      <p:cViewPr>
        <p:scale>
          <a:sx n="108" d="100"/>
          <a:sy n="108" d="100"/>
        </p:scale>
        <p:origin x="-576" y="4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150" d="100"/>
          <a:sy n="150" d="100"/>
        </p:scale>
        <p:origin x="-1088" y="192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F6D844-28C1-0744-93A1-18412B9AB662}" type="datetimeFigureOut">
              <a:rPr lang="en-US" smtClean="0"/>
              <a:t>3/1/14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70094B-6558-D247-8779-593018DD8B35}" type="slidenum">
              <a:rPr lang="en-US" smtClean="0"/>
              <a:t>‹#›</a:t>
            </a:fld>
            <a:endParaRPr lang="en-US"/>
          </a:p>
        </p:txBody>
      </p:sp>
    </p:spTree>
    <p:extLst>
      <p:ext uri="{BB962C8B-B14F-4D97-AF65-F5344CB8AC3E}">
        <p14:creationId xmlns:p14="http://schemas.microsoft.com/office/powerpoint/2010/main" val="6294623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Summary of Abstract: </a:t>
            </a:r>
            <a:r>
              <a:rPr lang="en-US" sz="1200" kern="1200" dirty="0" smtClean="0">
                <a:solidFill>
                  <a:schemeClr val="tx1"/>
                </a:solidFill>
                <a:latin typeface="+mn-lt"/>
                <a:ea typeface="+mn-ea"/>
                <a:cs typeface="+mn-cs"/>
              </a:rPr>
              <a:t>Eruptive episodes at Etna volcano on 15 November 2011 and 18 March 2012 </a:t>
            </a:r>
          </a:p>
          <a:p>
            <a:r>
              <a:rPr lang="en-US" sz="1200" kern="1200" dirty="0" smtClean="0">
                <a:solidFill>
                  <a:schemeClr val="tx1"/>
                </a:solidFill>
                <a:latin typeface="+mn-lt"/>
                <a:ea typeface="+mn-ea"/>
                <a:cs typeface="+mn-cs"/>
              </a:rPr>
              <a:t>novel data from two recently installed </a:t>
            </a:r>
            <a:r>
              <a:rPr lang="en-US" sz="1200" kern="1200" dirty="0" err="1" smtClean="0">
                <a:solidFill>
                  <a:schemeClr val="tx1"/>
                </a:solidFill>
                <a:latin typeface="+mn-lt"/>
                <a:ea typeface="+mn-ea"/>
                <a:cs typeface="+mn-cs"/>
              </a:rPr>
              <a:t>strainmeters</a:t>
            </a:r>
            <a:r>
              <a:rPr lang="en-US" sz="1200" kern="1200" dirty="0" smtClean="0">
                <a:solidFill>
                  <a:schemeClr val="tx1"/>
                </a:solidFill>
                <a:latin typeface="+mn-lt"/>
                <a:ea typeface="+mn-ea"/>
                <a:cs typeface="+mn-cs"/>
              </a:rPr>
              <a:t> that recorded unique signals during the lava fountain phases of these events. </a:t>
            </a:r>
          </a:p>
          <a:p>
            <a:r>
              <a:rPr lang="en-US" sz="1200" kern="1200" dirty="0" smtClean="0">
                <a:solidFill>
                  <a:schemeClr val="tx1"/>
                </a:solidFill>
                <a:latin typeface="+mn-lt"/>
                <a:ea typeface="+mn-ea"/>
                <a:cs typeface="+mn-cs"/>
              </a:rPr>
              <a:t>The </a:t>
            </a:r>
            <a:r>
              <a:rPr lang="en-US" sz="1200" kern="1200" dirty="0" err="1" smtClean="0">
                <a:solidFill>
                  <a:schemeClr val="tx1"/>
                </a:solidFill>
                <a:latin typeface="+mn-lt"/>
                <a:ea typeface="+mn-ea"/>
                <a:cs typeface="+mn-cs"/>
              </a:rPr>
              <a:t>strainmeter</a:t>
            </a:r>
            <a:r>
              <a:rPr lang="en-US" sz="1200" kern="1200" dirty="0" smtClean="0">
                <a:solidFill>
                  <a:schemeClr val="tx1"/>
                </a:solidFill>
                <a:latin typeface="+mn-lt"/>
                <a:ea typeface="+mn-ea"/>
                <a:cs typeface="+mn-cs"/>
              </a:rPr>
              <a:t> data, integrated with magnetic data, and with satellite and ground thermal data, defined path of a gas-rich magma batch from the source inside the volcano to the surface and atmosphere. </a:t>
            </a:r>
          </a:p>
          <a:p>
            <a:r>
              <a:rPr lang="en-US" sz="1200" kern="1200" dirty="0" smtClean="0">
                <a:solidFill>
                  <a:schemeClr val="tx1"/>
                </a:solidFill>
                <a:latin typeface="+mn-lt"/>
                <a:ea typeface="+mn-ea"/>
                <a:cs typeface="+mn-cs"/>
              </a:rPr>
              <a:t>The amplitude ratio of the volumetric strain changes constrained the storage depth of the magma feeding the lava fountains above 1.5 km below sea level. </a:t>
            </a:r>
          </a:p>
          <a:p>
            <a:r>
              <a:rPr lang="en-US" sz="1200" kern="1200" dirty="0" smtClean="0">
                <a:solidFill>
                  <a:schemeClr val="tx1"/>
                </a:solidFill>
                <a:latin typeface="+mn-lt"/>
                <a:ea typeface="+mn-ea"/>
                <a:cs typeface="+mn-cs"/>
              </a:rPr>
              <a:t>Magnetic data revealed an attempted shallow lateral intrusion.</a:t>
            </a:r>
          </a:p>
          <a:p>
            <a:r>
              <a:rPr lang="en-US" dirty="0" smtClean="0"/>
              <a:t>Ground </a:t>
            </a:r>
            <a:r>
              <a:rPr lang="en-US" sz="1200" kern="1200" dirty="0" smtClean="0">
                <a:solidFill>
                  <a:schemeClr val="tx1"/>
                </a:solidFill>
                <a:latin typeface="+mn-lt"/>
                <a:ea typeface="+mn-ea"/>
                <a:cs typeface="+mn-cs"/>
              </a:rPr>
              <a:t>and satellite thermal data quantified the</a:t>
            </a:r>
            <a:r>
              <a:rPr lang="en-US" dirty="0" smtClean="0"/>
              <a:t> </a:t>
            </a:r>
            <a:r>
              <a:rPr lang="en-US" sz="1200" kern="1200" dirty="0" smtClean="0">
                <a:solidFill>
                  <a:schemeClr val="tx1"/>
                </a:solidFill>
                <a:latin typeface="+mn-lt"/>
                <a:ea typeface="+mn-ea"/>
                <a:cs typeface="+mn-cs"/>
              </a:rPr>
              <a:t>total</a:t>
            </a:r>
            <a:r>
              <a:rPr lang="en-US" dirty="0" smtClean="0"/>
              <a:t> </a:t>
            </a:r>
            <a:r>
              <a:rPr lang="en-US" sz="1200" kern="1200" dirty="0" smtClean="0">
                <a:solidFill>
                  <a:schemeClr val="tx1"/>
                </a:solidFill>
                <a:latin typeface="+mn-lt"/>
                <a:ea typeface="+mn-ea"/>
                <a:cs typeface="+mn-cs"/>
              </a:rPr>
              <a:t>erupted</a:t>
            </a:r>
            <a:r>
              <a:rPr lang="en-US" dirty="0" smtClean="0"/>
              <a:t> </a:t>
            </a:r>
            <a:r>
              <a:rPr lang="en-US" sz="1200" kern="1200" dirty="0" smtClean="0">
                <a:solidFill>
                  <a:schemeClr val="tx1"/>
                </a:solidFill>
                <a:latin typeface="+mn-lt"/>
                <a:ea typeface="+mn-ea"/>
                <a:cs typeface="+mn-cs"/>
              </a:rPr>
              <a:t>volumes</a:t>
            </a:r>
            <a:r>
              <a:rPr lang="en-US" dirty="0" smtClean="0"/>
              <a:t> </a:t>
            </a:r>
            <a:r>
              <a:rPr lang="en-US" sz="1200" kern="1200" dirty="0" smtClean="0">
                <a:solidFill>
                  <a:schemeClr val="tx1"/>
                </a:solidFill>
                <a:latin typeface="+mn-lt"/>
                <a:ea typeface="+mn-ea"/>
                <a:cs typeface="+mn-cs"/>
              </a:rPr>
              <a:t>of ~2.2 × 10</a:t>
            </a:r>
            <a:r>
              <a:rPr lang="en-US" sz="1200" kern="1200" baseline="30000" dirty="0" smtClean="0">
                <a:solidFill>
                  <a:schemeClr val="tx1"/>
                </a:solidFill>
                <a:latin typeface="+mn-lt"/>
                <a:ea typeface="+mn-ea"/>
                <a:cs typeface="+mn-cs"/>
              </a:rPr>
              <a:t>6</a:t>
            </a:r>
            <a:r>
              <a:rPr lang="en-US" sz="1200" kern="1200" dirty="0" smtClean="0">
                <a:solidFill>
                  <a:schemeClr val="tx1"/>
                </a:solidFill>
                <a:latin typeface="+mn-lt"/>
                <a:ea typeface="+mn-ea"/>
                <a:cs typeface="+mn-cs"/>
              </a:rPr>
              <a:t> m</a:t>
            </a:r>
            <a:r>
              <a:rPr lang="en-US" sz="1200" kern="1200" baseline="30000" dirty="0" smtClean="0">
                <a:solidFill>
                  <a:schemeClr val="tx1"/>
                </a:solidFill>
                <a:latin typeface="+mn-lt"/>
                <a:ea typeface="+mn-ea"/>
                <a:cs typeface="+mn-cs"/>
              </a:rPr>
              <a:t>3</a:t>
            </a:r>
            <a:r>
              <a:rPr lang="en-US" sz="1200" kern="1200" dirty="0" smtClean="0">
                <a:solidFill>
                  <a:schemeClr val="tx1"/>
                </a:solidFill>
                <a:latin typeface="+mn-lt"/>
                <a:ea typeface="+mn-ea"/>
                <a:cs typeface="+mn-cs"/>
              </a:rPr>
              <a:t> for</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the 15</a:t>
            </a:r>
            <a:r>
              <a:rPr lang="en-US" dirty="0" smtClean="0"/>
              <a:t> </a:t>
            </a:r>
            <a:r>
              <a:rPr lang="en-US" sz="1200" kern="1200" dirty="0" smtClean="0">
                <a:solidFill>
                  <a:schemeClr val="tx1"/>
                </a:solidFill>
                <a:latin typeface="+mn-lt"/>
                <a:ea typeface="+mn-ea"/>
                <a:cs typeface="+mn-cs"/>
              </a:rPr>
              <a:t>November</a:t>
            </a:r>
            <a:r>
              <a:rPr lang="en-US" dirty="0" smtClean="0"/>
              <a:t> </a:t>
            </a:r>
            <a:r>
              <a:rPr lang="en-US" sz="1200" kern="1200" dirty="0" smtClean="0">
                <a:solidFill>
                  <a:schemeClr val="tx1"/>
                </a:solidFill>
                <a:latin typeface="+mn-lt"/>
                <a:ea typeface="+mn-ea"/>
                <a:cs typeface="+mn-cs"/>
              </a:rPr>
              <a:t>event</a:t>
            </a:r>
            <a:r>
              <a:rPr lang="en-US" dirty="0" smtClean="0"/>
              <a:t> </a:t>
            </a:r>
            <a:r>
              <a:rPr lang="en-US" sz="1200" kern="1200" dirty="0" smtClean="0">
                <a:solidFill>
                  <a:schemeClr val="tx1"/>
                </a:solidFill>
                <a:latin typeface="+mn-lt"/>
                <a:ea typeface="+mn-ea"/>
                <a:cs typeface="+mn-cs"/>
              </a:rPr>
              <a:t>and ~3.0 × 10</a:t>
            </a:r>
            <a:r>
              <a:rPr lang="en-US" sz="1200" kern="1200" baseline="30000" dirty="0" smtClean="0">
                <a:solidFill>
                  <a:schemeClr val="tx1"/>
                </a:solidFill>
                <a:latin typeface="+mn-lt"/>
                <a:ea typeface="+mn-ea"/>
                <a:cs typeface="+mn-cs"/>
              </a:rPr>
              <a:t>6</a:t>
            </a:r>
            <a:r>
              <a:rPr lang="en-US" sz="1200" kern="1200" dirty="0" smtClean="0">
                <a:solidFill>
                  <a:schemeClr val="tx1"/>
                </a:solidFill>
                <a:latin typeface="+mn-lt"/>
                <a:ea typeface="+mn-ea"/>
                <a:cs typeface="+mn-cs"/>
              </a:rPr>
              <a:t> m</a:t>
            </a:r>
            <a:r>
              <a:rPr lang="en-US" sz="1200" kern="1200" baseline="30000" dirty="0" smtClean="0">
                <a:solidFill>
                  <a:schemeClr val="tx1"/>
                </a:solidFill>
                <a:latin typeface="+mn-lt"/>
                <a:ea typeface="+mn-ea"/>
                <a:cs typeface="+mn-cs"/>
              </a:rPr>
              <a:t>3</a:t>
            </a:r>
            <a:r>
              <a:rPr lang="en-US" dirty="0" smtClean="0"/>
              <a:t> </a:t>
            </a:r>
            <a:r>
              <a:rPr lang="en-US" sz="1200" kern="1200" dirty="0" smtClean="0">
                <a:solidFill>
                  <a:schemeClr val="tx1"/>
                </a:solidFill>
                <a:latin typeface="+mn-lt"/>
                <a:ea typeface="+mn-ea"/>
                <a:cs typeface="+mn-cs"/>
              </a:rPr>
              <a:t>for</a:t>
            </a:r>
            <a:r>
              <a:rPr lang="en-US" dirty="0" smtClean="0"/>
              <a:t> </a:t>
            </a:r>
            <a:r>
              <a:rPr lang="en-US" sz="1200" kern="1200" dirty="0" smtClean="0">
                <a:solidFill>
                  <a:schemeClr val="tx1"/>
                </a:solidFill>
                <a:latin typeface="+mn-lt"/>
                <a:ea typeface="+mn-ea"/>
                <a:cs typeface="+mn-cs"/>
              </a:rPr>
              <a:t>the</a:t>
            </a:r>
            <a:r>
              <a:rPr lang="en-US" dirty="0" smtClean="0"/>
              <a:t> </a:t>
            </a:r>
            <a:r>
              <a:rPr lang="en-US" sz="1200" kern="1200" dirty="0" smtClean="0">
                <a:solidFill>
                  <a:schemeClr val="tx1"/>
                </a:solidFill>
                <a:latin typeface="+mn-lt"/>
                <a:ea typeface="+mn-ea"/>
                <a:cs typeface="+mn-cs"/>
              </a:rPr>
              <a:t>18</a:t>
            </a:r>
            <a:r>
              <a:rPr lang="en-US" dirty="0" smtClean="0"/>
              <a:t> </a:t>
            </a:r>
            <a:r>
              <a:rPr lang="en-US" sz="1200" kern="1200" dirty="0" smtClean="0">
                <a:solidFill>
                  <a:schemeClr val="tx1"/>
                </a:solidFill>
                <a:latin typeface="+mn-lt"/>
                <a:ea typeface="+mn-ea"/>
                <a:cs typeface="+mn-cs"/>
              </a:rPr>
              <a:t>March event. </a:t>
            </a:r>
          </a:p>
          <a:p>
            <a:r>
              <a:rPr lang="en-US" sz="1200" kern="1200" dirty="0" smtClean="0">
                <a:solidFill>
                  <a:schemeClr val="tx1"/>
                </a:solidFill>
                <a:latin typeface="+mn-lt"/>
                <a:ea typeface="+mn-ea"/>
                <a:cs typeface="+mn-cs"/>
              </a:rPr>
              <a:t>Despite different durations of the explosive and effusive phases of the two lava fountain events, the total erupted volume was quite similar, suggesting the emptying of a shallow storage system displaying a steady </a:t>
            </a:r>
            <a:r>
              <a:rPr lang="en-US" sz="1200" kern="1200" dirty="0" err="1" smtClean="0">
                <a:solidFill>
                  <a:schemeClr val="tx1"/>
                </a:solidFill>
                <a:latin typeface="+mn-lt"/>
                <a:ea typeface="+mn-ea"/>
                <a:cs typeface="+mn-cs"/>
              </a:rPr>
              <a:t>behaviour</a:t>
            </a:r>
            <a:r>
              <a:rPr lang="en-US" sz="1200" kern="1200" dirty="0" smtClean="0">
                <a:solidFill>
                  <a:schemeClr val="tx1"/>
                </a:solidFill>
                <a:latin typeface="+mn-lt"/>
                <a:ea typeface="+mn-ea"/>
                <a:cs typeface="+mn-cs"/>
              </a:rPr>
              <a:t>.</a:t>
            </a:r>
            <a:endParaRPr lang="en-US" dirty="0" smtClean="0"/>
          </a:p>
          <a:p>
            <a:endParaRPr lang="en-US" dirty="0"/>
          </a:p>
        </p:txBody>
      </p:sp>
      <p:sp>
        <p:nvSpPr>
          <p:cNvPr id="4" name="Slide Number Placeholder 3"/>
          <p:cNvSpPr>
            <a:spLocks noGrp="1"/>
          </p:cNvSpPr>
          <p:nvPr>
            <p:ph type="sldNum" sz="quarter" idx="10"/>
          </p:nvPr>
        </p:nvSpPr>
        <p:spPr/>
        <p:txBody>
          <a:bodyPr/>
          <a:lstStyle/>
          <a:p>
            <a:fld id="{A770094B-6558-D247-8779-593018DD8B35}" type="slidenum">
              <a:rPr lang="en-US" smtClean="0"/>
              <a:t>4</a:t>
            </a:fld>
            <a:endParaRPr lang="en-US"/>
          </a:p>
        </p:txBody>
      </p:sp>
    </p:spTree>
    <p:extLst>
      <p:ext uri="{BB962C8B-B14F-4D97-AF65-F5344CB8AC3E}">
        <p14:creationId xmlns:p14="http://schemas.microsoft.com/office/powerpoint/2010/main" val="3382579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Fig. 4. Time series of the differences between two ocean-bottom pressure (OBP) gauge recordings, volumetric strain recordings, relative horizontal displacements of GPS sites, and regional seismic activity in the northeastern Japan arc in 2008. a, Difference between the time series of two OBP gauges from October 7, 2008 to the end of that year. Dots and error bars indicate daily averages and standard deviations of the differences between two OBP measurements. Numbers after combinations of two station codes in brackets indicate </a:t>
            </a:r>
            <a:r>
              <a:rPr lang="en-US" sz="1200" kern="1200" dirty="0" err="1" smtClean="0">
                <a:solidFill>
                  <a:schemeClr val="tx1"/>
                </a:solidFill>
                <a:latin typeface="+mn-lt"/>
                <a:ea typeface="+mn-ea"/>
                <a:cs typeface="+mn-cs"/>
              </a:rPr>
              <a:t>intersite</a:t>
            </a:r>
            <a:r>
              <a:rPr lang="en-US" sz="1200" kern="1200" dirty="0" smtClean="0">
                <a:solidFill>
                  <a:schemeClr val="tx1"/>
                </a:solidFill>
                <a:latin typeface="+mn-lt"/>
                <a:ea typeface="+mn-ea"/>
                <a:cs typeface="+mn-cs"/>
              </a:rPr>
              <a:t> distances between two stations. The vertical axis indicates the relative pressure in </a:t>
            </a:r>
            <a:r>
              <a:rPr lang="en-US" sz="1200" kern="1200" dirty="0" err="1" smtClean="0">
                <a:solidFill>
                  <a:schemeClr val="tx1"/>
                </a:solidFill>
                <a:latin typeface="+mn-lt"/>
                <a:ea typeface="+mn-ea"/>
                <a:cs typeface="+mn-cs"/>
              </a:rPr>
              <a:t>hectopascals</a:t>
            </a:r>
            <a:r>
              <a:rPr lang="en-US" sz="1200" kern="1200" dirty="0" smtClean="0">
                <a:solidFill>
                  <a:schemeClr val="tx1"/>
                </a:solidFill>
                <a:latin typeface="+mn-lt"/>
                <a:ea typeface="+mn-ea"/>
                <a:cs typeface="+mn-cs"/>
              </a:rPr>
              <a:t> corresponding to the relative vertical displacement (cm). Black and gray arrows indicate the beginning and end of the observed crustal deformation, respectively. All data were plotted after removing the trends calculated from data observed before the step. b, Volumetric strain at KNK. Dots and error bars indicate daily averages and standard deviations for the observed volumetric strain. Data were plotted after removing the trends calculated from data observed before the step. The gray line indicates the time series of atmospheric pressure at KNK. The shaded time period coincides with a lack of observations owing to a power failure. c, Seismicity beneath the OBP network during the observation period within an extent of latitude from 37.5°N to 39.0°N and longitude from 142°E to 144°E. The red line from a to b indicates temporal evolution predicted from slip pulse propagation on a suitable slow slip fault model with a unilateral rupture velocity of 5 km/day from north to south. d, Horizontal displacement relative to the GPS site 950154 shown in Fig. 1. Black dots and error bars indicate daily averages and standard deviations of the observed relative displacements.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ER comments:  The OBP change</a:t>
            </a:r>
            <a:r>
              <a:rPr lang="en-US" sz="1200" kern="1200" baseline="0" dirty="0" smtClean="0">
                <a:solidFill>
                  <a:schemeClr val="tx1"/>
                </a:solidFill>
                <a:latin typeface="+mn-lt"/>
                <a:ea typeface="+mn-ea"/>
                <a:cs typeface="+mn-cs"/>
              </a:rPr>
              <a:t> is pretty close to the noise level.  The error bars on the daily average values of strain are about 15 </a:t>
            </a:r>
            <a:r>
              <a:rPr lang="en-US" sz="1200" kern="1200" baseline="0" dirty="0" err="1" smtClean="0">
                <a:solidFill>
                  <a:schemeClr val="tx1"/>
                </a:solidFill>
                <a:latin typeface="+mn-lt"/>
                <a:ea typeface="+mn-ea"/>
                <a:cs typeface="+mn-cs"/>
              </a:rPr>
              <a:t>nanostrain</a:t>
            </a:r>
            <a:r>
              <a:rPr lang="en-US" sz="1200" kern="1200" baseline="0" dirty="0" smtClean="0">
                <a:solidFill>
                  <a:schemeClr val="tx1"/>
                </a:solidFill>
                <a:latin typeface="+mn-lt"/>
                <a:ea typeface="+mn-ea"/>
                <a:cs typeface="+mn-cs"/>
              </a:rPr>
              <a:t> long, which seems reasonable. The signal isn’t very large – perhaps 20-30 </a:t>
            </a:r>
            <a:r>
              <a:rPr lang="en-US" sz="1200" kern="1200" baseline="0" dirty="0" err="1" smtClean="0">
                <a:solidFill>
                  <a:schemeClr val="tx1"/>
                </a:solidFill>
                <a:latin typeface="+mn-lt"/>
                <a:ea typeface="+mn-ea"/>
                <a:cs typeface="+mn-cs"/>
              </a:rPr>
              <a:t>nanostrain</a:t>
            </a:r>
            <a:r>
              <a:rPr lang="en-US" sz="1200" kern="1200" baseline="0" dirty="0" smtClean="0">
                <a:solidFill>
                  <a:schemeClr val="tx1"/>
                </a:solidFill>
                <a:latin typeface="+mn-lt"/>
                <a:ea typeface="+mn-ea"/>
                <a:cs typeface="+mn-cs"/>
              </a:rPr>
              <a:t>?  It would be nice to see rainfall data.</a:t>
            </a:r>
          </a:p>
          <a:p>
            <a:r>
              <a:rPr lang="en-US" sz="1200" kern="1200" baseline="0" dirty="0" smtClean="0">
                <a:solidFill>
                  <a:schemeClr val="tx1"/>
                </a:solidFill>
                <a:latin typeface="+mn-lt"/>
                <a:ea typeface="+mn-ea"/>
                <a:cs typeface="+mn-cs"/>
              </a:rPr>
              <a:t>To me it looks like there is no GPS signal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Note in caption it says: </a:t>
            </a:r>
            <a:r>
              <a:rPr lang="en-US" sz="1200" b="1" kern="1200" baseline="0" dirty="0" smtClean="0">
                <a:solidFill>
                  <a:schemeClr val="tx1"/>
                </a:solidFill>
                <a:latin typeface="+mn-lt"/>
                <a:ea typeface="+mn-ea"/>
                <a:cs typeface="+mn-cs"/>
              </a:rPr>
              <a:t>“</a:t>
            </a:r>
            <a:r>
              <a:rPr lang="en-US" sz="1200" b="1" kern="1200" dirty="0" smtClean="0">
                <a:solidFill>
                  <a:schemeClr val="tx1"/>
                </a:solidFill>
                <a:latin typeface="+mn-lt"/>
                <a:ea typeface="+mn-ea"/>
                <a:cs typeface="+mn-cs"/>
              </a:rPr>
              <a:t>All data were plotted after removing the trends calculated from data observed before the step”</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Summary in text of signals:</a:t>
            </a:r>
          </a:p>
          <a:p>
            <a:r>
              <a:rPr lang="en-US" sz="1200" b="0" kern="1200" dirty="0" smtClean="0">
                <a:solidFill>
                  <a:schemeClr val="tx1"/>
                </a:solidFill>
                <a:latin typeface="+mn-lt"/>
                <a:ea typeface="+mn-ea"/>
                <a:cs typeface="+mn-cs"/>
              </a:rPr>
              <a:t>TJT2 and GJT3 moved up 2-3 cm relative to TJT1</a:t>
            </a:r>
          </a:p>
          <a:p>
            <a:r>
              <a:rPr lang="en-US" sz="1200" b="0" kern="1200" dirty="0" smtClean="0">
                <a:solidFill>
                  <a:schemeClr val="tx1"/>
                </a:solidFill>
                <a:latin typeface="+mn-lt"/>
                <a:ea typeface="+mn-ea"/>
                <a:cs typeface="+mn-cs"/>
              </a:rPr>
              <a:t>Strain step of 10 </a:t>
            </a:r>
            <a:r>
              <a:rPr lang="en-US" sz="1200" b="0" kern="1200" dirty="0" err="1" smtClean="0">
                <a:solidFill>
                  <a:schemeClr val="tx1"/>
                </a:solidFill>
                <a:latin typeface="+mn-lt"/>
                <a:ea typeface="+mn-ea"/>
                <a:cs typeface="+mn-cs"/>
              </a:rPr>
              <a:t>nanostrain</a:t>
            </a:r>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No GPS signal</a:t>
            </a:r>
          </a:p>
          <a:p>
            <a:r>
              <a:rPr lang="en-US" sz="1200" b="0" kern="1200" dirty="0" smtClean="0">
                <a:solidFill>
                  <a:schemeClr val="tx1"/>
                </a:solidFill>
                <a:latin typeface="+mn-lt"/>
                <a:ea typeface="+mn-ea"/>
                <a:cs typeface="+mn-cs"/>
              </a:rPr>
              <a:t>Above signals occurred in “late November” 2008</a:t>
            </a:r>
          </a:p>
          <a:p>
            <a:r>
              <a:rPr lang="en-US" sz="1200" b="0" kern="1200" dirty="0" smtClean="0">
                <a:solidFill>
                  <a:schemeClr val="tx1"/>
                </a:solidFill>
                <a:latin typeface="+mn-lt"/>
                <a:ea typeface="+mn-ea"/>
                <a:cs typeface="+mn-cs"/>
              </a:rPr>
              <a:t>On December 4, 2008, after the transient crustal deformation, a moderate-sized </a:t>
            </a:r>
            <a:r>
              <a:rPr lang="en-US" sz="1200" b="0" kern="1200" dirty="0" err="1" smtClean="0">
                <a:solidFill>
                  <a:schemeClr val="tx1"/>
                </a:solidFill>
                <a:latin typeface="+mn-lt"/>
                <a:ea typeface="+mn-ea"/>
                <a:cs typeface="+mn-cs"/>
              </a:rPr>
              <a:t>interplate</a:t>
            </a:r>
            <a:r>
              <a:rPr lang="en-US" sz="1200" b="0" kern="1200" dirty="0" smtClean="0">
                <a:solidFill>
                  <a:schemeClr val="tx1"/>
                </a:solidFill>
                <a:latin typeface="+mn-lt"/>
                <a:ea typeface="+mn-ea"/>
                <a:cs typeface="+mn-cs"/>
              </a:rPr>
              <a:t> earthquake (M6.1) and its associated aftershocks were recorded; these included three M5.5 events</a:t>
            </a:r>
          </a:p>
          <a:p>
            <a:endParaRPr lang="en-US" b="0" dirty="0"/>
          </a:p>
        </p:txBody>
      </p:sp>
      <p:sp>
        <p:nvSpPr>
          <p:cNvPr id="4" name="Slide Number Placeholder 3"/>
          <p:cNvSpPr>
            <a:spLocks noGrp="1"/>
          </p:cNvSpPr>
          <p:nvPr>
            <p:ph type="sldNum" sz="quarter" idx="10"/>
          </p:nvPr>
        </p:nvSpPr>
        <p:spPr/>
        <p:txBody>
          <a:bodyPr/>
          <a:lstStyle/>
          <a:p>
            <a:fld id="{A770094B-6558-D247-8779-593018DD8B35}" type="slidenum">
              <a:rPr lang="en-US" smtClean="0"/>
              <a:t>22</a:t>
            </a:fld>
            <a:endParaRPr lang="en-US"/>
          </a:p>
        </p:txBody>
      </p:sp>
    </p:spTree>
    <p:extLst>
      <p:ext uri="{BB962C8B-B14F-4D97-AF65-F5344CB8AC3E}">
        <p14:creationId xmlns:p14="http://schemas.microsoft.com/office/powerpoint/2010/main" val="1390672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Fig. 9. Slow slip event and seismicity in 2008. a, The 2008 slow slip event (red rectangle) and seismicity activated after the 2008 slow slip event. The star indicates the epicenter of the M6.1 earthquake, which is the largest earthquake occurring after the 2008 slow slip event. Both OBP and on-shore observation sites used to estimate fault parameters are shown by yellow diamonds and squares, respectively.</a:t>
            </a:r>
            <a:endParaRPr lang="en-US" dirty="0"/>
          </a:p>
        </p:txBody>
      </p:sp>
      <p:sp>
        <p:nvSpPr>
          <p:cNvPr id="4" name="Slide Number Placeholder 3"/>
          <p:cNvSpPr>
            <a:spLocks noGrp="1"/>
          </p:cNvSpPr>
          <p:nvPr>
            <p:ph type="sldNum" sz="quarter" idx="10"/>
          </p:nvPr>
        </p:nvSpPr>
        <p:spPr/>
        <p:txBody>
          <a:bodyPr/>
          <a:lstStyle/>
          <a:p>
            <a:fld id="{A770094B-6558-D247-8779-593018DD8B35}" type="slidenum">
              <a:rPr lang="en-US" smtClean="0"/>
              <a:t>24</a:t>
            </a:fld>
            <a:endParaRPr lang="en-US"/>
          </a:p>
        </p:txBody>
      </p:sp>
    </p:spTree>
    <p:extLst>
      <p:ext uri="{BB962C8B-B14F-4D97-AF65-F5344CB8AC3E}">
        <p14:creationId xmlns:p14="http://schemas.microsoft.com/office/powerpoint/2010/main" val="2666138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Fig. 5. Time series of the pressure difference between OBPs and seismicity. a, Relative variations between two nearby sites in 2011. Data from the difference between GJT3 and TJT1, P08 and P09, P02 and P06, and P03 and P07 indicate relative sea-level variations between two bottom pressures as GJT3–TJT1, P08–P09, P02–P06, and P03–P07, respectively. Relative sea-level pressures were calculated from the difference between two observed raw time series, as in Fig. 3. The vertical axis is relative pressure (</a:t>
            </a:r>
            <a:r>
              <a:rPr lang="en-US" sz="1200" kern="1200" dirty="0" err="1" smtClean="0">
                <a:solidFill>
                  <a:schemeClr val="tx1"/>
                </a:solidFill>
                <a:latin typeface="+mn-lt"/>
                <a:ea typeface="+mn-ea"/>
                <a:cs typeface="+mn-cs"/>
              </a:rPr>
              <a:t>hPa</a:t>
            </a:r>
            <a:r>
              <a:rPr lang="en-US" sz="1200" kern="1200" dirty="0" smtClean="0">
                <a:solidFill>
                  <a:schemeClr val="tx1"/>
                </a:solidFill>
                <a:latin typeface="+mn-lt"/>
                <a:ea typeface="+mn-ea"/>
                <a:cs typeface="+mn-cs"/>
              </a:rPr>
              <a:t>), which corresponds to relative vertical displacement (cm). b, Seismicity beneath OBP network during the observation period.</a:t>
            </a:r>
            <a:endParaRPr lang="en-US" dirty="0"/>
          </a:p>
        </p:txBody>
      </p:sp>
      <p:sp>
        <p:nvSpPr>
          <p:cNvPr id="4" name="Slide Number Placeholder 3"/>
          <p:cNvSpPr>
            <a:spLocks noGrp="1"/>
          </p:cNvSpPr>
          <p:nvPr>
            <p:ph type="sldNum" sz="quarter" idx="10"/>
          </p:nvPr>
        </p:nvSpPr>
        <p:spPr/>
        <p:txBody>
          <a:bodyPr/>
          <a:lstStyle/>
          <a:p>
            <a:fld id="{A770094B-6558-D247-8779-593018DD8B35}" type="slidenum">
              <a:rPr lang="en-US" smtClean="0"/>
              <a:t>25</a:t>
            </a:fld>
            <a:endParaRPr lang="en-US"/>
          </a:p>
        </p:txBody>
      </p:sp>
    </p:spTree>
    <p:extLst>
      <p:ext uri="{BB962C8B-B14F-4D97-AF65-F5344CB8AC3E}">
        <p14:creationId xmlns:p14="http://schemas.microsoft.com/office/powerpoint/2010/main" val="579722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Fig. 6. Time series of the differences between two ocean-bottom pressure (OBP) gauge recordings, volumetric strain recordings, and regional seismic activity in the northeastern Japan arc in 2011. a, Difference between the time series of two OBP gauges from December 17, 2010, to March 8, 2011. Dots and error bars indicate daily averages and standard deviations of the differences between two OBP measurements. The vertical axis indicates the relative pressure in </a:t>
            </a:r>
            <a:r>
              <a:rPr lang="en-US" sz="1200" kern="1200" dirty="0" err="1" smtClean="0">
                <a:solidFill>
                  <a:schemeClr val="tx1"/>
                </a:solidFill>
                <a:latin typeface="+mn-lt"/>
                <a:ea typeface="+mn-ea"/>
                <a:cs typeface="+mn-cs"/>
              </a:rPr>
              <a:t>hectopascals</a:t>
            </a:r>
            <a:r>
              <a:rPr lang="en-US" sz="1200" kern="1200" dirty="0" smtClean="0">
                <a:solidFill>
                  <a:schemeClr val="tx1"/>
                </a:solidFill>
                <a:latin typeface="+mn-lt"/>
                <a:ea typeface="+mn-ea"/>
                <a:cs typeface="+mn-cs"/>
              </a:rPr>
              <a:t> corresponding to the relative vertical displacement (cm). Black and gray arrows indicate the beginning and end of phases A, B, and C for observed crustal deformation, respectively. All data were plotted after removing the trends calculated from data observed before the step. b, Volumetric strain at KNK. Dots and error bars indicate daily averages and standard deviations for the observed volumetric strain. Data were plotted after removing the trends calculated from data observed before the step. The gray line indicates the time series of atmospheric pressure at KNK. c, Seismicity beneath the OBP network during the observation period within an extent of latitude from 37.5°N to 39.0°N and longitude from 142°E to 144°E from December 17, 2010, to March 11, 2011. d, Horizontal displacement relative to the GPS site 950154 shown in Fig. 1. Black dots and error bars indicate daily averages and standard deviations, respectively, of the observed relative displacements.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time	series	of	TJT3 ␣ TJT1	showed three </a:t>
            </a:r>
            <a:r>
              <a:rPr lang="en-US" sz="1200" kern="1200" dirty="0" err="1" smtClean="0">
                <a:solidFill>
                  <a:schemeClr val="tx1"/>
                </a:solidFill>
                <a:latin typeface="+mn-lt"/>
                <a:ea typeface="+mn-ea"/>
                <a:cs typeface="+mn-cs"/>
              </a:rPr>
              <a:t>signi␣cant</a:t>
            </a:r>
            <a:r>
              <a:rPr lang="en-US" sz="1200" kern="1200" dirty="0" smtClean="0">
                <a:solidFill>
                  <a:schemeClr val="tx1"/>
                </a:solidFill>
                <a:latin typeface="+mn-lt"/>
                <a:ea typeface="+mn-ea"/>
                <a:cs typeface="+mn-cs"/>
              </a:rPr>
              <a:t> phases of transient crustal deformation (Phases A, B, and C in Fig. 6a); the crustal deformation began approximately on day 392 of the year 2010, namely, day 27 of the year 2011. The onset of crustal deformation (phase A) was also distinctly observed in the time series	at	KNK	as	a	ramp	with	an	amplitude	of	~ 1.0 × 10␣ 8	as	well	as that of P08–P09 with a weak amplitude of ~ 0.5 cm, which is a threshold to	detect	surface	deformations	by	our	OBP	network.	In	the	TJT3 ␣ TJT1 time series, the crustal deformation in phase A showed a relative vertical displacement of approximately 2 cm and an apparent duration of approximately 1 week (Fig. 6), which is similar to the features of the 2008 transient crustal deformation.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ER comments:  Although OBP</a:t>
            </a:r>
            <a:r>
              <a:rPr lang="en-US" sz="1200" kern="1200" baseline="0" dirty="0" smtClean="0">
                <a:solidFill>
                  <a:schemeClr val="tx1"/>
                </a:solidFill>
                <a:latin typeface="+mn-lt"/>
                <a:ea typeface="+mn-ea"/>
                <a:cs typeface="+mn-cs"/>
              </a:rPr>
              <a:t> difference data are </a:t>
            </a:r>
            <a:r>
              <a:rPr lang="en-US" sz="1200" kern="1200" baseline="0" dirty="0" err="1" smtClean="0">
                <a:solidFill>
                  <a:schemeClr val="tx1"/>
                </a:solidFill>
                <a:latin typeface="+mn-lt"/>
                <a:ea typeface="+mn-ea"/>
                <a:cs typeface="+mn-cs"/>
              </a:rPr>
              <a:t>detrended</a:t>
            </a:r>
            <a:r>
              <a:rPr lang="en-US" sz="1200" kern="1200" baseline="0" dirty="0" smtClean="0">
                <a:solidFill>
                  <a:schemeClr val="tx1"/>
                </a:solidFill>
                <a:latin typeface="+mn-lt"/>
                <a:ea typeface="+mn-ea"/>
                <a:cs typeface="+mn-cs"/>
              </a:rPr>
              <a:t>, the “step” is visible in the un-</a:t>
            </a:r>
            <a:r>
              <a:rPr lang="en-US" sz="1200" kern="1200" baseline="0" dirty="0" err="1" smtClean="0">
                <a:solidFill>
                  <a:schemeClr val="tx1"/>
                </a:solidFill>
                <a:latin typeface="+mn-lt"/>
                <a:ea typeface="+mn-ea"/>
                <a:cs typeface="+mn-cs"/>
              </a:rPr>
              <a:t>detrended</a:t>
            </a:r>
            <a:r>
              <a:rPr lang="en-US" sz="1200" kern="1200" baseline="0" dirty="0" smtClean="0">
                <a:solidFill>
                  <a:schemeClr val="tx1"/>
                </a:solidFill>
                <a:latin typeface="+mn-lt"/>
                <a:ea typeface="+mn-ea"/>
                <a:cs typeface="+mn-cs"/>
              </a:rPr>
              <a:t> data in the previous figure.  </a:t>
            </a:r>
          </a:p>
          <a:p>
            <a:r>
              <a:rPr lang="en-US" sz="1200" kern="1200" baseline="0" dirty="0" err="1" smtClean="0">
                <a:solidFill>
                  <a:schemeClr val="tx1"/>
                </a:solidFill>
                <a:latin typeface="+mn-lt"/>
                <a:ea typeface="+mn-ea"/>
                <a:cs typeface="+mn-cs"/>
              </a:rPr>
              <a:t>Detrending</a:t>
            </a:r>
            <a:r>
              <a:rPr lang="en-US" sz="1200" kern="1200" baseline="0" dirty="0" smtClean="0">
                <a:solidFill>
                  <a:schemeClr val="tx1"/>
                </a:solidFill>
                <a:latin typeface="+mn-lt"/>
                <a:ea typeface="+mn-ea"/>
                <a:cs typeface="+mn-cs"/>
              </a:rPr>
              <a:t> of the strain data is a little more questionable.</a:t>
            </a:r>
            <a:endParaRPr lang="en-US" dirty="0"/>
          </a:p>
        </p:txBody>
      </p:sp>
      <p:sp>
        <p:nvSpPr>
          <p:cNvPr id="4" name="Slide Number Placeholder 3"/>
          <p:cNvSpPr>
            <a:spLocks noGrp="1"/>
          </p:cNvSpPr>
          <p:nvPr>
            <p:ph type="sldNum" sz="quarter" idx="10"/>
          </p:nvPr>
        </p:nvSpPr>
        <p:spPr/>
        <p:txBody>
          <a:bodyPr/>
          <a:lstStyle/>
          <a:p>
            <a:fld id="{A770094B-6558-D247-8779-593018DD8B35}" type="slidenum">
              <a:rPr lang="en-US" smtClean="0"/>
              <a:t>26</a:t>
            </a:fld>
            <a:endParaRPr lang="en-US"/>
          </a:p>
        </p:txBody>
      </p:sp>
    </p:spTree>
    <p:extLst>
      <p:ext uri="{BB962C8B-B14F-4D97-AF65-F5344CB8AC3E}">
        <p14:creationId xmlns:p14="http://schemas.microsoft.com/office/powerpoint/2010/main" val="833462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Figure 3.	Estimated </a:t>
            </a:r>
            <a:r>
              <a:rPr lang="en-US" sz="1200" kern="1200" dirty="0" err="1" smtClean="0">
                <a:solidFill>
                  <a:schemeClr val="tx1"/>
                </a:solidFill>
                <a:latin typeface="+mn-lt"/>
                <a:ea typeface="+mn-ea"/>
                <a:cs typeface="+mn-cs"/>
              </a:rPr>
              <a:t>coseismic</a:t>
            </a:r>
            <a:r>
              <a:rPr lang="en-US" sz="1200" kern="1200" dirty="0" smtClean="0">
                <a:solidFill>
                  <a:schemeClr val="tx1"/>
                </a:solidFill>
                <a:latin typeface="+mn-lt"/>
                <a:ea typeface="+mn-ea"/>
                <a:cs typeface="+mn-cs"/>
              </a:rPr>
              <a:t> slip distribution. (a) Arrows denote slip vectors on the hanging wall of the plate interface. The squares outlined in purple indicate regions where the estimated slip values are greater than the estimation errors (Figure 4a). The black dashed line denotes the down-dip limit of </a:t>
            </a:r>
            <a:r>
              <a:rPr lang="en-US" sz="1200" kern="1200" dirty="0" err="1" smtClean="0">
                <a:solidFill>
                  <a:schemeClr val="tx1"/>
                </a:solidFill>
                <a:latin typeface="+mn-lt"/>
                <a:ea typeface="+mn-ea"/>
                <a:cs typeface="+mn-cs"/>
              </a:rPr>
              <a:t>interplate</a:t>
            </a:r>
            <a:r>
              <a:rPr lang="en-US" sz="1200" kern="1200" dirty="0" smtClean="0">
                <a:solidFill>
                  <a:schemeClr val="tx1"/>
                </a:solidFill>
                <a:latin typeface="+mn-lt"/>
                <a:ea typeface="+mn-ea"/>
                <a:cs typeface="+mn-cs"/>
              </a:rPr>
              <a:t> earthquakes determined by Igarashi et al. [2001]. The broken red lines show the depth of the </a:t>
            </a:r>
            <a:r>
              <a:rPr lang="en-US" sz="1200" kern="1200" dirty="0" err="1" smtClean="0">
                <a:solidFill>
                  <a:schemeClr val="tx1"/>
                </a:solidFill>
                <a:latin typeface="+mn-lt"/>
                <a:ea typeface="+mn-ea"/>
                <a:cs typeface="+mn-cs"/>
              </a:rPr>
              <a:t>subducting</a:t>
            </a:r>
            <a:r>
              <a:rPr lang="en-US" sz="1200" kern="1200" dirty="0" smtClean="0">
                <a:solidFill>
                  <a:schemeClr val="tx1"/>
                </a:solidFill>
                <a:latin typeface="+mn-lt"/>
                <a:ea typeface="+mn-ea"/>
                <a:cs typeface="+mn-cs"/>
              </a:rPr>
              <a:t> plate interface [Nakajima and Hasegawa, 2006]. An orange rectangle corresponds the range of the Figure 3b.</a:t>
            </a:r>
            <a:endParaRPr lang="en-US" dirty="0"/>
          </a:p>
        </p:txBody>
      </p:sp>
      <p:sp>
        <p:nvSpPr>
          <p:cNvPr id="4" name="Slide Number Placeholder 3"/>
          <p:cNvSpPr>
            <a:spLocks noGrp="1"/>
          </p:cNvSpPr>
          <p:nvPr>
            <p:ph type="sldNum" sz="quarter" idx="10"/>
          </p:nvPr>
        </p:nvSpPr>
        <p:spPr/>
        <p:txBody>
          <a:bodyPr/>
          <a:lstStyle/>
          <a:p>
            <a:fld id="{A770094B-6558-D247-8779-593018DD8B35}" type="slidenum">
              <a:rPr lang="en-US" smtClean="0"/>
              <a:t>27</a:t>
            </a:fld>
            <a:endParaRPr lang="en-US"/>
          </a:p>
        </p:txBody>
      </p:sp>
    </p:spTree>
    <p:extLst>
      <p:ext uri="{BB962C8B-B14F-4D97-AF65-F5344CB8AC3E}">
        <p14:creationId xmlns:p14="http://schemas.microsoft.com/office/powerpoint/2010/main" val="3909819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Fig. 9. b.</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The 2011 slow slip event (red rectangle), epicenter (orange star) and </a:t>
            </a:r>
            <a:r>
              <a:rPr lang="en-US" sz="1200" kern="1200" dirty="0" err="1" smtClean="0">
                <a:solidFill>
                  <a:schemeClr val="tx1"/>
                </a:solidFill>
                <a:latin typeface="+mn-lt"/>
                <a:ea typeface="+mn-ea"/>
                <a:cs typeface="+mn-cs"/>
              </a:rPr>
              <a:t>coseismic</a:t>
            </a:r>
            <a:r>
              <a:rPr lang="en-US" sz="1200" kern="1200" dirty="0" smtClean="0">
                <a:solidFill>
                  <a:schemeClr val="tx1"/>
                </a:solidFill>
                <a:latin typeface="+mn-lt"/>
                <a:ea typeface="+mn-ea"/>
                <a:cs typeface="+mn-cs"/>
              </a:rPr>
              <a:t> slip area of the 2011 Tohoku-Oki earthquake (orange shade) (</a:t>
            </a:r>
            <a:r>
              <a:rPr lang="en-US" sz="1200" kern="1200" dirty="0" err="1" smtClean="0">
                <a:solidFill>
                  <a:schemeClr val="tx1"/>
                </a:solidFill>
                <a:latin typeface="+mn-lt"/>
                <a:ea typeface="+mn-ea"/>
                <a:cs typeface="+mn-cs"/>
              </a:rPr>
              <a:t>Iinuma</a:t>
            </a:r>
            <a:r>
              <a:rPr lang="en-US" sz="1200" kern="1200" dirty="0" smtClean="0">
                <a:solidFill>
                  <a:schemeClr val="tx1"/>
                </a:solidFill>
                <a:latin typeface="+mn-lt"/>
                <a:ea typeface="+mn-ea"/>
                <a:cs typeface="+mn-cs"/>
              </a:rPr>
              <a:t> et al., 2012), epicenter (right blue shade) and </a:t>
            </a:r>
            <a:r>
              <a:rPr lang="en-US" sz="1200" kern="1200" dirty="0" err="1" smtClean="0">
                <a:solidFill>
                  <a:schemeClr val="tx1"/>
                </a:solidFill>
                <a:latin typeface="+mn-lt"/>
                <a:ea typeface="+mn-ea"/>
                <a:cs typeface="+mn-cs"/>
              </a:rPr>
              <a:t>coseismic</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afterslip</a:t>
            </a:r>
            <a:r>
              <a:rPr lang="en-US" sz="1200" kern="1200" dirty="0" smtClean="0">
                <a:solidFill>
                  <a:schemeClr val="tx1"/>
                </a:solidFill>
                <a:latin typeface="+mn-lt"/>
                <a:ea typeface="+mn-ea"/>
                <a:cs typeface="+mn-cs"/>
              </a:rPr>
              <a:t> of the largest foreshock on March 9 (right blue and green shades) (</a:t>
            </a:r>
            <a:r>
              <a:rPr lang="en-US" sz="1200" kern="1200" dirty="0" err="1" smtClean="0">
                <a:solidFill>
                  <a:schemeClr val="tx1"/>
                </a:solidFill>
                <a:latin typeface="+mn-lt"/>
                <a:ea typeface="+mn-ea"/>
                <a:cs typeface="+mn-cs"/>
              </a:rPr>
              <a:t>Ohta</a:t>
            </a:r>
            <a:r>
              <a:rPr lang="en-US" sz="1200" kern="1200" dirty="0" smtClean="0">
                <a:solidFill>
                  <a:schemeClr val="tx1"/>
                </a:solidFill>
                <a:latin typeface="+mn-lt"/>
                <a:ea typeface="+mn-ea"/>
                <a:cs typeface="+mn-cs"/>
              </a:rPr>
              <a:t> et al., 2012), and seismicity activated after the 2011 slow slip event. Orange contour indicates </a:t>
            </a:r>
            <a:r>
              <a:rPr lang="en-US" sz="1200" kern="1200" dirty="0" err="1" smtClean="0">
                <a:solidFill>
                  <a:schemeClr val="tx1"/>
                </a:solidFill>
                <a:latin typeface="+mn-lt"/>
                <a:ea typeface="+mn-ea"/>
                <a:cs typeface="+mn-cs"/>
              </a:rPr>
              <a:t>coseismic</a:t>
            </a:r>
            <a:r>
              <a:rPr lang="en-US" sz="1200" kern="1200" dirty="0" smtClean="0">
                <a:solidFill>
                  <a:schemeClr val="tx1"/>
                </a:solidFill>
                <a:latin typeface="+mn-lt"/>
                <a:ea typeface="+mn-ea"/>
                <a:cs typeface="+mn-cs"/>
              </a:rPr>
              <a:t> slip region of 30 m slip (</a:t>
            </a:r>
            <a:r>
              <a:rPr lang="en-US" sz="1200" kern="1200" dirty="0" err="1" smtClean="0">
                <a:solidFill>
                  <a:schemeClr val="tx1"/>
                </a:solidFill>
                <a:latin typeface="+mn-lt"/>
                <a:ea typeface="+mn-ea"/>
                <a:cs typeface="+mn-cs"/>
              </a:rPr>
              <a:t>Iinuma</a:t>
            </a:r>
            <a:r>
              <a:rPr lang="en-US" sz="1200" kern="1200" dirty="0" smtClean="0">
                <a:solidFill>
                  <a:schemeClr val="tx1"/>
                </a:solidFill>
                <a:latin typeface="+mn-lt"/>
                <a:ea typeface="+mn-ea"/>
                <a:cs typeface="+mn-cs"/>
              </a:rPr>
              <a:t> et al., 2012). Solid pluses indicate </a:t>
            </a:r>
            <a:r>
              <a:rPr lang="en-US" sz="1200" kern="1200" dirty="0" err="1" smtClean="0">
                <a:solidFill>
                  <a:schemeClr val="tx1"/>
                </a:solidFill>
                <a:latin typeface="+mn-lt"/>
                <a:ea typeface="+mn-ea"/>
                <a:cs typeface="+mn-cs"/>
              </a:rPr>
              <a:t>epicen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ters</a:t>
            </a:r>
            <a:r>
              <a:rPr lang="en-US" sz="1200" kern="1200" dirty="0" smtClean="0">
                <a:solidFill>
                  <a:schemeClr val="tx1"/>
                </a:solidFill>
                <a:latin typeface="+mn-lt"/>
                <a:ea typeface="+mn-ea"/>
                <a:cs typeface="+mn-cs"/>
              </a:rPr>
              <a:t> of the seismicity from February 13, 2011, until the occurrence of the largest fore- shocks on March 9, 2011. Gray pluses indicate epicenters of the seismicity after the largest foreshocks until the 2011 Tohoku-Oki earthquake. Blue stars indicate </a:t>
            </a:r>
            <a:r>
              <a:rPr lang="en-US" sz="1200" kern="1200" dirty="0" err="1" smtClean="0">
                <a:solidFill>
                  <a:schemeClr val="tx1"/>
                </a:solidFill>
                <a:latin typeface="+mn-lt"/>
                <a:ea typeface="+mn-ea"/>
                <a:cs typeface="+mn-cs"/>
              </a:rPr>
              <a:t>epicen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ters</a:t>
            </a:r>
            <a:r>
              <a:rPr lang="en-US" sz="1200" kern="1200" dirty="0" smtClean="0">
                <a:solidFill>
                  <a:schemeClr val="tx1"/>
                </a:solidFill>
                <a:latin typeface="+mn-lt"/>
                <a:ea typeface="+mn-ea"/>
                <a:cs typeface="+mn-cs"/>
              </a:rPr>
              <a:t> of the M5-class earthquakes induced by the 2011 slow slip event. </a:t>
            </a:r>
            <a:r>
              <a:rPr lang="en-US" sz="1200" kern="1200" dirty="0" err="1" smtClean="0">
                <a:solidFill>
                  <a:schemeClr val="tx1"/>
                </a:solidFill>
                <a:latin typeface="+mn-lt"/>
                <a:ea typeface="+mn-ea"/>
                <a:cs typeface="+mn-cs"/>
              </a:rPr>
              <a:t>Coseismic</a:t>
            </a:r>
            <a:r>
              <a:rPr lang="en-US" sz="1200" kern="1200" dirty="0" smtClean="0">
                <a:solidFill>
                  <a:schemeClr val="tx1"/>
                </a:solidFill>
                <a:latin typeface="+mn-lt"/>
                <a:ea typeface="+mn-ea"/>
                <a:cs typeface="+mn-cs"/>
              </a:rPr>
              <a:t> slip areas of the </a:t>
            </a:r>
            <a:r>
              <a:rPr lang="en-US" sz="1200" kern="1200" dirty="0" err="1" smtClean="0">
                <a:solidFill>
                  <a:schemeClr val="tx1"/>
                </a:solidFill>
                <a:latin typeface="+mn-lt"/>
                <a:ea typeface="+mn-ea"/>
                <a:cs typeface="+mn-cs"/>
              </a:rPr>
              <a:t>mainshock</a:t>
            </a:r>
            <a:r>
              <a:rPr lang="en-US" sz="1200" kern="1200" dirty="0" smtClean="0">
                <a:solidFill>
                  <a:schemeClr val="tx1"/>
                </a:solidFill>
                <a:latin typeface="+mn-lt"/>
                <a:ea typeface="+mn-ea"/>
                <a:cs typeface="+mn-cs"/>
              </a:rPr>
              <a:t> and the largest foreshock exceeding 50 m and 1.0 m, respectively, are shown by different colors. Both OBP and on-shore observation sites used to estimate fault parameters are shown by yellow diamonds and squares, respectively.</a:t>
            </a:r>
            <a:endParaRPr lang="en-US" dirty="0"/>
          </a:p>
        </p:txBody>
      </p:sp>
      <p:sp>
        <p:nvSpPr>
          <p:cNvPr id="4" name="Slide Number Placeholder 3"/>
          <p:cNvSpPr>
            <a:spLocks noGrp="1"/>
          </p:cNvSpPr>
          <p:nvPr>
            <p:ph type="sldNum" sz="quarter" idx="10"/>
          </p:nvPr>
        </p:nvSpPr>
        <p:spPr/>
        <p:txBody>
          <a:bodyPr/>
          <a:lstStyle/>
          <a:p>
            <a:fld id="{A770094B-6558-D247-8779-593018DD8B35}" type="slidenum">
              <a:rPr lang="en-US" smtClean="0"/>
              <a:t>28</a:t>
            </a:fld>
            <a:endParaRPr lang="en-US"/>
          </a:p>
        </p:txBody>
      </p:sp>
    </p:spTree>
    <p:extLst>
      <p:ext uri="{BB962C8B-B14F-4D97-AF65-F5344CB8AC3E}">
        <p14:creationId xmlns:p14="http://schemas.microsoft.com/office/powerpoint/2010/main" val="2448433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Summary of Abstract: </a:t>
            </a:r>
            <a:r>
              <a:rPr lang="en-US" sz="1200" kern="1200" dirty="0" smtClean="0">
                <a:solidFill>
                  <a:schemeClr val="tx1"/>
                </a:solidFill>
                <a:latin typeface="+mn-lt"/>
                <a:ea typeface="+mn-ea"/>
                <a:cs typeface="+mn-cs"/>
              </a:rPr>
              <a:t>Eruptive episodes at Etna volcano on 15 November 2011 and 18 March 2012 </a:t>
            </a:r>
          </a:p>
          <a:p>
            <a:r>
              <a:rPr lang="en-US" sz="1200" kern="1200" dirty="0" smtClean="0">
                <a:solidFill>
                  <a:schemeClr val="tx1"/>
                </a:solidFill>
                <a:latin typeface="+mn-lt"/>
                <a:ea typeface="+mn-ea"/>
                <a:cs typeface="+mn-cs"/>
              </a:rPr>
              <a:t>novel data from two recently installed </a:t>
            </a:r>
            <a:r>
              <a:rPr lang="en-US" sz="1200" kern="1200" dirty="0" err="1" smtClean="0">
                <a:solidFill>
                  <a:schemeClr val="tx1"/>
                </a:solidFill>
                <a:latin typeface="+mn-lt"/>
                <a:ea typeface="+mn-ea"/>
                <a:cs typeface="+mn-cs"/>
              </a:rPr>
              <a:t>strainmeters</a:t>
            </a:r>
            <a:r>
              <a:rPr lang="en-US" sz="1200" kern="1200" dirty="0" smtClean="0">
                <a:solidFill>
                  <a:schemeClr val="tx1"/>
                </a:solidFill>
                <a:latin typeface="+mn-lt"/>
                <a:ea typeface="+mn-ea"/>
                <a:cs typeface="+mn-cs"/>
              </a:rPr>
              <a:t> that recorded unique signals during the lava fountain phases of these events. </a:t>
            </a:r>
          </a:p>
          <a:p>
            <a:r>
              <a:rPr lang="en-US" sz="1200" kern="1200" dirty="0" smtClean="0">
                <a:solidFill>
                  <a:schemeClr val="tx1"/>
                </a:solidFill>
                <a:latin typeface="+mn-lt"/>
                <a:ea typeface="+mn-ea"/>
                <a:cs typeface="+mn-cs"/>
              </a:rPr>
              <a:t>The </a:t>
            </a:r>
            <a:r>
              <a:rPr lang="en-US" sz="1200" kern="1200" dirty="0" err="1" smtClean="0">
                <a:solidFill>
                  <a:schemeClr val="tx1"/>
                </a:solidFill>
                <a:latin typeface="+mn-lt"/>
                <a:ea typeface="+mn-ea"/>
                <a:cs typeface="+mn-cs"/>
              </a:rPr>
              <a:t>strainmeter</a:t>
            </a:r>
            <a:r>
              <a:rPr lang="en-US" sz="1200" kern="1200" dirty="0" smtClean="0">
                <a:solidFill>
                  <a:schemeClr val="tx1"/>
                </a:solidFill>
                <a:latin typeface="+mn-lt"/>
                <a:ea typeface="+mn-ea"/>
                <a:cs typeface="+mn-cs"/>
              </a:rPr>
              <a:t> data, integrated with magnetic data, and with satellite and ground thermal data, defined path of a gas-rich magma batch from the source inside the volcano to the surface and atmosphere. </a:t>
            </a:r>
          </a:p>
          <a:p>
            <a:r>
              <a:rPr lang="en-US" sz="1200" kern="1200" dirty="0" smtClean="0">
                <a:solidFill>
                  <a:schemeClr val="tx1"/>
                </a:solidFill>
                <a:latin typeface="+mn-lt"/>
                <a:ea typeface="+mn-ea"/>
                <a:cs typeface="+mn-cs"/>
              </a:rPr>
              <a:t>The amplitude ratio of the volumetric strain changes constrained the storage depth of the magma feeding the lava fountains above 1.5 km below sea level. </a:t>
            </a:r>
          </a:p>
          <a:p>
            <a:r>
              <a:rPr lang="en-US" sz="1200" kern="1200" dirty="0" smtClean="0">
                <a:solidFill>
                  <a:schemeClr val="tx1"/>
                </a:solidFill>
                <a:latin typeface="+mn-lt"/>
                <a:ea typeface="+mn-ea"/>
                <a:cs typeface="+mn-cs"/>
              </a:rPr>
              <a:t>Magnetic data revealed an attempted shallow lateral intrusion.</a:t>
            </a:r>
          </a:p>
          <a:p>
            <a:r>
              <a:rPr lang="en-US" dirty="0" smtClean="0"/>
              <a:t>Ground </a:t>
            </a:r>
            <a:r>
              <a:rPr lang="en-US" sz="1200" kern="1200" dirty="0" smtClean="0">
                <a:solidFill>
                  <a:schemeClr val="tx1"/>
                </a:solidFill>
                <a:latin typeface="+mn-lt"/>
                <a:ea typeface="+mn-ea"/>
                <a:cs typeface="+mn-cs"/>
              </a:rPr>
              <a:t>and satellite thermal data quantified the</a:t>
            </a:r>
            <a:r>
              <a:rPr lang="en-US" dirty="0" smtClean="0"/>
              <a:t> </a:t>
            </a:r>
            <a:r>
              <a:rPr lang="en-US" sz="1200" kern="1200" dirty="0" smtClean="0">
                <a:solidFill>
                  <a:schemeClr val="tx1"/>
                </a:solidFill>
                <a:latin typeface="+mn-lt"/>
                <a:ea typeface="+mn-ea"/>
                <a:cs typeface="+mn-cs"/>
              </a:rPr>
              <a:t>total</a:t>
            </a:r>
            <a:r>
              <a:rPr lang="en-US" dirty="0" smtClean="0"/>
              <a:t> </a:t>
            </a:r>
            <a:r>
              <a:rPr lang="en-US" sz="1200" kern="1200" dirty="0" smtClean="0">
                <a:solidFill>
                  <a:schemeClr val="tx1"/>
                </a:solidFill>
                <a:latin typeface="+mn-lt"/>
                <a:ea typeface="+mn-ea"/>
                <a:cs typeface="+mn-cs"/>
              </a:rPr>
              <a:t>erupted</a:t>
            </a:r>
            <a:r>
              <a:rPr lang="en-US" dirty="0" smtClean="0"/>
              <a:t> </a:t>
            </a:r>
            <a:r>
              <a:rPr lang="en-US" sz="1200" kern="1200" dirty="0" smtClean="0">
                <a:solidFill>
                  <a:schemeClr val="tx1"/>
                </a:solidFill>
                <a:latin typeface="+mn-lt"/>
                <a:ea typeface="+mn-ea"/>
                <a:cs typeface="+mn-cs"/>
              </a:rPr>
              <a:t>volumes</a:t>
            </a:r>
            <a:r>
              <a:rPr lang="en-US" dirty="0" smtClean="0"/>
              <a:t> </a:t>
            </a:r>
            <a:r>
              <a:rPr lang="en-US" sz="1200" kern="1200" dirty="0" smtClean="0">
                <a:solidFill>
                  <a:schemeClr val="tx1"/>
                </a:solidFill>
                <a:latin typeface="+mn-lt"/>
                <a:ea typeface="+mn-ea"/>
                <a:cs typeface="+mn-cs"/>
              </a:rPr>
              <a:t>of ~2.2 × 10</a:t>
            </a:r>
            <a:r>
              <a:rPr lang="en-US" sz="1200" kern="1200" baseline="30000" dirty="0" smtClean="0">
                <a:solidFill>
                  <a:schemeClr val="tx1"/>
                </a:solidFill>
                <a:latin typeface="+mn-lt"/>
                <a:ea typeface="+mn-ea"/>
                <a:cs typeface="+mn-cs"/>
              </a:rPr>
              <a:t>6</a:t>
            </a:r>
            <a:r>
              <a:rPr lang="en-US" sz="1200" kern="1200" dirty="0" smtClean="0">
                <a:solidFill>
                  <a:schemeClr val="tx1"/>
                </a:solidFill>
                <a:latin typeface="+mn-lt"/>
                <a:ea typeface="+mn-ea"/>
                <a:cs typeface="+mn-cs"/>
              </a:rPr>
              <a:t> m</a:t>
            </a:r>
            <a:r>
              <a:rPr lang="en-US" sz="1200" kern="1200" baseline="30000" dirty="0" smtClean="0">
                <a:solidFill>
                  <a:schemeClr val="tx1"/>
                </a:solidFill>
                <a:latin typeface="+mn-lt"/>
                <a:ea typeface="+mn-ea"/>
                <a:cs typeface="+mn-cs"/>
              </a:rPr>
              <a:t>3</a:t>
            </a:r>
            <a:r>
              <a:rPr lang="en-US" sz="1200" kern="1200" dirty="0" smtClean="0">
                <a:solidFill>
                  <a:schemeClr val="tx1"/>
                </a:solidFill>
                <a:latin typeface="+mn-lt"/>
                <a:ea typeface="+mn-ea"/>
                <a:cs typeface="+mn-cs"/>
              </a:rPr>
              <a:t> for</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the 15</a:t>
            </a:r>
            <a:r>
              <a:rPr lang="en-US" dirty="0" smtClean="0"/>
              <a:t> </a:t>
            </a:r>
            <a:r>
              <a:rPr lang="en-US" sz="1200" kern="1200" dirty="0" smtClean="0">
                <a:solidFill>
                  <a:schemeClr val="tx1"/>
                </a:solidFill>
                <a:latin typeface="+mn-lt"/>
                <a:ea typeface="+mn-ea"/>
                <a:cs typeface="+mn-cs"/>
              </a:rPr>
              <a:t>November</a:t>
            </a:r>
            <a:r>
              <a:rPr lang="en-US" dirty="0" smtClean="0"/>
              <a:t> </a:t>
            </a:r>
            <a:r>
              <a:rPr lang="en-US" sz="1200" kern="1200" dirty="0" smtClean="0">
                <a:solidFill>
                  <a:schemeClr val="tx1"/>
                </a:solidFill>
                <a:latin typeface="+mn-lt"/>
                <a:ea typeface="+mn-ea"/>
                <a:cs typeface="+mn-cs"/>
              </a:rPr>
              <a:t>event</a:t>
            </a:r>
            <a:r>
              <a:rPr lang="en-US" dirty="0" smtClean="0"/>
              <a:t> </a:t>
            </a:r>
            <a:r>
              <a:rPr lang="en-US" sz="1200" kern="1200" dirty="0" smtClean="0">
                <a:solidFill>
                  <a:schemeClr val="tx1"/>
                </a:solidFill>
                <a:latin typeface="+mn-lt"/>
                <a:ea typeface="+mn-ea"/>
                <a:cs typeface="+mn-cs"/>
              </a:rPr>
              <a:t>and ~3.0 × 10</a:t>
            </a:r>
            <a:r>
              <a:rPr lang="en-US" sz="1200" kern="1200" baseline="30000" dirty="0" smtClean="0">
                <a:solidFill>
                  <a:schemeClr val="tx1"/>
                </a:solidFill>
                <a:latin typeface="+mn-lt"/>
                <a:ea typeface="+mn-ea"/>
                <a:cs typeface="+mn-cs"/>
              </a:rPr>
              <a:t>6</a:t>
            </a:r>
            <a:r>
              <a:rPr lang="en-US" sz="1200" kern="1200" dirty="0" smtClean="0">
                <a:solidFill>
                  <a:schemeClr val="tx1"/>
                </a:solidFill>
                <a:latin typeface="+mn-lt"/>
                <a:ea typeface="+mn-ea"/>
                <a:cs typeface="+mn-cs"/>
              </a:rPr>
              <a:t> m</a:t>
            </a:r>
            <a:r>
              <a:rPr lang="en-US" sz="1200" kern="1200" baseline="30000" dirty="0" smtClean="0">
                <a:solidFill>
                  <a:schemeClr val="tx1"/>
                </a:solidFill>
                <a:latin typeface="+mn-lt"/>
                <a:ea typeface="+mn-ea"/>
                <a:cs typeface="+mn-cs"/>
              </a:rPr>
              <a:t>3</a:t>
            </a:r>
            <a:r>
              <a:rPr lang="en-US" dirty="0" smtClean="0"/>
              <a:t> </a:t>
            </a:r>
            <a:r>
              <a:rPr lang="en-US" sz="1200" kern="1200" dirty="0" smtClean="0">
                <a:solidFill>
                  <a:schemeClr val="tx1"/>
                </a:solidFill>
                <a:latin typeface="+mn-lt"/>
                <a:ea typeface="+mn-ea"/>
                <a:cs typeface="+mn-cs"/>
              </a:rPr>
              <a:t>for</a:t>
            </a:r>
            <a:r>
              <a:rPr lang="en-US" dirty="0" smtClean="0"/>
              <a:t> </a:t>
            </a:r>
            <a:r>
              <a:rPr lang="en-US" sz="1200" kern="1200" dirty="0" smtClean="0">
                <a:solidFill>
                  <a:schemeClr val="tx1"/>
                </a:solidFill>
                <a:latin typeface="+mn-lt"/>
                <a:ea typeface="+mn-ea"/>
                <a:cs typeface="+mn-cs"/>
              </a:rPr>
              <a:t>the</a:t>
            </a:r>
            <a:r>
              <a:rPr lang="en-US" dirty="0" smtClean="0"/>
              <a:t> </a:t>
            </a:r>
            <a:r>
              <a:rPr lang="en-US" sz="1200" kern="1200" dirty="0" smtClean="0">
                <a:solidFill>
                  <a:schemeClr val="tx1"/>
                </a:solidFill>
                <a:latin typeface="+mn-lt"/>
                <a:ea typeface="+mn-ea"/>
                <a:cs typeface="+mn-cs"/>
              </a:rPr>
              <a:t>18</a:t>
            </a:r>
            <a:r>
              <a:rPr lang="en-US" dirty="0" smtClean="0"/>
              <a:t> </a:t>
            </a:r>
            <a:r>
              <a:rPr lang="en-US" sz="1200" kern="1200" dirty="0" smtClean="0">
                <a:solidFill>
                  <a:schemeClr val="tx1"/>
                </a:solidFill>
                <a:latin typeface="+mn-lt"/>
                <a:ea typeface="+mn-ea"/>
                <a:cs typeface="+mn-cs"/>
              </a:rPr>
              <a:t>March event. </a:t>
            </a:r>
          </a:p>
          <a:p>
            <a:r>
              <a:rPr lang="en-US" sz="1200" kern="1200" dirty="0" smtClean="0">
                <a:solidFill>
                  <a:schemeClr val="tx1"/>
                </a:solidFill>
                <a:latin typeface="+mn-lt"/>
                <a:ea typeface="+mn-ea"/>
                <a:cs typeface="+mn-cs"/>
              </a:rPr>
              <a:t>Despite different durations of the explosive and effusive phases of the two lava fountain events, the total erupted volume was quite similar, suggesting the emptying of a shallow storage system displaying a steady </a:t>
            </a:r>
            <a:r>
              <a:rPr lang="en-US" sz="1200" kern="1200" dirty="0" err="1" smtClean="0">
                <a:solidFill>
                  <a:schemeClr val="tx1"/>
                </a:solidFill>
                <a:latin typeface="+mn-lt"/>
                <a:ea typeface="+mn-ea"/>
                <a:cs typeface="+mn-cs"/>
              </a:rPr>
              <a:t>behaviour</a:t>
            </a:r>
            <a:r>
              <a:rPr lang="en-US" sz="1200" kern="1200" dirty="0" smtClean="0">
                <a:solidFill>
                  <a:schemeClr val="tx1"/>
                </a:solidFill>
                <a:latin typeface="+mn-lt"/>
                <a:ea typeface="+mn-ea"/>
                <a:cs typeface="+mn-cs"/>
              </a:rPr>
              <a:t>.</a:t>
            </a:r>
            <a:endParaRPr lang="en-US" dirty="0" smtClean="0"/>
          </a:p>
          <a:p>
            <a:endParaRPr lang="en-US" dirty="0"/>
          </a:p>
        </p:txBody>
      </p:sp>
      <p:sp>
        <p:nvSpPr>
          <p:cNvPr id="4" name="Slide Number Placeholder 3"/>
          <p:cNvSpPr>
            <a:spLocks noGrp="1"/>
          </p:cNvSpPr>
          <p:nvPr>
            <p:ph type="sldNum" sz="quarter" idx="10"/>
          </p:nvPr>
        </p:nvSpPr>
        <p:spPr/>
        <p:txBody>
          <a:bodyPr/>
          <a:lstStyle/>
          <a:p>
            <a:fld id="{A770094B-6558-D247-8779-593018DD8B35}" type="slidenum">
              <a:rPr lang="en-US" smtClean="0"/>
              <a:t>31</a:t>
            </a:fld>
            <a:endParaRPr lang="en-US"/>
          </a:p>
        </p:txBody>
      </p:sp>
    </p:spTree>
    <p:extLst>
      <p:ext uri="{BB962C8B-B14F-4D97-AF65-F5344CB8AC3E}">
        <p14:creationId xmlns:p14="http://schemas.microsoft.com/office/powerpoint/2010/main" val="3382579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from</a:t>
            </a:r>
            <a:r>
              <a:rPr lang="en-US" baseline="0" dirty="0" smtClean="0"/>
              <a:t> http://</a:t>
            </a:r>
            <a:r>
              <a:rPr lang="en-US" baseline="0" dirty="0" err="1" smtClean="0"/>
              <a:t>upload.wikimedia.org</a:t>
            </a:r>
            <a:r>
              <a:rPr lang="en-US" baseline="0" dirty="0" smtClean="0"/>
              <a:t>/</a:t>
            </a:r>
            <a:r>
              <a:rPr lang="en-US" baseline="0" dirty="0" err="1" smtClean="0"/>
              <a:t>wikipedia</a:t>
            </a:r>
            <a:r>
              <a:rPr lang="en-US" baseline="0" dirty="0" smtClean="0"/>
              <a:t>/commons/3/39/Mt_Etna_and_Catania1.jpg</a:t>
            </a:r>
            <a:endParaRPr lang="en-US" dirty="0"/>
          </a:p>
        </p:txBody>
      </p:sp>
      <p:sp>
        <p:nvSpPr>
          <p:cNvPr id="4" name="Slide Number Placeholder 3"/>
          <p:cNvSpPr>
            <a:spLocks noGrp="1"/>
          </p:cNvSpPr>
          <p:nvPr>
            <p:ph type="sldNum" sz="quarter" idx="10"/>
          </p:nvPr>
        </p:nvSpPr>
        <p:spPr/>
        <p:txBody>
          <a:bodyPr/>
          <a:lstStyle/>
          <a:p>
            <a:fld id="{A770094B-6558-D247-8779-593018DD8B35}" type="slidenum">
              <a:rPr lang="en-US" smtClean="0"/>
              <a:t>32</a:t>
            </a:fld>
            <a:endParaRPr lang="en-US"/>
          </a:p>
        </p:txBody>
      </p:sp>
    </p:spTree>
    <p:extLst>
      <p:ext uri="{BB962C8B-B14F-4D97-AF65-F5344CB8AC3E}">
        <p14:creationId xmlns:p14="http://schemas.microsoft.com/office/powerpoint/2010/main" val="26846953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 Jan. 5, 2012, fountain eruption at Mount Etna. (Credit: Gianni </a:t>
            </a:r>
            <a:r>
              <a:rPr lang="en-US" sz="1200" kern="1200" dirty="0" err="1" smtClean="0">
                <a:solidFill>
                  <a:schemeClr val="tx1"/>
                </a:solidFill>
                <a:latin typeface="+mn-lt"/>
                <a:ea typeface="+mn-ea"/>
                <a:cs typeface="+mn-cs"/>
              </a:rPr>
              <a:t>Lanzafame</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Photo obtained from http://</a:t>
            </a:r>
            <a:r>
              <a:rPr lang="en-US" sz="1200" kern="1200" dirty="0" err="1" smtClean="0">
                <a:solidFill>
                  <a:schemeClr val="tx1"/>
                </a:solidFill>
                <a:latin typeface="+mn-lt"/>
                <a:ea typeface="+mn-ea"/>
                <a:cs typeface="+mn-cs"/>
              </a:rPr>
              <a:t>blogs.agu.org</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geospace</a:t>
            </a:r>
            <a:r>
              <a:rPr lang="en-US" sz="1200" kern="1200" dirty="0" smtClean="0">
                <a:solidFill>
                  <a:schemeClr val="tx1"/>
                </a:solidFill>
                <a:latin typeface="+mn-lt"/>
                <a:ea typeface="+mn-ea"/>
                <a:cs typeface="+mn-cs"/>
              </a:rPr>
              <a:t>/2012/03/28/mount-etnas-fiery-fountains/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Etna volcano has dis- played intense lava fountains before major flank eruptions, such as the 66 events in 2000 prior to the 2001 and 2002– 2003 eruptions (</a:t>
            </a:r>
            <a:r>
              <a:rPr lang="en-US" sz="1200" kern="1200" dirty="0" err="1" smtClean="0">
                <a:solidFill>
                  <a:schemeClr val="tx1"/>
                </a:solidFill>
                <a:latin typeface="+mn-lt"/>
                <a:ea typeface="+mn-ea"/>
                <a:cs typeface="+mn-cs"/>
              </a:rPr>
              <a:t>Andronico</a:t>
            </a:r>
            <a:r>
              <a:rPr lang="en-US" sz="1200" kern="1200" dirty="0" smtClean="0">
                <a:solidFill>
                  <a:schemeClr val="tx1"/>
                </a:solidFill>
                <a:latin typeface="+mn-lt"/>
                <a:ea typeface="+mn-ea"/>
                <a:cs typeface="+mn-cs"/>
              </a:rPr>
              <a:t> et al. 2005; Allard et al. 2006; </a:t>
            </a:r>
            <a:r>
              <a:rPr lang="en-US" sz="1200" kern="1200" dirty="0" err="1" smtClean="0">
                <a:solidFill>
                  <a:schemeClr val="tx1"/>
                </a:solidFill>
                <a:latin typeface="+mn-lt"/>
                <a:ea typeface="+mn-ea"/>
                <a:cs typeface="+mn-cs"/>
              </a:rPr>
              <a:t>Behncke</a:t>
            </a:r>
            <a:r>
              <a:rPr lang="en-US" sz="1200" kern="1200" dirty="0" smtClean="0">
                <a:solidFill>
                  <a:schemeClr val="tx1"/>
                </a:solidFill>
                <a:latin typeface="+mn-lt"/>
                <a:ea typeface="+mn-ea"/>
                <a:cs typeface="+mn-cs"/>
              </a:rPr>
              <a:t> et al. 2006; </a:t>
            </a:r>
            <a:r>
              <a:rPr lang="en-US" sz="1200" kern="1200" dirty="0" err="1" smtClean="0">
                <a:solidFill>
                  <a:schemeClr val="tx1"/>
                </a:solidFill>
                <a:latin typeface="+mn-lt"/>
                <a:ea typeface="+mn-ea"/>
                <a:cs typeface="+mn-cs"/>
              </a:rPr>
              <a:t>Bonaccorso</a:t>
            </a:r>
            <a:r>
              <a:rPr lang="en-US" sz="1200" kern="1200" dirty="0" smtClean="0">
                <a:solidFill>
                  <a:schemeClr val="tx1"/>
                </a:solidFill>
                <a:latin typeface="+mn-lt"/>
                <a:ea typeface="+mn-ea"/>
                <a:cs typeface="+mn-cs"/>
              </a:rPr>
              <a:t> et al. 2006; </a:t>
            </a:r>
            <a:r>
              <a:rPr lang="en-US" sz="1200" kern="1200" dirty="0" err="1" smtClean="0">
                <a:solidFill>
                  <a:schemeClr val="tx1"/>
                </a:solidFill>
                <a:latin typeface="+mn-lt"/>
                <a:ea typeface="+mn-ea"/>
                <a:cs typeface="+mn-cs"/>
              </a:rPr>
              <a:t>Andronico</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Corsaro</a:t>
            </a:r>
            <a:r>
              <a:rPr lang="en-US" sz="1200" kern="1200" dirty="0" smtClean="0">
                <a:solidFill>
                  <a:schemeClr val="tx1"/>
                </a:solidFill>
                <a:latin typeface="+mn-lt"/>
                <a:ea typeface="+mn-ea"/>
                <a:cs typeface="+mn-cs"/>
              </a:rPr>
              <a:t> 2011) or the 10 May 2008 paroxysmal event </a:t>
            </a:r>
            <a:r>
              <a:rPr lang="en-US" sz="1200" kern="1200" dirty="0" err="1" smtClean="0">
                <a:solidFill>
                  <a:schemeClr val="tx1"/>
                </a:solidFill>
                <a:latin typeface="+mn-lt"/>
                <a:ea typeface="+mn-ea"/>
                <a:cs typeface="+mn-cs"/>
              </a:rPr>
              <a:t>fol</a:t>
            </a:r>
            <a:r>
              <a:rPr lang="en-US" sz="1200" kern="1200" dirty="0" smtClean="0">
                <a:solidFill>
                  <a:schemeClr val="tx1"/>
                </a:solidFill>
                <a:latin typeface="+mn-lt"/>
                <a:ea typeface="+mn-ea"/>
                <a:cs typeface="+mn-cs"/>
              </a:rPr>
              <a:t>- lowed by the 2008-09 lava flow output (</a:t>
            </a:r>
            <a:r>
              <a:rPr lang="en-US" sz="1200" kern="1200" dirty="0" err="1" smtClean="0">
                <a:solidFill>
                  <a:schemeClr val="tx1"/>
                </a:solidFill>
                <a:latin typeface="+mn-lt"/>
                <a:ea typeface="+mn-ea"/>
                <a:cs typeface="+mn-cs"/>
              </a:rPr>
              <a:t>Bonaccorso</a:t>
            </a:r>
            <a:r>
              <a:rPr lang="en-US" sz="1200" kern="1200" dirty="0" smtClean="0">
                <a:solidFill>
                  <a:schemeClr val="tx1"/>
                </a:solidFill>
                <a:latin typeface="+mn-lt"/>
                <a:ea typeface="+mn-ea"/>
                <a:cs typeface="+mn-cs"/>
              </a:rPr>
              <a:t> et al. 2011a, b). More recently, Etna’s eruptive activity renewed in January 2011 with the first lava fountain episode after a 1.5- year pause (</a:t>
            </a:r>
            <a:r>
              <a:rPr lang="en-US" sz="1200" kern="1200" dirty="0" err="1" smtClean="0">
                <a:solidFill>
                  <a:schemeClr val="tx1"/>
                </a:solidFill>
                <a:latin typeface="+mn-lt"/>
                <a:ea typeface="+mn-ea"/>
                <a:cs typeface="+mn-cs"/>
              </a:rPr>
              <a:t>Calvari</a:t>
            </a:r>
            <a:r>
              <a:rPr lang="en-US" sz="1200" kern="1200" dirty="0" smtClean="0">
                <a:solidFill>
                  <a:schemeClr val="tx1"/>
                </a:solidFill>
                <a:latin typeface="+mn-lt"/>
                <a:ea typeface="+mn-ea"/>
                <a:cs typeface="+mn-cs"/>
              </a:rPr>
              <a:t> et al. 2011; </a:t>
            </a:r>
            <a:r>
              <a:rPr lang="en-US" sz="1200" kern="1200" dirty="0" err="1" smtClean="0">
                <a:solidFill>
                  <a:schemeClr val="tx1"/>
                </a:solidFill>
                <a:latin typeface="+mn-lt"/>
                <a:ea typeface="+mn-ea"/>
                <a:cs typeface="+mn-cs"/>
              </a:rPr>
              <a:t>Ganci</a:t>
            </a:r>
            <a:r>
              <a:rPr lang="en-US" sz="1200" kern="1200" dirty="0" smtClean="0">
                <a:solidFill>
                  <a:schemeClr val="tx1"/>
                </a:solidFill>
                <a:latin typeface="+mn-lt"/>
                <a:ea typeface="+mn-ea"/>
                <a:cs typeface="+mn-cs"/>
              </a:rPr>
              <a:t> et al. 2012; </a:t>
            </a:r>
            <a:r>
              <a:rPr lang="en-US" sz="1200" kern="1200" dirty="0" err="1" smtClean="0">
                <a:solidFill>
                  <a:schemeClr val="tx1"/>
                </a:solidFill>
                <a:latin typeface="+mn-lt"/>
                <a:ea typeface="+mn-ea"/>
                <a:cs typeface="+mn-cs"/>
              </a:rPr>
              <a:t>Gouhier</a:t>
            </a:r>
            <a:r>
              <a:rPr lang="en-US" sz="1200" kern="1200" dirty="0" smtClean="0">
                <a:solidFill>
                  <a:schemeClr val="tx1"/>
                </a:solidFill>
                <a:latin typeface="+mn-lt"/>
                <a:ea typeface="+mn-ea"/>
                <a:cs typeface="+mn-cs"/>
              </a:rPr>
              <a:t> et al. 2012). Since then, lava fountains occurred with an aver- age frequency of two events per month, with a pause be- tween events spanning 5–50 days, and </a:t>
            </a:r>
            <a:r>
              <a:rPr lang="en-US" sz="1200" kern="1200" dirty="0" err="1" smtClean="0">
                <a:solidFill>
                  <a:schemeClr val="tx1"/>
                </a:solidFill>
                <a:latin typeface="+mn-lt"/>
                <a:ea typeface="+mn-ea"/>
                <a:cs typeface="+mn-cs"/>
              </a:rPr>
              <a:t>totalling</a:t>
            </a:r>
            <a:r>
              <a:rPr lang="en-US" sz="1200" kern="1200" dirty="0" smtClean="0">
                <a:solidFill>
                  <a:schemeClr val="tx1"/>
                </a:solidFill>
                <a:latin typeface="+mn-lt"/>
                <a:ea typeface="+mn-ea"/>
                <a:cs typeface="+mn-cs"/>
              </a:rPr>
              <a:t> 18 eruptive episodes in 2011 and 7 in 2012 until 24 April (INGV reports at </a:t>
            </a:r>
            <a:r>
              <a:rPr lang="en-US" sz="1200" kern="1200" dirty="0" err="1" smtClean="0">
                <a:solidFill>
                  <a:schemeClr val="tx1"/>
                </a:solidFill>
                <a:latin typeface="+mn-lt"/>
                <a:ea typeface="+mn-ea"/>
                <a:cs typeface="+mn-cs"/>
              </a:rPr>
              <a:t>www.ct.ingv.it</a:t>
            </a:r>
            <a:r>
              <a:rPr lang="en-US" sz="1200" kern="1200" dirty="0" smtClean="0">
                <a:solidFill>
                  <a:schemeClr val="tx1"/>
                </a:solidFill>
                <a:latin typeface="+mn-lt"/>
                <a:ea typeface="+mn-ea"/>
                <a:cs typeface="+mn-cs"/>
              </a:rPr>
              <a:t>). The average duration of each eruptive event was ␣1–2 h (</a:t>
            </a:r>
            <a:r>
              <a:rPr lang="en-US" sz="1200" kern="1200" dirty="0" err="1" smtClean="0">
                <a:solidFill>
                  <a:schemeClr val="tx1"/>
                </a:solidFill>
                <a:latin typeface="+mn-lt"/>
                <a:ea typeface="+mn-ea"/>
                <a:cs typeface="+mn-cs"/>
              </a:rPr>
              <a:t>Ganci</a:t>
            </a:r>
            <a:r>
              <a:rPr lang="en-US" sz="1200" kern="1200" dirty="0" smtClean="0">
                <a:solidFill>
                  <a:schemeClr val="tx1"/>
                </a:solidFill>
                <a:latin typeface="+mn-lt"/>
                <a:ea typeface="+mn-ea"/>
                <a:cs typeface="+mn-cs"/>
              </a:rPr>
              <a:t> et al. 2012), with lava fountains up to 800 m high (</a:t>
            </a:r>
            <a:r>
              <a:rPr lang="en-US" sz="1200" kern="1200" dirty="0" err="1" smtClean="0">
                <a:solidFill>
                  <a:schemeClr val="tx1"/>
                </a:solidFill>
                <a:latin typeface="+mn-lt"/>
                <a:ea typeface="+mn-ea"/>
                <a:cs typeface="+mn-cs"/>
              </a:rPr>
              <a:t>Calvari</a:t>
            </a:r>
            <a:r>
              <a:rPr lang="en-US" sz="1200" kern="1200" dirty="0" smtClean="0">
                <a:solidFill>
                  <a:schemeClr val="tx1"/>
                </a:solidFill>
                <a:latin typeface="+mn-lt"/>
                <a:ea typeface="+mn-ea"/>
                <a:cs typeface="+mn-cs"/>
              </a:rPr>
              <a:t> et al. 2011) erupting ␣0.8×106m3 </a:t>
            </a:r>
            <a:r>
              <a:rPr lang="en-US" sz="1200" kern="1200" dirty="0" err="1" smtClean="0">
                <a:solidFill>
                  <a:schemeClr val="tx1"/>
                </a:solidFill>
                <a:latin typeface="+mn-lt"/>
                <a:ea typeface="+mn-ea"/>
                <a:cs typeface="+mn-cs"/>
              </a:rPr>
              <a:t>pyroclastics</a:t>
            </a:r>
            <a:r>
              <a:rPr lang="en-US" sz="1200" kern="1200" dirty="0" smtClean="0">
                <a:solidFill>
                  <a:schemeClr val="tx1"/>
                </a:solidFill>
                <a:latin typeface="+mn-lt"/>
                <a:ea typeface="+mn-ea"/>
                <a:cs typeface="+mn-cs"/>
              </a:rPr>
              <a:t> and about twice as much lava (</a:t>
            </a:r>
            <a:r>
              <a:rPr lang="en-US" sz="1200" kern="1200" dirty="0" err="1" smtClean="0">
                <a:solidFill>
                  <a:schemeClr val="tx1"/>
                </a:solidFill>
                <a:latin typeface="+mn-lt"/>
                <a:ea typeface="+mn-ea"/>
                <a:cs typeface="+mn-cs"/>
              </a:rPr>
              <a:t>Calvari</a:t>
            </a:r>
            <a:r>
              <a:rPr lang="en-US" sz="1200" kern="1200" dirty="0" smtClean="0">
                <a:solidFill>
                  <a:schemeClr val="tx1"/>
                </a:solidFill>
                <a:latin typeface="+mn-lt"/>
                <a:ea typeface="+mn-ea"/>
                <a:cs typeface="+mn-cs"/>
              </a:rPr>
              <a:t> et al. 2011; </a:t>
            </a:r>
            <a:r>
              <a:rPr lang="en-US" sz="1200" kern="1200" dirty="0" err="1" smtClean="0">
                <a:solidFill>
                  <a:schemeClr val="tx1"/>
                </a:solidFill>
                <a:latin typeface="+mn-lt"/>
                <a:ea typeface="+mn-ea"/>
                <a:cs typeface="+mn-cs"/>
              </a:rPr>
              <a:t>Ganci</a:t>
            </a:r>
            <a:r>
              <a:rPr lang="en-US" sz="1200" kern="1200" dirty="0" smtClean="0">
                <a:solidFill>
                  <a:schemeClr val="tx1"/>
                </a:solidFill>
                <a:latin typeface="+mn-lt"/>
                <a:ea typeface="+mn-ea"/>
                <a:cs typeface="+mn-cs"/>
              </a:rPr>
              <a:t> et al. 2012).</a:t>
            </a:r>
            <a:endParaRPr lang="en-US" dirty="0"/>
          </a:p>
        </p:txBody>
      </p:sp>
      <p:sp>
        <p:nvSpPr>
          <p:cNvPr id="4" name="Slide Number Placeholder 3"/>
          <p:cNvSpPr>
            <a:spLocks noGrp="1"/>
          </p:cNvSpPr>
          <p:nvPr>
            <p:ph type="sldNum" sz="quarter" idx="10"/>
          </p:nvPr>
        </p:nvSpPr>
        <p:spPr/>
        <p:txBody>
          <a:bodyPr/>
          <a:lstStyle/>
          <a:p>
            <a:fld id="{A770094B-6558-D247-8779-593018DD8B35}" type="slidenum">
              <a:rPr lang="en-US" smtClean="0"/>
              <a:t>33</a:t>
            </a:fld>
            <a:endParaRPr lang="en-US"/>
          </a:p>
        </p:txBody>
      </p:sp>
    </p:spTree>
    <p:extLst>
      <p:ext uri="{BB962C8B-B14F-4D97-AF65-F5344CB8AC3E}">
        <p14:creationId xmlns:p14="http://schemas.microsoft.com/office/powerpoint/2010/main" val="11651898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Fig. 1 a Etna map and multidisciplinary stations used in this study. The cam ECV is out of the map, 10 km south of ENT station. b 18 March 2012 lava fountain. W–E profile of Etna seen from the village of </a:t>
            </a:r>
            <a:r>
              <a:rPr lang="en-US" sz="1200" kern="1200" dirty="0" err="1" smtClean="0">
                <a:solidFill>
                  <a:schemeClr val="tx1"/>
                </a:solidFill>
                <a:latin typeface="+mn-lt"/>
                <a:ea typeface="+mn-ea"/>
                <a:cs typeface="+mn-cs"/>
              </a:rPr>
              <a:t>Centuripe</a:t>
            </a:r>
            <a:r>
              <a:rPr lang="en-US" sz="1200" kern="1200" dirty="0" smtClean="0">
                <a:solidFill>
                  <a:schemeClr val="tx1"/>
                </a:solidFill>
                <a:latin typeface="+mn-lt"/>
                <a:ea typeface="+mn-ea"/>
                <a:cs typeface="+mn-cs"/>
              </a:rPr>
              <a:t> (low SW flank). Photo courtesy of D. </a:t>
            </a:r>
            <a:r>
              <a:rPr lang="en-US" sz="1200" kern="1200" dirty="0" err="1" smtClean="0">
                <a:solidFill>
                  <a:schemeClr val="tx1"/>
                </a:solidFill>
                <a:latin typeface="+mn-lt"/>
                <a:ea typeface="+mn-ea"/>
                <a:cs typeface="+mn-cs"/>
              </a:rPr>
              <a:t>Condarelli</a:t>
            </a:r>
            <a:r>
              <a:rPr lang="en-US" sz="1200" kern="1200" dirty="0" smtClean="0">
                <a:solidFill>
                  <a:schemeClr val="tx1"/>
                </a:solidFill>
                <a:latin typeface="+mn-lt"/>
                <a:ea typeface="+mn-ea"/>
                <a:cs typeface="+mn-cs"/>
              </a:rPr>
              <a:t>. The positions of the two borehole </a:t>
            </a:r>
            <a:r>
              <a:rPr lang="en-US" sz="1200" kern="1200" dirty="0" err="1" smtClean="0">
                <a:solidFill>
                  <a:schemeClr val="tx1"/>
                </a:solidFill>
                <a:latin typeface="+mn-lt"/>
                <a:ea typeface="+mn-ea"/>
                <a:cs typeface="+mn-cs"/>
              </a:rPr>
              <a:t>strainmeters</a:t>
            </a:r>
            <a:r>
              <a:rPr lang="en-US" sz="1200" kern="1200" dirty="0" smtClean="0">
                <a:solidFill>
                  <a:schemeClr val="tx1"/>
                </a:solidFill>
                <a:latin typeface="+mn-lt"/>
                <a:ea typeface="+mn-ea"/>
                <a:cs typeface="+mn-cs"/>
              </a:rPr>
              <a:t> are also indicated</a:t>
            </a:r>
          </a:p>
          <a:p>
            <a:endParaRPr lang="en-US" sz="1200" kern="1200" dirty="0" smtClean="0">
              <a:solidFill>
                <a:schemeClr val="tx1"/>
              </a:solidFill>
              <a:latin typeface="+mn-lt"/>
              <a:ea typeface="+mn-ea"/>
              <a:cs typeface="+mn-cs"/>
            </a:endParaRPr>
          </a:p>
          <a:p>
            <a:r>
              <a:rPr lang="en-US" dirty="0" smtClean="0"/>
              <a:t>The 15N11 lava fountain occurred just 2 weeks after the first installation of two borehole </a:t>
            </a:r>
            <a:r>
              <a:rPr lang="en-US" dirty="0" err="1" smtClean="0"/>
              <a:t>strainmeters</a:t>
            </a:r>
            <a:r>
              <a:rPr lang="en-US" dirty="0" smtClean="0"/>
              <a:t> at Etna. The instruments were installed at ~180 m depth below the ground surface on the western flank of Etna volcano, with horizontal radial distances from the central crater VOR of 6 km for DEGI (altitude 1,500 m </a:t>
            </a:r>
            <a:r>
              <a:rPr lang="en-US" dirty="0" err="1" smtClean="0"/>
              <a:t>a.s.l</a:t>
            </a:r>
            <a:r>
              <a:rPr lang="en-US" dirty="0" smtClean="0"/>
              <a:t>.) and 10 km for DRUV (altitude 1,200 m </a:t>
            </a:r>
            <a:r>
              <a:rPr lang="en-US" dirty="0" err="1" smtClean="0"/>
              <a:t>a.s.l</a:t>
            </a:r>
            <a:r>
              <a:rPr lang="en-US" dirty="0" smtClean="0"/>
              <a:t>.), respectively (Fig. 1). The instruments, also known as dilatometers, are Sacks–</a:t>
            </a:r>
            <a:r>
              <a:rPr lang="en-US" dirty="0" err="1" smtClean="0"/>
              <a:t>Everston</a:t>
            </a:r>
            <a:r>
              <a:rPr lang="en-US" dirty="0" smtClean="0"/>
              <a:t> types and have a resolution of ~10</a:t>
            </a:r>
            <a:r>
              <a:rPr lang="en-US" baseline="30000" dirty="0" smtClean="0"/>
              <a:t>-11 </a:t>
            </a:r>
            <a:r>
              <a:rPr lang="en-US" dirty="0" smtClean="0"/>
              <a:t>(Sacks et al. 1971).</a:t>
            </a:r>
          </a:p>
          <a:p>
            <a:r>
              <a:rPr lang="en-US" sz="1200" b="1" i="1" kern="1200" dirty="0" smtClean="0">
                <a:solidFill>
                  <a:schemeClr val="tx1"/>
                </a:solidFill>
                <a:latin typeface="+mn-lt"/>
                <a:ea typeface="+mn-ea"/>
                <a:cs typeface="+mn-cs"/>
              </a:rPr>
              <a:t>They record a decreasing signal during expansion and an increasing signal during contraction of the medium surrounding the instrument.</a:t>
            </a:r>
            <a:endParaRPr lang="en-US" b="1" i="1" dirty="0"/>
          </a:p>
        </p:txBody>
      </p:sp>
      <p:sp>
        <p:nvSpPr>
          <p:cNvPr id="4" name="Slide Number Placeholder 3"/>
          <p:cNvSpPr>
            <a:spLocks noGrp="1"/>
          </p:cNvSpPr>
          <p:nvPr>
            <p:ph type="sldNum" sz="quarter" idx="10"/>
          </p:nvPr>
        </p:nvSpPr>
        <p:spPr/>
        <p:txBody>
          <a:bodyPr/>
          <a:lstStyle/>
          <a:p>
            <a:fld id="{A770094B-6558-D247-8779-593018DD8B35}" type="slidenum">
              <a:rPr lang="en-US" smtClean="0"/>
              <a:t>34</a:t>
            </a:fld>
            <a:endParaRPr lang="en-US"/>
          </a:p>
        </p:txBody>
      </p:sp>
    </p:spTree>
    <p:extLst>
      <p:ext uri="{BB962C8B-B14F-4D97-AF65-F5344CB8AC3E}">
        <p14:creationId xmlns:p14="http://schemas.microsoft.com/office/powerpoint/2010/main" val="1997844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a:t>
            </a:r>
            <a:r>
              <a:rPr lang="en-US" sz="1200" kern="1200" dirty="0" smtClean="0">
                <a:solidFill>
                  <a:schemeClr val="tx1"/>
                </a:solidFill>
                <a:latin typeface="+mn-lt"/>
                <a:ea typeface="+mn-ea"/>
                <a:cs typeface="+mn-cs"/>
              </a:rPr>
              <a:t>Lessons Learned from the 2004 Sumatra-Andaman </a:t>
            </a:r>
            <a:r>
              <a:rPr lang="en-US" sz="1200" kern="1200" dirty="0" err="1" smtClean="0">
                <a:solidFill>
                  <a:schemeClr val="tx1"/>
                </a:solidFill>
                <a:latin typeface="+mn-lt"/>
                <a:ea typeface="+mn-ea"/>
                <a:cs typeface="+mn-cs"/>
              </a:rPr>
              <a:t>Megathrust</a:t>
            </a:r>
            <a:r>
              <a:rPr lang="en-US" sz="1200" kern="1200" dirty="0" smtClean="0">
                <a:solidFill>
                  <a:schemeClr val="tx1"/>
                </a:solidFill>
                <a:latin typeface="+mn-lt"/>
                <a:ea typeface="+mn-ea"/>
                <a:cs typeface="+mn-cs"/>
              </a:rPr>
              <a:t> Rupture,</a:t>
            </a:r>
            <a:r>
              <a:rPr lang="en-US" sz="1200" kern="1200" baseline="0" dirty="0" smtClean="0">
                <a:solidFill>
                  <a:schemeClr val="tx1"/>
                </a:solidFill>
                <a:latin typeface="+mn-lt"/>
                <a:ea typeface="+mn-ea"/>
                <a:cs typeface="+mn-cs"/>
              </a:rPr>
              <a:t> by </a:t>
            </a:r>
            <a:r>
              <a:rPr lang="tr-TR" sz="1200" kern="1200" dirty="0" smtClean="0">
                <a:solidFill>
                  <a:schemeClr val="tx1"/>
                </a:solidFill>
                <a:latin typeface="+mn-lt"/>
                <a:ea typeface="+mn-ea"/>
                <a:cs typeface="+mn-cs"/>
              </a:rPr>
              <a:t>Peter </a:t>
            </a:r>
            <a:r>
              <a:rPr lang="tr-TR" sz="1200" kern="1200" dirty="0" err="1" smtClean="0">
                <a:solidFill>
                  <a:schemeClr val="tx1"/>
                </a:solidFill>
                <a:latin typeface="+mn-lt"/>
                <a:ea typeface="+mn-ea"/>
                <a:cs typeface="+mn-cs"/>
              </a:rPr>
              <a:t>Shearer</a:t>
            </a:r>
            <a:r>
              <a:rPr lang="tr-TR" sz="1200" kern="1200" dirty="0" smtClean="0">
                <a:solidFill>
                  <a:schemeClr val="tx1"/>
                </a:solidFill>
                <a:latin typeface="+mn-lt"/>
                <a:ea typeface="+mn-ea"/>
                <a:cs typeface="+mn-cs"/>
              </a:rPr>
              <a:t> </a:t>
            </a:r>
            <a:r>
              <a:rPr lang="tr-TR" sz="1200" kern="1200" dirty="0" err="1" smtClean="0">
                <a:solidFill>
                  <a:schemeClr val="tx1"/>
                </a:solidFill>
                <a:latin typeface="+mn-lt"/>
                <a:ea typeface="+mn-ea"/>
                <a:cs typeface="+mn-cs"/>
              </a:rPr>
              <a:t>and</a:t>
            </a:r>
            <a:r>
              <a:rPr lang="tr-TR" sz="1200" kern="1200" dirty="0" smtClean="0">
                <a:solidFill>
                  <a:schemeClr val="tx1"/>
                </a:solidFill>
                <a:latin typeface="+mn-lt"/>
                <a:ea typeface="+mn-ea"/>
                <a:cs typeface="+mn-cs"/>
              </a:rPr>
              <a:t> </a:t>
            </a:r>
            <a:r>
              <a:rPr lang="tr-TR" sz="1200" kern="1200" dirty="0" err="1" smtClean="0">
                <a:solidFill>
                  <a:schemeClr val="tx1"/>
                </a:solidFill>
                <a:latin typeface="+mn-lt"/>
                <a:ea typeface="+mn-ea"/>
                <a:cs typeface="+mn-cs"/>
              </a:rPr>
              <a:t>Roland</a:t>
            </a:r>
            <a:r>
              <a:rPr lang="tr-TR" sz="1200" kern="1200" dirty="0" smtClean="0">
                <a:solidFill>
                  <a:schemeClr val="tx1"/>
                </a:solidFill>
                <a:latin typeface="+mn-lt"/>
                <a:ea typeface="+mn-ea"/>
                <a:cs typeface="+mn-cs"/>
              </a:rPr>
              <a:t> </a:t>
            </a:r>
            <a:r>
              <a:rPr lang="tr-TR" sz="1200" kern="1200" dirty="0" err="1" smtClean="0">
                <a:solidFill>
                  <a:schemeClr val="tx1"/>
                </a:solidFill>
                <a:latin typeface="+mn-lt"/>
                <a:ea typeface="+mn-ea"/>
                <a:cs typeface="+mn-cs"/>
              </a:rPr>
              <a:t>Burgmann</a:t>
            </a:r>
            <a:r>
              <a:rPr lang="tr-TR" sz="1200" kern="1200" dirty="0" smtClean="0">
                <a:solidFill>
                  <a:schemeClr val="tx1"/>
                </a:solidFill>
                <a:latin typeface="+mn-lt"/>
                <a:ea typeface="+mn-ea"/>
                <a:cs typeface="+mn-cs"/>
              </a:rPr>
              <a:t>,</a:t>
            </a:r>
            <a:r>
              <a:rPr lang="tr-TR" sz="1200" kern="1200" baseline="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Annu</a:t>
            </a:r>
            <a:r>
              <a:rPr lang="en-US" sz="1200" kern="1200" dirty="0" smtClean="0">
                <a:solidFill>
                  <a:schemeClr val="tx1"/>
                </a:solidFill>
                <a:latin typeface="+mn-lt"/>
                <a:ea typeface="+mn-ea"/>
                <a:cs typeface="+mn-cs"/>
              </a:rPr>
              <a:t>. Rev. Earth Planet. Sci. 2010.38:103-131. </a:t>
            </a:r>
            <a:endParaRPr lang="en-US" dirty="0"/>
          </a:p>
        </p:txBody>
      </p:sp>
      <p:sp>
        <p:nvSpPr>
          <p:cNvPr id="4" name="Slide Number Placeholder 3"/>
          <p:cNvSpPr>
            <a:spLocks noGrp="1"/>
          </p:cNvSpPr>
          <p:nvPr>
            <p:ph type="sldNum" sz="quarter" idx="10"/>
          </p:nvPr>
        </p:nvSpPr>
        <p:spPr/>
        <p:txBody>
          <a:bodyPr/>
          <a:lstStyle/>
          <a:p>
            <a:fld id="{A770094B-6558-D247-8779-593018DD8B35}" type="slidenum">
              <a:rPr lang="en-US" smtClean="0"/>
              <a:t>5</a:t>
            </a:fld>
            <a:endParaRPr lang="en-US"/>
          </a:p>
        </p:txBody>
      </p:sp>
    </p:spTree>
    <p:extLst>
      <p:ext uri="{BB962C8B-B14F-4D97-AF65-F5344CB8AC3E}">
        <p14:creationId xmlns:p14="http://schemas.microsoft.com/office/powerpoint/2010/main" val="3172524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reading: </a:t>
            </a:r>
            <a:r>
              <a:rPr lang="en-US" sz="1200" kern="1200" dirty="0" err="1" smtClean="0">
                <a:solidFill>
                  <a:schemeClr val="tx1"/>
                </a:solidFill>
                <a:latin typeface="+mn-lt"/>
                <a:ea typeface="+mn-ea"/>
                <a:cs typeface="+mn-cs"/>
              </a:rPr>
              <a:t>Ganci</a:t>
            </a:r>
            <a:r>
              <a:rPr lang="en-US" sz="1200" kern="1200" dirty="0" smtClean="0">
                <a:solidFill>
                  <a:schemeClr val="tx1"/>
                </a:solidFill>
                <a:latin typeface="+mn-lt"/>
                <a:ea typeface="+mn-ea"/>
                <a:cs typeface="+mn-cs"/>
              </a:rPr>
              <a:t> G, Harris AJL, Del Negro C, </a:t>
            </a:r>
            <a:r>
              <a:rPr lang="en-US" sz="1200" kern="1200" dirty="0" err="1" smtClean="0">
                <a:solidFill>
                  <a:schemeClr val="tx1"/>
                </a:solidFill>
                <a:latin typeface="+mn-lt"/>
                <a:ea typeface="+mn-ea"/>
                <a:cs typeface="+mn-cs"/>
              </a:rPr>
              <a:t>Guéhenneux</a:t>
            </a:r>
            <a:r>
              <a:rPr lang="en-US" sz="1200" kern="1200" dirty="0" smtClean="0">
                <a:solidFill>
                  <a:schemeClr val="tx1"/>
                </a:solidFill>
                <a:latin typeface="+mn-lt"/>
                <a:ea typeface="+mn-ea"/>
                <a:cs typeface="+mn-cs"/>
              </a:rPr>
              <a:t> Y, </a:t>
            </a:r>
            <a:r>
              <a:rPr lang="en-US" sz="1200" kern="1200" dirty="0" err="1" smtClean="0">
                <a:solidFill>
                  <a:schemeClr val="tx1"/>
                </a:solidFill>
                <a:latin typeface="+mn-lt"/>
                <a:ea typeface="+mn-ea"/>
                <a:cs typeface="+mn-cs"/>
              </a:rPr>
              <a:t>Cappello</a:t>
            </a:r>
            <a:r>
              <a:rPr lang="en-US" sz="1200" kern="1200" dirty="0" smtClean="0">
                <a:solidFill>
                  <a:schemeClr val="tx1"/>
                </a:solidFill>
                <a:latin typeface="+mn-lt"/>
                <a:ea typeface="+mn-ea"/>
                <a:cs typeface="+mn-cs"/>
              </a:rPr>
              <a:t> A, </a:t>
            </a:r>
            <a:r>
              <a:rPr lang="en-US" sz="1200" kern="1200" dirty="0" err="1" smtClean="0">
                <a:solidFill>
                  <a:schemeClr val="tx1"/>
                </a:solidFill>
                <a:latin typeface="+mn-lt"/>
                <a:ea typeface="+mn-ea"/>
                <a:cs typeface="+mn-cs"/>
              </a:rPr>
              <a:t>Labazuy</a:t>
            </a:r>
            <a:r>
              <a:rPr lang="en-US" sz="1200" kern="1200" dirty="0" smtClean="0">
                <a:solidFill>
                  <a:schemeClr val="tx1"/>
                </a:solidFill>
                <a:latin typeface="+mn-lt"/>
                <a:ea typeface="+mn-ea"/>
                <a:cs typeface="+mn-cs"/>
              </a:rPr>
              <a:t> P, </a:t>
            </a:r>
            <a:r>
              <a:rPr lang="en-US" sz="1200" kern="1200" dirty="0" err="1" smtClean="0">
                <a:solidFill>
                  <a:schemeClr val="tx1"/>
                </a:solidFill>
                <a:latin typeface="+mn-lt"/>
                <a:ea typeface="+mn-ea"/>
                <a:cs typeface="+mn-cs"/>
              </a:rPr>
              <a:t>Calvari</a:t>
            </a:r>
            <a:r>
              <a:rPr lang="en-US" sz="1200" kern="1200" dirty="0" smtClean="0">
                <a:solidFill>
                  <a:schemeClr val="tx1"/>
                </a:solidFill>
                <a:latin typeface="+mn-lt"/>
                <a:ea typeface="+mn-ea"/>
                <a:cs typeface="+mn-cs"/>
              </a:rPr>
              <a:t> S, </a:t>
            </a:r>
            <a:r>
              <a:rPr lang="en-US" sz="1200" kern="1200" dirty="0" err="1" smtClean="0">
                <a:solidFill>
                  <a:schemeClr val="tx1"/>
                </a:solidFill>
                <a:latin typeface="+mn-lt"/>
                <a:ea typeface="+mn-ea"/>
                <a:cs typeface="+mn-cs"/>
              </a:rPr>
              <a:t>Gouhier</a:t>
            </a:r>
            <a:r>
              <a:rPr lang="en-US" sz="1200" kern="1200" dirty="0" smtClean="0">
                <a:solidFill>
                  <a:schemeClr val="tx1"/>
                </a:solidFill>
                <a:latin typeface="+mn-lt"/>
                <a:ea typeface="+mn-ea"/>
                <a:cs typeface="+mn-cs"/>
              </a:rPr>
              <a:t> M (2012) A year of fountaining at Etna: volumes from SEVIRI. </a:t>
            </a:r>
            <a:r>
              <a:rPr lang="en-US" sz="1200" kern="1200" dirty="0" err="1" smtClean="0">
                <a:solidFill>
                  <a:schemeClr val="tx1"/>
                </a:solidFill>
                <a:latin typeface="+mn-lt"/>
                <a:ea typeface="+mn-ea"/>
                <a:cs typeface="+mn-cs"/>
              </a:rPr>
              <a:t>Geophys</a:t>
            </a:r>
            <a:r>
              <a:rPr lang="en-US" sz="1200" kern="1200" dirty="0" smtClean="0">
                <a:solidFill>
                  <a:schemeClr val="tx1"/>
                </a:solidFill>
                <a:latin typeface="+mn-lt"/>
                <a:ea typeface="+mn-ea"/>
                <a:cs typeface="+mn-cs"/>
              </a:rPr>
              <a:t> Res </a:t>
            </a:r>
            <a:r>
              <a:rPr lang="en-US" sz="1200" kern="1200" dirty="0" err="1" smtClean="0">
                <a:solidFill>
                  <a:schemeClr val="tx1"/>
                </a:solidFill>
                <a:latin typeface="+mn-lt"/>
                <a:ea typeface="+mn-ea"/>
                <a:cs typeface="+mn-cs"/>
              </a:rPr>
              <a:t>Lett</a:t>
            </a:r>
            <a:r>
              <a:rPr lang="en-US" sz="1200" kern="1200" dirty="0" smtClean="0">
                <a:solidFill>
                  <a:schemeClr val="tx1"/>
                </a:solidFill>
                <a:latin typeface="+mn-lt"/>
                <a:ea typeface="+mn-ea"/>
                <a:cs typeface="+mn-cs"/>
              </a:rPr>
              <a:t> 39:L06305. doi:10.1029/2012GL051026</a:t>
            </a:r>
            <a:endParaRPr lang="en-US" dirty="0"/>
          </a:p>
        </p:txBody>
      </p:sp>
      <p:sp>
        <p:nvSpPr>
          <p:cNvPr id="4" name="Slide Number Placeholder 3"/>
          <p:cNvSpPr>
            <a:spLocks noGrp="1"/>
          </p:cNvSpPr>
          <p:nvPr>
            <p:ph type="sldNum" sz="quarter" idx="10"/>
          </p:nvPr>
        </p:nvSpPr>
        <p:spPr/>
        <p:txBody>
          <a:bodyPr/>
          <a:lstStyle/>
          <a:p>
            <a:fld id="{A770094B-6558-D247-8779-593018DD8B35}" type="slidenum">
              <a:rPr lang="en-US" smtClean="0"/>
              <a:t>35</a:t>
            </a:fld>
            <a:endParaRPr lang="en-US"/>
          </a:p>
        </p:txBody>
      </p:sp>
    </p:spTree>
    <p:extLst>
      <p:ext uri="{BB962C8B-B14F-4D97-AF65-F5344CB8AC3E}">
        <p14:creationId xmlns:p14="http://schemas.microsoft.com/office/powerpoint/2010/main" val="17035820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Multispectral satellite images were obtained from the HOTSAT thermal monitoring system (</a:t>
            </a:r>
            <a:r>
              <a:rPr lang="en-US" sz="1200" kern="1200" dirty="0" err="1" smtClean="0">
                <a:solidFill>
                  <a:schemeClr val="tx1"/>
                </a:solidFill>
                <a:latin typeface="+mn-lt"/>
                <a:ea typeface="+mn-ea"/>
                <a:cs typeface="+mn-cs"/>
              </a:rPr>
              <a:t>Ganci</a:t>
            </a:r>
            <a:r>
              <a:rPr lang="en-US" sz="1200" kern="1200" dirty="0" smtClean="0">
                <a:solidFill>
                  <a:schemeClr val="tx1"/>
                </a:solidFill>
                <a:latin typeface="+mn-lt"/>
                <a:ea typeface="+mn-ea"/>
                <a:cs typeface="+mn-cs"/>
              </a:rPr>
              <a:t> et al. 2011). The system ingests SEVIRI and MODIS data provide </a:t>
            </a:r>
            <a:r>
              <a:rPr lang="en-US" sz="1200" kern="1200" dirty="0" err="1" smtClean="0">
                <a:solidFill>
                  <a:schemeClr val="tx1"/>
                </a:solidFill>
                <a:latin typeface="+mn-lt"/>
                <a:ea typeface="+mn-ea"/>
                <a:cs typeface="+mn-cs"/>
              </a:rPr>
              <a:t>localisation</a:t>
            </a:r>
            <a:r>
              <a:rPr lang="en-US" sz="1200" kern="1200" dirty="0" smtClean="0">
                <a:solidFill>
                  <a:schemeClr val="tx1"/>
                </a:solidFill>
                <a:latin typeface="+mn-lt"/>
                <a:ea typeface="+mn-ea"/>
                <a:cs typeface="+mn-cs"/>
              </a:rPr>
              <a:t> of thermal anomalous pixels and an estimation of the radiant heat flux. In case of an eruption, we can convert the radiant heat flux into time averaged discharge rate (TADR) following Harris et al. (1997). This is the key parameter when forecasting the maximum extension that a lava flow can reach (Harris et al. 2005, 2007) and is thus extremely important for hazard purposes.</a:t>
            </a:r>
            <a:endParaRPr lang="en-US" dirty="0"/>
          </a:p>
        </p:txBody>
      </p:sp>
      <p:sp>
        <p:nvSpPr>
          <p:cNvPr id="4" name="Slide Number Placeholder 3"/>
          <p:cNvSpPr>
            <a:spLocks noGrp="1"/>
          </p:cNvSpPr>
          <p:nvPr>
            <p:ph type="sldNum" sz="quarter" idx="10"/>
          </p:nvPr>
        </p:nvSpPr>
        <p:spPr/>
        <p:txBody>
          <a:bodyPr/>
          <a:lstStyle/>
          <a:p>
            <a:fld id="{A770094B-6558-D247-8779-593018DD8B35}" type="slidenum">
              <a:rPr lang="en-US" smtClean="0"/>
              <a:t>36</a:t>
            </a:fld>
            <a:endParaRPr lang="en-US"/>
          </a:p>
        </p:txBody>
      </p:sp>
    </p:spTree>
    <p:extLst>
      <p:ext uri="{BB962C8B-B14F-4D97-AF65-F5344CB8AC3E}">
        <p14:creationId xmlns:p14="http://schemas.microsoft.com/office/powerpoint/2010/main" val="21242494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Fig. 3 Radiant heat flux (a, f) and actual cooling curve (dots) and␣ minimum and maximum bounds for the theoretical cooling curve (lines) (b, g) following 15 November 2011 and 18 March 2012 lava fountains. SEVIRI scenes of Sicily island, South Italy, during 15 November phases (c–e) and 18 March phases (h, </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l). Dark yellow pixels are ash clouds, and red pixels are hot spots associated with the eruptive paroxysms at SE-Crater</a:t>
            </a:r>
            <a:endParaRPr lang="en-US" dirty="0"/>
          </a:p>
        </p:txBody>
      </p:sp>
      <p:sp>
        <p:nvSpPr>
          <p:cNvPr id="4" name="Slide Number Placeholder 3"/>
          <p:cNvSpPr>
            <a:spLocks noGrp="1"/>
          </p:cNvSpPr>
          <p:nvPr>
            <p:ph type="sldNum" sz="quarter" idx="10"/>
          </p:nvPr>
        </p:nvSpPr>
        <p:spPr/>
        <p:txBody>
          <a:bodyPr/>
          <a:lstStyle/>
          <a:p>
            <a:fld id="{A770094B-6558-D247-8779-593018DD8B35}" type="slidenum">
              <a:rPr lang="en-US" smtClean="0"/>
              <a:t>37</a:t>
            </a:fld>
            <a:endParaRPr lang="en-US"/>
          </a:p>
        </p:txBody>
      </p:sp>
    </p:spTree>
    <p:extLst>
      <p:ext uri="{BB962C8B-B14F-4D97-AF65-F5344CB8AC3E}">
        <p14:creationId xmlns:p14="http://schemas.microsoft.com/office/powerpoint/2010/main" val="242110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Fig. 4 One-minute mean differences of total magnetic intensity with respect to the CSR reference station after removing diurnal compo-</a:t>
            </a:r>
            <a:r>
              <a:rPr lang="en-US" sz="1200" kern="1200" dirty="0" err="1" smtClean="0">
                <a:solidFill>
                  <a:schemeClr val="tx1"/>
                </a:solidFill>
                <a:latin typeface="+mn-lt"/>
                <a:ea typeface="+mn-ea"/>
                <a:cs typeface="+mn-cs"/>
              </a:rPr>
              <a:t>nents</a:t>
            </a:r>
            <a:r>
              <a:rPr lang="en-US" sz="1200" kern="1200" dirty="0" smtClean="0">
                <a:solidFill>
                  <a:schemeClr val="tx1"/>
                </a:solidFill>
                <a:latin typeface="+mn-lt"/>
                <a:ea typeface="+mn-ea"/>
                <a:cs typeface="+mn-cs"/>
              </a:rPr>
              <a:t> on 15 November 2011 (a) and on 18 March 2012 (b)</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both cases, the total magnetic field undergoes a permanent change. We can rule out that these observed magnetic changes could arise from the dis- placement of the sensors accompanying the fountaining event, since the monitoring site has low magnetic gradient (2– 3 </a:t>
            </a:r>
            <a:r>
              <a:rPr lang="en-US" sz="1200" kern="1200" dirty="0" err="1" smtClean="0">
                <a:solidFill>
                  <a:schemeClr val="tx1"/>
                </a:solidFill>
                <a:latin typeface="+mn-lt"/>
                <a:ea typeface="+mn-ea"/>
                <a:cs typeface="+mn-cs"/>
              </a:rPr>
              <a:t>nT</a:t>
            </a:r>
            <a:r>
              <a:rPr lang="en-US" sz="1200" kern="1200" dirty="0" smtClean="0">
                <a:solidFill>
                  <a:schemeClr val="tx1"/>
                </a:solidFill>
                <a:latin typeface="+mn-lt"/>
                <a:ea typeface="+mn-ea"/>
                <a:cs typeface="+mn-cs"/>
              </a:rPr>
              <a:t>/m at the sensor height of 4 m) and low local noise amplitude. Moreover, the modifications of the local magnetic field lasted less than the duration of the lava fountaining. After the eruptive activity ended, no further magnetic variations were detected.</a:t>
            </a:r>
            <a:endParaRPr lang="en-US" dirty="0"/>
          </a:p>
        </p:txBody>
      </p:sp>
      <p:sp>
        <p:nvSpPr>
          <p:cNvPr id="4" name="Slide Number Placeholder 3"/>
          <p:cNvSpPr>
            <a:spLocks noGrp="1"/>
          </p:cNvSpPr>
          <p:nvPr>
            <p:ph type="sldNum" sz="quarter" idx="10"/>
          </p:nvPr>
        </p:nvSpPr>
        <p:spPr/>
        <p:txBody>
          <a:bodyPr/>
          <a:lstStyle/>
          <a:p>
            <a:fld id="{A770094B-6558-D247-8779-593018DD8B35}" type="slidenum">
              <a:rPr lang="en-US" smtClean="0"/>
              <a:t>39</a:t>
            </a:fld>
            <a:endParaRPr lang="en-US"/>
          </a:p>
        </p:txBody>
      </p:sp>
    </p:spTree>
    <p:extLst>
      <p:ext uri="{BB962C8B-B14F-4D97-AF65-F5344CB8AC3E}">
        <p14:creationId xmlns:p14="http://schemas.microsoft.com/office/powerpoint/2010/main" val="12598211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Fig.5 </a:t>
            </a:r>
            <a:r>
              <a:rPr lang="en-US" sz="1200" kern="1200" dirty="0" err="1" smtClean="0">
                <a:solidFill>
                  <a:schemeClr val="tx1"/>
                </a:solidFill>
                <a:latin typeface="+mn-lt"/>
                <a:ea typeface="+mn-ea"/>
                <a:cs typeface="+mn-cs"/>
              </a:rPr>
              <a:t>Piezomagneticanomaly</a:t>
            </a:r>
            <a:r>
              <a:rPr lang="en-US" sz="1200" kern="1200" dirty="0" smtClean="0">
                <a:solidFill>
                  <a:schemeClr val="tx1"/>
                </a:solidFill>
                <a:latin typeface="+mn-lt"/>
                <a:ea typeface="+mn-ea"/>
                <a:cs typeface="+mn-cs"/>
              </a:rPr>
              <a:t>(contourlinesat1nT)</a:t>
            </a:r>
            <a:r>
              <a:rPr lang="en-US" sz="1200" kern="1200" dirty="0" err="1" smtClean="0">
                <a:solidFill>
                  <a:schemeClr val="tx1"/>
                </a:solidFill>
                <a:latin typeface="+mn-lt"/>
                <a:ea typeface="+mn-ea"/>
                <a:cs typeface="+mn-cs"/>
              </a:rPr>
              <a:t>generatedbythe</a:t>
            </a:r>
            <a:r>
              <a:rPr lang="en-US" sz="1200" kern="1200" dirty="0" smtClean="0">
                <a:solidFill>
                  <a:schemeClr val="tx1"/>
                </a:solidFill>
                <a:latin typeface="+mn-lt"/>
                <a:ea typeface="+mn-ea"/>
                <a:cs typeface="+mn-cs"/>
              </a:rPr>
              <a:t> shallow lateral intrusion. The coordinates are in UTM projection, zone 33 N. The inset shows sketch section of the magnetic source model</a:t>
            </a:r>
            <a:endParaRPr lang="en-US" dirty="0"/>
          </a:p>
        </p:txBody>
      </p:sp>
      <p:sp>
        <p:nvSpPr>
          <p:cNvPr id="4" name="Slide Number Placeholder 3"/>
          <p:cNvSpPr>
            <a:spLocks noGrp="1"/>
          </p:cNvSpPr>
          <p:nvPr>
            <p:ph type="sldNum" sz="quarter" idx="10"/>
          </p:nvPr>
        </p:nvSpPr>
        <p:spPr/>
        <p:txBody>
          <a:bodyPr/>
          <a:lstStyle/>
          <a:p>
            <a:fld id="{A770094B-6558-D247-8779-593018DD8B35}" type="slidenum">
              <a:rPr lang="en-US" smtClean="0"/>
              <a:t>40</a:t>
            </a:fld>
            <a:endParaRPr lang="en-US"/>
          </a:p>
        </p:txBody>
      </p:sp>
    </p:spTree>
    <p:extLst>
      <p:ext uri="{BB962C8B-B14F-4D97-AF65-F5344CB8AC3E}">
        <p14:creationId xmlns:p14="http://schemas.microsoft.com/office/powerpoint/2010/main" val="31232301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Fig.6 Strain signals recorded during the lava fountains  of 15 November 2011 and18 March 2012. For DRUV, the raw data are shown, while for DEGI, due to the marked drift, the data were </a:t>
            </a:r>
            <a:r>
              <a:rPr lang="en-US" sz="1200" kern="1200" dirty="0" err="1" smtClean="0">
                <a:solidFill>
                  <a:schemeClr val="tx1"/>
                </a:solidFill>
                <a:latin typeface="+mn-lt"/>
                <a:ea typeface="+mn-ea"/>
                <a:cs typeface="+mn-cs"/>
              </a:rPr>
              <a:t>detrended</a:t>
            </a:r>
            <a:r>
              <a:rPr lang="en-US" sz="1200" kern="1200" dirty="0" smtClean="0">
                <a:solidFill>
                  <a:schemeClr val="tx1"/>
                </a:solidFill>
                <a:latin typeface="+mn-lt"/>
                <a:ea typeface="+mn-ea"/>
                <a:cs typeface="+mn-cs"/>
              </a:rPr>
              <a:t> using a linear filter with a 1-month window</a:t>
            </a:r>
          </a:p>
          <a:p>
            <a:endParaRPr lang="en-US" sz="1200" kern="1200" dirty="0" smtClean="0">
              <a:solidFill>
                <a:schemeClr val="tx1"/>
              </a:solidFill>
              <a:latin typeface="+mn-lt"/>
              <a:ea typeface="+mn-ea"/>
              <a:cs typeface="+mn-cs"/>
            </a:endParaRPr>
          </a:p>
          <a:p>
            <a:r>
              <a:rPr lang="en-US" dirty="0" smtClean="0"/>
              <a:t>DEGI is </a:t>
            </a:r>
            <a:r>
              <a:rPr lang="en-US" dirty="0" err="1" smtClean="0"/>
              <a:t>characterised</a:t>
            </a:r>
            <a:r>
              <a:rPr lang="en-US" dirty="0" smtClean="0"/>
              <a:t> by low sensitivity because the instrument is located in a fractured lava layer, resulting in a low coupling coefficient, which delays the decay of the long term drift amplitude (</a:t>
            </a:r>
            <a:r>
              <a:rPr lang="en-US" dirty="0" err="1" smtClean="0"/>
              <a:t>Roelloffs</a:t>
            </a:r>
            <a:r>
              <a:rPr lang="en-US" dirty="0" smtClean="0"/>
              <a:t> and </a:t>
            </a:r>
            <a:r>
              <a:rPr lang="en-US" dirty="0" err="1" smtClean="0"/>
              <a:t>Linde</a:t>
            </a:r>
            <a:r>
              <a:rPr lang="en-US" dirty="0" smtClean="0"/>
              <a:t> 2007). Consequently, given that the long-term drift hides the tidal signal, we are unable to carry out an absolute calibration that usually is obtained from the comparison between recorded and theoretical strain tide.</a:t>
            </a:r>
          </a:p>
          <a:p>
            <a:endParaRPr lang="en-US" dirty="0" smtClean="0"/>
          </a:p>
          <a:p>
            <a:r>
              <a:rPr lang="en-US" sz="1200" kern="1200" dirty="0" smtClean="0">
                <a:solidFill>
                  <a:schemeClr val="tx1"/>
                </a:solidFill>
                <a:latin typeface="+mn-lt"/>
                <a:ea typeface="+mn-ea"/>
                <a:cs typeface="+mn-cs"/>
              </a:rPr>
              <a:t>Instead, we estimated the relative sensitivities of the two sites by comparing surface wave amplitudes	from	distant,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very</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large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earthquakes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(M &gt; 8). There have been few such earthquakes during the operating life of the </a:t>
            </a:r>
            <a:r>
              <a:rPr lang="en-US" sz="1200" kern="1200" dirty="0" err="1" smtClean="0">
                <a:solidFill>
                  <a:schemeClr val="tx1"/>
                </a:solidFill>
                <a:latin typeface="+mn-lt"/>
                <a:ea typeface="+mn-ea"/>
                <a:cs typeface="+mn-cs"/>
              </a:rPr>
              <a:t>strainmeters</a:t>
            </a:r>
            <a:r>
              <a:rPr lang="en-US" sz="1200" kern="1200" dirty="0" smtClean="0">
                <a:solidFill>
                  <a:schemeClr val="tx1"/>
                </a:solidFill>
                <a:latin typeface="+mn-lt"/>
                <a:ea typeface="+mn-ea"/>
                <a:cs typeface="+mn-cs"/>
              </a:rPr>
              <a:t>, and, for now, we have been confined to working with periods shorter than ~30 s. Much longer periods (~80–100 s) are preferable for such a comparison (and presumably will be available in the future). With the limited data so far available, we estimate that the DEGI sensitivity is about a factor of 20 (± ~20%) less than that of DRUV (installed in massive rock)</a:t>
            </a:r>
            <a:r>
              <a:rPr lang="en-US" sz="1200" b="1" i="1" kern="1200" dirty="0" smtClean="0">
                <a:solidFill>
                  <a:schemeClr val="tx1"/>
                </a:solidFill>
                <a:latin typeface="+mn-lt"/>
                <a:ea typeface="+mn-ea"/>
                <a:cs typeface="+mn-cs"/>
              </a:rPr>
              <a:t>. This correction is reflected in the data plots. (???) </a:t>
            </a:r>
            <a:r>
              <a:rPr lang="en-US" sz="1200" kern="1200" dirty="0" smtClean="0">
                <a:solidFill>
                  <a:schemeClr val="tx1"/>
                </a:solidFill>
                <a:latin typeface="+mn-lt"/>
                <a:ea typeface="+mn-ea"/>
                <a:cs typeface="+mn-cs"/>
              </a:rPr>
              <a:t>Relative sensitivities are sufficient for any attempt to determine source location. Note that we have some difficulty in determining the relative sensitivities of the two </a:t>
            </a:r>
            <a:r>
              <a:rPr lang="en-US" sz="1200" kern="1200" dirty="0" err="1" smtClean="0">
                <a:solidFill>
                  <a:schemeClr val="tx1"/>
                </a:solidFill>
                <a:latin typeface="+mn-lt"/>
                <a:ea typeface="+mn-ea"/>
                <a:cs typeface="+mn-cs"/>
              </a:rPr>
              <a:t>strainmeter</a:t>
            </a:r>
            <a:r>
              <a:rPr lang="en-US" sz="1200" kern="1200" dirty="0" smtClean="0">
                <a:solidFill>
                  <a:schemeClr val="tx1"/>
                </a:solidFill>
                <a:latin typeface="+mn-lt"/>
                <a:ea typeface="+mn-ea"/>
                <a:cs typeface="+mn-cs"/>
              </a:rPr>
              <a:t> sites. The duration of operation is still very short, and currently, we lack good samples of well-recorded very long period surface waves that are necessary to better estimate the relative sensitivities.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strain changes were recorded at distances of 6 and 10 km from the summit craters with a similar order of magnitude</a:t>
            </a:r>
            <a:r>
              <a:rPr lang="en-US" sz="1200" kern="1200" baseline="0" dirty="0" smtClean="0">
                <a:solidFill>
                  <a:schemeClr val="tx1"/>
                </a:solidFill>
                <a:latin typeface="+mn-lt"/>
                <a:ea typeface="+mn-ea"/>
                <a:cs typeface="+mn-cs"/>
              </a:rPr>
              <a:t> (I think they mean, similar size for the two events)</a:t>
            </a:r>
            <a:endParaRPr lang="en-US" dirty="0"/>
          </a:p>
        </p:txBody>
      </p:sp>
      <p:sp>
        <p:nvSpPr>
          <p:cNvPr id="4" name="Slide Number Placeholder 3"/>
          <p:cNvSpPr>
            <a:spLocks noGrp="1"/>
          </p:cNvSpPr>
          <p:nvPr>
            <p:ph type="sldNum" sz="quarter" idx="10"/>
          </p:nvPr>
        </p:nvSpPr>
        <p:spPr/>
        <p:txBody>
          <a:bodyPr/>
          <a:lstStyle/>
          <a:p>
            <a:fld id="{A770094B-6558-D247-8779-593018DD8B35}" type="slidenum">
              <a:rPr lang="en-US" smtClean="0"/>
              <a:t>41</a:t>
            </a:fld>
            <a:endParaRPr lang="en-US"/>
          </a:p>
        </p:txBody>
      </p:sp>
    </p:spTree>
    <p:extLst>
      <p:ext uri="{BB962C8B-B14F-4D97-AF65-F5344CB8AC3E}">
        <p14:creationId xmlns:p14="http://schemas.microsoft.com/office/powerpoint/2010/main" val="14595188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 strain data appear to be </a:t>
            </a:r>
            <a:r>
              <a:rPr lang="en-US" dirty="0" err="1" smtClean="0"/>
              <a:t>uncalibrated</a:t>
            </a:r>
            <a:r>
              <a:rPr lang="en-US" dirty="0" smtClean="0"/>
              <a:t>.</a:t>
            </a:r>
          </a:p>
          <a:p>
            <a:r>
              <a:rPr lang="en-US" dirty="0" smtClean="0"/>
              <a:t>Magnetic </a:t>
            </a:r>
            <a:r>
              <a:rPr lang="en-US" dirty="0" err="1" smtClean="0"/>
              <a:t>data:</a:t>
            </a:r>
            <a:r>
              <a:rPr lang="en-US" sz="1200" kern="1200" dirty="0" err="1" smtClean="0">
                <a:solidFill>
                  <a:schemeClr val="tx1"/>
                </a:solidFill>
                <a:latin typeface="+mn-lt"/>
                <a:ea typeface="+mn-ea"/>
                <a:cs typeface="+mn-cs"/>
              </a:rPr>
              <a:t>Although</a:t>
            </a:r>
            <a:r>
              <a:rPr lang="en-US" sz="1200" kern="1200" dirty="0" smtClean="0">
                <a:solidFill>
                  <a:schemeClr val="tx1"/>
                </a:solidFill>
                <a:latin typeface="+mn-lt"/>
                <a:ea typeface="+mn-ea"/>
                <a:cs typeface="+mn-cs"/>
              </a:rPr>
              <a:t> all magnetic stations were operating throughout the period encompassing these paroxysmal events, step-like variations were recorded only at the magnetic station of Belvedere (BVD, Fig. 4), which is the nearest station (a few hundred </a:t>
            </a:r>
            <a:r>
              <a:rPr lang="en-US" sz="1200" kern="1200" dirty="0" err="1" smtClean="0">
                <a:solidFill>
                  <a:schemeClr val="tx1"/>
                </a:solidFill>
                <a:latin typeface="+mn-lt"/>
                <a:ea typeface="+mn-ea"/>
                <a:cs typeface="+mn-cs"/>
              </a:rPr>
              <a:t>metres</a:t>
            </a:r>
            <a:r>
              <a:rPr lang="en-US" sz="1200" kern="1200" dirty="0" smtClean="0">
                <a:solidFill>
                  <a:schemeClr val="tx1"/>
                </a:solidFill>
                <a:latin typeface="+mn-lt"/>
                <a:ea typeface="+mn-ea"/>
                <a:cs typeface="+mn-cs"/>
              </a:rPr>
              <a:t>) to the SEC.</a:t>
            </a:r>
            <a:r>
              <a:rPr lang="en-US" dirty="0" smtClean="0"/>
              <a:t> </a:t>
            </a:r>
            <a:r>
              <a:rPr lang="en-US" sz="1200" kern="1200" dirty="0" smtClean="0">
                <a:solidFill>
                  <a:schemeClr val="tx1"/>
                </a:solidFill>
                <a:latin typeface="+mn-lt"/>
                <a:ea typeface="+mn-ea"/>
                <a:cs typeface="+mn-cs"/>
              </a:rPr>
              <a:t>the amplitude, extent, and timescale of the magnetic changes recorded at BVD are comparable to those observed during the early stages of the 2001, 2002–2003, and 2008–2009 eruptions (Del Negro and </a:t>
            </a:r>
            <a:r>
              <a:rPr lang="en-US" sz="1200" kern="1200" dirty="0" err="1" smtClean="0">
                <a:solidFill>
                  <a:schemeClr val="tx1"/>
                </a:solidFill>
                <a:latin typeface="+mn-lt"/>
                <a:ea typeface="+mn-ea"/>
                <a:cs typeface="+mn-cs"/>
              </a:rPr>
              <a:t>Currenti</a:t>
            </a:r>
            <a:r>
              <a:rPr lang="en-US" sz="1200" kern="1200" dirty="0" smtClean="0">
                <a:solidFill>
                  <a:schemeClr val="tx1"/>
                </a:solidFill>
                <a:latin typeface="+mn-lt"/>
                <a:ea typeface="+mn-ea"/>
                <a:cs typeface="+mn-cs"/>
              </a:rPr>
              <a:t> 2003; Del Negro et al. 2004; Napoli et al. 2008) for which the magnetic changes were ascribed to the </a:t>
            </a:r>
            <a:r>
              <a:rPr lang="en-US" sz="1200" kern="1200" dirty="0" err="1" smtClean="0">
                <a:solidFill>
                  <a:schemeClr val="tx1"/>
                </a:solidFill>
                <a:latin typeface="+mn-lt"/>
                <a:ea typeface="+mn-ea"/>
                <a:cs typeface="+mn-cs"/>
              </a:rPr>
              <a:t>piezo</a:t>
            </a:r>
            <a:r>
              <a:rPr lang="en-US" sz="1200" kern="1200" dirty="0" smtClean="0">
                <a:solidFill>
                  <a:schemeClr val="tx1"/>
                </a:solidFill>
                <a:latin typeface="+mn-lt"/>
                <a:ea typeface="+mn-ea"/>
                <a:cs typeface="+mn-cs"/>
              </a:rPr>
              <a:t>- magnetic effect from stress redistribution due to magma </a:t>
            </a:r>
            <a:r>
              <a:rPr lang="en-US" sz="1200" kern="1200" dirty="0" err="1" smtClean="0">
                <a:solidFill>
                  <a:schemeClr val="tx1"/>
                </a:solidFill>
                <a:latin typeface="+mn-lt"/>
                <a:ea typeface="+mn-ea"/>
                <a:cs typeface="+mn-cs"/>
              </a:rPr>
              <a:t>intru</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sion</a:t>
            </a:r>
            <a:r>
              <a:rPr lang="en-US" sz="1200" kern="1200" dirty="0" smtClean="0">
                <a:solidFill>
                  <a:schemeClr val="tx1"/>
                </a:solidFill>
                <a:latin typeface="+mn-lt"/>
                <a:ea typeface="+mn-ea"/>
                <a:cs typeface="+mn-cs"/>
              </a:rPr>
              <a:t>. Therefore, it is reasonable to suppose that also during the 15N11 and 18M12 paroxysmal events, magma intrusion could have occurred, and the </a:t>
            </a:r>
            <a:r>
              <a:rPr lang="en-US" sz="1200" kern="1200" dirty="0" err="1" smtClean="0">
                <a:solidFill>
                  <a:schemeClr val="tx1"/>
                </a:solidFill>
                <a:latin typeface="+mn-lt"/>
                <a:ea typeface="+mn-ea"/>
                <a:cs typeface="+mn-cs"/>
              </a:rPr>
              <a:t>piezomagnetic</a:t>
            </a:r>
            <a:r>
              <a:rPr lang="en-US" sz="1200" kern="1200" dirty="0" smtClean="0">
                <a:solidFill>
                  <a:schemeClr val="tx1"/>
                </a:solidFill>
                <a:latin typeface="+mn-lt"/>
                <a:ea typeface="+mn-ea"/>
                <a:cs typeface="+mn-cs"/>
              </a:rPr>
              <a:t> effect is the most likely mechanism that could generate the detected magnetic changes. Similar magnetic field changes might also be expected as a result of </a:t>
            </a:r>
            <a:r>
              <a:rPr lang="en-US" sz="1200" kern="1200" dirty="0" err="1" smtClean="0">
                <a:solidFill>
                  <a:schemeClr val="tx1"/>
                </a:solidFill>
                <a:latin typeface="+mn-lt"/>
                <a:ea typeface="+mn-ea"/>
                <a:cs typeface="+mn-cs"/>
              </a:rPr>
              <a:t>electrokinetic</a:t>
            </a:r>
            <a:r>
              <a:rPr lang="en-US" sz="1200" kern="1200" dirty="0" smtClean="0">
                <a:solidFill>
                  <a:schemeClr val="tx1"/>
                </a:solidFill>
                <a:latin typeface="+mn-lt"/>
                <a:ea typeface="+mn-ea"/>
                <a:cs typeface="+mn-cs"/>
              </a:rPr>
              <a:t> effects generated by fluid flow. However, to explain the observed rapid changes in terms of </a:t>
            </a:r>
            <a:r>
              <a:rPr lang="en-US" sz="1200" kern="1200" dirty="0" err="1" smtClean="0">
                <a:solidFill>
                  <a:schemeClr val="tx1"/>
                </a:solidFill>
                <a:latin typeface="+mn-lt"/>
                <a:ea typeface="+mn-ea"/>
                <a:cs typeface="+mn-cs"/>
              </a:rPr>
              <a:t>electrokinetics</a:t>
            </a:r>
            <a:r>
              <a:rPr lang="en-US" sz="1200" kern="1200" dirty="0" smtClean="0">
                <a:solidFill>
                  <a:schemeClr val="tx1"/>
                </a:solidFill>
                <a:latin typeface="+mn-lt"/>
                <a:ea typeface="+mn-ea"/>
                <a:cs typeface="+mn-cs"/>
              </a:rPr>
              <a:t> would require rapid and unreasonable intense fluid flow. Thus, even if the </a:t>
            </a:r>
            <a:r>
              <a:rPr lang="en-US" sz="1200" kern="1200" dirty="0" err="1" smtClean="0">
                <a:solidFill>
                  <a:schemeClr val="tx1"/>
                </a:solidFill>
                <a:latin typeface="+mn-lt"/>
                <a:ea typeface="+mn-ea"/>
                <a:cs typeface="+mn-cs"/>
              </a:rPr>
              <a:t>electrokinetic</a:t>
            </a:r>
            <a:r>
              <a:rPr lang="en-US" sz="1200" kern="1200" dirty="0" smtClean="0">
                <a:solidFill>
                  <a:schemeClr val="tx1"/>
                </a:solidFill>
                <a:latin typeface="+mn-lt"/>
                <a:ea typeface="+mn-ea"/>
                <a:cs typeface="+mn-cs"/>
              </a:rPr>
              <a:t> mechanism cannot be ignored, we </a:t>
            </a:r>
            <a:r>
              <a:rPr lang="en-US" sz="1200" kern="1200" dirty="0" err="1" smtClean="0">
                <a:solidFill>
                  <a:schemeClr val="tx1"/>
                </a:solidFill>
                <a:latin typeface="+mn-lt"/>
                <a:ea typeface="+mn-ea"/>
                <a:cs typeface="+mn-cs"/>
              </a:rPr>
              <a:t>favour</a:t>
            </a:r>
            <a:r>
              <a:rPr lang="en-US" sz="1200" kern="1200" dirty="0" smtClean="0">
                <a:solidFill>
                  <a:schemeClr val="tx1"/>
                </a:solidFill>
                <a:latin typeface="+mn-lt"/>
                <a:ea typeface="+mn-ea"/>
                <a:cs typeface="+mn-cs"/>
              </a:rPr>
              <a:t> a more straightforward explanation in terms of </a:t>
            </a:r>
            <a:r>
              <a:rPr lang="en-US" sz="1200" kern="1200" dirty="0" err="1" smtClean="0">
                <a:solidFill>
                  <a:schemeClr val="tx1"/>
                </a:solidFill>
                <a:latin typeface="+mn-lt"/>
                <a:ea typeface="+mn-ea"/>
                <a:cs typeface="+mn-cs"/>
              </a:rPr>
              <a:t>piezomagnetic</a:t>
            </a:r>
            <a:r>
              <a:rPr lang="en-US" sz="1200" kern="1200" dirty="0" smtClean="0">
                <a:solidFill>
                  <a:schemeClr val="tx1"/>
                </a:solidFill>
                <a:latin typeface="+mn-lt"/>
                <a:ea typeface="+mn-ea"/>
                <a:cs typeface="+mn-cs"/>
              </a:rPr>
              <a:t> effect.</a:t>
            </a:r>
            <a:endParaRPr lang="en-US" dirty="0"/>
          </a:p>
        </p:txBody>
      </p:sp>
      <p:sp>
        <p:nvSpPr>
          <p:cNvPr id="4" name="Slide Number Placeholder 3"/>
          <p:cNvSpPr>
            <a:spLocks noGrp="1"/>
          </p:cNvSpPr>
          <p:nvPr>
            <p:ph type="sldNum" sz="quarter" idx="10"/>
          </p:nvPr>
        </p:nvSpPr>
        <p:spPr/>
        <p:txBody>
          <a:bodyPr/>
          <a:lstStyle/>
          <a:p>
            <a:fld id="{A770094B-6558-D247-8779-593018DD8B35}" type="slidenum">
              <a:rPr lang="en-US" smtClean="0"/>
              <a:t>42</a:t>
            </a:fld>
            <a:endParaRPr lang="en-US"/>
          </a:p>
        </p:txBody>
      </p:sp>
    </p:spTree>
    <p:extLst>
      <p:ext uri="{BB962C8B-B14F-4D97-AF65-F5344CB8AC3E}">
        <p14:creationId xmlns:p14="http://schemas.microsoft.com/office/powerpoint/2010/main" val="2462167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Fig.5 </a:t>
            </a:r>
            <a:r>
              <a:rPr lang="en-US" sz="1200" kern="1200" dirty="0" err="1" smtClean="0">
                <a:solidFill>
                  <a:schemeClr val="tx1"/>
                </a:solidFill>
                <a:latin typeface="+mn-lt"/>
                <a:ea typeface="+mn-ea"/>
                <a:cs typeface="+mn-cs"/>
              </a:rPr>
              <a:t>Piezomagnetic</a:t>
            </a:r>
            <a:r>
              <a:rPr lang="en-US" sz="1200" kern="1200" dirty="0" smtClean="0">
                <a:solidFill>
                  <a:schemeClr val="tx1"/>
                </a:solidFill>
                <a:latin typeface="+mn-lt"/>
                <a:ea typeface="+mn-ea"/>
                <a:cs typeface="+mn-cs"/>
              </a:rPr>
              <a:t> anomaly(contour lines at 1nT) generated by the shallow lateral intrusion. The coordinates are in UTM projection, zone 33 N. The inset shows sketch section of the magnetic source model</a:t>
            </a:r>
            <a:endParaRPr lang="en-US" dirty="0"/>
          </a:p>
        </p:txBody>
      </p:sp>
      <p:sp>
        <p:nvSpPr>
          <p:cNvPr id="4" name="Slide Number Placeholder 3"/>
          <p:cNvSpPr>
            <a:spLocks noGrp="1"/>
          </p:cNvSpPr>
          <p:nvPr>
            <p:ph type="sldNum" sz="quarter" idx="10"/>
          </p:nvPr>
        </p:nvSpPr>
        <p:spPr/>
        <p:txBody>
          <a:bodyPr/>
          <a:lstStyle/>
          <a:p>
            <a:fld id="{A770094B-6558-D247-8779-593018DD8B35}" type="slidenum">
              <a:rPr lang="en-US" smtClean="0"/>
              <a:t>43</a:t>
            </a:fld>
            <a:endParaRPr lang="en-US"/>
          </a:p>
        </p:txBody>
      </p:sp>
    </p:spTree>
    <p:extLst>
      <p:ext uri="{BB962C8B-B14F-4D97-AF65-F5344CB8AC3E}">
        <p14:creationId xmlns:p14="http://schemas.microsoft.com/office/powerpoint/2010/main" val="40714287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 8 Sketch section of Etna’s plumbing system revealed from this multidisciplinary study on lava fountains. The emitted volume of magma is estimated from thermal satellite measurements (1). The attempt of intrusion in the summit area toward SSE direction causes the observed </a:t>
            </a:r>
            <a:r>
              <a:rPr lang="en-US" dirty="0" err="1" smtClean="0"/>
              <a:t>piezomagnetic</a:t>
            </a:r>
            <a:r>
              <a:rPr lang="en-US" dirty="0" smtClean="0"/>
              <a:t> change (2). The marked violent fragmentation of the bubbly magma (foam), previously accumulated in the shallower foam layer (3), moves through the conduit and originates the lava fountain associated with a </a:t>
            </a:r>
            <a:r>
              <a:rPr lang="en-US" dirty="0" err="1" smtClean="0"/>
              <a:t>depressurisation</a:t>
            </a:r>
            <a:r>
              <a:rPr lang="en-US" dirty="0" smtClean="0"/>
              <a:t> of the shallow foam source depleting the shallow source (4) now inferred from borehole </a:t>
            </a:r>
            <a:r>
              <a:rPr lang="en-US" dirty="0" err="1" smtClean="0"/>
              <a:t>strainmeter</a:t>
            </a:r>
            <a:r>
              <a:rPr lang="en-US" dirty="0" smtClean="0"/>
              <a:t> data. Deeper intermediate plumbing zone (5) inferred previously or during main flank eruptions (i.e., </a:t>
            </a:r>
            <a:r>
              <a:rPr lang="en-US" dirty="0" err="1" smtClean="0"/>
              <a:t>Bonforte</a:t>
            </a:r>
            <a:r>
              <a:rPr lang="en-US" dirty="0" smtClean="0"/>
              <a:t> et al. 2008). The red arrows indicate magma supply</a:t>
            </a:r>
            <a:endParaRPr lang="en-US" dirty="0"/>
          </a:p>
        </p:txBody>
      </p:sp>
      <p:sp>
        <p:nvSpPr>
          <p:cNvPr id="4" name="Slide Number Placeholder 3"/>
          <p:cNvSpPr>
            <a:spLocks noGrp="1"/>
          </p:cNvSpPr>
          <p:nvPr>
            <p:ph type="sldNum" sz="quarter" idx="10"/>
          </p:nvPr>
        </p:nvSpPr>
        <p:spPr/>
        <p:txBody>
          <a:bodyPr/>
          <a:lstStyle/>
          <a:p>
            <a:fld id="{A770094B-6558-D247-8779-593018DD8B35}" type="slidenum">
              <a:rPr lang="en-US" smtClean="0"/>
              <a:t>44</a:t>
            </a:fld>
            <a:endParaRPr lang="en-US"/>
          </a:p>
        </p:txBody>
      </p:sp>
    </p:spTree>
    <p:extLst>
      <p:ext uri="{BB962C8B-B14F-4D97-AF65-F5344CB8AC3E}">
        <p14:creationId xmlns:p14="http://schemas.microsoft.com/office/powerpoint/2010/main" val="34842578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Fig. 7, the value of </a:t>
            </a:r>
            <a:r>
              <a:rPr lang="en-US" dirty="0" err="1" smtClean="0"/>
              <a:t>normalised</a:t>
            </a:r>
            <a:r>
              <a:rPr lang="en-US" dirty="0" smtClean="0"/>
              <a:t> strain is plotted versus the dimensionless ratio r/d. The graph shows that for a </a:t>
            </a:r>
            <a:r>
              <a:rPr lang="en-US" dirty="0" err="1" smtClean="0"/>
              <a:t>depressurising</a:t>
            </a:r>
            <a:r>
              <a:rPr lang="en-US" dirty="0" smtClean="0"/>
              <a:t> source a negative strain (i.e. expansion) is recorded when r/d &gt; </a:t>
            </a:r>
            <a:r>
              <a:rPr lang="en-US" dirty="0" err="1" smtClean="0"/>
              <a:t>sqrt</a:t>
            </a:r>
            <a:r>
              <a:rPr lang="en-US" dirty="0" smtClean="0"/>
              <a:t>(2).</a:t>
            </a:r>
            <a:r>
              <a:rPr lang="en-US" baseline="0" dirty="0" smtClean="0"/>
              <a:t> </a:t>
            </a:r>
            <a:r>
              <a:rPr lang="en-US" dirty="0" smtClean="0"/>
              <a:t>The</a:t>
            </a:r>
            <a:r>
              <a:rPr lang="en-US" baseline="0" dirty="0" smtClean="0"/>
              <a:t> </a:t>
            </a:r>
            <a:r>
              <a:rPr lang="en-US" dirty="0" smtClean="0"/>
              <a:t>recorded</a:t>
            </a:r>
            <a:r>
              <a:rPr lang="en-US" baseline="0" dirty="0" smtClean="0"/>
              <a:t> </a:t>
            </a:r>
            <a:r>
              <a:rPr lang="en-US" dirty="0" smtClean="0"/>
              <a:t>strains</a:t>
            </a:r>
            <a:r>
              <a:rPr lang="en-US" baseline="0" dirty="0" smtClean="0"/>
              <a:t> </a:t>
            </a:r>
            <a:r>
              <a:rPr lang="en-US" dirty="0" smtClean="0"/>
              <a:t>are</a:t>
            </a:r>
            <a:r>
              <a:rPr lang="en-US" baseline="0" dirty="0" smtClean="0"/>
              <a:t> </a:t>
            </a:r>
            <a:r>
              <a:rPr lang="en-US" dirty="0" smtClean="0"/>
              <a:t>both</a:t>
            </a:r>
            <a:r>
              <a:rPr lang="en-US" baseline="0" dirty="0" smtClean="0"/>
              <a:t> </a:t>
            </a:r>
            <a:r>
              <a:rPr lang="en-US" dirty="0" smtClean="0"/>
              <a:t>negative</a:t>
            </a:r>
            <a:r>
              <a:rPr lang="en-US" baseline="0" dirty="0" smtClean="0"/>
              <a:t> </a:t>
            </a:r>
            <a:r>
              <a:rPr lang="en-US" dirty="0" smtClean="0"/>
              <a:t>so</a:t>
            </a:r>
            <a:r>
              <a:rPr lang="en-US" baseline="0" dirty="0" smtClean="0"/>
              <a:t> </a:t>
            </a:r>
            <a:r>
              <a:rPr lang="en-US" dirty="0" smtClean="0"/>
              <a:t>that</a:t>
            </a:r>
            <a:r>
              <a:rPr lang="en-US" baseline="0" dirty="0" smtClean="0"/>
              <a:t> </a:t>
            </a:r>
            <a:r>
              <a:rPr lang="en-US" dirty="0" smtClean="0"/>
              <a:t>DEGI and DRUV are both located at distances greater than </a:t>
            </a:r>
            <a:r>
              <a:rPr lang="en-US" dirty="0" err="1" smtClean="0"/>
              <a:t>sqrt</a:t>
            </a:r>
            <a:r>
              <a:rPr lang="en-US" dirty="0" smtClean="0"/>
              <a:t>(2)d (Fig. 7). The ratio of the signal amplitudes DEGI/DRUV is about 5.7, and the ratio of the distances is (DRUV/DEGI) 10 km/6 km =~1.6, so we look for positions on the plot of strain vs. r/d that best fit these constraints. Clearly, from Fig. 7, the DEGI distance must be at least twice the source depth. This infers that the deep limit of the source depth is not greater than 3 km. A deeper source would result in a DEGI value to the left of the minimum in the curve, and thus, the amplitude ratio of the strain changes would rapidly change violating the observed value. The shallow limit of source depth is at least 1.5 km, i.e. r/d = 4	for</a:t>
            </a:r>
            <a:r>
              <a:rPr lang="en-US" baseline="0" dirty="0" smtClean="0"/>
              <a:t> </a:t>
            </a:r>
            <a:r>
              <a:rPr lang="en-US" dirty="0" smtClean="0"/>
              <a:t>DEGI.</a:t>
            </a:r>
            <a:r>
              <a:rPr lang="en-US" baseline="0" dirty="0" smtClean="0"/>
              <a:t> </a:t>
            </a:r>
            <a:r>
              <a:rPr lang="en-US" dirty="0" smtClean="0"/>
              <a:t>A</a:t>
            </a:r>
            <a:r>
              <a:rPr lang="en-US" baseline="0" dirty="0" smtClean="0"/>
              <a:t> </a:t>
            </a:r>
            <a:r>
              <a:rPr lang="en-US" dirty="0" smtClean="0"/>
              <a:t>shallower</a:t>
            </a:r>
            <a:r>
              <a:rPr lang="en-US" baseline="0" dirty="0" smtClean="0"/>
              <a:t> </a:t>
            </a:r>
            <a:r>
              <a:rPr lang="en-US" dirty="0" smtClean="0"/>
              <a:t>source</a:t>
            </a:r>
            <a:r>
              <a:rPr lang="en-US" baseline="0" dirty="0" smtClean="0"/>
              <a:t> </a:t>
            </a:r>
            <a:r>
              <a:rPr lang="en-US" dirty="0" smtClean="0"/>
              <a:t>would</a:t>
            </a:r>
            <a:r>
              <a:rPr lang="en-US" baseline="0" dirty="0" smtClean="0"/>
              <a:t> </a:t>
            </a:r>
            <a:r>
              <a:rPr lang="en-US" dirty="0" smtClean="0"/>
              <a:t>result</a:t>
            </a:r>
            <a:r>
              <a:rPr lang="en-US" baseline="0" dirty="0" smtClean="0"/>
              <a:t> </a:t>
            </a:r>
            <a:r>
              <a:rPr lang="en-US" dirty="0" smtClean="0"/>
              <a:t>in</a:t>
            </a:r>
            <a:r>
              <a:rPr lang="en-US" baseline="0" dirty="0" smtClean="0"/>
              <a:t> </a:t>
            </a:r>
            <a:r>
              <a:rPr lang="en-US" dirty="0" smtClean="0"/>
              <a:t>both values at DEGI and DRUV falling on the right part of the strain curve nearly satisfying the observed amplitude ratio. The deeper and shallower limits are denoted in Fig. 7 as DEGI_1 and DEGI_2, with the corresponding positions for DRUV also being indicated. Moving in this range the model amplitude ratio	goes	from</a:t>
            </a:r>
            <a:r>
              <a:rPr lang="en-US" baseline="0" dirty="0" smtClean="0"/>
              <a:t> ~</a:t>
            </a:r>
            <a:r>
              <a:rPr lang="en-US" dirty="0" smtClean="0"/>
              <a:t>2</a:t>
            </a:r>
            <a:r>
              <a:rPr lang="en-US" baseline="0" dirty="0" smtClean="0"/>
              <a:t> </a:t>
            </a:r>
            <a:r>
              <a:rPr lang="en-US" dirty="0" smtClean="0"/>
              <a:t>(r/d = 2)</a:t>
            </a:r>
            <a:r>
              <a:rPr lang="en-US" baseline="0" dirty="0" smtClean="0"/>
              <a:t> </a:t>
            </a:r>
            <a:r>
              <a:rPr lang="en-US" dirty="0" smtClean="0"/>
              <a:t>to</a:t>
            </a:r>
            <a:r>
              <a:rPr lang="en-US" baseline="0" dirty="0" smtClean="0"/>
              <a:t> ~</a:t>
            </a:r>
            <a:r>
              <a:rPr lang="en-US" dirty="0" smtClean="0"/>
              <a:t>4</a:t>
            </a:r>
            <a:r>
              <a:rPr lang="en-US" baseline="0" dirty="0" smtClean="0"/>
              <a:t> </a:t>
            </a:r>
            <a:r>
              <a:rPr lang="en-US" dirty="0" smtClean="0"/>
              <a:t>(r/d = 4),</a:t>
            </a:r>
            <a:r>
              <a:rPr lang="en-US" baseline="0" dirty="0" smtClean="0"/>
              <a:t> </a:t>
            </a:r>
            <a:r>
              <a:rPr lang="en-US" dirty="0" smtClean="0"/>
              <a:t>therefore</a:t>
            </a:r>
            <a:r>
              <a:rPr lang="en-US" baseline="0" dirty="0" smtClean="0"/>
              <a:t> </a:t>
            </a:r>
            <a:r>
              <a:rPr lang="en-US" dirty="0" smtClean="0"/>
              <a:t>indicating that a better fit is obtained for the source positioned towards the shallow depth limit. The average elevation of the two sites is 1.4 km </a:t>
            </a:r>
            <a:r>
              <a:rPr lang="en-US" dirty="0" err="1" smtClean="0"/>
              <a:t>a.s.l</a:t>
            </a:r>
            <a:r>
              <a:rPr lang="en-US" dirty="0" smtClean="0"/>
              <a:t>. so our depth corresponds to the sea level altitude. We cannot obtain a very good fit and this source depth should be considered a preliminary result. Since the two </a:t>
            </a:r>
            <a:r>
              <a:rPr lang="en-US" dirty="0" err="1" smtClean="0"/>
              <a:t>strainmeters</a:t>
            </a:r>
            <a:r>
              <a:rPr lang="en-US" dirty="0" smtClean="0"/>
              <a:t> are far from the summit, we cannot place any further constraint to the shallower limit of the source depth. As </a:t>
            </a:r>
            <a:r>
              <a:rPr lang="en-US" dirty="0" err="1" smtClean="0"/>
              <a:t>strainmeter</a:t>
            </a:r>
            <a:r>
              <a:rPr lang="en-US" dirty="0" smtClean="0"/>
              <a:t> data will not be affected by the long-term drift and will be sufficient to perform the absolute calibrations, the amplitude changes at DEGI and DRUV can give a more accurate estimate of the source depth.</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strain data presented here allowed the identification of a shallow storage source </a:t>
            </a:r>
            <a:r>
              <a:rPr lang="en-US" dirty="0" err="1" smtClean="0"/>
              <a:t>centred</a:t>
            </a:r>
            <a:r>
              <a:rPr lang="en-US" dirty="0" smtClean="0"/>
              <a:t> approximately at sea level. The amplitude ratio of the volumetric strain changes constrained the storage depth of the magma feeding the lava fountains above 1.5 km below sea level.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However, </a:t>
            </a:r>
            <a:r>
              <a:rPr lang="en-US" sz="1200" kern="1200" dirty="0" smtClean="0">
                <a:solidFill>
                  <a:schemeClr val="tx1"/>
                </a:solidFill>
                <a:latin typeface="+mn-lt"/>
                <a:ea typeface="+mn-ea"/>
                <a:cs typeface="+mn-cs"/>
              </a:rPr>
              <a:t>The </a:t>
            </a:r>
            <a:r>
              <a:rPr lang="en-US" sz="1200" kern="1200" dirty="0" err="1" smtClean="0">
                <a:solidFill>
                  <a:schemeClr val="tx1"/>
                </a:solidFill>
                <a:latin typeface="+mn-lt"/>
                <a:ea typeface="+mn-ea"/>
                <a:cs typeface="+mn-cs"/>
              </a:rPr>
              <a:t>strainmeter</a:t>
            </a:r>
            <a:r>
              <a:rPr lang="en-US" sz="1200" kern="1200" dirty="0" smtClean="0">
                <a:solidFill>
                  <a:schemeClr val="tx1"/>
                </a:solidFill>
                <a:latin typeface="+mn-lt"/>
                <a:ea typeface="+mn-ea"/>
                <a:cs typeface="+mn-cs"/>
              </a:rPr>
              <a:t> network should be improved by adding at least a third station at 2–3 km distance from the summit crater area to infer more robustly the theoretical curve, which now is not constrained by recorded data at the close range where bigger strains are expected.</a:t>
            </a:r>
            <a:endParaRPr lang="en-US" dirty="0" smtClean="0"/>
          </a:p>
          <a:p>
            <a:endParaRPr lang="en-US" dirty="0"/>
          </a:p>
        </p:txBody>
      </p:sp>
      <p:sp>
        <p:nvSpPr>
          <p:cNvPr id="4" name="Slide Number Placeholder 3"/>
          <p:cNvSpPr>
            <a:spLocks noGrp="1"/>
          </p:cNvSpPr>
          <p:nvPr>
            <p:ph type="sldNum" sz="quarter" idx="10"/>
          </p:nvPr>
        </p:nvSpPr>
        <p:spPr/>
        <p:txBody>
          <a:bodyPr/>
          <a:lstStyle/>
          <a:p>
            <a:fld id="{A770094B-6558-D247-8779-593018DD8B35}" type="slidenum">
              <a:rPr lang="en-US" smtClean="0"/>
              <a:t>45</a:t>
            </a:fld>
            <a:endParaRPr lang="en-US"/>
          </a:p>
        </p:txBody>
      </p:sp>
    </p:spTree>
    <p:extLst>
      <p:ext uri="{BB962C8B-B14F-4D97-AF65-F5344CB8AC3E}">
        <p14:creationId xmlns:p14="http://schemas.microsoft.com/office/powerpoint/2010/main" val="914232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Fig. 1. Station distribution of </a:t>
            </a:r>
            <a:r>
              <a:rPr lang="en-US" sz="1200" kern="1200" dirty="0" err="1" smtClean="0">
                <a:solidFill>
                  <a:schemeClr val="tx1"/>
                </a:solidFill>
                <a:latin typeface="+mn-lt"/>
                <a:ea typeface="+mn-ea"/>
                <a:cs typeface="+mn-cs"/>
              </a:rPr>
              <a:t>strainmeters</a:t>
            </a:r>
            <a:r>
              <a:rPr lang="en-US" sz="1200" kern="1200" dirty="0" smtClean="0">
                <a:solidFill>
                  <a:schemeClr val="tx1"/>
                </a:solidFill>
                <a:latin typeface="+mn-lt"/>
                <a:ea typeface="+mn-ea"/>
                <a:cs typeface="+mn-cs"/>
              </a:rPr>
              <a:t> deployed by JMA. Circles and diamonds denote volumetric and multi-component (Ishii-type) </a:t>
            </a:r>
            <a:r>
              <a:rPr lang="en-US" sz="1200" kern="1200" dirty="0" err="1" smtClean="0">
                <a:solidFill>
                  <a:schemeClr val="tx1"/>
                </a:solidFill>
                <a:latin typeface="+mn-lt"/>
                <a:ea typeface="+mn-ea"/>
                <a:cs typeface="+mn-cs"/>
              </a:rPr>
              <a:t>strainmeters</a:t>
            </a:r>
            <a:r>
              <a:rPr lang="en-US" sz="1200" kern="1200" dirty="0" smtClean="0">
                <a:solidFill>
                  <a:schemeClr val="tx1"/>
                </a:solidFill>
                <a:latin typeface="+mn-lt"/>
                <a:ea typeface="+mn-ea"/>
                <a:cs typeface="+mn-cs"/>
              </a:rPr>
              <a:t> respectively. Station codes are plotted for stations mentioned in this study. The inserted figure on the right shows the positional relation between epicenter of Sumatra-Andaman earthquake (2004/12/26) and station location. The star denotes the hypocenter determined by USGS.</a:t>
            </a:r>
          </a:p>
          <a:p>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Strainmeter</a:t>
            </a:r>
            <a:r>
              <a:rPr lang="en-US" sz="1200" kern="1200" dirty="0" smtClean="0">
                <a:solidFill>
                  <a:schemeClr val="tx1"/>
                </a:solidFill>
                <a:latin typeface="+mn-lt"/>
                <a:ea typeface="+mn-ea"/>
                <a:cs typeface="+mn-cs"/>
              </a:rPr>
              <a:t> is a good tool for analyzing very long period waves since the instrument response of the </a:t>
            </a:r>
            <a:r>
              <a:rPr lang="en-US" sz="1200" kern="1200" dirty="0" err="1" smtClean="0">
                <a:solidFill>
                  <a:schemeClr val="tx1"/>
                </a:solidFill>
                <a:latin typeface="+mn-lt"/>
                <a:ea typeface="+mn-ea"/>
                <a:cs typeface="+mn-cs"/>
              </a:rPr>
              <a:t>strainmeter</a:t>
            </a:r>
            <a:r>
              <a:rPr lang="en-US" sz="1200" kern="1200" dirty="0" smtClean="0">
                <a:solidFill>
                  <a:schemeClr val="tx1"/>
                </a:solidFill>
                <a:latin typeface="+mn-lt"/>
                <a:ea typeface="+mn-ea"/>
                <a:cs typeface="+mn-cs"/>
              </a:rPr>
              <a:t> is flat over very wide frequency range down to DC component. Few attempts have been made to use strain records for quick determination of source process using high sampling data (e.g. Okubo, 2007; </a:t>
            </a:r>
            <a:r>
              <a:rPr lang="en-US" sz="1200" kern="1200" dirty="0" err="1" smtClean="0">
                <a:solidFill>
                  <a:schemeClr val="tx1"/>
                </a:solidFill>
                <a:latin typeface="+mn-lt"/>
                <a:ea typeface="+mn-ea"/>
                <a:cs typeface="+mn-cs"/>
              </a:rPr>
              <a:t>Kasahara</a:t>
            </a:r>
            <a:r>
              <a:rPr lang="en-US" sz="1200" kern="1200" dirty="0" smtClean="0">
                <a:solidFill>
                  <a:schemeClr val="tx1"/>
                </a:solidFill>
                <a:latin typeface="+mn-lt"/>
                <a:ea typeface="+mn-ea"/>
                <a:cs typeface="+mn-cs"/>
              </a:rPr>
              <a:t> et al., 2007).</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this study, a method was developed to determine the hypocenter and source time function of giant earthquakes using strain records.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Distance between epicenter and station region is roughly 50◦. Because of the long distance between epicenter and stations, the radiation pattern for all stations was almost the same, and there was no need to consider the difference in the analysis. The sampling interval of those data is 1Hz, and this is sufficient to analyze temporal variation of source process for large earthquakes.</a:t>
            </a:r>
            <a:endParaRPr lang="en-US" dirty="0"/>
          </a:p>
        </p:txBody>
      </p:sp>
      <p:sp>
        <p:nvSpPr>
          <p:cNvPr id="4" name="Slide Number Placeholder 3"/>
          <p:cNvSpPr>
            <a:spLocks noGrp="1"/>
          </p:cNvSpPr>
          <p:nvPr>
            <p:ph type="sldNum" sz="quarter" idx="10"/>
          </p:nvPr>
        </p:nvSpPr>
        <p:spPr/>
        <p:txBody>
          <a:bodyPr/>
          <a:lstStyle/>
          <a:p>
            <a:fld id="{A770094B-6558-D247-8779-593018DD8B35}" type="slidenum">
              <a:rPr lang="en-US" smtClean="0"/>
              <a:t>7</a:t>
            </a:fld>
            <a:endParaRPr lang="en-US"/>
          </a:p>
        </p:txBody>
      </p:sp>
    </p:spTree>
    <p:extLst>
      <p:ext uri="{BB962C8B-B14F-4D97-AF65-F5344CB8AC3E}">
        <p14:creationId xmlns:p14="http://schemas.microsoft.com/office/powerpoint/2010/main" val="1587607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Figure 2 shows the result of analyzing the YUGAWA station. Overall fitness between observed and calculated data was in good agreement. Some phase misfit around P phase is due to the difference between actual and assumed seismic velocity structure. Determination of the exact duration of STF is difficult, since the later part of STF was accumulated by the error due to the difference between actual and used seismic velocity structure. The cut-off value of moment rate was selected at 5% of the maximum one. In this case the duration of STF at YUGAWA is about 600 s and total seismic moment is 4.6x10</a:t>
            </a:r>
            <a:r>
              <a:rPr lang="en-US" sz="1200" kern="1200" baseline="30000" dirty="0" smtClean="0">
                <a:solidFill>
                  <a:schemeClr val="tx1"/>
                </a:solidFill>
                <a:latin typeface="+mn-lt"/>
                <a:ea typeface="+mn-ea"/>
                <a:cs typeface="+mn-cs"/>
              </a:rPr>
              <a:t>22</a:t>
            </a:r>
            <a:r>
              <a:rPr lang="en-US" sz="1200" kern="1200" dirty="0" smtClean="0">
                <a:solidFill>
                  <a:schemeClr val="tx1"/>
                </a:solidFill>
                <a:latin typeface="+mn-lt"/>
                <a:ea typeface="+mn-ea"/>
                <a:cs typeface="+mn-cs"/>
              </a:rPr>
              <a:t> Nm (Mw9.0). Three peaks can be seen in STF, however the third one is not so obvious and smaller than the other two. There is a possibility that the third one is a ghost derived from analysis using only one station.</a:t>
            </a:r>
            <a:endParaRPr lang="en-US" dirty="0"/>
          </a:p>
        </p:txBody>
      </p:sp>
      <p:sp>
        <p:nvSpPr>
          <p:cNvPr id="4" name="Slide Number Placeholder 3"/>
          <p:cNvSpPr>
            <a:spLocks noGrp="1"/>
          </p:cNvSpPr>
          <p:nvPr>
            <p:ph type="sldNum" sz="quarter" idx="10"/>
          </p:nvPr>
        </p:nvSpPr>
        <p:spPr/>
        <p:txBody>
          <a:bodyPr/>
          <a:lstStyle/>
          <a:p>
            <a:fld id="{A770094B-6558-D247-8779-593018DD8B35}" type="slidenum">
              <a:rPr lang="en-US" smtClean="0"/>
              <a:t>9</a:t>
            </a:fld>
            <a:endParaRPr lang="en-US"/>
          </a:p>
        </p:txBody>
      </p:sp>
    </p:spTree>
    <p:extLst>
      <p:ext uri="{BB962C8B-B14F-4D97-AF65-F5344CB8AC3E}">
        <p14:creationId xmlns:p14="http://schemas.microsoft.com/office/powerpoint/2010/main" val="3289020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Fig. 3.	Source time function for Sumatra-Andaman earthquake (2004/12/26) obtained by </a:t>
            </a:r>
            <a:r>
              <a:rPr lang="en-US" sz="1200" kern="1200" dirty="0" err="1" smtClean="0">
                <a:solidFill>
                  <a:schemeClr val="tx1"/>
                </a:solidFill>
                <a:latin typeface="+mn-lt"/>
                <a:ea typeface="+mn-ea"/>
                <a:cs typeface="+mn-cs"/>
              </a:rPr>
              <a:t>strainmeter</a:t>
            </a:r>
            <a:r>
              <a:rPr lang="en-US" sz="1200" kern="1200" dirty="0" smtClean="0">
                <a:solidFill>
                  <a:schemeClr val="tx1"/>
                </a:solidFill>
                <a:latin typeface="+mn-lt"/>
                <a:ea typeface="+mn-ea"/>
                <a:cs typeface="+mn-cs"/>
              </a:rPr>
              <a:t> records </a:t>
            </a:r>
            <a:r>
              <a:rPr lang="en-US" sz="1200" kern="1200" dirty="0" err="1" smtClean="0">
                <a:solidFill>
                  <a:schemeClr val="tx1"/>
                </a:solidFill>
                <a:latin typeface="+mn-lt"/>
                <a:ea typeface="+mn-ea"/>
                <a:cs typeface="+mn-cs"/>
              </a:rPr>
              <a:t>deconvolved</a:t>
            </a:r>
            <a:r>
              <a:rPr lang="en-US" sz="1200" kern="1200" dirty="0" smtClean="0">
                <a:solidFill>
                  <a:schemeClr val="tx1"/>
                </a:solidFill>
                <a:latin typeface="+mn-lt"/>
                <a:ea typeface="+mn-ea"/>
                <a:cs typeface="+mn-cs"/>
              </a:rPr>
              <a:t> with synthetic records. Gray dotted lines represent the source time functions obtained by each station. Black solid line denotes the averaged one.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Although the maximum amplitudes of STFs scatter from 0.1 to 0.4 ␣ 1021 Nm/s, the shape of STFs were similar. For about 1 min. after the initiation of rupture, the moment release was not so large.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Then a large moment release occurred during 50 to 200s. The first one was the largest. Next, a large rupture occurred during 250 to 400 s and the last one during 450 to 700 s, but the amplitude of the last one was not so large compared to the pre- </a:t>
            </a:r>
            <a:r>
              <a:rPr lang="en-US" sz="1200" kern="1200" dirty="0" err="1" smtClean="0">
                <a:solidFill>
                  <a:schemeClr val="tx1"/>
                </a:solidFill>
                <a:latin typeface="+mn-lt"/>
                <a:ea typeface="+mn-ea"/>
                <a:cs typeface="+mn-cs"/>
              </a:rPr>
              <a:t>vious</a:t>
            </a:r>
            <a:r>
              <a:rPr lang="en-US" sz="1200" kern="1200" dirty="0" smtClean="0">
                <a:solidFill>
                  <a:schemeClr val="tx1"/>
                </a:solidFill>
                <a:latin typeface="+mn-lt"/>
                <a:ea typeface="+mn-ea"/>
                <a:cs typeface="+mn-cs"/>
              </a:rPr>
              <a:t> two peaks and the end time was obscure. Some moment release was observed between 800 and 1200 s, considering the scatter range of STFs this is a ghost. The seismic moments of these peaks (asperities) were 3.5 ␣ 1022 Nm, 1.0 ␣ 1022 Nm and 0.7␣1022 Nm respectively. The total seismic moment was 5.2␣1022 Nm, which </a:t>
            </a:r>
            <a:r>
              <a:rPr lang="en-US" sz="1200" kern="1200" dirty="0" err="1" smtClean="0">
                <a:solidFill>
                  <a:schemeClr val="tx1"/>
                </a:solidFill>
                <a:latin typeface="+mn-lt"/>
                <a:ea typeface="+mn-ea"/>
                <a:cs typeface="+mn-cs"/>
              </a:rPr>
              <a:t>cor</a:t>
            </a:r>
            <a:r>
              <a:rPr lang="en-US" sz="1200" kern="1200" dirty="0" smtClean="0">
                <a:solidFill>
                  <a:schemeClr val="tx1"/>
                </a:solidFill>
                <a:latin typeface="+mn-lt"/>
                <a:ea typeface="+mn-ea"/>
                <a:cs typeface="+mn-cs"/>
              </a:rPr>
              <a:t>- responded to Mw9.1. Even if we omitted the third asperity, the total moment was 4.5␣1022 Nm (Mw9.0) and the moment difference was about only 10% of total one.</a:t>
            </a:r>
          </a:p>
          <a:p>
            <a:r>
              <a:rPr lang="en-US" sz="1200" kern="1200" dirty="0" smtClean="0">
                <a:solidFill>
                  <a:schemeClr val="tx1"/>
                </a:solidFill>
                <a:latin typeface="+mn-lt"/>
                <a:ea typeface="+mn-ea"/>
                <a:cs typeface="+mn-cs"/>
              </a:rPr>
              <a:t>4.5␣1022 Nm (Mw9.0) and the moment difference was about only 10% of total one. This result (duration: 700sec; 3 major peaks) was almost consistent with Ammon et al. (2005) and Ishii et al. (2005), although the third peak was smaller than the other two.</a:t>
            </a:r>
            <a:endParaRPr lang="en-US" dirty="0"/>
          </a:p>
        </p:txBody>
      </p:sp>
      <p:sp>
        <p:nvSpPr>
          <p:cNvPr id="4" name="Slide Number Placeholder 3"/>
          <p:cNvSpPr>
            <a:spLocks noGrp="1"/>
          </p:cNvSpPr>
          <p:nvPr>
            <p:ph type="sldNum" sz="quarter" idx="10"/>
          </p:nvPr>
        </p:nvSpPr>
        <p:spPr/>
        <p:txBody>
          <a:bodyPr/>
          <a:lstStyle/>
          <a:p>
            <a:fld id="{A770094B-6558-D247-8779-593018DD8B35}" type="slidenum">
              <a:rPr lang="en-US" smtClean="0"/>
              <a:t>10</a:t>
            </a:fld>
            <a:endParaRPr lang="en-US"/>
          </a:p>
        </p:txBody>
      </p:sp>
    </p:spTree>
    <p:extLst>
      <p:ext uri="{BB962C8B-B14F-4D97-AF65-F5344CB8AC3E}">
        <p14:creationId xmlns:p14="http://schemas.microsoft.com/office/powerpoint/2010/main" val="2232903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From Tsai et al. (2005): Figure 2. Source time function. The thin black lines denote the individual sources. The heavy black line denotes the sum. Source durations were chosen to satisfy t = 2.2 􏰄 10􏰃8 􏰄 (M0)1/3 [</a:t>
            </a:r>
            <a:r>
              <a:rPr lang="en-US" sz="1200" kern="1200" dirty="0" err="1" smtClean="0">
                <a:solidFill>
                  <a:schemeClr val="tx1"/>
                </a:solidFill>
                <a:latin typeface="+mn-lt"/>
                <a:ea typeface="+mn-ea"/>
                <a:cs typeface="+mn-cs"/>
              </a:rPr>
              <a:t>Ekstro</a:t>
            </a:r>
            <a:r>
              <a:rPr lang="en-US" sz="1200" kern="1200" dirty="0" smtClean="0">
                <a:solidFill>
                  <a:schemeClr val="tx1"/>
                </a:solidFill>
                <a:latin typeface="+mn-lt"/>
                <a:ea typeface="+mn-ea"/>
                <a:cs typeface="+mn-cs"/>
              </a:rPr>
              <a:t> ̈m and </a:t>
            </a:r>
            <a:r>
              <a:rPr lang="en-US" sz="1200" kern="1200" dirty="0" err="1" smtClean="0">
                <a:solidFill>
                  <a:schemeClr val="tx1"/>
                </a:solidFill>
                <a:latin typeface="+mn-lt"/>
                <a:ea typeface="+mn-ea"/>
                <a:cs typeface="+mn-cs"/>
              </a:rPr>
              <a:t>Engdahl</a:t>
            </a:r>
            <a:r>
              <a:rPr lang="en-US" sz="1200" kern="1200" dirty="0" smtClean="0">
                <a:solidFill>
                  <a:schemeClr val="tx1"/>
                </a:solidFill>
                <a:latin typeface="+mn-lt"/>
                <a:ea typeface="+mn-ea"/>
                <a:cs typeface="+mn-cs"/>
              </a:rPr>
              <a:t>, 1989; </a:t>
            </a:r>
            <a:r>
              <a:rPr lang="en-US" sz="1200" kern="1200" dirty="0" err="1" smtClean="0">
                <a:solidFill>
                  <a:schemeClr val="tx1"/>
                </a:solidFill>
                <a:latin typeface="+mn-lt"/>
                <a:ea typeface="+mn-ea"/>
                <a:cs typeface="+mn-cs"/>
              </a:rPr>
              <a:t>Ekstro</a:t>
            </a:r>
            <a:r>
              <a:rPr lang="en-US" sz="1200" kern="1200" dirty="0" smtClean="0">
                <a:solidFill>
                  <a:schemeClr val="tx1"/>
                </a:solidFill>
                <a:latin typeface="+mn-lt"/>
                <a:ea typeface="+mn-ea"/>
                <a:cs typeface="+mn-cs"/>
              </a:rPr>
              <a:t> ̈m et al., 2005], where t = time (s) and M0 = moment (dyne-cm). The source durations are fixed parameters in the inversion. The zero time corresponds to the </a:t>
            </a:r>
            <a:r>
              <a:rPr lang="en-US" sz="1200" kern="1200" dirty="0" err="1" smtClean="0">
                <a:solidFill>
                  <a:schemeClr val="tx1"/>
                </a:solidFill>
                <a:latin typeface="+mn-lt"/>
                <a:ea typeface="+mn-ea"/>
                <a:cs typeface="+mn-cs"/>
              </a:rPr>
              <a:t>hypocentral</a:t>
            </a:r>
            <a:r>
              <a:rPr lang="en-US" sz="1200" kern="1200" dirty="0" smtClean="0">
                <a:solidFill>
                  <a:schemeClr val="tx1"/>
                </a:solidFill>
                <a:latin typeface="+mn-lt"/>
                <a:ea typeface="+mn-ea"/>
                <a:cs typeface="+mn-cs"/>
              </a:rPr>
              <a:t> time of 00:58:53.5.</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Note that the amplitudes</a:t>
            </a:r>
            <a:r>
              <a:rPr lang="en-US" sz="1200" kern="1200" baseline="0" dirty="0" smtClean="0">
                <a:solidFill>
                  <a:schemeClr val="tx1"/>
                </a:solidFill>
                <a:latin typeface="+mn-lt"/>
                <a:ea typeface="+mn-ea"/>
                <a:cs typeface="+mn-cs"/>
              </a:rPr>
              <a:t> from the dilatometer are all lower than those from the mantle-wave data</a:t>
            </a:r>
            <a:endParaRPr lang="en-US" dirty="0"/>
          </a:p>
        </p:txBody>
      </p:sp>
      <p:sp>
        <p:nvSpPr>
          <p:cNvPr id="4" name="Slide Number Placeholder 3"/>
          <p:cNvSpPr>
            <a:spLocks noGrp="1"/>
          </p:cNvSpPr>
          <p:nvPr>
            <p:ph type="sldNum" sz="quarter" idx="10"/>
          </p:nvPr>
        </p:nvSpPr>
        <p:spPr/>
        <p:txBody>
          <a:bodyPr/>
          <a:lstStyle/>
          <a:p>
            <a:fld id="{A770094B-6558-D247-8779-593018DD8B35}" type="slidenum">
              <a:rPr lang="en-US" smtClean="0"/>
              <a:t>11</a:t>
            </a:fld>
            <a:endParaRPr lang="en-US"/>
          </a:p>
        </p:txBody>
      </p:sp>
    </p:spTree>
    <p:extLst>
      <p:ext uri="{BB962C8B-B14F-4D97-AF65-F5344CB8AC3E}">
        <p14:creationId xmlns:p14="http://schemas.microsoft.com/office/powerpoint/2010/main" val="3009580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Fig. 4.	Two shear strains (γ1 and γ2) and hypocenter direction from the source (</a:t>
            </a:r>
            <a:r>
              <a:rPr lang="en-US" sz="1200" kern="1200" dirty="0" err="1" smtClean="0">
                <a:solidFill>
                  <a:schemeClr val="tx1"/>
                </a:solidFill>
                <a:latin typeface="+mn-lt"/>
                <a:ea typeface="+mn-ea"/>
                <a:cs typeface="+mn-cs"/>
              </a:rPr>
              <a:t>θ</a:t>
            </a:r>
            <a:r>
              <a:rPr lang="en-US" sz="1200" kern="1200" dirty="0" smtClean="0">
                <a:solidFill>
                  <a:schemeClr val="tx1"/>
                </a:solidFill>
                <a:latin typeface="+mn-lt"/>
                <a:ea typeface="+mn-ea"/>
                <a:cs typeface="+mn-cs"/>
              </a:rPr>
              <a:t>) at </a:t>
            </a:r>
            <a:r>
              <a:rPr lang="en-US" sz="1200" kern="1200" dirty="0" err="1" smtClean="0">
                <a:solidFill>
                  <a:schemeClr val="tx1"/>
                </a:solidFill>
                <a:latin typeface="+mn-lt"/>
                <a:ea typeface="+mn-ea"/>
                <a:cs typeface="+mn-cs"/>
              </a:rPr>
              <a:t>Hamaki</a:t>
            </a:r>
            <a:r>
              <a:rPr lang="en-US" sz="1200" kern="1200" dirty="0" smtClean="0">
                <a:solidFill>
                  <a:schemeClr val="tx1"/>
                </a:solidFill>
                <a:latin typeface="+mn-lt"/>
                <a:ea typeface="+mn-ea"/>
                <a:cs typeface="+mn-cs"/>
              </a:rPr>
              <a:t> station (distance: 50◦, back-azimuth: 241◦). From above to bottom, γ1, γ2 and </a:t>
            </a:r>
            <a:r>
              <a:rPr lang="en-US" sz="1200" kern="1200" dirty="0" err="1" smtClean="0">
                <a:solidFill>
                  <a:schemeClr val="tx1"/>
                </a:solidFill>
                <a:latin typeface="+mn-lt"/>
                <a:ea typeface="+mn-ea"/>
                <a:cs typeface="+mn-cs"/>
              </a:rPr>
              <a:t>θ</a:t>
            </a:r>
            <a:r>
              <a:rPr lang="en-US" sz="1200" kern="1200" dirty="0" smtClean="0">
                <a:solidFill>
                  <a:schemeClr val="tx1"/>
                </a:solidFill>
                <a:latin typeface="+mn-lt"/>
                <a:ea typeface="+mn-ea"/>
                <a:cs typeface="+mn-cs"/>
              </a:rPr>
              <a:t> are plotted. 4 traces correspond to 4 sets of 3-components: (e1, e2, e3), (e1, e2, e4), (e1, e3, e4) and (e2, e3, e4).</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Note that the maximum shear strain can only be</a:t>
            </a:r>
            <a:r>
              <a:rPr lang="en-US" sz="1200" kern="1200" baseline="0" dirty="0" smtClean="0">
                <a:solidFill>
                  <a:schemeClr val="tx1"/>
                </a:solidFill>
                <a:latin typeface="+mn-lt"/>
                <a:ea typeface="+mn-ea"/>
                <a:cs typeface="+mn-cs"/>
              </a:rPr>
              <a:t> computed when gamma1 is non-zero</a:t>
            </a:r>
          </a:p>
          <a:p>
            <a:endParaRPr lang="en-US" sz="1200"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As the </a:t>
            </a:r>
            <a:r>
              <a:rPr lang="en-US" sz="1200" kern="1200" dirty="0" err="1" smtClean="0">
                <a:solidFill>
                  <a:schemeClr val="tx1"/>
                </a:solidFill>
                <a:latin typeface="+mn-lt"/>
                <a:ea typeface="+mn-ea"/>
                <a:cs typeface="+mn-cs"/>
              </a:rPr>
              <a:t>epicentral</a:t>
            </a:r>
            <a:r>
              <a:rPr lang="en-US" sz="1200" kern="1200" dirty="0" smtClean="0">
                <a:solidFill>
                  <a:schemeClr val="tx1"/>
                </a:solidFill>
                <a:latin typeface="+mn-lt"/>
                <a:ea typeface="+mn-ea"/>
                <a:cs typeface="+mn-cs"/>
              </a:rPr>
              <a:t> distance was about 50◦, arrival time of P and S waves were 530 and 960 s respectively. The waveform data after 960 s of origin time could not be used to determine the back-azimuth because of contamination of S waves.</a:t>
            </a:r>
            <a:endParaRPr lang="en-US" dirty="0"/>
          </a:p>
        </p:txBody>
      </p:sp>
      <p:sp>
        <p:nvSpPr>
          <p:cNvPr id="4" name="Slide Number Placeholder 3"/>
          <p:cNvSpPr>
            <a:spLocks noGrp="1"/>
          </p:cNvSpPr>
          <p:nvPr>
            <p:ph type="sldNum" sz="quarter" idx="10"/>
          </p:nvPr>
        </p:nvSpPr>
        <p:spPr/>
        <p:txBody>
          <a:bodyPr/>
          <a:lstStyle/>
          <a:p>
            <a:fld id="{A770094B-6558-D247-8779-593018DD8B35}" type="slidenum">
              <a:rPr lang="en-US" smtClean="0"/>
              <a:t>14</a:t>
            </a:fld>
            <a:endParaRPr lang="en-US"/>
          </a:p>
        </p:txBody>
      </p:sp>
    </p:spTree>
    <p:extLst>
      <p:ext uri="{BB962C8B-B14F-4D97-AF65-F5344CB8AC3E}">
        <p14:creationId xmlns:p14="http://schemas.microsoft.com/office/powerpoint/2010/main" val="1782836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Fig. 1. Map of the northern part of the Japan </a:t>
            </a:r>
            <a:r>
              <a:rPr lang="en-US" sz="1200" kern="1200" dirty="0" err="1" smtClean="0">
                <a:solidFill>
                  <a:schemeClr val="tx1"/>
                </a:solidFill>
                <a:latin typeface="+mn-lt"/>
                <a:ea typeface="+mn-ea"/>
                <a:cs typeface="+mn-cs"/>
              </a:rPr>
              <a:t>subduction</a:t>
            </a:r>
            <a:r>
              <a:rPr lang="en-US" sz="1200" kern="1200" dirty="0" smtClean="0">
                <a:solidFill>
                  <a:schemeClr val="tx1"/>
                </a:solidFill>
                <a:latin typeface="+mn-lt"/>
                <a:ea typeface="+mn-ea"/>
                <a:cs typeface="+mn-cs"/>
              </a:rPr>
              <a:t> zone. The map shows the regional setting of the Japan Trench (inset), local seismicity before the 2011 Tohoku-Oki earthquake (gray dots: Japan Meteorological Agency catalog), ocean observation sites (yellow diamonds), and on-shore observation sites (yellow squares). JT, Japan Trench; PAC, </a:t>
            </a:r>
            <a:r>
              <a:rPr lang="en-US" sz="1200" kern="1200" dirty="0" err="1" smtClean="0">
                <a:solidFill>
                  <a:schemeClr val="tx1"/>
                </a:solidFill>
                <a:latin typeface="+mn-lt"/>
                <a:ea typeface="+mn-ea"/>
                <a:cs typeface="+mn-cs"/>
              </a:rPr>
              <a:t>Paci␣c</a:t>
            </a:r>
            <a:r>
              <a:rPr lang="en-US" sz="1200" kern="1200" dirty="0" smtClean="0">
                <a:solidFill>
                  <a:schemeClr val="tx1"/>
                </a:solidFill>
                <a:latin typeface="+mn-lt"/>
                <a:ea typeface="+mn-ea"/>
                <a:cs typeface="+mn-cs"/>
              </a:rPr>
              <a:t> plate; PHS, Philippine Sea plate; NT, </a:t>
            </a:r>
            <a:r>
              <a:rPr lang="en-US" sz="1200" kern="1200" dirty="0" err="1" smtClean="0">
                <a:solidFill>
                  <a:schemeClr val="tx1"/>
                </a:solidFill>
                <a:latin typeface="+mn-lt"/>
                <a:ea typeface="+mn-ea"/>
                <a:cs typeface="+mn-cs"/>
              </a:rPr>
              <a:t>Nankai</a:t>
            </a:r>
            <a:r>
              <a:rPr lang="en-US" sz="1200" kern="1200" dirty="0" smtClean="0">
                <a:solidFill>
                  <a:schemeClr val="tx1"/>
                </a:solidFill>
                <a:latin typeface="+mn-lt"/>
                <a:ea typeface="+mn-ea"/>
                <a:cs typeface="+mn-cs"/>
              </a:rPr>
              <a:t> Trough. Red stars indicate the epicenters of the 2011 Tohoku-Oki earthquake and the largest foreshock. The red triangle (inset) indicates the GPS reference site 950154 of the GPS Earth Observation Network, established by the Geographical Survey Institute of Japan.</a:t>
            </a:r>
            <a:endParaRPr lang="en-US" dirty="0"/>
          </a:p>
        </p:txBody>
      </p:sp>
      <p:sp>
        <p:nvSpPr>
          <p:cNvPr id="4" name="Slide Number Placeholder 3"/>
          <p:cNvSpPr>
            <a:spLocks noGrp="1"/>
          </p:cNvSpPr>
          <p:nvPr>
            <p:ph type="sldNum" sz="quarter" idx="10"/>
          </p:nvPr>
        </p:nvSpPr>
        <p:spPr/>
        <p:txBody>
          <a:bodyPr/>
          <a:lstStyle/>
          <a:p>
            <a:fld id="{A770094B-6558-D247-8779-593018DD8B35}" type="slidenum">
              <a:rPr lang="en-US" smtClean="0"/>
              <a:t>19</a:t>
            </a:fld>
            <a:endParaRPr lang="en-US"/>
          </a:p>
        </p:txBody>
      </p:sp>
    </p:spTree>
    <p:extLst>
      <p:ext uri="{BB962C8B-B14F-4D97-AF65-F5344CB8AC3E}">
        <p14:creationId xmlns:p14="http://schemas.microsoft.com/office/powerpoint/2010/main" val="196025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Fig. 3. Sea-level variation of observed ocean-bottom pressure and relative variations between data recorded at two sites in 2008. Data from TJT1, TJT2, GJT3, and GJT4 represent sea-level variations in the observed bottom pressures around the average depths after the removal of ocean tide effects. Data from the difference between TJT2 and TJT1 and between GJT4 and GJT3 indicate relative sea-level variations between two sites as TJT2␣TJT1 and GJT4␣GJT3. Relative sea-level pressures were calculated from the difference between two raw time series shown in Fig. 2. The vertical axis is relative pressure (</a:t>
            </a:r>
            <a:r>
              <a:rPr lang="en-US" sz="1200" kern="1200" dirty="0" err="1" smtClean="0">
                <a:solidFill>
                  <a:schemeClr val="tx1"/>
                </a:solidFill>
                <a:latin typeface="+mn-lt"/>
                <a:ea typeface="+mn-ea"/>
                <a:cs typeface="+mn-cs"/>
              </a:rPr>
              <a:t>hPa</a:t>
            </a:r>
            <a:r>
              <a:rPr lang="en-US" sz="1200" kern="1200" dirty="0" smtClean="0">
                <a:solidFill>
                  <a:schemeClr val="tx1"/>
                </a:solidFill>
                <a:latin typeface="+mn-lt"/>
                <a:ea typeface="+mn-ea"/>
                <a:cs typeface="+mn-cs"/>
              </a:rPr>
              <a:t>), which corresponds to relative vertical displacement (cm). Red and blue dashed lines </a:t>
            </a:r>
            <a:r>
              <a:rPr lang="en-US" sz="1200" kern="1200" dirty="0" err="1" smtClean="0">
                <a:solidFill>
                  <a:schemeClr val="tx1"/>
                </a:solidFill>
                <a:latin typeface="+mn-lt"/>
                <a:ea typeface="+mn-ea"/>
                <a:cs typeface="+mn-cs"/>
              </a:rPr>
              <a:t>indi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cate</a:t>
            </a:r>
            <a:r>
              <a:rPr lang="en-US" sz="1200" kern="1200" dirty="0" smtClean="0">
                <a:solidFill>
                  <a:schemeClr val="tx1"/>
                </a:solidFill>
                <a:latin typeface="+mn-lt"/>
                <a:ea typeface="+mn-ea"/>
                <a:cs typeface="+mn-cs"/>
              </a:rPr>
              <a:t> the linear trends calculated from the ␣</a:t>
            </a:r>
            <a:r>
              <a:rPr lang="en-US" sz="1200" kern="1200" dirty="0" err="1" smtClean="0">
                <a:solidFill>
                  <a:schemeClr val="tx1"/>
                </a:solidFill>
                <a:latin typeface="+mn-lt"/>
                <a:ea typeface="+mn-ea"/>
                <a:cs typeface="+mn-cs"/>
              </a:rPr>
              <a:t>rst</a:t>
            </a:r>
            <a:r>
              <a:rPr lang="en-US" sz="1200" kern="1200" dirty="0" smtClean="0">
                <a:solidFill>
                  <a:schemeClr val="tx1"/>
                </a:solidFill>
                <a:latin typeface="+mn-lt"/>
                <a:ea typeface="+mn-ea"/>
                <a:cs typeface="+mn-cs"/>
              </a:rPr>
              <a:t> and latter half of data of TJT1, TJT2, GJT3, and GJT4, respectively.</a:t>
            </a:r>
            <a:endParaRPr lang="en-US" dirty="0"/>
          </a:p>
        </p:txBody>
      </p:sp>
      <p:sp>
        <p:nvSpPr>
          <p:cNvPr id="4" name="Slide Number Placeholder 3"/>
          <p:cNvSpPr>
            <a:spLocks noGrp="1"/>
          </p:cNvSpPr>
          <p:nvPr>
            <p:ph type="sldNum" sz="quarter" idx="10"/>
          </p:nvPr>
        </p:nvSpPr>
        <p:spPr/>
        <p:txBody>
          <a:bodyPr/>
          <a:lstStyle/>
          <a:p>
            <a:fld id="{A770094B-6558-D247-8779-593018DD8B35}" type="slidenum">
              <a:rPr lang="en-US" smtClean="0"/>
              <a:t>21</a:t>
            </a:fld>
            <a:endParaRPr lang="en-US"/>
          </a:p>
        </p:txBody>
      </p:sp>
    </p:spTree>
    <p:extLst>
      <p:ext uri="{BB962C8B-B14F-4D97-AF65-F5344CB8AC3E}">
        <p14:creationId xmlns:p14="http://schemas.microsoft.com/office/powerpoint/2010/main" val="2159054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7C2DDB-418A-9B48-ABFC-8DCCCDA4234D}" type="datetimeFigureOut">
              <a:rPr lang="en-US" smtClean="0"/>
              <a:t>3/1/14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ACC68B-C67B-4B4F-AD41-AF496715EEEC}" type="slidenum">
              <a:rPr lang="en-US" smtClean="0"/>
              <a:t>‹#›</a:t>
            </a:fld>
            <a:endParaRPr lang="en-US"/>
          </a:p>
        </p:txBody>
      </p:sp>
    </p:spTree>
    <p:extLst>
      <p:ext uri="{BB962C8B-B14F-4D97-AF65-F5344CB8AC3E}">
        <p14:creationId xmlns:p14="http://schemas.microsoft.com/office/powerpoint/2010/main" val="674618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7C2DDB-418A-9B48-ABFC-8DCCCDA4234D}" type="datetimeFigureOut">
              <a:rPr lang="en-US" smtClean="0"/>
              <a:t>3/1/14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ACC68B-C67B-4B4F-AD41-AF496715EEEC}" type="slidenum">
              <a:rPr lang="en-US" smtClean="0"/>
              <a:t>‹#›</a:t>
            </a:fld>
            <a:endParaRPr lang="en-US"/>
          </a:p>
        </p:txBody>
      </p:sp>
    </p:spTree>
    <p:extLst>
      <p:ext uri="{BB962C8B-B14F-4D97-AF65-F5344CB8AC3E}">
        <p14:creationId xmlns:p14="http://schemas.microsoft.com/office/powerpoint/2010/main" val="2183688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7C2DDB-418A-9B48-ABFC-8DCCCDA4234D}" type="datetimeFigureOut">
              <a:rPr lang="en-US" smtClean="0"/>
              <a:t>3/1/14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ACC68B-C67B-4B4F-AD41-AF496715EEEC}" type="slidenum">
              <a:rPr lang="en-US" smtClean="0"/>
              <a:t>‹#›</a:t>
            </a:fld>
            <a:endParaRPr lang="en-US"/>
          </a:p>
        </p:txBody>
      </p:sp>
    </p:spTree>
    <p:extLst>
      <p:ext uri="{BB962C8B-B14F-4D97-AF65-F5344CB8AC3E}">
        <p14:creationId xmlns:p14="http://schemas.microsoft.com/office/powerpoint/2010/main" val="2714542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7C2DDB-418A-9B48-ABFC-8DCCCDA4234D}" type="datetimeFigureOut">
              <a:rPr lang="en-US" smtClean="0"/>
              <a:t>3/1/14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ACC68B-C67B-4B4F-AD41-AF496715EEEC}" type="slidenum">
              <a:rPr lang="en-US" smtClean="0"/>
              <a:t>‹#›</a:t>
            </a:fld>
            <a:endParaRPr lang="en-US"/>
          </a:p>
        </p:txBody>
      </p:sp>
    </p:spTree>
    <p:extLst>
      <p:ext uri="{BB962C8B-B14F-4D97-AF65-F5344CB8AC3E}">
        <p14:creationId xmlns:p14="http://schemas.microsoft.com/office/powerpoint/2010/main" val="1683061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7C2DDB-418A-9B48-ABFC-8DCCCDA4234D}" type="datetimeFigureOut">
              <a:rPr lang="en-US" smtClean="0"/>
              <a:t>3/1/14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ACC68B-C67B-4B4F-AD41-AF496715EEEC}" type="slidenum">
              <a:rPr lang="en-US" smtClean="0"/>
              <a:t>‹#›</a:t>
            </a:fld>
            <a:endParaRPr lang="en-US"/>
          </a:p>
        </p:txBody>
      </p:sp>
    </p:spTree>
    <p:extLst>
      <p:ext uri="{BB962C8B-B14F-4D97-AF65-F5344CB8AC3E}">
        <p14:creationId xmlns:p14="http://schemas.microsoft.com/office/powerpoint/2010/main" val="2048461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7C2DDB-418A-9B48-ABFC-8DCCCDA4234D}" type="datetimeFigureOut">
              <a:rPr lang="en-US" smtClean="0"/>
              <a:t>3/1/14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ACC68B-C67B-4B4F-AD41-AF496715EEEC}" type="slidenum">
              <a:rPr lang="en-US" smtClean="0"/>
              <a:t>‹#›</a:t>
            </a:fld>
            <a:endParaRPr lang="en-US"/>
          </a:p>
        </p:txBody>
      </p:sp>
    </p:spTree>
    <p:extLst>
      <p:ext uri="{BB962C8B-B14F-4D97-AF65-F5344CB8AC3E}">
        <p14:creationId xmlns:p14="http://schemas.microsoft.com/office/powerpoint/2010/main" val="2740547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7C2DDB-418A-9B48-ABFC-8DCCCDA4234D}" type="datetimeFigureOut">
              <a:rPr lang="en-US" smtClean="0"/>
              <a:t>3/1/14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ACC68B-C67B-4B4F-AD41-AF496715EEEC}" type="slidenum">
              <a:rPr lang="en-US" smtClean="0"/>
              <a:t>‹#›</a:t>
            </a:fld>
            <a:endParaRPr lang="en-US"/>
          </a:p>
        </p:txBody>
      </p:sp>
    </p:spTree>
    <p:extLst>
      <p:ext uri="{BB962C8B-B14F-4D97-AF65-F5344CB8AC3E}">
        <p14:creationId xmlns:p14="http://schemas.microsoft.com/office/powerpoint/2010/main" val="83274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7C2DDB-418A-9B48-ABFC-8DCCCDA4234D}" type="datetimeFigureOut">
              <a:rPr lang="en-US" smtClean="0"/>
              <a:t>3/1/14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ACC68B-C67B-4B4F-AD41-AF496715EEEC}" type="slidenum">
              <a:rPr lang="en-US" smtClean="0"/>
              <a:t>‹#›</a:t>
            </a:fld>
            <a:endParaRPr lang="en-US"/>
          </a:p>
        </p:txBody>
      </p:sp>
    </p:spTree>
    <p:extLst>
      <p:ext uri="{BB962C8B-B14F-4D97-AF65-F5344CB8AC3E}">
        <p14:creationId xmlns:p14="http://schemas.microsoft.com/office/powerpoint/2010/main" val="3450912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7C2DDB-418A-9B48-ABFC-8DCCCDA4234D}" type="datetimeFigureOut">
              <a:rPr lang="en-US" smtClean="0"/>
              <a:t>3/1/14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ACC68B-C67B-4B4F-AD41-AF496715EEEC}" type="slidenum">
              <a:rPr lang="en-US" smtClean="0"/>
              <a:t>‹#›</a:t>
            </a:fld>
            <a:endParaRPr lang="en-US"/>
          </a:p>
        </p:txBody>
      </p:sp>
    </p:spTree>
    <p:extLst>
      <p:ext uri="{BB962C8B-B14F-4D97-AF65-F5344CB8AC3E}">
        <p14:creationId xmlns:p14="http://schemas.microsoft.com/office/powerpoint/2010/main" val="2296430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7C2DDB-418A-9B48-ABFC-8DCCCDA4234D}" type="datetimeFigureOut">
              <a:rPr lang="en-US" smtClean="0"/>
              <a:t>3/1/14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ACC68B-C67B-4B4F-AD41-AF496715EEEC}" type="slidenum">
              <a:rPr lang="en-US" smtClean="0"/>
              <a:t>‹#›</a:t>
            </a:fld>
            <a:endParaRPr lang="en-US"/>
          </a:p>
        </p:txBody>
      </p:sp>
    </p:spTree>
    <p:extLst>
      <p:ext uri="{BB962C8B-B14F-4D97-AF65-F5344CB8AC3E}">
        <p14:creationId xmlns:p14="http://schemas.microsoft.com/office/powerpoint/2010/main" val="2139557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7C2DDB-418A-9B48-ABFC-8DCCCDA4234D}" type="datetimeFigureOut">
              <a:rPr lang="en-US" smtClean="0"/>
              <a:t>3/1/14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ACC68B-C67B-4B4F-AD41-AF496715EEEC}" type="slidenum">
              <a:rPr lang="en-US" smtClean="0"/>
              <a:t>‹#›</a:t>
            </a:fld>
            <a:endParaRPr lang="en-US"/>
          </a:p>
        </p:txBody>
      </p:sp>
    </p:spTree>
    <p:extLst>
      <p:ext uri="{BB962C8B-B14F-4D97-AF65-F5344CB8AC3E}">
        <p14:creationId xmlns:p14="http://schemas.microsoft.com/office/powerpoint/2010/main" val="6302384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7C2DDB-418A-9B48-ABFC-8DCCCDA4234D}" type="datetimeFigureOut">
              <a:rPr lang="en-US" smtClean="0"/>
              <a:t>3/1/14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ACC68B-C67B-4B4F-AD41-AF496715EEEC}" type="slidenum">
              <a:rPr lang="en-US" smtClean="0"/>
              <a:t>‹#›</a:t>
            </a:fld>
            <a:endParaRPr lang="en-US"/>
          </a:p>
        </p:txBody>
      </p:sp>
    </p:spTree>
    <p:extLst>
      <p:ext uri="{BB962C8B-B14F-4D97-AF65-F5344CB8AC3E}">
        <p14:creationId xmlns:p14="http://schemas.microsoft.com/office/powerpoint/2010/main" val="30013856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1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24.png"/></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2.pn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2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6.png"/></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Examples of Research Results using Borehole </a:t>
            </a:r>
            <a:r>
              <a:rPr lang="en-US" dirty="0" err="1" smtClean="0"/>
              <a:t>Strainmeters</a:t>
            </a:r>
            <a:endParaRPr lang="en-US" dirty="0"/>
          </a:p>
        </p:txBody>
      </p:sp>
      <p:sp>
        <p:nvSpPr>
          <p:cNvPr id="3" name="Subtitle 2"/>
          <p:cNvSpPr>
            <a:spLocks noGrp="1"/>
          </p:cNvSpPr>
          <p:nvPr>
            <p:ph type="subTitle" idx="1"/>
          </p:nvPr>
        </p:nvSpPr>
        <p:spPr/>
        <p:txBody>
          <a:bodyPr/>
          <a:lstStyle/>
          <a:p>
            <a:r>
              <a:rPr lang="en-US" dirty="0" smtClean="0"/>
              <a:t>Compiled from the literature by E. Roeloffs, USGS</a:t>
            </a:r>
          </a:p>
          <a:p>
            <a:r>
              <a:rPr lang="en-US" dirty="0" smtClean="0"/>
              <a:t>Last update 2 </a:t>
            </a:r>
            <a:r>
              <a:rPr lang="en-US" smtClean="0"/>
              <a:t>January </a:t>
            </a:r>
            <a:r>
              <a:rPr lang="en-US" smtClean="0"/>
              <a:t>2014</a:t>
            </a:r>
            <a:endParaRPr lang="en-US" dirty="0" smtClean="0"/>
          </a:p>
        </p:txBody>
      </p:sp>
    </p:spTree>
    <p:extLst>
      <p:ext uri="{BB962C8B-B14F-4D97-AF65-F5344CB8AC3E}">
        <p14:creationId xmlns:p14="http://schemas.microsoft.com/office/powerpoint/2010/main" val="1507472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STFs from 18 dilatometers</a:t>
            </a:r>
            <a:endParaRPr lang="en-US" sz="3600" dirty="0"/>
          </a:p>
        </p:txBody>
      </p:sp>
      <p:pic>
        <p:nvPicPr>
          <p:cNvPr id="3" name="Picture 2" descr="Screen shot 2013-12-24 at 2.49.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770" y="1330653"/>
            <a:ext cx="8229600" cy="4393169"/>
          </a:xfrm>
          <a:prstGeom prst="rect">
            <a:avLst/>
          </a:prstGeom>
        </p:spPr>
      </p:pic>
      <p:sp>
        <p:nvSpPr>
          <p:cNvPr id="4" name="TextBox 3"/>
          <p:cNvSpPr txBox="1"/>
          <p:nvPr/>
        </p:nvSpPr>
        <p:spPr>
          <a:xfrm>
            <a:off x="352770" y="5747338"/>
            <a:ext cx="8466391" cy="923330"/>
          </a:xfrm>
          <a:prstGeom prst="rect">
            <a:avLst/>
          </a:prstGeom>
          <a:noFill/>
        </p:spPr>
        <p:txBody>
          <a:bodyPr wrap="square" rtlCol="0">
            <a:spAutoFit/>
          </a:bodyPr>
          <a:lstStyle/>
          <a:p>
            <a:r>
              <a:rPr lang="en-US" dirty="0"/>
              <a:t>Source time function for Sumatra-Andaman earthquake (2004/12/26) obtained </a:t>
            </a:r>
            <a:r>
              <a:rPr lang="en-US" dirty="0" smtClean="0"/>
              <a:t>from 18 dilatometer records. Gray lines </a:t>
            </a:r>
            <a:r>
              <a:rPr lang="en-US" dirty="0"/>
              <a:t>represent the source time functions obtained by each </a:t>
            </a:r>
            <a:r>
              <a:rPr lang="en-US" dirty="0" smtClean="0"/>
              <a:t>of dilatometer. </a:t>
            </a:r>
            <a:r>
              <a:rPr lang="en-US" dirty="0"/>
              <a:t>Black </a:t>
            </a:r>
            <a:r>
              <a:rPr lang="en-US" dirty="0" smtClean="0"/>
              <a:t>line </a:t>
            </a:r>
            <a:r>
              <a:rPr lang="en-US" dirty="0"/>
              <a:t>denotes the averaged one.</a:t>
            </a:r>
          </a:p>
        </p:txBody>
      </p:sp>
    </p:spTree>
    <p:extLst>
      <p:ext uri="{BB962C8B-B14F-4D97-AF65-F5344CB8AC3E}">
        <p14:creationId xmlns:p14="http://schemas.microsoft.com/office/powerpoint/2010/main" val="157130381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creen shot 2013-12-27 at 11.25.3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4695" y="3585379"/>
            <a:ext cx="4206240" cy="3306282"/>
          </a:xfrm>
          <a:prstGeom prst="rect">
            <a:avLst/>
          </a:prstGeom>
        </p:spPr>
      </p:pic>
      <p:pic>
        <p:nvPicPr>
          <p:cNvPr id="4" name="Picture 3" descr="Screen shot 2013-12-24 at 2.49.3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259" y="-172196"/>
            <a:ext cx="8229600" cy="4393168"/>
          </a:xfrm>
          <a:prstGeom prst="rect">
            <a:avLst/>
          </a:prstGeom>
        </p:spPr>
      </p:pic>
      <p:sp>
        <p:nvSpPr>
          <p:cNvPr id="11" name="TextBox 10"/>
          <p:cNvSpPr txBox="1"/>
          <p:nvPr/>
        </p:nvSpPr>
        <p:spPr>
          <a:xfrm>
            <a:off x="5209191" y="4232735"/>
            <a:ext cx="3190090" cy="1652760"/>
          </a:xfrm>
          <a:prstGeom prst="rect">
            <a:avLst/>
          </a:prstGeom>
          <a:noFill/>
        </p:spPr>
        <p:txBody>
          <a:bodyPr wrap="square" rtlCol="0">
            <a:spAutoFit/>
          </a:bodyPr>
          <a:lstStyle/>
          <a:p>
            <a:pPr>
              <a:lnSpc>
                <a:spcPct val="80000"/>
              </a:lnSpc>
            </a:pPr>
            <a:r>
              <a:rPr lang="en-US" dirty="0" smtClean="0"/>
              <a:t>Five-CMT source </a:t>
            </a:r>
            <a:r>
              <a:rPr lang="en-US" dirty="0"/>
              <a:t>time </a:t>
            </a:r>
            <a:r>
              <a:rPr lang="en-US" dirty="0" smtClean="0"/>
              <a:t>function of Tsai et al. (2005). </a:t>
            </a:r>
            <a:r>
              <a:rPr lang="en-US" dirty="0"/>
              <a:t>The thin black lines denote the individual sources. The heavy black line denotes the sum. </a:t>
            </a:r>
            <a:r>
              <a:rPr lang="en-US" dirty="0" smtClean="0"/>
              <a:t>Model based on mantle</a:t>
            </a:r>
            <a:r>
              <a:rPr lang="en-US" dirty="0"/>
              <a:t>-wave data filtered in the 200–500-s period </a:t>
            </a:r>
            <a:r>
              <a:rPr lang="en-US" dirty="0" smtClean="0"/>
              <a:t>range.</a:t>
            </a:r>
            <a:endParaRPr lang="en-US" dirty="0"/>
          </a:p>
        </p:txBody>
      </p:sp>
      <p:sp>
        <p:nvSpPr>
          <p:cNvPr id="12" name="Rectangle 11"/>
          <p:cNvSpPr/>
          <p:nvPr/>
        </p:nvSpPr>
        <p:spPr>
          <a:xfrm>
            <a:off x="1716804" y="4220972"/>
            <a:ext cx="3197981" cy="2187275"/>
          </a:xfrm>
          <a:prstGeom prst="rect">
            <a:avLst/>
          </a:prstGeom>
          <a:noFill/>
          <a:ln w="127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H="1">
            <a:off x="4914785" y="4609234"/>
            <a:ext cx="400236" cy="0"/>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sp>
        <p:nvSpPr>
          <p:cNvPr id="15" name="TextBox 14"/>
          <p:cNvSpPr txBox="1"/>
          <p:nvPr/>
        </p:nvSpPr>
        <p:spPr>
          <a:xfrm>
            <a:off x="4491434" y="401975"/>
            <a:ext cx="3190090" cy="544765"/>
          </a:xfrm>
          <a:prstGeom prst="rect">
            <a:avLst/>
          </a:prstGeom>
          <a:solidFill>
            <a:schemeClr val="bg1"/>
          </a:solidFill>
        </p:spPr>
        <p:txBody>
          <a:bodyPr wrap="square" rtlCol="0">
            <a:spAutoFit/>
          </a:bodyPr>
          <a:lstStyle/>
          <a:p>
            <a:pPr>
              <a:lnSpc>
                <a:spcPct val="80000"/>
              </a:lnSpc>
            </a:pPr>
            <a:r>
              <a:rPr lang="en-US" dirty="0" smtClean="0"/>
              <a:t>Source-time function from 18 dilatometers</a:t>
            </a:r>
            <a:endParaRPr lang="en-US" dirty="0"/>
          </a:p>
        </p:txBody>
      </p:sp>
    </p:spTree>
    <p:extLst>
      <p:ext uri="{BB962C8B-B14F-4D97-AF65-F5344CB8AC3E}">
        <p14:creationId xmlns:p14="http://schemas.microsoft.com/office/powerpoint/2010/main" val="258873882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smtClean="0"/>
              <a:t>Estimation of source-time function: Results</a:t>
            </a:r>
            <a:endParaRPr lang="en-US" sz="3600" dirty="0"/>
          </a:p>
        </p:txBody>
      </p:sp>
      <p:sp>
        <p:nvSpPr>
          <p:cNvPr id="4" name="Content Placeholder 3"/>
          <p:cNvSpPr>
            <a:spLocks noGrp="1"/>
          </p:cNvSpPr>
          <p:nvPr>
            <p:ph idx="1"/>
          </p:nvPr>
        </p:nvSpPr>
        <p:spPr>
          <a:xfrm>
            <a:off x="457200" y="670220"/>
            <a:ext cx="8229600" cy="3974403"/>
          </a:xfrm>
        </p:spPr>
        <p:txBody>
          <a:bodyPr>
            <a:normAutofit fontScale="92500"/>
          </a:bodyPr>
          <a:lstStyle/>
          <a:p>
            <a:endParaRPr lang="en-US" sz="2000" dirty="0" smtClean="0"/>
          </a:p>
          <a:p>
            <a:endParaRPr lang="en-US" sz="2000" dirty="0"/>
          </a:p>
          <a:p>
            <a:r>
              <a:rPr lang="en-US" sz="2000" dirty="0" smtClean="0"/>
              <a:t>Although </a:t>
            </a:r>
            <a:r>
              <a:rPr lang="en-US" sz="2000" dirty="0"/>
              <a:t>the ruptured area was large and source mechanism was slightly changed during rupture </a:t>
            </a:r>
            <a:r>
              <a:rPr lang="en-US" sz="2000" dirty="0" smtClean="0"/>
              <a:t>propagation </a:t>
            </a:r>
            <a:r>
              <a:rPr lang="en-US" sz="2000" dirty="0"/>
              <a:t>(Tsai et al., 2005), we have assumed that the mechanism change was a secondary effect and could be ignored. </a:t>
            </a:r>
            <a:endParaRPr lang="en-US" sz="2000" dirty="0" smtClean="0"/>
          </a:p>
          <a:p>
            <a:r>
              <a:rPr lang="en-US" sz="2000" dirty="0" smtClean="0"/>
              <a:t>As </a:t>
            </a:r>
            <a:r>
              <a:rPr lang="en-US" sz="2000" dirty="0"/>
              <a:t>the distance and azimuthal coverage of station distribution was limited, spatial rupture distribution could not be resolved. We assumed the point source and only temporal distribution was analyzed</a:t>
            </a:r>
            <a:r>
              <a:rPr lang="en-US" sz="2000" dirty="0" smtClean="0"/>
              <a:t>.</a:t>
            </a:r>
          </a:p>
          <a:p>
            <a:r>
              <a:rPr lang="en-US" sz="2000" dirty="0" smtClean="0"/>
              <a:t>The assumed dip angle has a significant influence on the source-time function results</a:t>
            </a:r>
          </a:p>
          <a:p>
            <a:r>
              <a:rPr lang="en-US" sz="2000" dirty="0" smtClean="0"/>
              <a:t>The amplitude is a bit lower than the Tsai et al. (2005) source-time function</a:t>
            </a:r>
          </a:p>
          <a:p>
            <a:r>
              <a:rPr lang="en-US" sz="2000" dirty="0" smtClean="0"/>
              <a:t>Only dilatometer records were used in the source time function analysis</a:t>
            </a:r>
            <a:endParaRPr lang="en-US" sz="2000" dirty="0"/>
          </a:p>
        </p:txBody>
      </p:sp>
    </p:spTree>
    <p:extLst>
      <p:ext uri="{BB962C8B-B14F-4D97-AF65-F5344CB8AC3E}">
        <p14:creationId xmlns:p14="http://schemas.microsoft.com/office/powerpoint/2010/main" val="364906716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Determination of back-azimuth</a:t>
            </a:r>
            <a:endParaRPr lang="en-US" sz="3600" dirty="0"/>
          </a:p>
        </p:txBody>
      </p:sp>
      <p:sp>
        <p:nvSpPr>
          <p:cNvPr id="3" name="Content Placeholder 2"/>
          <p:cNvSpPr>
            <a:spLocks noGrp="1"/>
          </p:cNvSpPr>
          <p:nvPr>
            <p:ph idx="1"/>
          </p:nvPr>
        </p:nvSpPr>
        <p:spPr/>
        <p:txBody>
          <a:bodyPr>
            <a:normAutofit/>
          </a:bodyPr>
          <a:lstStyle/>
          <a:p>
            <a:r>
              <a:rPr lang="en-US" sz="2000" dirty="0" smtClean="0"/>
              <a:t>Data from multi-component </a:t>
            </a:r>
            <a:r>
              <a:rPr lang="en-US" sz="2000" dirty="0" err="1" smtClean="0"/>
              <a:t>strainmeters</a:t>
            </a:r>
            <a:r>
              <a:rPr lang="en-US" sz="2000" dirty="0" smtClean="0"/>
              <a:t> are necessary</a:t>
            </a:r>
          </a:p>
          <a:p>
            <a:r>
              <a:rPr lang="en-US" sz="2000" dirty="0" smtClean="0"/>
              <a:t>The direction of maximum principle shear stress during the P-wave direct arrival was calculated </a:t>
            </a:r>
          </a:p>
          <a:p>
            <a:pPr lvl="1"/>
            <a:r>
              <a:rPr lang="en-US" sz="1800" dirty="0" smtClean="0"/>
              <a:t>It is assumed parallel to P-wave particle motion</a:t>
            </a:r>
          </a:p>
          <a:p>
            <a:pPr lvl="1"/>
            <a:r>
              <a:rPr lang="en-US" sz="1800" dirty="0" smtClean="0"/>
              <a:t>P-wave particle motion is assumed parallel to back-azimuth</a:t>
            </a:r>
          </a:p>
          <a:p>
            <a:r>
              <a:rPr lang="en-US" sz="2000" dirty="0" smtClean="0"/>
              <a:t>There is a 180 degree ambiguity but it can be resolved if there are arrival times at two stations</a:t>
            </a:r>
          </a:p>
          <a:p>
            <a:r>
              <a:rPr lang="en-US" sz="2000" dirty="0" smtClean="0"/>
              <a:t>All 4 combinations of the gauges were used to assess self-consistency of the </a:t>
            </a:r>
            <a:r>
              <a:rPr lang="en-US" sz="2000" dirty="0" err="1" smtClean="0"/>
              <a:t>strainmeter</a:t>
            </a:r>
            <a:r>
              <a:rPr lang="en-US" sz="2000" dirty="0" smtClean="0"/>
              <a:t> calibration</a:t>
            </a:r>
            <a:endParaRPr lang="en-US" sz="2000" dirty="0"/>
          </a:p>
        </p:txBody>
      </p:sp>
    </p:spTree>
    <p:extLst>
      <p:ext uri="{BB962C8B-B14F-4D97-AF65-F5344CB8AC3E}">
        <p14:creationId xmlns:p14="http://schemas.microsoft.com/office/powerpoint/2010/main" val="321583422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Estimates </a:t>
            </a:r>
            <a:endParaRPr lang="en-US" dirty="0"/>
          </a:p>
        </p:txBody>
      </p:sp>
      <p:pic>
        <p:nvPicPr>
          <p:cNvPr id="3" name="Picture 2" descr="Screen shot 2013-12-27 at 12.11.1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300" y="0"/>
            <a:ext cx="8394994" cy="6858000"/>
          </a:xfrm>
          <a:prstGeom prst="rect">
            <a:avLst/>
          </a:prstGeom>
        </p:spPr>
      </p:pic>
    </p:spTree>
    <p:extLst>
      <p:ext uri="{BB962C8B-B14F-4D97-AF65-F5344CB8AC3E}">
        <p14:creationId xmlns:p14="http://schemas.microsoft.com/office/powerpoint/2010/main" val="157702262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3376"/>
            <a:ext cx="8229600" cy="1143000"/>
          </a:xfrm>
        </p:spPr>
        <p:txBody>
          <a:bodyPr>
            <a:normAutofit/>
          </a:bodyPr>
          <a:lstStyle/>
          <a:p>
            <a:r>
              <a:rPr lang="en-US" sz="3600" dirty="0" smtClean="0"/>
              <a:t>Back-azimuth estimation results</a:t>
            </a:r>
            <a:endParaRPr lang="en-US" sz="3600" dirty="0"/>
          </a:p>
        </p:txBody>
      </p:sp>
      <p:sp>
        <p:nvSpPr>
          <p:cNvPr id="3" name="Content Placeholder 2"/>
          <p:cNvSpPr>
            <a:spLocks noGrp="1"/>
          </p:cNvSpPr>
          <p:nvPr>
            <p:ph idx="1"/>
          </p:nvPr>
        </p:nvSpPr>
        <p:spPr>
          <a:xfrm>
            <a:off x="457200" y="1000548"/>
            <a:ext cx="8229600" cy="4525963"/>
          </a:xfrm>
        </p:spPr>
        <p:txBody>
          <a:bodyPr>
            <a:noAutofit/>
          </a:bodyPr>
          <a:lstStyle/>
          <a:p>
            <a:pPr>
              <a:lnSpc>
                <a:spcPct val="80000"/>
              </a:lnSpc>
            </a:pPr>
            <a:r>
              <a:rPr lang="en-US" sz="2000" dirty="0"/>
              <a:t>Between 530 and 960 </a:t>
            </a:r>
            <a:r>
              <a:rPr lang="en-US" sz="2000" dirty="0" smtClean="0"/>
              <a:t>s, the results based on the 4 different gauge combinations are very close to each other.</a:t>
            </a:r>
          </a:p>
          <a:p>
            <a:pPr>
              <a:lnSpc>
                <a:spcPct val="80000"/>
              </a:lnSpc>
            </a:pPr>
            <a:r>
              <a:rPr lang="en-US" sz="2000" dirty="0" smtClean="0"/>
              <a:t> </a:t>
            </a:r>
            <a:r>
              <a:rPr lang="en-US" sz="2000" dirty="0"/>
              <a:t>The back-azimuth was almost stable at </a:t>
            </a:r>
            <a:r>
              <a:rPr lang="en-US" sz="2000" dirty="0" smtClean="0"/>
              <a:t>~240◦.  Fluctuations, </a:t>
            </a:r>
            <a:r>
              <a:rPr lang="en-US" sz="2000" dirty="0"/>
              <a:t>for example 570– 600 s, 660 s and 710 </a:t>
            </a:r>
            <a:r>
              <a:rPr lang="en-US" sz="2000" dirty="0" smtClean="0"/>
              <a:t>s appear because </a:t>
            </a:r>
            <a:r>
              <a:rPr lang="en-US" sz="2000" dirty="0"/>
              <a:t>the amplitude of γ1 and γ2 was small and the error of angle was large</a:t>
            </a:r>
            <a:r>
              <a:rPr lang="en-US" sz="2000" dirty="0" smtClean="0"/>
              <a:t>.</a:t>
            </a:r>
          </a:p>
          <a:p>
            <a:pPr>
              <a:lnSpc>
                <a:spcPct val="80000"/>
              </a:lnSpc>
            </a:pPr>
            <a:r>
              <a:rPr lang="en-US" sz="2000" dirty="0" smtClean="0"/>
              <a:t>Other source </a:t>
            </a:r>
            <a:r>
              <a:rPr lang="en-US" sz="2000" dirty="0"/>
              <a:t>process </a:t>
            </a:r>
            <a:r>
              <a:rPr lang="en-US" sz="2000" dirty="0" smtClean="0"/>
              <a:t>analyses found the </a:t>
            </a:r>
            <a:r>
              <a:rPr lang="en-US" sz="2000" dirty="0"/>
              <a:t>fault length was about 1,300 km, and the arriving angle changed from 240 to 250◦ as the rupture </a:t>
            </a:r>
            <a:r>
              <a:rPr lang="en-US" sz="2000" dirty="0" smtClean="0"/>
              <a:t>propagated north</a:t>
            </a:r>
            <a:r>
              <a:rPr lang="en-US" sz="2000" dirty="0"/>
              <a:t>. </a:t>
            </a:r>
            <a:r>
              <a:rPr lang="en-US" sz="2000" dirty="0" smtClean="0"/>
              <a:t>However, </a:t>
            </a:r>
            <a:r>
              <a:rPr lang="en-US" sz="2000" dirty="0"/>
              <a:t>changes of arrival direction could not be </a:t>
            </a:r>
            <a:r>
              <a:rPr lang="en-US" sz="2000" dirty="0" smtClean="0"/>
              <a:t>resolved </a:t>
            </a:r>
            <a:r>
              <a:rPr lang="en-US" sz="2000" dirty="0"/>
              <a:t>in </a:t>
            </a:r>
            <a:r>
              <a:rPr lang="en-US" sz="2000" dirty="0" smtClean="0"/>
              <a:t>the strain </a:t>
            </a:r>
            <a:r>
              <a:rPr lang="en-US" sz="2000" dirty="0"/>
              <a:t>data</a:t>
            </a:r>
            <a:r>
              <a:rPr lang="en-US" sz="2000" dirty="0" smtClean="0"/>
              <a:t>.</a:t>
            </a:r>
          </a:p>
          <a:p>
            <a:pPr lvl="1">
              <a:lnSpc>
                <a:spcPct val="80000"/>
              </a:lnSpc>
            </a:pPr>
            <a:r>
              <a:rPr lang="en-US" sz="1800" dirty="0" smtClean="0"/>
              <a:t>This </a:t>
            </a:r>
            <a:r>
              <a:rPr lang="en-US" sz="1800" dirty="0"/>
              <a:t>is partly because the error of the direction was several degrees, judging from the variation </a:t>
            </a:r>
            <a:r>
              <a:rPr lang="en-US" sz="1800" dirty="0" smtClean="0"/>
              <a:t>among 4 gauge subsets</a:t>
            </a:r>
          </a:p>
          <a:p>
            <a:pPr lvl="1">
              <a:lnSpc>
                <a:spcPct val="80000"/>
              </a:lnSpc>
            </a:pPr>
            <a:r>
              <a:rPr lang="en-US" sz="1800" dirty="0" smtClean="0"/>
              <a:t> </a:t>
            </a:r>
            <a:r>
              <a:rPr lang="en-US" sz="1800" dirty="0"/>
              <a:t>Another reason is that </a:t>
            </a:r>
            <a:r>
              <a:rPr lang="en-US" sz="1800" dirty="0" smtClean="0"/>
              <a:t>phases arriving between </a:t>
            </a:r>
            <a:r>
              <a:rPr lang="en-US" sz="1800" dirty="0"/>
              <a:t>P and S waves, such as long-period PP, SS, SP, PS, etc., might be </a:t>
            </a:r>
            <a:r>
              <a:rPr lang="en-US" sz="1800" dirty="0" smtClean="0"/>
              <a:t>contaminating the P-wave.</a:t>
            </a:r>
          </a:p>
          <a:p>
            <a:pPr lvl="2">
              <a:lnSpc>
                <a:spcPct val="80000"/>
              </a:lnSpc>
            </a:pPr>
            <a:r>
              <a:rPr lang="en-US" sz="1600" dirty="0" smtClean="0"/>
              <a:t>These </a:t>
            </a:r>
            <a:r>
              <a:rPr lang="en-US" sz="1600" dirty="0"/>
              <a:t>phases correspond to higher-mode free oscillation in normal mode </a:t>
            </a:r>
            <a:r>
              <a:rPr lang="en-US" sz="1600" dirty="0" smtClean="0"/>
              <a:t>theory</a:t>
            </a:r>
            <a:endParaRPr lang="en-US" sz="1600" dirty="0"/>
          </a:p>
          <a:p>
            <a:pPr lvl="2">
              <a:lnSpc>
                <a:spcPct val="80000"/>
              </a:lnSpc>
            </a:pPr>
            <a:r>
              <a:rPr lang="en-US" sz="1600" dirty="0" smtClean="0"/>
              <a:t>The time </a:t>
            </a:r>
            <a:r>
              <a:rPr lang="en-US" sz="1600" dirty="0"/>
              <a:t>window before the </a:t>
            </a:r>
            <a:r>
              <a:rPr lang="en-US" sz="1600" dirty="0" smtClean="0"/>
              <a:t>PP arrival can </a:t>
            </a:r>
            <a:r>
              <a:rPr lang="en-US" sz="1600" dirty="0"/>
              <a:t>be used to estimate the back-azimuth (in this case, about 120 sec) if </a:t>
            </a:r>
            <a:r>
              <a:rPr lang="en-US" sz="1600" dirty="0" smtClean="0"/>
              <a:t>the temporal </a:t>
            </a:r>
            <a:r>
              <a:rPr lang="en-US" sz="1600" dirty="0"/>
              <a:t>variation of back-azimuth is required. </a:t>
            </a:r>
            <a:endParaRPr lang="en-US" sz="1600" dirty="0" smtClean="0"/>
          </a:p>
          <a:p>
            <a:pPr>
              <a:lnSpc>
                <a:spcPct val="80000"/>
              </a:lnSpc>
            </a:pPr>
            <a:r>
              <a:rPr lang="en-US" sz="2000" dirty="0" smtClean="0"/>
              <a:t>Arrival directions from </a:t>
            </a:r>
            <a:r>
              <a:rPr lang="en-US" sz="2000" dirty="0"/>
              <a:t>other multi-component strain records showed almost the same </a:t>
            </a:r>
            <a:r>
              <a:rPr lang="en-US" sz="2000" dirty="0" smtClean="0"/>
              <a:t>value</a:t>
            </a:r>
            <a:r>
              <a:rPr lang="en-US" sz="2000" dirty="0"/>
              <a:t>.</a:t>
            </a:r>
          </a:p>
          <a:p>
            <a:pPr>
              <a:lnSpc>
                <a:spcPct val="80000"/>
              </a:lnSpc>
            </a:pPr>
            <a:r>
              <a:rPr lang="en-US" sz="2000" dirty="0"/>
              <a:t>The computing time required for </a:t>
            </a:r>
            <a:r>
              <a:rPr lang="en-US" sz="2000" dirty="0" smtClean="0"/>
              <a:t>these </a:t>
            </a:r>
            <a:r>
              <a:rPr lang="en-US" sz="2000" dirty="0"/>
              <a:t>methods (STF and arrival direction </a:t>
            </a:r>
            <a:r>
              <a:rPr lang="en-US" sz="2000" dirty="0" smtClean="0"/>
              <a:t>estimation</a:t>
            </a:r>
            <a:r>
              <a:rPr lang="en-US" sz="2000" dirty="0"/>
              <a:t>) is relatively </a:t>
            </a:r>
            <a:r>
              <a:rPr lang="en-US" sz="2000" dirty="0" smtClean="0"/>
              <a:t>short, taking </a:t>
            </a:r>
            <a:r>
              <a:rPr lang="en-US" sz="2000" dirty="0"/>
              <a:t>only a few </a:t>
            </a:r>
            <a:r>
              <a:rPr lang="en-US" sz="2000" dirty="0" smtClean="0"/>
              <a:t>seconds</a:t>
            </a:r>
            <a:r>
              <a:rPr lang="en-US" sz="2000" dirty="0"/>
              <a:t>.</a:t>
            </a:r>
          </a:p>
        </p:txBody>
      </p:sp>
    </p:spTree>
    <p:extLst>
      <p:ext uri="{BB962C8B-B14F-4D97-AF65-F5344CB8AC3E}">
        <p14:creationId xmlns:p14="http://schemas.microsoft.com/office/powerpoint/2010/main" val="327716972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Notes on strain data use (ER)</a:t>
            </a:r>
            <a:endParaRPr lang="en-US" dirty="0"/>
          </a:p>
        </p:txBody>
      </p:sp>
      <p:sp>
        <p:nvSpPr>
          <p:cNvPr id="3" name="Content Placeholder 2"/>
          <p:cNvSpPr>
            <a:spLocks noGrp="1"/>
          </p:cNvSpPr>
          <p:nvPr>
            <p:ph idx="1"/>
          </p:nvPr>
        </p:nvSpPr>
        <p:spPr/>
        <p:txBody>
          <a:bodyPr>
            <a:normAutofit/>
          </a:bodyPr>
          <a:lstStyle/>
          <a:p>
            <a:r>
              <a:rPr lang="en-US" sz="2000" dirty="0" smtClean="0"/>
              <a:t>Dilatometers were sufficient for obtaining source-time functions but multi-component </a:t>
            </a:r>
            <a:r>
              <a:rPr lang="en-US" sz="2000" dirty="0" err="1" smtClean="0"/>
              <a:t>strainmeters</a:t>
            </a:r>
            <a:r>
              <a:rPr lang="en-US" sz="2000" dirty="0" smtClean="0"/>
              <a:t> are required to obtain back-azimuth</a:t>
            </a:r>
          </a:p>
          <a:p>
            <a:r>
              <a:rPr lang="en-US" sz="2000" dirty="0" smtClean="0"/>
              <a:t>Dilatometers were calibrated based on surface waves; multi-component </a:t>
            </a:r>
            <a:r>
              <a:rPr lang="en-US" sz="2000" dirty="0" err="1" smtClean="0"/>
              <a:t>strainmeters</a:t>
            </a:r>
            <a:r>
              <a:rPr lang="en-US" sz="2000" dirty="0" smtClean="0"/>
              <a:t> were calibrated based on tides (calibrations are unpublished work by </a:t>
            </a:r>
            <a:r>
              <a:rPr lang="en-US" sz="2000" dirty="0" err="1" smtClean="0"/>
              <a:t>Kamigaichi</a:t>
            </a:r>
            <a:r>
              <a:rPr lang="en-US" sz="2000" dirty="0" smtClean="0"/>
              <a:t> and Kai).</a:t>
            </a:r>
          </a:p>
          <a:p>
            <a:r>
              <a:rPr lang="en-US" sz="2000" dirty="0" smtClean="0"/>
              <a:t>Analysis illustrates the use of the different gauge subsets and also the need to have non-zero shears if maximum shear strain is to be computed</a:t>
            </a:r>
            <a:endParaRPr lang="en-US" sz="2000" dirty="0"/>
          </a:p>
        </p:txBody>
      </p:sp>
    </p:spTree>
    <p:extLst>
      <p:ext uri="{BB962C8B-B14F-4D97-AF65-F5344CB8AC3E}">
        <p14:creationId xmlns:p14="http://schemas.microsoft.com/office/powerpoint/2010/main" val="116190695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Episodic slow slip events in the Japan </a:t>
            </a:r>
            <a:r>
              <a:rPr lang="en-US" dirty="0" err="1"/>
              <a:t>subduction</a:t>
            </a:r>
            <a:r>
              <a:rPr lang="en-US" dirty="0"/>
              <a:t> zone before the 2011 Tohoku-Oki earthquake</a:t>
            </a:r>
          </a:p>
        </p:txBody>
      </p:sp>
      <p:sp>
        <p:nvSpPr>
          <p:cNvPr id="3" name="Text Placeholder 2"/>
          <p:cNvSpPr>
            <a:spLocks noGrp="1"/>
          </p:cNvSpPr>
          <p:nvPr>
            <p:ph type="body" idx="1"/>
          </p:nvPr>
        </p:nvSpPr>
        <p:spPr/>
        <p:txBody>
          <a:bodyPr>
            <a:normAutofit fontScale="92500"/>
          </a:bodyPr>
          <a:lstStyle/>
          <a:p>
            <a:r>
              <a:rPr lang="fi-FI" dirty="0" err="1" smtClean="0"/>
              <a:t>Yoshihiro</a:t>
            </a:r>
            <a:r>
              <a:rPr lang="fi-FI" dirty="0" smtClean="0"/>
              <a:t> </a:t>
            </a:r>
            <a:r>
              <a:rPr lang="fi-FI" dirty="0" err="1" smtClean="0"/>
              <a:t>Ito,Ryota</a:t>
            </a:r>
            <a:r>
              <a:rPr lang="fi-FI" dirty="0" smtClean="0"/>
              <a:t> </a:t>
            </a:r>
            <a:r>
              <a:rPr lang="fi-FI" dirty="0" err="1" smtClean="0"/>
              <a:t>Hino</a:t>
            </a:r>
            <a:r>
              <a:rPr lang="fi-FI" dirty="0" smtClean="0"/>
              <a:t>, </a:t>
            </a:r>
            <a:r>
              <a:rPr lang="fi-FI" dirty="0" err="1" smtClean="0"/>
              <a:t>Motoyuki</a:t>
            </a:r>
            <a:r>
              <a:rPr lang="fi-FI" dirty="0" smtClean="0"/>
              <a:t> </a:t>
            </a:r>
            <a:r>
              <a:rPr lang="fi-FI" dirty="0" err="1" smtClean="0"/>
              <a:t>Kido</a:t>
            </a:r>
            <a:r>
              <a:rPr lang="fi-FI" dirty="0" smtClean="0"/>
              <a:t>, </a:t>
            </a:r>
            <a:r>
              <a:rPr lang="fi-FI" dirty="0" err="1" smtClean="0"/>
              <a:t>Hiromi</a:t>
            </a:r>
            <a:r>
              <a:rPr lang="fi-FI" dirty="0" smtClean="0"/>
              <a:t> </a:t>
            </a:r>
            <a:r>
              <a:rPr lang="fi-FI" dirty="0" err="1" smtClean="0"/>
              <a:t>Fujimoto</a:t>
            </a:r>
            <a:r>
              <a:rPr lang="fi-FI" dirty="0" smtClean="0"/>
              <a:t>, </a:t>
            </a:r>
            <a:r>
              <a:rPr lang="fi-FI" dirty="0" err="1" smtClean="0"/>
              <a:t>Yukihito</a:t>
            </a:r>
            <a:r>
              <a:rPr lang="fi-FI" dirty="0" smtClean="0"/>
              <a:t> </a:t>
            </a:r>
            <a:r>
              <a:rPr lang="fi-FI" dirty="0" err="1" smtClean="0"/>
              <a:t>Osada</a:t>
            </a:r>
            <a:r>
              <a:rPr lang="fi-FI" dirty="0" smtClean="0"/>
              <a:t>, </a:t>
            </a:r>
            <a:r>
              <a:rPr lang="fi-FI" dirty="0" err="1" smtClean="0"/>
              <a:t>Daisuke</a:t>
            </a:r>
            <a:r>
              <a:rPr lang="fi-FI" dirty="0" smtClean="0"/>
              <a:t> </a:t>
            </a:r>
            <a:r>
              <a:rPr lang="fi-FI" dirty="0" err="1" smtClean="0"/>
              <a:t>Inazu</a:t>
            </a:r>
            <a:r>
              <a:rPr lang="fi-FI" dirty="0" smtClean="0"/>
              <a:t>, </a:t>
            </a:r>
            <a:r>
              <a:rPr lang="fi-FI" dirty="0" err="1" smtClean="0"/>
              <a:t>Yusaku</a:t>
            </a:r>
            <a:r>
              <a:rPr lang="fi-FI" dirty="0" smtClean="0"/>
              <a:t> </a:t>
            </a:r>
            <a:r>
              <a:rPr lang="fi-FI" dirty="0" err="1" smtClean="0"/>
              <a:t>Ohta</a:t>
            </a:r>
            <a:r>
              <a:rPr lang="fi-FI" dirty="0" smtClean="0"/>
              <a:t>, </a:t>
            </a:r>
            <a:r>
              <a:rPr lang="fi-FI" dirty="0" err="1" smtClean="0"/>
              <a:t>Takeshi</a:t>
            </a:r>
            <a:r>
              <a:rPr lang="fi-FI" dirty="0" smtClean="0"/>
              <a:t> </a:t>
            </a:r>
            <a:r>
              <a:rPr lang="fi-FI" dirty="0" err="1" smtClean="0"/>
              <a:t>Iinuma</a:t>
            </a:r>
            <a:r>
              <a:rPr lang="fi-FI" dirty="0" smtClean="0"/>
              <a:t>, </a:t>
            </a:r>
            <a:r>
              <a:rPr lang="fi-FI" dirty="0" err="1" smtClean="0"/>
              <a:t>Mako</a:t>
            </a:r>
            <a:r>
              <a:rPr lang="fi-FI" dirty="0" smtClean="0"/>
              <a:t> </a:t>
            </a:r>
            <a:r>
              <a:rPr lang="fi-FI" dirty="0" err="1" smtClean="0"/>
              <a:t>Ohzono</a:t>
            </a:r>
            <a:r>
              <a:rPr lang="fi-FI" dirty="0" smtClean="0"/>
              <a:t>, </a:t>
            </a:r>
            <a:r>
              <a:rPr lang="fi-FI" dirty="0" err="1" smtClean="0"/>
              <a:t>Satoshi</a:t>
            </a:r>
            <a:r>
              <a:rPr lang="fi-FI" dirty="0" smtClean="0"/>
              <a:t> </a:t>
            </a:r>
            <a:r>
              <a:rPr lang="fi-FI" dirty="0" err="1" smtClean="0"/>
              <a:t>Miura</a:t>
            </a:r>
            <a:r>
              <a:rPr lang="fi-FI" dirty="0" smtClean="0"/>
              <a:t>, </a:t>
            </a:r>
            <a:r>
              <a:rPr lang="fi-FI" dirty="0" err="1" smtClean="0"/>
              <a:t>Masaaki</a:t>
            </a:r>
            <a:r>
              <a:rPr lang="fi-FI" dirty="0" smtClean="0"/>
              <a:t> </a:t>
            </a:r>
            <a:r>
              <a:rPr lang="fi-FI" dirty="0" err="1" smtClean="0"/>
              <a:t>Mishina</a:t>
            </a:r>
            <a:r>
              <a:rPr lang="fi-FI" dirty="0" smtClean="0"/>
              <a:t>, </a:t>
            </a:r>
            <a:r>
              <a:rPr lang="fi-FI" dirty="0" err="1" smtClean="0"/>
              <a:t>Kensuke</a:t>
            </a:r>
            <a:r>
              <a:rPr lang="fi-FI" dirty="0" smtClean="0"/>
              <a:t> Suzuki, </a:t>
            </a:r>
            <a:r>
              <a:rPr lang="fi-FI" dirty="0" err="1" smtClean="0"/>
              <a:t>Takeshi</a:t>
            </a:r>
            <a:r>
              <a:rPr lang="fi-FI" dirty="0" smtClean="0"/>
              <a:t> </a:t>
            </a:r>
            <a:r>
              <a:rPr lang="fi-FI" dirty="0" err="1" smtClean="0"/>
              <a:t>Tsuji</a:t>
            </a:r>
            <a:r>
              <a:rPr lang="fi-FI" dirty="0" smtClean="0"/>
              <a:t>, </a:t>
            </a:r>
            <a:r>
              <a:rPr lang="fi-FI" dirty="0" err="1" smtClean="0"/>
              <a:t>Juichiro</a:t>
            </a:r>
            <a:r>
              <a:rPr lang="fi-FI" dirty="0" smtClean="0"/>
              <a:t> </a:t>
            </a:r>
            <a:r>
              <a:rPr lang="fi-FI" dirty="0" err="1" smtClean="0"/>
              <a:t>Ashi</a:t>
            </a:r>
            <a:endParaRPr lang="fi-FI" dirty="0" smtClean="0"/>
          </a:p>
          <a:p>
            <a:r>
              <a:rPr lang="hu-HU" dirty="0" smtClean="0"/>
              <a:t>Tectonophysics 600 (2013) 14–26</a:t>
            </a:r>
            <a:endParaRPr lang="en-US" dirty="0"/>
          </a:p>
        </p:txBody>
      </p:sp>
    </p:spTree>
    <p:extLst>
      <p:ext uri="{BB962C8B-B14F-4D97-AF65-F5344CB8AC3E}">
        <p14:creationId xmlns:p14="http://schemas.microsoft.com/office/powerpoint/2010/main" val="135040637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Abstract</a:t>
            </a:r>
            <a:endParaRPr lang="en-US" dirty="0"/>
          </a:p>
        </p:txBody>
      </p:sp>
      <p:sp>
        <p:nvSpPr>
          <p:cNvPr id="4" name="Content Placeholder 3"/>
          <p:cNvSpPr>
            <a:spLocks noGrp="1"/>
          </p:cNvSpPr>
          <p:nvPr>
            <p:ph idx="1"/>
          </p:nvPr>
        </p:nvSpPr>
        <p:spPr/>
        <p:txBody>
          <a:bodyPr>
            <a:normAutofit fontScale="55000" lnSpcReduction="20000"/>
          </a:bodyPr>
          <a:lstStyle/>
          <a:p>
            <a:r>
              <a:rPr lang="en-US" dirty="0" smtClean="0"/>
              <a:t>We describe two transient slow slip events that occurred before the 2011 Tohoku-Oki earthquake. </a:t>
            </a:r>
          </a:p>
          <a:p>
            <a:r>
              <a:rPr lang="en-US" dirty="0" smtClean="0"/>
              <a:t>The first transient crustal deformation, which occurred over a period of a week in November 2008, was recorded simultaneously using ocean-bottom pressure gauges and an on-shore volumetric </a:t>
            </a:r>
            <a:r>
              <a:rPr lang="en-US" dirty="0" err="1" smtClean="0"/>
              <a:t>strainmeter</a:t>
            </a:r>
            <a:r>
              <a:rPr lang="en-US" dirty="0" smtClean="0"/>
              <a:t>; this deformation has been interpreted as being an M6.8 episodic slow slip event.</a:t>
            </a:r>
          </a:p>
          <a:p>
            <a:r>
              <a:rPr lang="en-US" dirty="0" smtClean="0"/>
              <a:t> The second had a duration exceeding 1 month and was observed in February 2011, just before the 2011 Tohoku-Oki earthquake; the moment magnitude of this event reached 7.0. </a:t>
            </a:r>
          </a:p>
          <a:p>
            <a:r>
              <a:rPr lang="en-US" dirty="0" smtClean="0"/>
              <a:t>The two events preceded </a:t>
            </a:r>
            <a:r>
              <a:rPr lang="en-US" dirty="0" err="1" smtClean="0"/>
              <a:t>interplate</a:t>
            </a:r>
            <a:r>
              <a:rPr lang="en-US" dirty="0" smtClean="0"/>
              <a:t> earthquakes of magnitudes M6.1 (December 2008) and M7.3 (March 9, 2011), respectively; the latter is the largest foreshock of the 2011 Tohoku-Oki earthquake. Our findings indicate that the slow slip events induced increases in shear stress, which in turn triggered the </a:t>
            </a:r>
            <a:r>
              <a:rPr lang="en-US" dirty="0" err="1" smtClean="0"/>
              <a:t>interplate</a:t>
            </a:r>
            <a:r>
              <a:rPr lang="en-US" dirty="0" smtClean="0"/>
              <a:t> earthquakes. </a:t>
            </a:r>
          </a:p>
          <a:p>
            <a:r>
              <a:rPr lang="en-US" dirty="0" smtClean="0"/>
              <a:t>The slow slip event source area on the fault is also located within the </a:t>
            </a:r>
            <a:r>
              <a:rPr lang="en-US" dirty="0" err="1" smtClean="0"/>
              <a:t>downdip</a:t>
            </a:r>
            <a:r>
              <a:rPr lang="en-US" dirty="0" smtClean="0"/>
              <a:t> portion of the huge </a:t>
            </a:r>
            <a:r>
              <a:rPr lang="en-US" dirty="0" err="1" smtClean="0"/>
              <a:t>coseismic</a:t>
            </a:r>
            <a:r>
              <a:rPr lang="en-US" dirty="0" smtClean="0"/>
              <a:t>-slip area of the 2011 earthquake. This demonstrates episodic slow slip and seismic behavior occurring on the same portions of the </a:t>
            </a:r>
            <a:r>
              <a:rPr lang="en-US" dirty="0" err="1" smtClean="0"/>
              <a:t>megathrust</a:t>
            </a:r>
            <a:r>
              <a:rPr lang="en-US" dirty="0" smtClean="0"/>
              <a:t> fault, suggesting that the faults undergo slip in slow slip events can also rupture seismically.</a:t>
            </a:r>
            <a:endParaRPr lang="en-US" dirty="0"/>
          </a:p>
        </p:txBody>
      </p:sp>
    </p:spTree>
    <p:extLst>
      <p:ext uri="{BB962C8B-B14F-4D97-AF65-F5344CB8AC3E}">
        <p14:creationId xmlns:p14="http://schemas.microsoft.com/office/powerpoint/2010/main" val="98728355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creen shot 2013-12-27 at 4.46.2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878" y="199624"/>
            <a:ext cx="6875306" cy="6583680"/>
          </a:xfrm>
          <a:prstGeom prst="rect">
            <a:avLst/>
          </a:prstGeom>
        </p:spPr>
      </p:pic>
      <p:sp>
        <p:nvSpPr>
          <p:cNvPr id="4" name="TextBox 3"/>
          <p:cNvSpPr txBox="1"/>
          <p:nvPr/>
        </p:nvSpPr>
        <p:spPr>
          <a:xfrm>
            <a:off x="7227425" y="634909"/>
            <a:ext cx="1916575" cy="5355313"/>
          </a:xfrm>
          <a:prstGeom prst="rect">
            <a:avLst/>
          </a:prstGeom>
          <a:noFill/>
        </p:spPr>
        <p:txBody>
          <a:bodyPr wrap="square" rtlCol="0">
            <a:spAutoFit/>
          </a:bodyPr>
          <a:lstStyle/>
          <a:p>
            <a:r>
              <a:rPr lang="en-US" dirty="0"/>
              <a:t>S</a:t>
            </a:r>
            <a:r>
              <a:rPr lang="en-US" dirty="0" smtClean="0"/>
              <a:t>eismicity prior to 2011 M9 earthquake</a:t>
            </a:r>
          </a:p>
          <a:p>
            <a:endParaRPr lang="en-US" dirty="0" smtClean="0"/>
          </a:p>
          <a:p>
            <a:r>
              <a:rPr lang="en-US" dirty="0" smtClean="0"/>
              <a:t>Ocean observation site</a:t>
            </a:r>
          </a:p>
          <a:p>
            <a:endParaRPr lang="en-US" dirty="0"/>
          </a:p>
          <a:p>
            <a:r>
              <a:rPr lang="en-US" dirty="0" smtClean="0"/>
              <a:t>On-shore observation site</a:t>
            </a:r>
          </a:p>
          <a:p>
            <a:r>
              <a:rPr lang="en-US" dirty="0" smtClean="0"/>
              <a:t>(GPS; also dilatometer at KNK)</a:t>
            </a:r>
          </a:p>
          <a:p>
            <a:endParaRPr lang="en-US" dirty="0" smtClean="0"/>
          </a:p>
          <a:p>
            <a:r>
              <a:rPr lang="en-US" dirty="0" smtClean="0"/>
              <a:t>2011 M9 </a:t>
            </a:r>
            <a:r>
              <a:rPr lang="en-US" dirty="0" err="1" smtClean="0"/>
              <a:t>mainshock</a:t>
            </a:r>
            <a:r>
              <a:rPr lang="en-US" dirty="0" smtClean="0"/>
              <a:t> and M7.3 foreshock</a:t>
            </a:r>
          </a:p>
          <a:p>
            <a:endParaRPr lang="en-US" dirty="0" smtClean="0"/>
          </a:p>
          <a:p>
            <a:r>
              <a:rPr lang="en-US" dirty="0" smtClean="0"/>
              <a:t>GPS reference site 950154 (inset)</a:t>
            </a:r>
            <a:endParaRPr lang="en-US" dirty="0"/>
          </a:p>
        </p:txBody>
      </p:sp>
      <p:sp>
        <p:nvSpPr>
          <p:cNvPr id="6" name="Oval 5"/>
          <p:cNvSpPr/>
          <p:nvPr/>
        </p:nvSpPr>
        <p:spPr>
          <a:xfrm>
            <a:off x="6998464" y="821648"/>
            <a:ext cx="91440" cy="91440"/>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lumOff val="50000"/>
                </a:schemeClr>
              </a:solidFill>
              <a:effectLst/>
            </a:endParaRPr>
          </a:p>
        </p:txBody>
      </p:sp>
      <p:sp>
        <p:nvSpPr>
          <p:cNvPr id="7" name="Diamond 6"/>
          <p:cNvSpPr/>
          <p:nvPr/>
        </p:nvSpPr>
        <p:spPr>
          <a:xfrm>
            <a:off x="6923171" y="1917940"/>
            <a:ext cx="304254" cy="304254"/>
          </a:xfrm>
          <a:prstGeom prst="diamond">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a:spLocks/>
          </p:cNvSpPr>
          <p:nvPr/>
        </p:nvSpPr>
        <p:spPr>
          <a:xfrm>
            <a:off x="6938252" y="2707715"/>
            <a:ext cx="228600" cy="228600"/>
          </a:xfrm>
          <a:prstGeom prst="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a:p>
            <a:pPr algn="ctr"/>
            <a:endParaRPr lang="en-US" dirty="0" smtClean="0"/>
          </a:p>
          <a:p>
            <a:pPr algn="ctr"/>
            <a:endParaRPr lang="en-US" dirty="0"/>
          </a:p>
        </p:txBody>
      </p:sp>
      <p:sp>
        <p:nvSpPr>
          <p:cNvPr id="10" name="5-Point Star 9"/>
          <p:cNvSpPr/>
          <p:nvPr/>
        </p:nvSpPr>
        <p:spPr>
          <a:xfrm>
            <a:off x="6857429" y="4238978"/>
            <a:ext cx="373510" cy="373510"/>
          </a:xfrm>
          <a:prstGeom prst="star5">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Isosceles Triangle 10"/>
          <p:cNvSpPr/>
          <p:nvPr/>
        </p:nvSpPr>
        <p:spPr>
          <a:xfrm>
            <a:off x="6839174" y="5396760"/>
            <a:ext cx="318580" cy="274638"/>
          </a:xfrm>
          <a:prstGeom prst="triangl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160963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000" dirty="0" smtClean="0"/>
              <a:t>These slides summarize published papers (by others) in which borehole strain data have been used to study earthquakes and volcanoes</a:t>
            </a:r>
          </a:p>
          <a:p>
            <a:r>
              <a:rPr lang="en-US" sz="2000" dirty="0" smtClean="0"/>
              <a:t>These are not the only papers of interest! I’ll add more as they become available and time permits.</a:t>
            </a:r>
          </a:p>
          <a:p>
            <a:r>
              <a:rPr lang="en-US" sz="2000" dirty="0" smtClean="0"/>
              <a:t>Most of the figures are from the cited papers, a few background figures from the web have been included.</a:t>
            </a:r>
          </a:p>
          <a:p>
            <a:r>
              <a:rPr lang="en-US" sz="2000" dirty="0" smtClean="0"/>
              <a:t>Notes or comments at the end of each section are by Evelyn R, to point out how the strain data were used</a:t>
            </a:r>
          </a:p>
          <a:p>
            <a:r>
              <a:rPr lang="en-US" sz="2000" dirty="0" smtClean="0"/>
              <a:t>This is not an approved USGS product; please do not cite it. Please go to the original papers and cite those instead.</a:t>
            </a:r>
            <a:endParaRPr lang="en-US" sz="2000" dirty="0"/>
          </a:p>
        </p:txBody>
      </p:sp>
      <p:sp>
        <p:nvSpPr>
          <p:cNvPr id="4" name="Title 3"/>
          <p:cNvSpPr>
            <a:spLocks noGrp="1"/>
          </p:cNvSpPr>
          <p:nvPr>
            <p:ph type="title"/>
          </p:nvPr>
        </p:nvSpPr>
        <p:spPr/>
        <p:txBody>
          <a:bodyPr/>
          <a:lstStyle/>
          <a:p>
            <a:r>
              <a:rPr lang="en-US" dirty="0" smtClean="0"/>
              <a:t>Acknowledgments</a:t>
            </a:r>
            <a:endParaRPr lang="en-US" dirty="0"/>
          </a:p>
        </p:txBody>
      </p:sp>
    </p:spTree>
    <p:extLst>
      <p:ext uri="{BB962C8B-B14F-4D97-AF65-F5344CB8AC3E}">
        <p14:creationId xmlns:p14="http://schemas.microsoft.com/office/powerpoint/2010/main" val="70258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842"/>
            <a:ext cx="8229600" cy="1143000"/>
          </a:xfrm>
        </p:spPr>
        <p:txBody>
          <a:bodyPr>
            <a:normAutofit/>
          </a:bodyPr>
          <a:lstStyle/>
          <a:p>
            <a:r>
              <a:rPr lang="en-US" sz="3600" dirty="0" smtClean="0"/>
              <a:t>Raw ocean-bottom pressure (OBP) data</a:t>
            </a:r>
            <a:endParaRPr lang="en-US" sz="3600" dirty="0"/>
          </a:p>
        </p:txBody>
      </p:sp>
      <p:pic>
        <p:nvPicPr>
          <p:cNvPr id="3" name="Picture 2" descr="Screen shot 2013-12-27 at 5.09.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151" y="801396"/>
            <a:ext cx="6535431" cy="5212080"/>
          </a:xfrm>
          <a:prstGeom prst="rect">
            <a:avLst/>
          </a:prstGeom>
        </p:spPr>
      </p:pic>
      <p:sp>
        <p:nvSpPr>
          <p:cNvPr id="4" name="TextBox 3"/>
          <p:cNvSpPr txBox="1"/>
          <p:nvPr/>
        </p:nvSpPr>
        <p:spPr>
          <a:xfrm>
            <a:off x="1181921" y="6106373"/>
            <a:ext cx="7504879" cy="400110"/>
          </a:xfrm>
          <a:prstGeom prst="rect">
            <a:avLst/>
          </a:prstGeom>
          <a:noFill/>
        </p:spPr>
        <p:txBody>
          <a:bodyPr wrap="none" rtlCol="0">
            <a:spAutoFit/>
          </a:bodyPr>
          <a:lstStyle/>
          <a:p>
            <a:r>
              <a:rPr lang="en-US" sz="2000" dirty="0" smtClean="0"/>
              <a:t>The 4 OBP sensors installed in 2008 on landward slope of Japan Trench</a:t>
            </a:r>
            <a:endParaRPr lang="en-US" sz="2000" dirty="0"/>
          </a:p>
        </p:txBody>
      </p:sp>
    </p:spTree>
    <p:extLst>
      <p:ext uri="{BB962C8B-B14F-4D97-AF65-F5344CB8AC3E}">
        <p14:creationId xmlns:p14="http://schemas.microsoft.com/office/powerpoint/2010/main" val="254228944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3538"/>
            <a:ext cx="8229600" cy="1143000"/>
          </a:xfrm>
        </p:spPr>
        <p:txBody>
          <a:bodyPr>
            <a:normAutofit/>
          </a:bodyPr>
          <a:lstStyle/>
          <a:p>
            <a:r>
              <a:rPr lang="en-US" sz="3600" dirty="0" smtClean="0"/>
              <a:t>OBP data, tides removed, differenced</a:t>
            </a:r>
            <a:endParaRPr lang="en-US" sz="3600" dirty="0"/>
          </a:p>
        </p:txBody>
      </p:sp>
      <p:pic>
        <p:nvPicPr>
          <p:cNvPr id="3" name="Picture 2" descr="Screen shot 2013-12-27 at 5.13.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506" y="708026"/>
            <a:ext cx="6836899" cy="5029200"/>
          </a:xfrm>
          <a:prstGeom prst="rect">
            <a:avLst/>
          </a:prstGeom>
        </p:spPr>
      </p:pic>
      <p:sp>
        <p:nvSpPr>
          <p:cNvPr id="4" name="TextBox 3"/>
          <p:cNvSpPr txBox="1"/>
          <p:nvPr/>
        </p:nvSpPr>
        <p:spPr>
          <a:xfrm>
            <a:off x="1064506" y="5906318"/>
            <a:ext cx="6672444" cy="707886"/>
          </a:xfrm>
          <a:prstGeom prst="rect">
            <a:avLst/>
          </a:prstGeom>
          <a:noFill/>
        </p:spPr>
        <p:txBody>
          <a:bodyPr wrap="none" rtlCol="0">
            <a:spAutoFit/>
          </a:bodyPr>
          <a:lstStyle/>
          <a:p>
            <a:r>
              <a:rPr lang="en-US" sz="2000" dirty="0" smtClean="0"/>
              <a:t>Linear trends are attributed to instrument drift</a:t>
            </a:r>
          </a:p>
          <a:p>
            <a:r>
              <a:rPr lang="en-US" sz="2000" dirty="0" smtClean="0"/>
              <a:t>Differencing cancels out non-tidal dynamic ocean components </a:t>
            </a:r>
            <a:endParaRPr lang="en-US" sz="2000" dirty="0"/>
          </a:p>
        </p:txBody>
      </p:sp>
    </p:spTree>
    <p:extLst>
      <p:ext uri="{BB962C8B-B14F-4D97-AF65-F5344CB8AC3E}">
        <p14:creationId xmlns:p14="http://schemas.microsoft.com/office/powerpoint/2010/main" val="270940118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147175" cy="957841"/>
          </a:xfrm>
        </p:spPr>
        <p:txBody>
          <a:bodyPr/>
          <a:lstStyle/>
          <a:p>
            <a:r>
              <a:rPr lang="en-US" dirty="0" smtClean="0"/>
              <a:t>2008 SSE</a:t>
            </a:r>
            <a:endParaRPr lang="en-US" dirty="0"/>
          </a:p>
        </p:txBody>
      </p:sp>
      <p:pic>
        <p:nvPicPr>
          <p:cNvPr id="3" name="Picture 2" descr="Screen shot 2013-12-27 at 5.23.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507569" y="1207092"/>
            <a:ext cx="6400800" cy="4535893"/>
          </a:xfrm>
          <a:prstGeom prst="rect">
            <a:avLst/>
          </a:prstGeom>
        </p:spPr>
      </p:pic>
      <p:sp>
        <p:nvSpPr>
          <p:cNvPr id="5" name="TextBox 4"/>
          <p:cNvSpPr txBox="1"/>
          <p:nvPr/>
        </p:nvSpPr>
        <p:spPr>
          <a:xfrm>
            <a:off x="328428" y="1232474"/>
            <a:ext cx="3755033" cy="5198346"/>
          </a:xfrm>
          <a:prstGeom prst="rect">
            <a:avLst/>
          </a:prstGeom>
          <a:noFill/>
        </p:spPr>
        <p:txBody>
          <a:bodyPr wrap="square" rtlCol="0">
            <a:spAutoFit/>
          </a:bodyPr>
          <a:lstStyle/>
          <a:p>
            <a:pPr algn="r">
              <a:lnSpc>
                <a:spcPct val="80000"/>
              </a:lnSpc>
            </a:pPr>
            <a:r>
              <a:rPr lang="en-US" dirty="0" smtClean="0"/>
              <a:t>Differenced, </a:t>
            </a:r>
            <a:r>
              <a:rPr lang="en-US" dirty="0" err="1" smtClean="0"/>
              <a:t>detrended</a:t>
            </a:r>
            <a:r>
              <a:rPr lang="en-US" dirty="0" smtClean="0"/>
              <a:t> OBP data</a:t>
            </a:r>
          </a:p>
          <a:p>
            <a:pPr algn="r">
              <a:lnSpc>
                <a:spcPct val="80000"/>
              </a:lnSpc>
            </a:pPr>
            <a:r>
              <a:rPr lang="en-US" dirty="0" smtClean="0"/>
              <a:t>Full-scale 55 </a:t>
            </a:r>
            <a:r>
              <a:rPr lang="en-US" dirty="0" err="1" smtClean="0"/>
              <a:t>hPa</a:t>
            </a:r>
            <a:r>
              <a:rPr lang="en-US" dirty="0" smtClean="0"/>
              <a:t> =~ 55 cm vertical </a:t>
            </a:r>
          </a:p>
          <a:p>
            <a:pPr algn="r">
              <a:lnSpc>
                <a:spcPct val="80000"/>
              </a:lnSpc>
            </a:pPr>
            <a:r>
              <a:rPr lang="en-US" dirty="0" smtClean="0"/>
              <a:t>(modeled displacements in </a:t>
            </a:r>
            <a:r>
              <a:rPr lang="en-US" dirty="0" smtClean="0">
                <a:solidFill>
                  <a:srgbClr val="FF0000"/>
                </a:solidFill>
              </a:rPr>
              <a:t>red</a:t>
            </a:r>
            <a:r>
              <a:rPr lang="en-US" dirty="0" smtClean="0"/>
              <a:t>)</a:t>
            </a:r>
          </a:p>
          <a:p>
            <a:pPr algn="r">
              <a:lnSpc>
                <a:spcPct val="80000"/>
              </a:lnSpc>
            </a:pPr>
            <a:endParaRPr lang="en-US" dirty="0" smtClean="0"/>
          </a:p>
          <a:p>
            <a:pPr algn="r">
              <a:lnSpc>
                <a:spcPct val="80000"/>
              </a:lnSpc>
            </a:pPr>
            <a:endParaRPr lang="en-US" dirty="0" smtClean="0"/>
          </a:p>
          <a:p>
            <a:pPr algn="r">
              <a:lnSpc>
                <a:spcPct val="80000"/>
              </a:lnSpc>
            </a:pPr>
            <a:endParaRPr lang="en-US" dirty="0"/>
          </a:p>
          <a:p>
            <a:pPr algn="r">
              <a:lnSpc>
                <a:spcPct val="80000"/>
              </a:lnSpc>
            </a:pPr>
            <a:endParaRPr lang="en-US" dirty="0" smtClean="0"/>
          </a:p>
          <a:p>
            <a:pPr algn="r">
              <a:lnSpc>
                <a:spcPct val="80000"/>
              </a:lnSpc>
            </a:pPr>
            <a:r>
              <a:rPr lang="en-US" dirty="0" smtClean="0"/>
              <a:t>KNK</a:t>
            </a:r>
          </a:p>
          <a:p>
            <a:pPr algn="r">
              <a:lnSpc>
                <a:spcPct val="80000"/>
              </a:lnSpc>
            </a:pPr>
            <a:r>
              <a:rPr lang="en-US" dirty="0" smtClean="0"/>
              <a:t>Volumetric strain (full scale 50x10</a:t>
            </a:r>
            <a:r>
              <a:rPr lang="en-US" baseline="30000" dirty="0" smtClean="0"/>
              <a:t>-9</a:t>
            </a:r>
            <a:r>
              <a:rPr lang="en-US" dirty="0" smtClean="0"/>
              <a:t>)</a:t>
            </a:r>
          </a:p>
          <a:p>
            <a:pPr algn="r">
              <a:lnSpc>
                <a:spcPct val="80000"/>
              </a:lnSpc>
            </a:pPr>
            <a:r>
              <a:rPr lang="en-US" dirty="0" smtClean="0"/>
              <a:t> (with error bars) </a:t>
            </a:r>
          </a:p>
          <a:p>
            <a:pPr algn="r">
              <a:lnSpc>
                <a:spcPct val="80000"/>
              </a:lnSpc>
            </a:pPr>
            <a:r>
              <a:rPr lang="en-US" dirty="0" smtClean="0"/>
              <a:t>atmospheric pressure (gray)</a:t>
            </a:r>
          </a:p>
          <a:p>
            <a:pPr algn="r">
              <a:lnSpc>
                <a:spcPct val="80000"/>
              </a:lnSpc>
            </a:pPr>
            <a:r>
              <a:rPr lang="en-US" dirty="0"/>
              <a:t>(modeled </a:t>
            </a:r>
            <a:r>
              <a:rPr lang="en-US" dirty="0" smtClean="0"/>
              <a:t>strain </a:t>
            </a:r>
            <a:r>
              <a:rPr lang="en-US" dirty="0"/>
              <a:t>in </a:t>
            </a:r>
            <a:r>
              <a:rPr lang="en-US" dirty="0">
                <a:solidFill>
                  <a:srgbClr val="FF0000"/>
                </a:solidFill>
              </a:rPr>
              <a:t>red</a:t>
            </a:r>
            <a:r>
              <a:rPr lang="en-US" dirty="0" smtClean="0"/>
              <a:t>) </a:t>
            </a:r>
          </a:p>
          <a:p>
            <a:pPr algn="r">
              <a:lnSpc>
                <a:spcPct val="80000"/>
              </a:lnSpc>
            </a:pPr>
            <a:endParaRPr lang="en-US" dirty="0" smtClean="0"/>
          </a:p>
          <a:p>
            <a:pPr algn="r">
              <a:lnSpc>
                <a:spcPct val="80000"/>
              </a:lnSpc>
            </a:pPr>
            <a:endParaRPr lang="en-US" dirty="0" smtClean="0"/>
          </a:p>
          <a:p>
            <a:pPr algn="r">
              <a:lnSpc>
                <a:spcPct val="80000"/>
              </a:lnSpc>
            </a:pPr>
            <a:endParaRPr lang="en-US" dirty="0" smtClean="0"/>
          </a:p>
          <a:p>
            <a:pPr algn="r">
              <a:lnSpc>
                <a:spcPct val="80000"/>
              </a:lnSpc>
            </a:pPr>
            <a:r>
              <a:rPr lang="en-US" dirty="0" smtClean="0"/>
              <a:t>Earthquake magnitude</a:t>
            </a:r>
          </a:p>
          <a:p>
            <a:pPr algn="r">
              <a:lnSpc>
                <a:spcPct val="80000"/>
              </a:lnSpc>
            </a:pPr>
            <a:r>
              <a:rPr lang="en-US" dirty="0" smtClean="0"/>
              <a:t>beneath OBP array</a:t>
            </a:r>
          </a:p>
          <a:p>
            <a:pPr algn="r">
              <a:lnSpc>
                <a:spcPct val="80000"/>
              </a:lnSpc>
            </a:pPr>
            <a:endParaRPr lang="en-US" dirty="0"/>
          </a:p>
          <a:p>
            <a:pPr algn="r">
              <a:lnSpc>
                <a:spcPct val="80000"/>
              </a:lnSpc>
            </a:pPr>
            <a:endParaRPr lang="en-US" dirty="0" smtClean="0"/>
          </a:p>
          <a:p>
            <a:pPr algn="r">
              <a:lnSpc>
                <a:spcPct val="80000"/>
              </a:lnSpc>
            </a:pPr>
            <a:endParaRPr lang="en-US" dirty="0" smtClean="0"/>
          </a:p>
          <a:p>
            <a:pPr algn="r">
              <a:lnSpc>
                <a:spcPct val="80000"/>
              </a:lnSpc>
            </a:pPr>
            <a:endParaRPr lang="en-US" dirty="0"/>
          </a:p>
          <a:p>
            <a:pPr algn="r">
              <a:lnSpc>
                <a:spcPct val="80000"/>
              </a:lnSpc>
            </a:pPr>
            <a:r>
              <a:rPr lang="en-US" dirty="0" smtClean="0"/>
              <a:t>Horizontal displacements</a:t>
            </a:r>
          </a:p>
          <a:p>
            <a:pPr algn="r">
              <a:lnSpc>
                <a:spcPct val="80000"/>
              </a:lnSpc>
            </a:pPr>
            <a:r>
              <a:rPr lang="en-US" dirty="0" smtClean="0"/>
              <a:t>at on-shore GPS sites</a:t>
            </a:r>
            <a:endParaRPr lang="en-US" dirty="0"/>
          </a:p>
        </p:txBody>
      </p:sp>
    </p:spTree>
    <p:extLst>
      <p:ext uri="{BB962C8B-B14F-4D97-AF65-F5344CB8AC3E}">
        <p14:creationId xmlns:p14="http://schemas.microsoft.com/office/powerpoint/2010/main" val="168814111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6573"/>
            <a:ext cx="8229600" cy="1143000"/>
          </a:xfrm>
        </p:spPr>
        <p:txBody>
          <a:bodyPr>
            <a:normAutofit/>
          </a:bodyPr>
          <a:lstStyle/>
          <a:p>
            <a:r>
              <a:rPr lang="en-US" sz="3600" dirty="0" smtClean="0"/>
              <a:t>Seismicity following Nov 2008 SSE</a:t>
            </a:r>
            <a:endParaRPr lang="en-US" sz="3600" dirty="0"/>
          </a:p>
        </p:txBody>
      </p:sp>
      <p:pic>
        <p:nvPicPr>
          <p:cNvPr id="3" name="Picture 2" descr="Screen shot 2013-12-30 at 9.52.0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1188" y="706374"/>
            <a:ext cx="7702812" cy="5486400"/>
          </a:xfrm>
          <a:prstGeom prst="rect">
            <a:avLst/>
          </a:prstGeom>
          <a:ln>
            <a:solidFill>
              <a:schemeClr val="tx1"/>
            </a:solidFill>
          </a:ln>
        </p:spPr>
      </p:pic>
      <p:cxnSp>
        <p:nvCxnSpPr>
          <p:cNvPr id="5" name="Straight Arrow Connector 4"/>
          <p:cNvCxnSpPr/>
          <p:nvPr/>
        </p:nvCxnSpPr>
        <p:spPr>
          <a:xfrm>
            <a:off x="1324669" y="1740845"/>
            <a:ext cx="0" cy="152187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262743" y="2183294"/>
            <a:ext cx="1072876" cy="636927"/>
          </a:xfrm>
          <a:prstGeom prst="rect">
            <a:avLst/>
          </a:prstGeom>
          <a:noFill/>
        </p:spPr>
        <p:txBody>
          <a:bodyPr wrap="square" rtlCol="0">
            <a:spAutoFit/>
          </a:bodyPr>
          <a:lstStyle/>
          <a:p>
            <a:pPr algn="r">
              <a:lnSpc>
                <a:spcPts val="1400"/>
              </a:lnSpc>
            </a:pPr>
            <a:r>
              <a:rPr lang="en-US" sz="1400" dirty="0" smtClean="0"/>
              <a:t>These are the 5 events on the map</a:t>
            </a:r>
          </a:p>
        </p:txBody>
      </p:sp>
      <p:sp>
        <p:nvSpPr>
          <p:cNvPr id="8" name="Rectangular Callout 7"/>
          <p:cNvSpPr/>
          <p:nvPr/>
        </p:nvSpPr>
        <p:spPr>
          <a:xfrm>
            <a:off x="153268" y="808835"/>
            <a:ext cx="1182352" cy="537857"/>
          </a:xfrm>
          <a:prstGeom prst="wedgeRectCallout">
            <a:avLst>
              <a:gd name="adj1" fmla="val 55275"/>
              <a:gd name="adj2" fmla="val 898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400"/>
              </a:lnSpc>
            </a:pPr>
            <a:r>
              <a:rPr lang="en-US" sz="1400" dirty="0" smtClean="0"/>
              <a:t>This event was south of map area</a:t>
            </a:r>
            <a:endParaRPr lang="en-US" sz="1400" dirty="0"/>
          </a:p>
        </p:txBody>
      </p:sp>
      <p:cxnSp>
        <p:nvCxnSpPr>
          <p:cNvPr id="9" name="Straight Arrow Connector 8"/>
          <p:cNvCxnSpPr/>
          <p:nvPr/>
        </p:nvCxnSpPr>
        <p:spPr>
          <a:xfrm>
            <a:off x="1343958" y="3568399"/>
            <a:ext cx="0" cy="1785522"/>
          </a:xfrm>
          <a:prstGeom prst="straightConnector1">
            <a:avLst/>
          </a:prstGeom>
          <a:ln>
            <a:headEnd type="arrow"/>
            <a:tailEnd type="arrow"/>
          </a:ln>
        </p:spPr>
        <p:style>
          <a:lnRef idx="2">
            <a:schemeClr val="accent3"/>
          </a:lnRef>
          <a:fillRef idx="0">
            <a:schemeClr val="accent3"/>
          </a:fillRef>
          <a:effectRef idx="1">
            <a:schemeClr val="accent3"/>
          </a:effectRef>
          <a:fontRef idx="minor">
            <a:schemeClr val="tx1"/>
          </a:fontRef>
        </p:style>
      </p:cxnSp>
      <p:sp>
        <p:nvSpPr>
          <p:cNvPr id="12" name="TextBox 11"/>
          <p:cNvSpPr txBox="1"/>
          <p:nvPr/>
        </p:nvSpPr>
        <p:spPr>
          <a:xfrm>
            <a:off x="317483" y="3934199"/>
            <a:ext cx="1004581" cy="816463"/>
          </a:xfrm>
          <a:prstGeom prst="rect">
            <a:avLst/>
          </a:prstGeom>
          <a:noFill/>
        </p:spPr>
        <p:txBody>
          <a:bodyPr wrap="square" rtlCol="0">
            <a:spAutoFit/>
          </a:bodyPr>
          <a:lstStyle/>
          <a:p>
            <a:pPr algn="r">
              <a:lnSpc>
                <a:spcPts val="1400"/>
              </a:lnSpc>
            </a:pPr>
            <a:r>
              <a:rPr lang="en-US" sz="1400" dirty="0" smtClean="0"/>
              <a:t>These events are south of map area</a:t>
            </a:r>
          </a:p>
        </p:txBody>
      </p:sp>
    </p:spTree>
    <p:extLst>
      <p:ext uri="{BB962C8B-B14F-4D97-AF65-F5344CB8AC3E}">
        <p14:creationId xmlns:p14="http://schemas.microsoft.com/office/powerpoint/2010/main" val="334303148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7077"/>
            <a:ext cx="3226100" cy="1614715"/>
          </a:xfrm>
        </p:spPr>
        <p:txBody>
          <a:bodyPr>
            <a:normAutofit/>
          </a:bodyPr>
          <a:lstStyle/>
          <a:p>
            <a:pPr>
              <a:lnSpc>
                <a:spcPct val="80000"/>
              </a:lnSpc>
            </a:pPr>
            <a:r>
              <a:rPr lang="en-US" sz="3600" dirty="0" smtClean="0"/>
              <a:t>Fault model for 2008 SSE</a:t>
            </a:r>
            <a:endParaRPr lang="en-US" sz="3600" dirty="0"/>
          </a:p>
        </p:txBody>
      </p:sp>
      <p:pic>
        <p:nvPicPr>
          <p:cNvPr id="3" name="Picture 2" descr="Screen shot 2013-12-30 at 10.48.5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3300" y="-160514"/>
            <a:ext cx="5096312" cy="5486400"/>
          </a:xfrm>
          <a:prstGeom prst="rect">
            <a:avLst/>
          </a:prstGeom>
        </p:spPr>
      </p:pic>
      <p:sp>
        <p:nvSpPr>
          <p:cNvPr id="4" name="TextBox 3"/>
          <p:cNvSpPr txBox="1"/>
          <p:nvPr/>
        </p:nvSpPr>
        <p:spPr>
          <a:xfrm>
            <a:off x="744439" y="1225020"/>
            <a:ext cx="2704062" cy="2539156"/>
          </a:xfrm>
          <a:prstGeom prst="rect">
            <a:avLst/>
          </a:prstGeom>
          <a:noFill/>
        </p:spPr>
        <p:txBody>
          <a:bodyPr wrap="square" rtlCol="0">
            <a:spAutoFit/>
          </a:bodyPr>
          <a:lstStyle/>
          <a:p>
            <a:pPr>
              <a:lnSpc>
                <a:spcPct val="80000"/>
              </a:lnSpc>
            </a:pPr>
            <a:r>
              <a:rPr lang="en-US" dirty="0" smtClean="0"/>
              <a:t>Area of 2008 SSE</a:t>
            </a:r>
          </a:p>
          <a:p>
            <a:pPr>
              <a:lnSpc>
                <a:spcPct val="80000"/>
              </a:lnSpc>
            </a:pPr>
            <a:endParaRPr lang="en-US" dirty="0"/>
          </a:p>
          <a:p>
            <a:pPr>
              <a:lnSpc>
                <a:spcPct val="80000"/>
              </a:lnSpc>
            </a:pPr>
            <a:endParaRPr lang="en-US" dirty="0" smtClean="0"/>
          </a:p>
          <a:p>
            <a:pPr>
              <a:lnSpc>
                <a:spcPct val="80000"/>
              </a:lnSpc>
            </a:pPr>
            <a:endParaRPr lang="en-US" dirty="0"/>
          </a:p>
          <a:p>
            <a:pPr>
              <a:lnSpc>
                <a:spcPct val="80000"/>
              </a:lnSpc>
            </a:pPr>
            <a:r>
              <a:rPr lang="en-US" dirty="0" smtClean="0"/>
              <a:t>Dec 4, 2008 Mw5.7</a:t>
            </a:r>
          </a:p>
          <a:p>
            <a:pPr>
              <a:lnSpc>
                <a:spcPct val="80000"/>
              </a:lnSpc>
            </a:pPr>
            <a:endParaRPr lang="en-US" dirty="0"/>
          </a:p>
          <a:p>
            <a:pPr>
              <a:lnSpc>
                <a:spcPct val="80000"/>
              </a:lnSpc>
            </a:pPr>
            <a:endParaRPr lang="en-US" dirty="0" smtClean="0"/>
          </a:p>
          <a:p>
            <a:pPr>
              <a:lnSpc>
                <a:spcPct val="80000"/>
              </a:lnSpc>
            </a:pPr>
            <a:r>
              <a:rPr lang="en-US" dirty="0" smtClean="0"/>
              <a:t>Seismicity activated after the 2008 SSE</a:t>
            </a:r>
          </a:p>
          <a:p>
            <a:pPr>
              <a:lnSpc>
                <a:spcPct val="80000"/>
              </a:lnSpc>
            </a:pPr>
            <a:endParaRPr lang="en-US" dirty="0"/>
          </a:p>
          <a:p>
            <a:pPr>
              <a:lnSpc>
                <a:spcPct val="80000"/>
              </a:lnSpc>
            </a:pPr>
            <a:endParaRPr lang="en-US" dirty="0" smtClean="0"/>
          </a:p>
        </p:txBody>
      </p:sp>
      <p:sp>
        <p:nvSpPr>
          <p:cNvPr id="5" name="Rectangle 4"/>
          <p:cNvSpPr/>
          <p:nvPr/>
        </p:nvSpPr>
        <p:spPr>
          <a:xfrm rot="1110507">
            <a:off x="229034" y="1021737"/>
            <a:ext cx="384034" cy="766457"/>
          </a:xfrm>
          <a:prstGeom prst="rect">
            <a:avLst/>
          </a:prstGeom>
          <a:solidFill>
            <a:srgbClr val="C03325"/>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5-Point Star 5"/>
          <p:cNvSpPr/>
          <p:nvPr/>
        </p:nvSpPr>
        <p:spPr>
          <a:xfrm>
            <a:off x="234210" y="2038276"/>
            <a:ext cx="373510" cy="373510"/>
          </a:xfrm>
          <a:prstGeom prst="star5">
            <a:avLst/>
          </a:prstGeom>
          <a:solidFill>
            <a:schemeClr val="accent6"/>
          </a:solid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Plus 11"/>
          <p:cNvSpPr/>
          <p:nvPr/>
        </p:nvSpPr>
        <p:spPr>
          <a:xfrm>
            <a:off x="322510" y="2770015"/>
            <a:ext cx="269380" cy="299342"/>
          </a:xfrm>
          <a:prstGeom prst="mathPlus">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34210" y="3402542"/>
            <a:ext cx="3449090" cy="3293209"/>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1600" dirty="0" smtClean="0"/>
              <a:t>Uniform slip on rectangular fault plane</a:t>
            </a:r>
          </a:p>
          <a:p>
            <a:r>
              <a:rPr lang="en-US" sz="1600" dirty="0" smtClean="0"/>
              <a:t>Fault plane assumed on plate interface</a:t>
            </a:r>
          </a:p>
          <a:p>
            <a:endParaRPr lang="en-US" sz="1600" dirty="0" smtClean="0"/>
          </a:p>
          <a:p>
            <a:r>
              <a:rPr lang="en-US" sz="1600" dirty="0" smtClean="0"/>
              <a:t>Constraints</a:t>
            </a:r>
            <a:r>
              <a:rPr lang="en-US" sz="1600" dirty="0"/>
              <a:t>: </a:t>
            </a:r>
            <a:endParaRPr lang="en-US" sz="1600" dirty="0" smtClean="0"/>
          </a:p>
          <a:p>
            <a:r>
              <a:rPr lang="en-US" sz="1600" dirty="0" smtClean="0"/>
              <a:t>-Volumetric strain change at KNK is between 5 and 15 </a:t>
            </a:r>
            <a:r>
              <a:rPr lang="en-US" sz="1600" dirty="0" err="1" smtClean="0"/>
              <a:t>nanostrain</a:t>
            </a:r>
            <a:endParaRPr lang="en-US" sz="1600" dirty="0" smtClean="0"/>
          </a:p>
          <a:p>
            <a:r>
              <a:rPr lang="en-US" sz="1600" dirty="0" smtClean="0"/>
              <a:t>-Horizontal </a:t>
            </a:r>
            <a:r>
              <a:rPr lang="en-US" sz="1600" dirty="0"/>
              <a:t>displacement </a:t>
            </a:r>
            <a:r>
              <a:rPr lang="en-US" sz="1600" dirty="0" err="1"/>
              <a:t>trenchward</a:t>
            </a:r>
            <a:r>
              <a:rPr lang="en-US" sz="1600" dirty="0"/>
              <a:t> near the coast </a:t>
            </a:r>
            <a:r>
              <a:rPr lang="en-US" sz="1600" dirty="0" smtClean="0"/>
              <a:t>&lt;3 mm</a:t>
            </a:r>
          </a:p>
          <a:p>
            <a:r>
              <a:rPr lang="en-US" sz="1600" dirty="0" smtClean="0"/>
              <a:t>-Match amplitudes of differential pressure steps</a:t>
            </a:r>
          </a:p>
          <a:p>
            <a:endParaRPr lang="en-US" sz="1600" dirty="0"/>
          </a:p>
          <a:p>
            <a:r>
              <a:rPr lang="en-US" sz="1600" dirty="0" smtClean="0"/>
              <a:t>Unknowns: up- and down-dip depths, length along strike, amount of slip</a:t>
            </a:r>
            <a:endParaRPr lang="en-US" sz="1600" dirty="0"/>
          </a:p>
        </p:txBody>
      </p:sp>
      <p:sp>
        <p:nvSpPr>
          <p:cNvPr id="14" name="TextBox 13"/>
          <p:cNvSpPr txBox="1"/>
          <p:nvPr/>
        </p:nvSpPr>
        <p:spPr>
          <a:xfrm>
            <a:off x="4258623" y="5293039"/>
            <a:ext cx="4357153" cy="14260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lnSpc>
                <a:spcPct val="90000"/>
              </a:lnSpc>
            </a:pPr>
            <a:r>
              <a:rPr lang="en-US" sz="1600" dirty="0" smtClean="0"/>
              <a:t>Amount of slip: 0.20 </a:t>
            </a:r>
            <a:r>
              <a:rPr lang="en-US" sz="1600" dirty="0"/>
              <a:t>± 0.05	m, </a:t>
            </a:r>
            <a:endParaRPr lang="en-US" sz="1600" dirty="0" smtClean="0"/>
          </a:p>
          <a:p>
            <a:pPr algn="ctr">
              <a:lnSpc>
                <a:spcPct val="90000"/>
              </a:lnSpc>
            </a:pPr>
            <a:r>
              <a:rPr lang="en-US" sz="1600" dirty="0" smtClean="0"/>
              <a:t>Length along strike: 60</a:t>
            </a:r>
            <a:r>
              <a:rPr lang="en-US" sz="1600" dirty="0"/>
              <a:t>–120	</a:t>
            </a:r>
            <a:r>
              <a:rPr lang="en-US" sz="1600" dirty="0" smtClean="0"/>
              <a:t> km</a:t>
            </a:r>
          </a:p>
          <a:p>
            <a:pPr algn="ctr">
              <a:lnSpc>
                <a:spcPct val="90000"/>
              </a:lnSpc>
            </a:pPr>
            <a:r>
              <a:rPr lang="en-US" sz="1600" dirty="0" smtClean="0"/>
              <a:t>Fault width along dip: 40 </a:t>
            </a:r>
            <a:r>
              <a:rPr lang="en-US" sz="1600" dirty="0"/>
              <a:t>± </a:t>
            </a:r>
            <a:r>
              <a:rPr lang="en-US" sz="1600" dirty="0" smtClean="0"/>
              <a:t>~10 km</a:t>
            </a:r>
          </a:p>
          <a:p>
            <a:pPr algn="ctr">
              <a:lnSpc>
                <a:spcPct val="90000"/>
              </a:lnSpc>
            </a:pPr>
            <a:r>
              <a:rPr lang="en-US" sz="1600" dirty="0" smtClean="0"/>
              <a:t>Depth to center: 10</a:t>
            </a:r>
            <a:r>
              <a:rPr lang="en-US" sz="1600" dirty="0"/>
              <a:t>–15 </a:t>
            </a:r>
            <a:r>
              <a:rPr lang="en-US" sz="1600" dirty="0" smtClean="0"/>
              <a:t>km </a:t>
            </a:r>
          </a:p>
          <a:p>
            <a:pPr algn="ctr">
              <a:lnSpc>
                <a:spcPct val="90000"/>
              </a:lnSpc>
            </a:pPr>
            <a:r>
              <a:rPr lang="en-US" sz="1600" dirty="0" smtClean="0"/>
              <a:t>Moment:  </a:t>
            </a:r>
            <a:r>
              <a:rPr lang="en-US" sz="1600" dirty="0"/>
              <a:t>1.8×10</a:t>
            </a:r>
            <a:r>
              <a:rPr lang="en-US" sz="1600" baseline="30000" dirty="0"/>
              <a:t>19</a:t>
            </a:r>
            <a:r>
              <a:rPr lang="en-US" sz="1600" dirty="0"/>
              <a:t> </a:t>
            </a:r>
            <a:r>
              <a:rPr lang="en-US" sz="1600" dirty="0" smtClean="0"/>
              <a:t>Nm</a:t>
            </a:r>
            <a:endParaRPr lang="en-US" sz="1600" dirty="0"/>
          </a:p>
          <a:p>
            <a:pPr algn="ctr">
              <a:lnSpc>
                <a:spcPct val="90000"/>
              </a:lnSpc>
            </a:pPr>
            <a:r>
              <a:rPr lang="en-US" sz="1600" dirty="0" smtClean="0"/>
              <a:t>Equivalent magnitude: M</a:t>
            </a:r>
            <a:r>
              <a:rPr lang="en-US" sz="1600" baseline="-25000" dirty="0" smtClean="0"/>
              <a:t>w</a:t>
            </a:r>
            <a:r>
              <a:rPr lang="en-US" sz="1600" dirty="0" smtClean="0"/>
              <a:t> 6.8</a:t>
            </a:r>
            <a:endParaRPr lang="en-US" sz="1600" dirty="0"/>
          </a:p>
        </p:txBody>
      </p:sp>
    </p:spTree>
    <p:extLst>
      <p:ext uri="{BB962C8B-B14F-4D97-AF65-F5344CB8AC3E}">
        <p14:creationId xmlns:p14="http://schemas.microsoft.com/office/powerpoint/2010/main" val="334347984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577"/>
            <a:ext cx="8229600" cy="842131"/>
          </a:xfrm>
        </p:spPr>
        <p:txBody>
          <a:bodyPr>
            <a:normAutofit/>
          </a:bodyPr>
          <a:lstStyle/>
          <a:p>
            <a:r>
              <a:rPr lang="en-US" sz="3600" dirty="0" smtClean="0"/>
              <a:t>2011 SSE: OBP differences and Seismicity</a:t>
            </a:r>
            <a:endParaRPr lang="en-US" sz="3600" dirty="0"/>
          </a:p>
        </p:txBody>
      </p:sp>
      <p:pic>
        <p:nvPicPr>
          <p:cNvPr id="3" name="Picture 2" descr="Screen shot 2013-12-30 at 10.29.0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8792" y="963476"/>
            <a:ext cx="5865208" cy="5486400"/>
          </a:xfrm>
          <a:prstGeom prst="rect">
            <a:avLst/>
          </a:prstGeom>
        </p:spPr>
      </p:pic>
      <p:sp>
        <p:nvSpPr>
          <p:cNvPr id="4" name="TextBox 3"/>
          <p:cNvSpPr txBox="1"/>
          <p:nvPr/>
        </p:nvSpPr>
        <p:spPr>
          <a:xfrm>
            <a:off x="76633" y="963476"/>
            <a:ext cx="3295235" cy="3046988"/>
          </a:xfrm>
          <a:prstGeom prst="rect">
            <a:avLst/>
          </a:prstGeom>
          <a:noFill/>
        </p:spPr>
        <p:txBody>
          <a:bodyPr wrap="square" rtlCol="0">
            <a:spAutoFit/>
          </a:bodyPr>
          <a:lstStyle/>
          <a:p>
            <a:pPr algn="ctr"/>
            <a:r>
              <a:rPr lang="en-US" sz="1600" dirty="0" smtClean="0"/>
              <a:t>All OBP differences </a:t>
            </a:r>
            <a:r>
              <a:rPr lang="en-US" sz="1600" dirty="0"/>
              <a:t>showed a simple linear trend before approximately day 390 of the year 2010, or the end of January 2011</a:t>
            </a:r>
            <a:r>
              <a:rPr lang="en-US" sz="1600" dirty="0" smtClean="0"/>
              <a:t>.</a:t>
            </a:r>
          </a:p>
          <a:p>
            <a:pPr algn="ctr"/>
            <a:r>
              <a:rPr lang="en-US" sz="1600" dirty="0" smtClean="0"/>
              <a:t> </a:t>
            </a:r>
          </a:p>
          <a:p>
            <a:pPr algn="ctr"/>
            <a:r>
              <a:rPr lang="en-US" sz="1600" dirty="0" smtClean="0"/>
              <a:t>P02</a:t>
            </a:r>
            <a:r>
              <a:rPr lang="en-US" sz="1600" dirty="0"/>
              <a:t>–P06 showed a sudden drop </a:t>
            </a:r>
            <a:r>
              <a:rPr lang="en-US" sz="1600" dirty="0" smtClean="0"/>
              <a:t>(no trend change) of </a:t>
            </a:r>
            <a:r>
              <a:rPr lang="en-US" sz="1600" dirty="0"/>
              <a:t>a few </a:t>
            </a:r>
            <a:r>
              <a:rPr lang="en-US" sz="1600" dirty="0" err="1" smtClean="0"/>
              <a:t>hPa</a:t>
            </a:r>
            <a:r>
              <a:rPr lang="en-US" sz="1600" dirty="0" smtClean="0"/>
              <a:t>, probably </a:t>
            </a:r>
            <a:r>
              <a:rPr lang="en-US" sz="1600" dirty="0"/>
              <a:t>related to the </a:t>
            </a:r>
            <a:r>
              <a:rPr lang="en-US" sz="1600" dirty="0" err="1"/>
              <a:t>coseismic</a:t>
            </a:r>
            <a:r>
              <a:rPr lang="en-US" sz="1600" dirty="0"/>
              <a:t> signal </a:t>
            </a:r>
            <a:r>
              <a:rPr lang="en-US" sz="1600" dirty="0" smtClean="0"/>
              <a:t>of an </a:t>
            </a:r>
            <a:r>
              <a:rPr lang="en-US" sz="1600" dirty="0"/>
              <a:t>event with longitude, latitude, depth, and magnitude of 142.5170, 38.3177, 32.5 and 3.9 </a:t>
            </a:r>
            <a:r>
              <a:rPr lang="en-US" sz="1600" dirty="0" smtClean="0"/>
              <a:t>(JMA catalog</a:t>
            </a:r>
            <a:r>
              <a:rPr lang="en-US" sz="1600" dirty="0"/>
              <a:t>), just beneath P02 and </a:t>
            </a:r>
            <a:r>
              <a:rPr lang="en-US" sz="1600" dirty="0" smtClean="0"/>
              <a:t>P06</a:t>
            </a:r>
            <a:endParaRPr lang="en-US" sz="1600" dirty="0"/>
          </a:p>
        </p:txBody>
      </p:sp>
      <p:sp>
        <p:nvSpPr>
          <p:cNvPr id="5" name="Rectangular Callout 4"/>
          <p:cNvSpPr/>
          <p:nvPr/>
        </p:nvSpPr>
        <p:spPr>
          <a:xfrm>
            <a:off x="7613933" y="3197027"/>
            <a:ext cx="1072867" cy="350359"/>
          </a:xfrm>
          <a:prstGeom prst="wedgeRectCallout">
            <a:avLst>
              <a:gd name="adj1" fmla="val -69461"/>
              <a:gd name="adj2" fmla="val -812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600"/>
              </a:lnSpc>
            </a:pPr>
            <a:r>
              <a:rPr lang="en-US" sz="1600" dirty="0" err="1" smtClean="0"/>
              <a:t>Coseismic</a:t>
            </a:r>
            <a:r>
              <a:rPr lang="en-US" sz="1600" dirty="0" smtClean="0"/>
              <a:t> drop?</a:t>
            </a:r>
            <a:endParaRPr lang="en-US" sz="1600" dirty="0"/>
          </a:p>
        </p:txBody>
      </p:sp>
    </p:spTree>
    <p:extLst>
      <p:ext uri="{BB962C8B-B14F-4D97-AF65-F5344CB8AC3E}">
        <p14:creationId xmlns:p14="http://schemas.microsoft.com/office/powerpoint/2010/main" val="254972606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500369" cy="957836"/>
          </a:xfrm>
        </p:spPr>
        <p:txBody>
          <a:bodyPr>
            <a:normAutofit/>
          </a:bodyPr>
          <a:lstStyle/>
          <a:p>
            <a:r>
              <a:rPr lang="en-US" sz="3600" dirty="0" smtClean="0"/>
              <a:t>2011 SSE Data</a:t>
            </a:r>
            <a:endParaRPr lang="en-US" sz="3600" dirty="0"/>
          </a:p>
        </p:txBody>
      </p:sp>
      <p:pic>
        <p:nvPicPr>
          <p:cNvPr id="3" name="Picture 2" descr="Screen shot 2013-12-30 at 10.39.46 AM.png"/>
          <p:cNvPicPr>
            <a:picLocks noChangeAspect="1"/>
          </p:cNvPicPr>
          <p:nvPr/>
        </p:nvPicPr>
        <p:blipFill rotWithShape="1">
          <a:blip r:embed="rId3">
            <a:extLst>
              <a:ext uri="{28A0092B-C50C-407E-A947-70E740481C1C}">
                <a14:useLocalDpi xmlns:a14="http://schemas.microsoft.com/office/drawing/2010/main" val="0"/>
              </a:ext>
            </a:extLst>
          </a:blip>
          <a:srcRect t="3969"/>
          <a:stretch/>
        </p:blipFill>
        <p:spPr>
          <a:xfrm rot="16200000">
            <a:off x="3272500" y="1008355"/>
            <a:ext cx="6675115" cy="4899924"/>
          </a:xfrm>
          <a:prstGeom prst="rect">
            <a:avLst/>
          </a:prstGeom>
          <a:ln>
            <a:solidFill>
              <a:srgbClr val="000000"/>
            </a:solidFill>
          </a:ln>
        </p:spPr>
      </p:pic>
      <p:sp>
        <p:nvSpPr>
          <p:cNvPr id="5" name="TextBox 4"/>
          <p:cNvSpPr txBox="1"/>
          <p:nvPr/>
        </p:nvSpPr>
        <p:spPr>
          <a:xfrm>
            <a:off x="5517602" y="372547"/>
            <a:ext cx="2999648" cy="307777"/>
          </a:xfrm>
          <a:prstGeom prst="rect">
            <a:avLst/>
          </a:prstGeom>
          <a:noFill/>
        </p:spPr>
        <p:txBody>
          <a:bodyPr wrap="square" rtlCol="0">
            <a:spAutoFit/>
          </a:bodyPr>
          <a:lstStyle/>
          <a:p>
            <a:pPr algn="r"/>
            <a:r>
              <a:rPr lang="en-US" sz="1400" dirty="0" smtClean="0">
                <a:solidFill>
                  <a:srgbClr val="FF0000"/>
                </a:solidFill>
              </a:rPr>
              <a:t>Differenced, </a:t>
            </a:r>
            <a:r>
              <a:rPr lang="en-US" sz="1400" dirty="0" err="1" smtClean="0">
                <a:solidFill>
                  <a:srgbClr val="FF0000"/>
                </a:solidFill>
              </a:rPr>
              <a:t>detrended</a:t>
            </a:r>
            <a:r>
              <a:rPr lang="en-US" sz="1400" dirty="0" smtClean="0">
                <a:solidFill>
                  <a:srgbClr val="FF0000"/>
                </a:solidFill>
              </a:rPr>
              <a:t> OBP data</a:t>
            </a:r>
          </a:p>
        </p:txBody>
      </p:sp>
      <p:sp>
        <p:nvSpPr>
          <p:cNvPr id="6" name="TextBox 5"/>
          <p:cNvSpPr txBox="1"/>
          <p:nvPr/>
        </p:nvSpPr>
        <p:spPr>
          <a:xfrm>
            <a:off x="5243910" y="2589232"/>
            <a:ext cx="3273340" cy="253916"/>
          </a:xfrm>
          <a:prstGeom prst="rect">
            <a:avLst/>
          </a:prstGeom>
          <a:solidFill>
            <a:srgbClr val="FFFFFF"/>
          </a:solidFill>
        </p:spPr>
        <p:txBody>
          <a:bodyPr wrap="square" rtlCol="0">
            <a:spAutoFit/>
          </a:bodyPr>
          <a:lstStyle/>
          <a:p>
            <a:pPr algn="r">
              <a:lnSpc>
                <a:spcPct val="70000"/>
              </a:lnSpc>
            </a:pPr>
            <a:r>
              <a:rPr lang="en-US" sz="1400" dirty="0" smtClean="0">
                <a:solidFill>
                  <a:srgbClr val="FF0000"/>
                </a:solidFill>
              </a:rPr>
              <a:t>Volumetric strain (full scale 50x10</a:t>
            </a:r>
            <a:r>
              <a:rPr lang="en-US" sz="1400" baseline="30000" dirty="0" smtClean="0">
                <a:solidFill>
                  <a:srgbClr val="FF0000"/>
                </a:solidFill>
              </a:rPr>
              <a:t>-9</a:t>
            </a:r>
            <a:r>
              <a:rPr lang="en-US" sz="1400" dirty="0" smtClean="0">
                <a:solidFill>
                  <a:srgbClr val="FF0000"/>
                </a:solidFill>
              </a:rPr>
              <a:t>)</a:t>
            </a:r>
          </a:p>
        </p:txBody>
      </p:sp>
      <p:sp>
        <p:nvSpPr>
          <p:cNvPr id="7" name="TextBox 6"/>
          <p:cNvSpPr txBox="1"/>
          <p:nvPr/>
        </p:nvSpPr>
        <p:spPr>
          <a:xfrm>
            <a:off x="4740315" y="4027082"/>
            <a:ext cx="1926781" cy="404726"/>
          </a:xfrm>
          <a:prstGeom prst="rect">
            <a:avLst/>
          </a:prstGeom>
          <a:noFill/>
        </p:spPr>
        <p:txBody>
          <a:bodyPr wrap="square" rtlCol="0">
            <a:spAutoFit/>
          </a:bodyPr>
          <a:lstStyle/>
          <a:p>
            <a:pPr algn="ctr">
              <a:lnSpc>
                <a:spcPct val="70000"/>
              </a:lnSpc>
            </a:pPr>
            <a:r>
              <a:rPr lang="en-US" sz="1400" dirty="0" smtClean="0">
                <a:solidFill>
                  <a:srgbClr val="FF0000"/>
                </a:solidFill>
              </a:rPr>
              <a:t>Earthquake magnitude</a:t>
            </a:r>
          </a:p>
          <a:p>
            <a:pPr algn="ctr">
              <a:lnSpc>
                <a:spcPct val="70000"/>
              </a:lnSpc>
            </a:pPr>
            <a:r>
              <a:rPr lang="en-US" sz="1400" dirty="0" smtClean="0">
                <a:solidFill>
                  <a:srgbClr val="FF0000"/>
                </a:solidFill>
              </a:rPr>
              <a:t>beneath OBP array</a:t>
            </a:r>
          </a:p>
        </p:txBody>
      </p:sp>
      <p:sp>
        <p:nvSpPr>
          <p:cNvPr id="8" name="TextBox 7"/>
          <p:cNvSpPr txBox="1"/>
          <p:nvPr/>
        </p:nvSpPr>
        <p:spPr>
          <a:xfrm>
            <a:off x="4870815" y="5350996"/>
            <a:ext cx="3646435" cy="253916"/>
          </a:xfrm>
          <a:prstGeom prst="rect">
            <a:avLst/>
          </a:prstGeom>
          <a:noFill/>
        </p:spPr>
        <p:txBody>
          <a:bodyPr wrap="square" rtlCol="0">
            <a:spAutoFit/>
          </a:bodyPr>
          <a:lstStyle/>
          <a:p>
            <a:pPr algn="ctr">
              <a:lnSpc>
                <a:spcPct val="70000"/>
              </a:lnSpc>
            </a:pPr>
            <a:r>
              <a:rPr lang="en-US" sz="1400" dirty="0" smtClean="0">
                <a:solidFill>
                  <a:srgbClr val="FF0000"/>
                </a:solidFill>
              </a:rPr>
              <a:t>Trench-parallel GPS displacement </a:t>
            </a:r>
          </a:p>
        </p:txBody>
      </p:sp>
      <p:sp>
        <p:nvSpPr>
          <p:cNvPr id="9" name="TextBox 8"/>
          <p:cNvSpPr txBox="1"/>
          <p:nvPr/>
        </p:nvSpPr>
        <p:spPr>
          <a:xfrm>
            <a:off x="164213" y="1401435"/>
            <a:ext cx="4149149" cy="3055195"/>
          </a:xfrm>
          <a:prstGeom prst="rect">
            <a:avLst/>
          </a:prstGeom>
          <a:noFill/>
        </p:spPr>
        <p:txBody>
          <a:bodyPr wrap="square" rtlCol="0">
            <a:spAutoFit/>
          </a:bodyPr>
          <a:lstStyle/>
          <a:p>
            <a:pPr>
              <a:lnSpc>
                <a:spcPct val="80000"/>
              </a:lnSpc>
            </a:pPr>
            <a:r>
              <a:rPr lang="en-US" sz="1600" dirty="0" smtClean="0"/>
              <a:t>Phase A: 27 Jan–3 Feb 2011:</a:t>
            </a:r>
          </a:p>
          <a:p>
            <a:pPr>
              <a:lnSpc>
                <a:spcPct val="80000"/>
              </a:lnSpc>
            </a:pPr>
            <a:r>
              <a:rPr lang="en-US" sz="1600" dirty="0" smtClean="0"/>
              <a:t>-volumetric strain ramp ~10 </a:t>
            </a:r>
            <a:r>
              <a:rPr lang="en-US" sz="1600" dirty="0" err="1" smtClean="0"/>
              <a:t>nanostrain</a:t>
            </a:r>
            <a:endParaRPr lang="en-US" sz="1600" dirty="0" smtClean="0"/>
          </a:p>
          <a:p>
            <a:pPr>
              <a:lnSpc>
                <a:spcPct val="80000"/>
              </a:lnSpc>
            </a:pPr>
            <a:r>
              <a:rPr lang="en-US" sz="1600" dirty="0" smtClean="0"/>
              <a:t>-P08-P09 relative displacement ~0.5 cm</a:t>
            </a:r>
          </a:p>
          <a:p>
            <a:pPr>
              <a:lnSpc>
                <a:spcPct val="80000"/>
              </a:lnSpc>
            </a:pPr>
            <a:r>
              <a:rPr lang="en-US" sz="1600" dirty="0" smtClean="0"/>
              <a:t>-GJT3-TJT1 relative displacement ~2 cm</a:t>
            </a:r>
          </a:p>
          <a:p>
            <a:pPr>
              <a:lnSpc>
                <a:spcPct val="80000"/>
              </a:lnSpc>
            </a:pPr>
            <a:endParaRPr lang="en-US" sz="1600" dirty="0"/>
          </a:p>
          <a:p>
            <a:pPr>
              <a:lnSpc>
                <a:spcPct val="80000"/>
              </a:lnSpc>
            </a:pPr>
            <a:r>
              <a:rPr lang="en-US" sz="1600" dirty="0"/>
              <a:t>Phase B: </a:t>
            </a:r>
            <a:r>
              <a:rPr lang="en-US" sz="1600" dirty="0" smtClean="0"/>
              <a:t>-&gt; ~16 Feb 2011</a:t>
            </a:r>
          </a:p>
          <a:p>
            <a:pPr>
              <a:lnSpc>
                <a:spcPct val="80000"/>
              </a:lnSpc>
            </a:pPr>
            <a:r>
              <a:rPr lang="en-US" sz="1600" dirty="0"/>
              <a:t>-volumetric strain </a:t>
            </a:r>
            <a:r>
              <a:rPr lang="en-US" sz="1600" dirty="0" smtClean="0"/>
              <a:t>increases by ~25 </a:t>
            </a:r>
            <a:r>
              <a:rPr lang="en-US" sz="1600" dirty="0" err="1"/>
              <a:t>nanostrain</a:t>
            </a:r>
            <a:endParaRPr lang="en-US" sz="1600" dirty="0"/>
          </a:p>
          <a:p>
            <a:pPr>
              <a:lnSpc>
                <a:spcPct val="80000"/>
              </a:lnSpc>
            </a:pPr>
            <a:r>
              <a:rPr lang="en-US" sz="1600" dirty="0" smtClean="0"/>
              <a:t>-P08</a:t>
            </a:r>
            <a:r>
              <a:rPr lang="en-US" sz="1600" dirty="0"/>
              <a:t>–</a:t>
            </a:r>
            <a:r>
              <a:rPr lang="en-US" sz="1600" dirty="0" smtClean="0"/>
              <a:t>P09 relative displacement ~2 cm</a:t>
            </a:r>
          </a:p>
          <a:p>
            <a:pPr>
              <a:lnSpc>
                <a:spcPct val="80000"/>
              </a:lnSpc>
            </a:pPr>
            <a:r>
              <a:rPr lang="en-US" sz="1600" dirty="0" smtClean="0"/>
              <a:t>-GJT3</a:t>
            </a:r>
            <a:r>
              <a:rPr lang="en-US" sz="1600" dirty="0"/>
              <a:t>-TJT1 relative displacement </a:t>
            </a:r>
            <a:r>
              <a:rPr lang="en-US" sz="1600" dirty="0" smtClean="0"/>
              <a:t>reaches ~6 cm</a:t>
            </a:r>
          </a:p>
          <a:p>
            <a:pPr>
              <a:lnSpc>
                <a:spcPct val="80000"/>
              </a:lnSpc>
            </a:pPr>
            <a:r>
              <a:rPr lang="en-US" sz="1600" dirty="0" smtClean="0"/>
              <a:t>-M&gt;5 earthquakes begin</a:t>
            </a:r>
            <a:endParaRPr lang="en-US" sz="1600" dirty="0"/>
          </a:p>
          <a:p>
            <a:pPr>
              <a:lnSpc>
                <a:spcPct val="80000"/>
              </a:lnSpc>
            </a:pPr>
            <a:endParaRPr lang="en-US" sz="1600" dirty="0" smtClean="0"/>
          </a:p>
          <a:p>
            <a:pPr>
              <a:lnSpc>
                <a:spcPct val="80000"/>
              </a:lnSpc>
            </a:pPr>
            <a:r>
              <a:rPr lang="en-US" sz="1600" dirty="0"/>
              <a:t>Phase </a:t>
            </a:r>
            <a:r>
              <a:rPr lang="en-US" sz="1600" dirty="0" smtClean="0"/>
              <a:t>C: </a:t>
            </a:r>
            <a:r>
              <a:rPr lang="en-US" sz="1600" dirty="0"/>
              <a:t>-&gt; </a:t>
            </a:r>
            <a:r>
              <a:rPr lang="en-US" sz="1600" dirty="0" smtClean="0"/>
              <a:t>~8 Mar 2011</a:t>
            </a:r>
            <a:endParaRPr lang="en-US" sz="1600" dirty="0"/>
          </a:p>
          <a:p>
            <a:pPr>
              <a:lnSpc>
                <a:spcPct val="80000"/>
              </a:lnSpc>
            </a:pPr>
            <a:r>
              <a:rPr lang="en-US" sz="1600" dirty="0"/>
              <a:t>-volumetric strain </a:t>
            </a:r>
            <a:r>
              <a:rPr lang="en-US" sz="1600" dirty="0" smtClean="0"/>
              <a:t>rate slows</a:t>
            </a:r>
            <a:endParaRPr lang="en-US" sz="1600" dirty="0"/>
          </a:p>
          <a:p>
            <a:pPr>
              <a:lnSpc>
                <a:spcPct val="80000"/>
              </a:lnSpc>
            </a:pPr>
            <a:r>
              <a:rPr lang="en-US" sz="1600" dirty="0"/>
              <a:t>-P08–P09 relative displacement </a:t>
            </a:r>
            <a:r>
              <a:rPr lang="en-US" sz="1600" dirty="0" smtClean="0"/>
              <a:t>reaches ~3cm</a:t>
            </a:r>
            <a:endParaRPr lang="en-US" sz="1600" dirty="0"/>
          </a:p>
          <a:p>
            <a:pPr>
              <a:lnSpc>
                <a:spcPct val="80000"/>
              </a:lnSpc>
            </a:pPr>
            <a:r>
              <a:rPr lang="en-US" sz="1600" dirty="0"/>
              <a:t>-GJT3-TJT1 </a:t>
            </a:r>
            <a:r>
              <a:rPr lang="en-US" sz="1600" dirty="0" smtClean="0"/>
              <a:t>partially recovers</a:t>
            </a:r>
            <a:endParaRPr lang="en-US" sz="1600" dirty="0"/>
          </a:p>
        </p:txBody>
      </p:sp>
    </p:spTree>
    <p:extLst>
      <p:ext uri="{BB962C8B-B14F-4D97-AF65-F5344CB8AC3E}">
        <p14:creationId xmlns:p14="http://schemas.microsoft.com/office/powerpoint/2010/main" val="399183159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476" y="-601282"/>
            <a:ext cx="3864510" cy="3831130"/>
          </a:xfrm>
        </p:spPr>
        <p:txBody>
          <a:bodyPr>
            <a:normAutofit/>
          </a:bodyPr>
          <a:lstStyle/>
          <a:p>
            <a:pPr>
              <a:lnSpc>
                <a:spcPct val="80000"/>
              </a:lnSpc>
            </a:pPr>
            <a:r>
              <a:rPr lang="en-US" sz="3600" dirty="0" err="1" smtClean="0"/>
              <a:t>Coseismic</a:t>
            </a:r>
            <a:r>
              <a:rPr lang="en-US" sz="3600" dirty="0" smtClean="0"/>
              <a:t> slip distribution including seafloor geodetic data</a:t>
            </a:r>
            <a:br>
              <a:rPr lang="en-US" sz="3600" dirty="0" smtClean="0"/>
            </a:br>
            <a:r>
              <a:rPr lang="en-US" sz="2700" dirty="0" smtClean="0"/>
              <a:t>(</a:t>
            </a:r>
            <a:r>
              <a:rPr lang="en-US" sz="2700" dirty="0" err="1" smtClean="0"/>
              <a:t>Iinuma</a:t>
            </a:r>
            <a:r>
              <a:rPr lang="en-US" sz="2700" dirty="0"/>
              <a:t> </a:t>
            </a:r>
            <a:r>
              <a:rPr lang="en-US" sz="2700" dirty="0" smtClean="0"/>
              <a:t>et al., JGR, 2012)</a:t>
            </a:r>
            <a:endParaRPr lang="en-US" sz="2700" dirty="0"/>
          </a:p>
        </p:txBody>
      </p:sp>
      <p:pic>
        <p:nvPicPr>
          <p:cNvPr id="3" name="Picture 2" descr="Screen shot 2013-12-30 at 12.14.3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306804" y="679838"/>
            <a:ext cx="6583680" cy="5224007"/>
          </a:xfrm>
          <a:prstGeom prst="rect">
            <a:avLst/>
          </a:prstGeom>
        </p:spPr>
      </p:pic>
      <p:sp>
        <p:nvSpPr>
          <p:cNvPr id="4" name="TextBox 3"/>
          <p:cNvSpPr txBox="1"/>
          <p:nvPr/>
        </p:nvSpPr>
        <p:spPr>
          <a:xfrm>
            <a:off x="744438" y="2682435"/>
            <a:ext cx="3437553" cy="3425553"/>
          </a:xfrm>
          <a:prstGeom prst="rect">
            <a:avLst/>
          </a:prstGeom>
          <a:noFill/>
        </p:spPr>
        <p:txBody>
          <a:bodyPr wrap="square" rtlCol="0">
            <a:spAutoFit/>
          </a:bodyPr>
          <a:lstStyle/>
          <a:p>
            <a:pPr>
              <a:lnSpc>
                <a:spcPct val="80000"/>
              </a:lnSpc>
            </a:pPr>
            <a:r>
              <a:rPr lang="en-US" dirty="0" smtClean="0"/>
              <a:t>Slip vectors on hanging wall of plate interface</a:t>
            </a:r>
          </a:p>
          <a:p>
            <a:pPr>
              <a:lnSpc>
                <a:spcPct val="80000"/>
              </a:lnSpc>
            </a:pPr>
            <a:endParaRPr lang="en-US" dirty="0"/>
          </a:p>
          <a:p>
            <a:pPr>
              <a:lnSpc>
                <a:spcPct val="80000"/>
              </a:lnSpc>
            </a:pPr>
            <a:r>
              <a:rPr lang="en-US" dirty="0" smtClean="0"/>
              <a:t>Region where estimated slip exceeds estimation error</a:t>
            </a:r>
          </a:p>
          <a:p>
            <a:pPr>
              <a:lnSpc>
                <a:spcPct val="80000"/>
              </a:lnSpc>
            </a:pPr>
            <a:endParaRPr lang="en-US" dirty="0"/>
          </a:p>
          <a:p>
            <a:pPr>
              <a:lnSpc>
                <a:spcPct val="80000"/>
              </a:lnSpc>
            </a:pPr>
            <a:r>
              <a:rPr lang="en-US" dirty="0" smtClean="0"/>
              <a:t>Down-dip limit of </a:t>
            </a:r>
            <a:r>
              <a:rPr lang="en-US" dirty="0" err="1" smtClean="0"/>
              <a:t>interplate</a:t>
            </a:r>
            <a:r>
              <a:rPr lang="en-US" dirty="0" smtClean="0"/>
              <a:t> earthquakes</a:t>
            </a:r>
          </a:p>
          <a:p>
            <a:pPr>
              <a:lnSpc>
                <a:spcPct val="80000"/>
              </a:lnSpc>
            </a:pPr>
            <a:endParaRPr lang="en-US" dirty="0"/>
          </a:p>
          <a:p>
            <a:pPr>
              <a:lnSpc>
                <a:spcPct val="80000"/>
              </a:lnSpc>
            </a:pPr>
            <a:r>
              <a:rPr lang="en-US" dirty="0" smtClean="0"/>
              <a:t>Depth of </a:t>
            </a:r>
            <a:r>
              <a:rPr lang="en-US" dirty="0" err="1" smtClean="0"/>
              <a:t>subducting</a:t>
            </a:r>
            <a:r>
              <a:rPr lang="en-US" dirty="0" smtClean="0"/>
              <a:t> plate interface (km)</a:t>
            </a:r>
          </a:p>
          <a:p>
            <a:pPr>
              <a:lnSpc>
                <a:spcPct val="80000"/>
              </a:lnSpc>
            </a:pPr>
            <a:endParaRPr lang="en-US" dirty="0"/>
          </a:p>
          <a:p>
            <a:pPr>
              <a:lnSpc>
                <a:spcPct val="80000"/>
              </a:lnSpc>
            </a:pPr>
            <a:r>
              <a:rPr lang="en-US" dirty="0" smtClean="0"/>
              <a:t>    Area of Figure 3b</a:t>
            </a:r>
          </a:p>
          <a:p>
            <a:pPr>
              <a:lnSpc>
                <a:spcPct val="80000"/>
              </a:lnSpc>
            </a:pPr>
            <a:endParaRPr lang="en-US" dirty="0"/>
          </a:p>
          <a:p>
            <a:pPr>
              <a:lnSpc>
                <a:spcPct val="80000"/>
              </a:lnSpc>
            </a:pPr>
            <a:endParaRPr lang="en-US" dirty="0"/>
          </a:p>
        </p:txBody>
      </p:sp>
      <p:cxnSp>
        <p:nvCxnSpPr>
          <p:cNvPr id="6" name="Straight Arrow Connector 5"/>
          <p:cNvCxnSpPr/>
          <p:nvPr/>
        </p:nvCxnSpPr>
        <p:spPr>
          <a:xfrm>
            <a:off x="109476" y="2967101"/>
            <a:ext cx="634962" cy="10949"/>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284638" y="3481690"/>
            <a:ext cx="197057" cy="197057"/>
          </a:xfrm>
          <a:prstGeom prst="rect">
            <a:avLst/>
          </a:prstGeom>
          <a:noFill/>
          <a:ln w="28575" cmpd="sng">
            <a:solidFill>
              <a:srgbClr val="BF55C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Curved Connector 8"/>
          <p:cNvCxnSpPr/>
          <p:nvPr/>
        </p:nvCxnSpPr>
        <p:spPr>
          <a:xfrm>
            <a:off x="109476" y="4149562"/>
            <a:ext cx="558329" cy="262769"/>
          </a:xfrm>
          <a:prstGeom prst="curvedConnector3">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09476" y="4883126"/>
            <a:ext cx="634962" cy="21897"/>
          </a:xfrm>
          <a:prstGeom prst="line">
            <a:avLst/>
          </a:prstGeom>
          <a:ln w="12700">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120424" y="5178694"/>
            <a:ext cx="766457" cy="766457"/>
          </a:xfrm>
          <a:prstGeom prst="rect">
            <a:avLst/>
          </a:prstGeom>
          <a:noFill/>
          <a:ln w="28575"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00237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5677"/>
            <a:ext cx="3229548" cy="2068387"/>
          </a:xfrm>
        </p:spPr>
        <p:txBody>
          <a:bodyPr>
            <a:normAutofit/>
          </a:bodyPr>
          <a:lstStyle/>
          <a:p>
            <a:pPr>
              <a:lnSpc>
                <a:spcPct val="80000"/>
              </a:lnSpc>
            </a:pPr>
            <a:r>
              <a:rPr lang="en-US" dirty="0" smtClean="0"/>
              <a:t>Model for 2011 SSE</a:t>
            </a:r>
            <a:endParaRPr lang="en-US" dirty="0"/>
          </a:p>
        </p:txBody>
      </p:sp>
      <p:pic>
        <p:nvPicPr>
          <p:cNvPr id="3" name="Picture 2" descr="Screen shot 2013-12-30 at 11.45.5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5651" y="223743"/>
            <a:ext cx="6167478" cy="6400800"/>
          </a:xfrm>
          <a:prstGeom prst="rect">
            <a:avLst/>
          </a:prstGeom>
          <a:ln>
            <a:solidFill>
              <a:schemeClr val="tx1"/>
            </a:solidFill>
          </a:ln>
        </p:spPr>
      </p:pic>
      <p:sp>
        <p:nvSpPr>
          <p:cNvPr id="5" name="TextBox 4"/>
          <p:cNvSpPr txBox="1"/>
          <p:nvPr/>
        </p:nvSpPr>
        <p:spPr>
          <a:xfrm>
            <a:off x="744439" y="1630133"/>
            <a:ext cx="2704062" cy="6749539"/>
          </a:xfrm>
          <a:prstGeom prst="rect">
            <a:avLst/>
          </a:prstGeom>
          <a:noFill/>
        </p:spPr>
        <p:txBody>
          <a:bodyPr wrap="square" rtlCol="0">
            <a:spAutoFit/>
          </a:bodyPr>
          <a:lstStyle/>
          <a:p>
            <a:pPr>
              <a:lnSpc>
                <a:spcPct val="80000"/>
              </a:lnSpc>
            </a:pPr>
            <a:r>
              <a:rPr lang="en-US" dirty="0" smtClean="0"/>
              <a:t>Area of 2011 SSE</a:t>
            </a:r>
          </a:p>
          <a:p>
            <a:pPr>
              <a:lnSpc>
                <a:spcPct val="80000"/>
              </a:lnSpc>
            </a:pPr>
            <a:endParaRPr lang="en-US" dirty="0"/>
          </a:p>
          <a:p>
            <a:pPr>
              <a:lnSpc>
                <a:spcPct val="80000"/>
              </a:lnSpc>
            </a:pPr>
            <a:endParaRPr lang="en-US" dirty="0" smtClean="0"/>
          </a:p>
          <a:p>
            <a:pPr>
              <a:lnSpc>
                <a:spcPct val="80000"/>
              </a:lnSpc>
            </a:pPr>
            <a:endParaRPr lang="en-US" dirty="0"/>
          </a:p>
          <a:p>
            <a:pPr>
              <a:lnSpc>
                <a:spcPct val="80000"/>
              </a:lnSpc>
            </a:pPr>
            <a:r>
              <a:rPr lang="en-US" dirty="0" smtClean="0"/>
              <a:t>2011 M9 </a:t>
            </a:r>
            <a:r>
              <a:rPr lang="en-US" dirty="0" err="1" smtClean="0"/>
              <a:t>mainshock</a:t>
            </a:r>
            <a:r>
              <a:rPr lang="en-US" dirty="0" smtClean="0"/>
              <a:t> </a:t>
            </a:r>
          </a:p>
          <a:p>
            <a:pPr>
              <a:lnSpc>
                <a:spcPct val="80000"/>
              </a:lnSpc>
            </a:pPr>
            <a:endParaRPr lang="en-US" dirty="0"/>
          </a:p>
          <a:p>
            <a:pPr>
              <a:lnSpc>
                <a:spcPct val="80000"/>
              </a:lnSpc>
            </a:pPr>
            <a:endParaRPr lang="en-US" dirty="0" smtClean="0"/>
          </a:p>
          <a:p>
            <a:pPr>
              <a:lnSpc>
                <a:spcPct val="80000"/>
              </a:lnSpc>
            </a:pPr>
            <a:r>
              <a:rPr lang="en-US" dirty="0" smtClean="0"/>
              <a:t>2011 M9 slip area</a:t>
            </a:r>
          </a:p>
          <a:p>
            <a:pPr>
              <a:lnSpc>
                <a:spcPct val="80000"/>
              </a:lnSpc>
            </a:pPr>
            <a:endParaRPr lang="en-US" dirty="0"/>
          </a:p>
          <a:p>
            <a:pPr>
              <a:lnSpc>
                <a:spcPct val="80000"/>
              </a:lnSpc>
            </a:pPr>
            <a:endParaRPr lang="en-US" dirty="0" smtClean="0"/>
          </a:p>
          <a:p>
            <a:pPr>
              <a:lnSpc>
                <a:spcPct val="80000"/>
              </a:lnSpc>
            </a:pPr>
            <a:r>
              <a:rPr lang="en-US" dirty="0" smtClean="0"/>
              <a:t>2011 M9 slip &gt; 30m</a:t>
            </a:r>
          </a:p>
          <a:p>
            <a:pPr>
              <a:lnSpc>
                <a:spcPct val="80000"/>
              </a:lnSpc>
            </a:pPr>
            <a:endParaRPr lang="en-US" dirty="0"/>
          </a:p>
          <a:p>
            <a:pPr>
              <a:lnSpc>
                <a:spcPct val="80000"/>
              </a:lnSpc>
            </a:pPr>
            <a:endParaRPr lang="en-US" dirty="0"/>
          </a:p>
          <a:p>
            <a:pPr>
              <a:lnSpc>
                <a:spcPct val="80000"/>
              </a:lnSpc>
            </a:pPr>
            <a:r>
              <a:rPr lang="en-US" dirty="0" smtClean="0"/>
              <a:t>09 March M7.3 </a:t>
            </a:r>
          </a:p>
          <a:p>
            <a:pPr>
              <a:lnSpc>
                <a:spcPct val="80000"/>
              </a:lnSpc>
            </a:pPr>
            <a:r>
              <a:rPr lang="en-US" dirty="0"/>
              <a:t>f</a:t>
            </a:r>
            <a:r>
              <a:rPr lang="en-US" dirty="0" smtClean="0"/>
              <a:t>oreshock and Feb </a:t>
            </a:r>
          </a:p>
          <a:p>
            <a:pPr>
              <a:lnSpc>
                <a:spcPct val="80000"/>
              </a:lnSpc>
            </a:pPr>
            <a:r>
              <a:rPr lang="en-US" dirty="0" smtClean="0"/>
              <a:t>2011 ~M5-5.5 events</a:t>
            </a:r>
          </a:p>
          <a:p>
            <a:pPr>
              <a:lnSpc>
                <a:spcPct val="80000"/>
              </a:lnSpc>
            </a:pPr>
            <a:endParaRPr lang="en-US" dirty="0"/>
          </a:p>
          <a:p>
            <a:pPr>
              <a:lnSpc>
                <a:spcPct val="80000"/>
              </a:lnSpc>
            </a:pPr>
            <a:r>
              <a:rPr lang="en-US" dirty="0" smtClean="0"/>
              <a:t>09 March </a:t>
            </a:r>
            <a:r>
              <a:rPr lang="en-US" dirty="0" err="1" smtClean="0"/>
              <a:t>coseismic</a:t>
            </a:r>
            <a:endParaRPr lang="en-US" dirty="0" smtClean="0"/>
          </a:p>
          <a:p>
            <a:pPr>
              <a:lnSpc>
                <a:spcPct val="80000"/>
              </a:lnSpc>
            </a:pPr>
            <a:r>
              <a:rPr lang="en-US" dirty="0" smtClean="0"/>
              <a:t>slip area</a:t>
            </a:r>
          </a:p>
          <a:p>
            <a:pPr>
              <a:lnSpc>
                <a:spcPct val="80000"/>
              </a:lnSpc>
            </a:pPr>
            <a:endParaRPr lang="en-US" dirty="0"/>
          </a:p>
          <a:p>
            <a:pPr>
              <a:lnSpc>
                <a:spcPct val="80000"/>
              </a:lnSpc>
            </a:pPr>
            <a:endParaRPr lang="en-US" dirty="0" smtClean="0"/>
          </a:p>
          <a:p>
            <a:pPr>
              <a:lnSpc>
                <a:spcPct val="80000"/>
              </a:lnSpc>
            </a:pPr>
            <a:r>
              <a:rPr lang="en-US" dirty="0" smtClean="0"/>
              <a:t>09 March </a:t>
            </a:r>
            <a:r>
              <a:rPr lang="en-US" dirty="0" err="1" smtClean="0"/>
              <a:t>afterslip</a:t>
            </a:r>
            <a:r>
              <a:rPr lang="en-US" dirty="0" smtClean="0"/>
              <a:t> </a:t>
            </a:r>
          </a:p>
          <a:p>
            <a:pPr>
              <a:lnSpc>
                <a:spcPct val="80000"/>
              </a:lnSpc>
            </a:pPr>
            <a:r>
              <a:rPr lang="en-US" dirty="0" smtClean="0"/>
              <a:t>area</a:t>
            </a:r>
          </a:p>
          <a:p>
            <a:pPr>
              <a:lnSpc>
                <a:spcPct val="80000"/>
              </a:lnSpc>
            </a:pPr>
            <a:endParaRPr lang="en-US" dirty="0"/>
          </a:p>
          <a:p>
            <a:pPr>
              <a:lnSpc>
                <a:spcPct val="80000"/>
              </a:lnSpc>
            </a:pPr>
            <a:endParaRPr lang="en-US" dirty="0" smtClean="0"/>
          </a:p>
          <a:p>
            <a:pPr>
              <a:lnSpc>
                <a:spcPct val="80000"/>
              </a:lnSpc>
            </a:pPr>
            <a:endParaRPr lang="en-US" dirty="0"/>
          </a:p>
          <a:p>
            <a:pPr>
              <a:lnSpc>
                <a:spcPct val="80000"/>
              </a:lnSpc>
            </a:pPr>
            <a:endParaRPr lang="en-US" dirty="0" smtClean="0"/>
          </a:p>
          <a:p>
            <a:pPr>
              <a:lnSpc>
                <a:spcPct val="80000"/>
              </a:lnSpc>
            </a:pPr>
            <a:endParaRPr lang="en-US" dirty="0"/>
          </a:p>
          <a:p>
            <a:pPr>
              <a:lnSpc>
                <a:spcPct val="80000"/>
              </a:lnSpc>
            </a:pPr>
            <a:endParaRPr lang="en-US" dirty="0"/>
          </a:p>
        </p:txBody>
      </p:sp>
      <p:sp>
        <p:nvSpPr>
          <p:cNvPr id="7" name="Rectangle 6"/>
          <p:cNvSpPr/>
          <p:nvPr/>
        </p:nvSpPr>
        <p:spPr>
          <a:xfrm rot="1110507">
            <a:off x="229034" y="1426850"/>
            <a:ext cx="384034" cy="766457"/>
          </a:xfrm>
          <a:prstGeom prst="rect">
            <a:avLst/>
          </a:prstGeom>
          <a:solidFill>
            <a:srgbClr val="C03325"/>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5-Point Star 10"/>
          <p:cNvSpPr/>
          <p:nvPr/>
        </p:nvSpPr>
        <p:spPr>
          <a:xfrm>
            <a:off x="234210" y="2443389"/>
            <a:ext cx="373510" cy="373510"/>
          </a:xfrm>
          <a:prstGeom prst="star5">
            <a:avLst/>
          </a:prstGeom>
          <a:solidFill>
            <a:schemeClr val="accent6"/>
          </a:solid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p:cNvSpPr/>
          <p:nvPr/>
        </p:nvSpPr>
        <p:spPr>
          <a:xfrm>
            <a:off x="153267" y="3173883"/>
            <a:ext cx="613066" cy="307812"/>
          </a:xfrm>
          <a:custGeom>
            <a:avLst/>
            <a:gdLst>
              <a:gd name="connsiteX0" fmla="*/ 0 w 613066"/>
              <a:gd name="connsiteY0" fmla="*/ 99786 h 307812"/>
              <a:gd name="connsiteX1" fmla="*/ 218952 w 613066"/>
              <a:gd name="connsiteY1" fmla="*/ 1248 h 307812"/>
              <a:gd name="connsiteX2" fmla="*/ 361271 w 613066"/>
              <a:gd name="connsiteY2" fmla="*/ 55992 h 307812"/>
              <a:gd name="connsiteX3" fmla="*/ 470747 w 613066"/>
              <a:gd name="connsiteY3" fmla="*/ 220222 h 307812"/>
              <a:gd name="connsiteX4" fmla="*/ 613066 w 613066"/>
              <a:gd name="connsiteY4" fmla="*/ 307812 h 30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066" h="307812">
                <a:moveTo>
                  <a:pt x="0" y="99786"/>
                </a:moveTo>
                <a:cubicBezTo>
                  <a:pt x="79370" y="54166"/>
                  <a:pt x="158740" y="8547"/>
                  <a:pt x="218952" y="1248"/>
                </a:cubicBezTo>
                <a:cubicBezTo>
                  <a:pt x="279164" y="-6051"/>
                  <a:pt x="319305" y="19496"/>
                  <a:pt x="361271" y="55992"/>
                </a:cubicBezTo>
                <a:cubicBezTo>
                  <a:pt x="403237" y="92488"/>
                  <a:pt x="428781" y="178252"/>
                  <a:pt x="470747" y="220222"/>
                </a:cubicBezTo>
                <a:cubicBezTo>
                  <a:pt x="512713" y="262192"/>
                  <a:pt x="583872" y="295039"/>
                  <a:pt x="613066" y="307812"/>
                </a:cubicBezTo>
              </a:path>
            </a:pathLst>
          </a:custGeom>
          <a:ln>
            <a:solidFill>
              <a:srgbClr val="BDA535"/>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5-Point Star 12"/>
          <p:cNvSpPr/>
          <p:nvPr/>
        </p:nvSpPr>
        <p:spPr>
          <a:xfrm>
            <a:off x="262741" y="4742990"/>
            <a:ext cx="255884" cy="255884"/>
          </a:xfrm>
          <a:prstGeom prst="star5">
            <a:avLst/>
          </a:prstGeom>
          <a:solidFill>
            <a:srgbClr val="86BBE5"/>
          </a:solid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rot="14825825">
            <a:off x="179470" y="5496261"/>
            <a:ext cx="490581" cy="361308"/>
          </a:xfrm>
          <a:prstGeom prst="ellipse">
            <a:avLst/>
          </a:prstGeom>
          <a:solidFill>
            <a:srgbClr val="86BB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rot="6774175" flipH="1">
            <a:off x="174156" y="6207061"/>
            <a:ext cx="490581" cy="361308"/>
          </a:xfrm>
          <a:prstGeom prst="ellipse">
            <a:avLst/>
          </a:prstGeom>
          <a:solidFill>
            <a:srgbClr val="81D2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rot="18152432">
            <a:off x="-113275" y="3828020"/>
            <a:ext cx="1012046" cy="361308"/>
          </a:xfrm>
          <a:prstGeom prst="ellipse">
            <a:avLst/>
          </a:prstGeom>
          <a:solidFill>
            <a:srgbClr val="DABF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542651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Time dependence of slow slip</a:t>
            </a:r>
            <a:endParaRPr lang="en-US" sz="3600" dirty="0"/>
          </a:p>
        </p:txBody>
      </p:sp>
      <p:sp>
        <p:nvSpPr>
          <p:cNvPr id="3" name="Content Placeholder 2"/>
          <p:cNvSpPr>
            <a:spLocks noGrp="1"/>
          </p:cNvSpPr>
          <p:nvPr>
            <p:ph idx="1"/>
          </p:nvPr>
        </p:nvSpPr>
        <p:spPr/>
        <p:txBody>
          <a:bodyPr/>
          <a:lstStyle/>
          <a:p>
            <a:r>
              <a:rPr lang="en-US" dirty="0" smtClean="0"/>
              <a:t>2008 SSE: Slip assumed to propagate from north to south at 5 km/day for 20 days; see red curves on data plots for this event</a:t>
            </a:r>
          </a:p>
          <a:p>
            <a:r>
              <a:rPr lang="en-US" dirty="0" smtClean="0"/>
              <a:t>2011 SSE: Also believe propagation was from north to south</a:t>
            </a:r>
          </a:p>
          <a:p>
            <a:endParaRPr lang="en-US" dirty="0"/>
          </a:p>
        </p:txBody>
      </p:sp>
    </p:spTree>
    <p:extLst>
      <p:ext uri="{BB962C8B-B14F-4D97-AF65-F5344CB8AC3E}">
        <p14:creationId xmlns:p14="http://schemas.microsoft.com/office/powerpoint/2010/main" val="258724581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Contents as of 2 Jan 2014</a:t>
            </a:r>
            <a:endParaRPr lang="en-US" dirty="0"/>
          </a:p>
        </p:txBody>
      </p:sp>
      <p:sp>
        <p:nvSpPr>
          <p:cNvPr id="3" name="Content Placeholder 2"/>
          <p:cNvSpPr>
            <a:spLocks noGrp="1"/>
          </p:cNvSpPr>
          <p:nvPr>
            <p:ph idx="1"/>
          </p:nvPr>
        </p:nvSpPr>
        <p:spPr/>
        <p:txBody>
          <a:bodyPr/>
          <a:lstStyle/>
          <a:p>
            <a:r>
              <a:rPr lang="fi-FI" sz="2000" dirty="0" err="1" smtClean="0">
                <a:latin typeface="Times New Roman"/>
                <a:cs typeface="Times New Roman"/>
              </a:rPr>
              <a:t>Yoshida</a:t>
            </a:r>
            <a:r>
              <a:rPr lang="fi-FI" sz="2000" dirty="0" smtClean="0">
                <a:latin typeface="Times New Roman"/>
                <a:cs typeface="Times New Roman"/>
              </a:rPr>
              <a:t>, Y. (2009). </a:t>
            </a:r>
            <a:r>
              <a:rPr lang="en-US" sz="2000" dirty="0" smtClean="0">
                <a:latin typeface="Times New Roman"/>
                <a:cs typeface="Times New Roman"/>
              </a:rPr>
              <a:t>The rupture process of the 2004 </a:t>
            </a:r>
            <a:r>
              <a:rPr lang="en-US" sz="2000" dirty="0">
                <a:latin typeface="Times New Roman"/>
                <a:cs typeface="Times New Roman"/>
              </a:rPr>
              <a:t>S</a:t>
            </a:r>
            <a:r>
              <a:rPr lang="en-US" sz="2000" dirty="0" smtClean="0">
                <a:latin typeface="Times New Roman"/>
                <a:cs typeface="Times New Roman"/>
              </a:rPr>
              <a:t>umatra-</a:t>
            </a:r>
            <a:r>
              <a:rPr lang="en-US" sz="2000" dirty="0">
                <a:latin typeface="Times New Roman"/>
                <a:cs typeface="Times New Roman"/>
              </a:rPr>
              <a:t>A</a:t>
            </a:r>
            <a:r>
              <a:rPr lang="en-US" sz="2000" dirty="0" smtClean="0">
                <a:latin typeface="Times New Roman"/>
                <a:cs typeface="Times New Roman"/>
              </a:rPr>
              <a:t>ndaman earthquake viewed from </a:t>
            </a:r>
            <a:r>
              <a:rPr lang="en-US" sz="2000" dirty="0" err="1" smtClean="0">
                <a:latin typeface="Times New Roman"/>
                <a:cs typeface="Times New Roman"/>
              </a:rPr>
              <a:t>strainmeter</a:t>
            </a:r>
            <a:r>
              <a:rPr lang="en-US" sz="2000" dirty="0" smtClean="0">
                <a:latin typeface="Times New Roman"/>
                <a:cs typeface="Times New Roman"/>
              </a:rPr>
              <a:t> data. </a:t>
            </a:r>
            <a:r>
              <a:rPr lang="fi-FI" sz="2000" dirty="0" smtClean="0">
                <a:latin typeface="Times New Roman"/>
                <a:cs typeface="Times New Roman"/>
              </a:rPr>
              <a:t> </a:t>
            </a:r>
            <a:r>
              <a:rPr lang="en-US" sz="2000" i="1" dirty="0" smtClean="0">
                <a:latin typeface="Times New Roman"/>
                <a:cs typeface="Times New Roman"/>
              </a:rPr>
              <a:t>Jour. Earthquake and Tsunami</a:t>
            </a:r>
            <a:r>
              <a:rPr lang="en-US" sz="2000" dirty="0" smtClean="0">
                <a:latin typeface="Times New Roman"/>
                <a:cs typeface="Times New Roman"/>
              </a:rPr>
              <a:t> 2009.03:35-42. </a:t>
            </a:r>
          </a:p>
          <a:p>
            <a:r>
              <a:rPr lang="en-US" sz="2000" dirty="0" smtClean="0">
                <a:latin typeface="Times New Roman"/>
                <a:cs typeface="Times New Roman"/>
              </a:rPr>
              <a:t>Ito, Y., and others, (2013)</a:t>
            </a:r>
            <a:r>
              <a:rPr lang="en-US" sz="2000" dirty="0">
                <a:latin typeface="Times New Roman"/>
                <a:cs typeface="Times New Roman"/>
              </a:rPr>
              <a:t>. Episodic slow slip events in the Japan </a:t>
            </a:r>
            <a:r>
              <a:rPr lang="en-US" sz="2000" dirty="0" err="1">
                <a:latin typeface="Times New Roman"/>
                <a:cs typeface="Times New Roman"/>
              </a:rPr>
              <a:t>subduction</a:t>
            </a:r>
            <a:r>
              <a:rPr lang="en-US" sz="2000" dirty="0">
                <a:latin typeface="Times New Roman"/>
                <a:cs typeface="Times New Roman"/>
              </a:rPr>
              <a:t> zone before the 2011 Tohoku-Oki </a:t>
            </a:r>
            <a:r>
              <a:rPr lang="en-US" sz="2000" dirty="0" smtClean="0">
                <a:latin typeface="Times New Roman"/>
                <a:cs typeface="Times New Roman"/>
              </a:rPr>
              <a:t>earthquake.  </a:t>
            </a:r>
            <a:r>
              <a:rPr lang="hu-HU" sz="2000" i="1" dirty="0">
                <a:latin typeface="Times New Roman"/>
                <a:cs typeface="Times New Roman"/>
              </a:rPr>
              <a:t>Tectonophysics</a:t>
            </a:r>
            <a:r>
              <a:rPr lang="hu-HU" sz="2000" dirty="0">
                <a:latin typeface="Times New Roman"/>
                <a:cs typeface="Times New Roman"/>
              </a:rPr>
              <a:t> 600 (2013) 14–</a:t>
            </a:r>
            <a:r>
              <a:rPr lang="hu-HU" sz="2000" dirty="0" smtClean="0">
                <a:latin typeface="Times New Roman"/>
                <a:cs typeface="Times New Roman"/>
              </a:rPr>
              <a:t>26.</a:t>
            </a:r>
          </a:p>
          <a:p>
            <a:r>
              <a:rPr lang="en-US" sz="2000" dirty="0" err="1" smtClean="0">
                <a:latin typeface="Times New Roman"/>
                <a:cs typeface="Times New Roman"/>
              </a:rPr>
              <a:t>Bonaccorso</a:t>
            </a:r>
            <a:r>
              <a:rPr lang="en-US" sz="2000" dirty="0" smtClean="0">
                <a:latin typeface="Times New Roman"/>
                <a:cs typeface="Times New Roman"/>
              </a:rPr>
              <a:t>, A., and others, (2013). Etna’s </a:t>
            </a:r>
            <a:r>
              <a:rPr lang="en-US" sz="2000" dirty="0">
                <a:latin typeface="Times New Roman"/>
                <a:cs typeface="Times New Roman"/>
              </a:rPr>
              <a:t>lava fountains investigated by continuous strain, magnetic, ground and satellite thermal </a:t>
            </a:r>
            <a:r>
              <a:rPr lang="en-US" sz="2000" dirty="0" smtClean="0">
                <a:latin typeface="Times New Roman"/>
                <a:cs typeface="Times New Roman"/>
              </a:rPr>
              <a:t>data. </a:t>
            </a:r>
            <a:r>
              <a:rPr lang="es-ES_tradnl" sz="2000" i="1" dirty="0" smtClean="0">
                <a:latin typeface="Times New Roman"/>
                <a:cs typeface="Times New Roman"/>
              </a:rPr>
              <a:t>Bull. </a:t>
            </a:r>
            <a:r>
              <a:rPr lang="es-ES_tradnl" sz="2000" i="1" dirty="0" err="1" smtClean="0">
                <a:latin typeface="Times New Roman"/>
                <a:cs typeface="Times New Roman"/>
              </a:rPr>
              <a:t>Volc</a:t>
            </a:r>
            <a:r>
              <a:rPr lang="es-ES_tradnl" sz="2000" i="1" dirty="0" smtClean="0">
                <a:latin typeface="Times New Roman"/>
                <a:cs typeface="Times New Roman"/>
              </a:rPr>
              <a:t>. </a:t>
            </a:r>
            <a:r>
              <a:rPr lang="es-ES_tradnl" sz="2000" dirty="0" smtClean="0">
                <a:latin typeface="Times New Roman"/>
                <a:cs typeface="Times New Roman"/>
              </a:rPr>
              <a:t> </a:t>
            </a:r>
            <a:r>
              <a:rPr lang="es-ES_tradnl" sz="2000" dirty="0">
                <a:latin typeface="Times New Roman"/>
                <a:cs typeface="Times New Roman"/>
              </a:rPr>
              <a:t>75:690 DOI 10.1007/s00445-013-0690-9</a:t>
            </a:r>
          </a:p>
          <a:p>
            <a:endParaRPr lang="hu-HU" sz="2000" dirty="0">
              <a:latin typeface="Times New Roman"/>
              <a:cs typeface="Times New Roman"/>
            </a:endParaRPr>
          </a:p>
          <a:p>
            <a:endParaRPr lang="en-US" sz="2000" dirty="0" smtClean="0">
              <a:latin typeface="Times New Roman"/>
              <a:cs typeface="Times New Roman"/>
            </a:endParaRPr>
          </a:p>
          <a:p>
            <a:endParaRPr lang="en-US" sz="2000" dirty="0" smtClean="0">
              <a:latin typeface="Times New Roman"/>
              <a:cs typeface="Times New Roman"/>
            </a:endParaRPr>
          </a:p>
          <a:p>
            <a:endParaRPr lang="en-US" dirty="0"/>
          </a:p>
        </p:txBody>
      </p:sp>
    </p:spTree>
    <p:extLst>
      <p:ext uri="{BB962C8B-B14F-4D97-AF65-F5344CB8AC3E}">
        <p14:creationId xmlns:p14="http://schemas.microsoft.com/office/powerpoint/2010/main" val="8528442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Comments (ER)</a:t>
            </a:r>
            <a:endParaRPr lang="en-US" sz="3600" dirty="0"/>
          </a:p>
        </p:txBody>
      </p:sp>
      <p:sp>
        <p:nvSpPr>
          <p:cNvPr id="3" name="Content Placeholder 2"/>
          <p:cNvSpPr>
            <a:spLocks noGrp="1"/>
          </p:cNvSpPr>
          <p:nvPr>
            <p:ph idx="1"/>
          </p:nvPr>
        </p:nvSpPr>
        <p:spPr/>
        <p:txBody>
          <a:bodyPr>
            <a:normAutofit/>
          </a:bodyPr>
          <a:lstStyle/>
          <a:p>
            <a:pPr>
              <a:lnSpc>
                <a:spcPct val="80000"/>
              </a:lnSpc>
            </a:pPr>
            <a:r>
              <a:rPr lang="en-US" sz="2000" dirty="0" smtClean="0"/>
              <a:t>The slow slip events took place on the same fault area</a:t>
            </a:r>
          </a:p>
          <a:p>
            <a:pPr>
              <a:lnSpc>
                <a:spcPct val="80000"/>
              </a:lnSpc>
            </a:pPr>
            <a:r>
              <a:rPr lang="en-US" sz="2000" dirty="0" smtClean="0"/>
              <a:t>The fault area is inferred to be within the rupture zone of the M9 earthquake</a:t>
            </a:r>
          </a:p>
          <a:p>
            <a:pPr lvl="1">
              <a:lnSpc>
                <a:spcPct val="80000"/>
              </a:lnSpc>
            </a:pPr>
            <a:r>
              <a:rPr lang="en-US" sz="1600" dirty="0" smtClean="0"/>
              <a:t>The location near the rupture zone is constrained by the OBP data</a:t>
            </a:r>
          </a:p>
          <a:p>
            <a:pPr lvl="1">
              <a:lnSpc>
                <a:spcPct val="80000"/>
              </a:lnSpc>
            </a:pPr>
            <a:r>
              <a:rPr lang="en-US" sz="1600" dirty="0" smtClean="0"/>
              <a:t>The fault is </a:t>
            </a:r>
            <a:r>
              <a:rPr lang="en-US" sz="1600" dirty="0" err="1" smtClean="0"/>
              <a:t>updip</a:t>
            </a:r>
            <a:r>
              <a:rPr lang="en-US" sz="1600" dirty="0" smtClean="0"/>
              <a:t> of the </a:t>
            </a:r>
            <a:r>
              <a:rPr lang="en-US" sz="1600" dirty="0" err="1" smtClean="0"/>
              <a:t>afterslip</a:t>
            </a:r>
            <a:r>
              <a:rPr lang="en-US" sz="1600" dirty="0" smtClean="0"/>
              <a:t> zone of the M7.3 foreshock</a:t>
            </a:r>
          </a:p>
          <a:p>
            <a:pPr lvl="1">
              <a:lnSpc>
                <a:spcPct val="80000"/>
              </a:lnSpc>
            </a:pPr>
            <a:r>
              <a:rPr lang="en-US" sz="1600" dirty="0" smtClean="0"/>
              <a:t>-The fault is </a:t>
            </a:r>
            <a:r>
              <a:rPr lang="en-US" sz="1600" dirty="0" err="1" smtClean="0"/>
              <a:t>downdip</a:t>
            </a:r>
            <a:r>
              <a:rPr lang="en-US" sz="1600" dirty="0" smtClean="0"/>
              <a:t> of the area of highest slip in the M9, near toe of prism</a:t>
            </a:r>
          </a:p>
          <a:p>
            <a:pPr>
              <a:lnSpc>
                <a:spcPct val="80000"/>
              </a:lnSpc>
            </a:pPr>
            <a:r>
              <a:rPr lang="en-US" sz="2000" dirty="0" smtClean="0"/>
              <a:t>Slow slip possible in that area because of high fluid pressure due to dehydration reactions</a:t>
            </a:r>
          </a:p>
          <a:p>
            <a:pPr>
              <a:lnSpc>
                <a:spcPct val="80000"/>
              </a:lnSpc>
            </a:pPr>
            <a:r>
              <a:rPr lang="en-US" sz="2000" dirty="0" smtClean="0"/>
              <a:t>The second slow slip event stimulated seismicity in the M5+ range</a:t>
            </a:r>
          </a:p>
          <a:p>
            <a:pPr>
              <a:lnSpc>
                <a:spcPct val="80000"/>
              </a:lnSpc>
            </a:pPr>
            <a:r>
              <a:rPr lang="en-US" sz="2000" dirty="0" smtClean="0"/>
              <a:t>Appears that slow slip and seismic slip can both occur in </a:t>
            </a:r>
            <a:r>
              <a:rPr lang="en-US" sz="2000" smtClean="0"/>
              <a:t>same location</a:t>
            </a:r>
            <a:endParaRPr lang="en-US" sz="2000" dirty="0" smtClean="0"/>
          </a:p>
          <a:p>
            <a:pPr>
              <a:lnSpc>
                <a:spcPct val="80000"/>
              </a:lnSpc>
            </a:pPr>
            <a:endParaRPr lang="en-US" sz="2000" dirty="0" smtClean="0"/>
          </a:p>
          <a:p>
            <a:pPr>
              <a:lnSpc>
                <a:spcPct val="80000"/>
              </a:lnSpc>
            </a:pPr>
            <a:endParaRPr lang="en-US" sz="2000" dirty="0"/>
          </a:p>
        </p:txBody>
      </p:sp>
    </p:spTree>
    <p:extLst>
      <p:ext uri="{BB962C8B-B14F-4D97-AF65-F5344CB8AC3E}">
        <p14:creationId xmlns:p14="http://schemas.microsoft.com/office/powerpoint/2010/main" val="35581956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Etna’s lava fountains investigated by continuous strain, magnetic, ground and satellite thermal data</a:t>
            </a:r>
            <a:endParaRPr lang="en-US" dirty="0"/>
          </a:p>
        </p:txBody>
      </p:sp>
      <p:sp>
        <p:nvSpPr>
          <p:cNvPr id="4" name="Text Placeholder 3"/>
          <p:cNvSpPr>
            <a:spLocks noGrp="1"/>
          </p:cNvSpPr>
          <p:nvPr>
            <p:ph type="body" idx="1"/>
          </p:nvPr>
        </p:nvSpPr>
        <p:spPr/>
        <p:txBody>
          <a:bodyPr/>
          <a:lstStyle/>
          <a:p>
            <a:r>
              <a:rPr lang="it-IT" dirty="0" smtClean="0"/>
              <a:t>A. Bonaccorso &amp; S. Calvari &amp; G. </a:t>
            </a:r>
            <a:r>
              <a:rPr lang="it-IT" dirty="0" err="1" smtClean="0"/>
              <a:t>Currenti</a:t>
            </a:r>
            <a:r>
              <a:rPr lang="it-IT" dirty="0" smtClean="0"/>
              <a:t> &amp; C. Del Negro &amp; G. Ganci &amp; A. Linde &amp; </a:t>
            </a:r>
            <a:r>
              <a:rPr lang="it-IT" dirty="0" err="1" smtClean="0"/>
              <a:t>R</a:t>
            </a:r>
            <a:r>
              <a:rPr lang="it-IT" dirty="0" smtClean="0"/>
              <a:t>. Napoli &amp; S. Sacks &amp; A. </a:t>
            </a:r>
            <a:r>
              <a:rPr lang="it-IT" dirty="0" err="1" smtClean="0"/>
              <a:t>Sicali</a:t>
            </a:r>
            <a:r>
              <a:rPr lang="it-IT" dirty="0" smtClean="0"/>
              <a:t>,</a:t>
            </a:r>
          </a:p>
          <a:p>
            <a:r>
              <a:rPr lang="es-ES_tradnl" dirty="0" smtClean="0"/>
              <a:t>Bull </a:t>
            </a:r>
            <a:r>
              <a:rPr lang="es-ES_tradnl" dirty="0" err="1" smtClean="0"/>
              <a:t>Volcanol</a:t>
            </a:r>
            <a:r>
              <a:rPr lang="es-ES_tradnl" dirty="0" smtClean="0"/>
              <a:t> (2013) 75:690 DOI 10.1007/s00445-013-0690-9</a:t>
            </a:r>
            <a:endParaRPr lang="en-US" dirty="0"/>
          </a:p>
        </p:txBody>
      </p:sp>
    </p:spTree>
    <p:extLst>
      <p:ext uri="{BB962C8B-B14F-4D97-AF65-F5344CB8AC3E}">
        <p14:creationId xmlns:p14="http://schemas.microsoft.com/office/powerpoint/2010/main" val="277515258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Mount Etna and Catania</a:t>
            </a:r>
            <a:endParaRPr lang="en-US" dirty="0"/>
          </a:p>
        </p:txBody>
      </p:sp>
      <p:pic>
        <p:nvPicPr>
          <p:cNvPr id="3" name="Picture 2" descr="Mt_Etna_and_Catania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62100"/>
            <a:ext cx="9144000" cy="3723870"/>
          </a:xfrm>
          <a:prstGeom prst="rect">
            <a:avLst/>
          </a:prstGeom>
        </p:spPr>
      </p:pic>
      <p:sp>
        <p:nvSpPr>
          <p:cNvPr id="4" name="TextBox 3"/>
          <p:cNvSpPr txBox="1"/>
          <p:nvPr/>
        </p:nvSpPr>
        <p:spPr>
          <a:xfrm>
            <a:off x="6170083" y="6445250"/>
            <a:ext cx="1962346" cy="369332"/>
          </a:xfrm>
          <a:prstGeom prst="rect">
            <a:avLst/>
          </a:prstGeom>
          <a:noFill/>
        </p:spPr>
        <p:txBody>
          <a:bodyPr wrap="none" rtlCol="0">
            <a:spAutoFit/>
          </a:bodyPr>
          <a:lstStyle/>
          <a:p>
            <a:r>
              <a:rPr lang="en-US" dirty="0" smtClean="0"/>
              <a:t>Photo: </a:t>
            </a:r>
            <a:r>
              <a:rPr lang="nl-NL" dirty="0" smtClean="0"/>
              <a:t>Ben </a:t>
            </a:r>
            <a:r>
              <a:rPr lang="nl-NL" dirty="0" err="1" smtClean="0"/>
              <a:t>Aveling</a:t>
            </a:r>
            <a:endParaRPr lang="en-US" dirty="0"/>
          </a:p>
        </p:txBody>
      </p:sp>
    </p:spTree>
    <p:extLst>
      <p:ext uri="{BB962C8B-B14F-4D97-AF65-F5344CB8AC3E}">
        <p14:creationId xmlns:p14="http://schemas.microsoft.com/office/powerpoint/2010/main" val="238868425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tnalav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8162"/>
            <a:ext cx="9144000" cy="6096000"/>
          </a:xfrm>
          <a:prstGeom prst="rect">
            <a:avLst/>
          </a:prstGeom>
        </p:spPr>
      </p:pic>
      <p:sp>
        <p:nvSpPr>
          <p:cNvPr id="2" name="Title 1"/>
          <p:cNvSpPr>
            <a:spLocks noGrp="1"/>
          </p:cNvSpPr>
          <p:nvPr>
            <p:ph type="title"/>
          </p:nvPr>
        </p:nvSpPr>
        <p:spPr>
          <a:xfrm>
            <a:off x="-103702" y="-53444"/>
            <a:ext cx="8229600" cy="1143000"/>
          </a:xfrm>
        </p:spPr>
        <p:txBody>
          <a:bodyPr>
            <a:normAutofit/>
          </a:bodyPr>
          <a:lstStyle/>
          <a:p>
            <a:r>
              <a:rPr lang="en-US" sz="3200" i="1" dirty="0" smtClean="0">
                <a:solidFill>
                  <a:schemeClr val="bg1"/>
                </a:solidFill>
              </a:rPr>
              <a:t>Jan </a:t>
            </a:r>
            <a:r>
              <a:rPr lang="en-US" sz="3200" i="1" dirty="0">
                <a:solidFill>
                  <a:schemeClr val="bg1"/>
                </a:solidFill>
              </a:rPr>
              <a:t>5, 2012, fountain eruption at Mount </a:t>
            </a:r>
            <a:r>
              <a:rPr lang="en-US" sz="3200" i="1" dirty="0" smtClean="0">
                <a:solidFill>
                  <a:schemeClr val="bg1"/>
                </a:solidFill>
              </a:rPr>
              <a:t>Etna </a:t>
            </a:r>
            <a:endParaRPr lang="en-US" sz="3200" i="1" dirty="0">
              <a:solidFill>
                <a:schemeClr val="bg1"/>
              </a:solidFill>
            </a:endParaRPr>
          </a:p>
        </p:txBody>
      </p:sp>
      <p:sp>
        <p:nvSpPr>
          <p:cNvPr id="5" name="TextBox 4"/>
          <p:cNvSpPr txBox="1"/>
          <p:nvPr/>
        </p:nvSpPr>
        <p:spPr>
          <a:xfrm>
            <a:off x="6170083" y="6445250"/>
            <a:ext cx="2597699" cy="369332"/>
          </a:xfrm>
          <a:prstGeom prst="rect">
            <a:avLst/>
          </a:prstGeom>
          <a:noFill/>
        </p:spPr>
        <p:txBody>
          <a:bodyPr wrap="none" rtlCol="0">
            <a:spAutoFit/>
          </a:bodyPr>
          <a:lstStyle/>
          <a:p>
            <a:r>
              <a:rPr lang="en-US" dirty="0" smtClean="0"/>
              <a:t>Photo: </a:t>
            </a:r>
            <a:r>
              <a:rPr lang="en-US" dirty="0"/>
              <a:t>Gianni </a:t>
            </a:r>
            <a:r>
              <a:rPr lang="en-US" dirty="0" err="1" smtClean="0"/>
              <a:t>Lanzafame</a:t>
            </a:r>
            <a:endParaRPr lang="en-US" dirty="0"/>
          </a:p>
        </p:txBody>
      </p:sp>
    </p:spTree>
    <p:extLst>
      <p:ext uri="{BB962C8B-B14F-4D97-AF65-F5344CB8AC3E}">
        <p14:creationId xmlns:p14="http://schemas.microsoft.com/office/powerpoint/2010/main" val="238563049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112"/>
            <a:ext cx="9105757" cy="1143000"/>
          </a:xfrm>
        </p:spPr>
        <p:txBody>
          <a:bodyPr>
            <a:noAutofit/>
          </a:bodyPr>
          <a:lstStyle/>
          <a:p>
            <a:r>
              <a:rPr lang="en-US" sz="3600" dirty="0" smtClean="0"/>
              <a:t>Etna lava fountain and instrument locations</a:t>
            </a:r>
            <a:endParaRPr lang="en-US" sz="3600" dirty="0"/>
          </a:p>
        </p:txBody>
      </p:sp>
      <p:sp>
        <p:nvSpPr>
          <p:cNvPr id="5" name="Content Placeholder 4"/>
          <p:cNvSpPr>
            <a:spLocks noGrp="1"/>
          </p:cNvSpPr>
          <p:nvPr>
            <p:ph idx="1"/>
          </p:nvPr>
        </p:nvSpPr>
        <p:spPr>
          <a:xfrm>
            <a:off x="33831" y="4377266"/>
            <a:ext cx="4588933" cy="2040467"/>
          </a:xfrm>
        </p:spPr>
        <p:txBody>
          <a:bodyPr>
            <a:normAutofit lnSpcReduction="10000"/>
          </a:bodyPr>
          <a:lstStyle/>
          <a:p>
            <a:r>
              <a:rPr lang="en-US" sz="2400" dirty="0" smtClean="0"/>
              <a:t>Photo: 18 March 2012 Lava Fountain</a:t>
            </a:r>
          </a:p>
          <a:p>
            <a:r>
              <a:rPr lang="en-US" sz="2400" i="1" dirty="0" smtClean="0"/>
              <a:t>First case study was 15 November 2011 </a:t>
            </a:r>
          </a:p>
          <a:p>
            <a:pPr marL="742950" lvl="2" indent="-342900"/>
            <a:r>
              <a:rPr lang="en-US" sz="1600" i="1" dirty="0" smtClean="0"/>
              <a:t>A few days after installing borehole </a:t>
            </a:r>
            <a:r>
              <a:rPr lang="en-US" sz="1600" i="1" dirty="0" err="1" smtClean="0"/>
              <a:t>strainmeters</a:t>
            </a:r>
            <a:r>
              <a:rPr lang="en-US" sz="1600" i="1" dirty="0" smtClean="0"/>
              <a:t> at DRUV and DEGI</a:t>
            </a:r>
          </a:p>
          <a:p>
            <a:endParaRPr lang="en-US" sz="2400" i="1" dirty="0"/>
          </a:p>
        </p:txBody>
      </p:sp>
      <p:pic>
        <p:nvPicPr>
          <p:cNvPr id="3" name="Picture 2" descr="Screen shot 2013-12-16 at 11.16.10 AM.png"/>
          <p:cNvPicPr>
            <a:picLocks noChangeAspect="1"/>
          </p:cNvPicPr>
          <p:nvPr/>
        </p:nvPicPr>
        <p:blipFill rotWithShape="1">
          <a:blip r:embed="rId3">
            <a:extLst>
              <a:ext uri="{28A0092B-C50C-407E-A947-70E740481C1C}">
                <a14:useLocalDpi xmlns:a14="http://schemas.microsoft.com/office/drawing/2010/main" val="0"/>
              </a:ext>
            </a:extLst>
          </a:blip>
          <a:srcRect t="36854" r="3485"/>
          <a:stretch/>
        </p:blipFill>
        <p:spPr>
          <a:xfrm>
            <a:off x="4567588" y="1744133"/>
            <a:ext cx="4572000" cy="3518003"/>
          </a:xfrm>
          <a:prstGeom prst="rect">
            <a:avLst/>
          </a:prstGeom>
        </p:spPr>
      </p:pic>
      <p:pic>
        <p:nvPicPr>
          <p:cNvPr id="4" name="Picture 3" descr="Screen shot 2013-12-16 at 11.16.10 AM.png"/>
          <p:cNvPicPr>
            <a:picLocks noChangeAspect="1"/>
          </p:cNvPicPr>
          <p:nvPr/>
        </p:nvPicPr>
        <p:blipFill rotWithShape="1">
          <a:blip r:embed="rId3">
            <a:extLst>
              <a:ext uri="{28A0092B-C50C-407E-A947-70E740481C1C}">
                <a14:useLocalDpi xmlns:a14="http://schemas.microsoft.com/office/drawing/2010/main" val="0"/>
              </a:ext>
            </a:extLst>
          </a:blip>
          <a:srcRect l="6203" b="63017"/>
          <a:stretch/>
        </p:blipFill>
        <p:spPr>
          <a:xfrm>
            <a:off x="33831" y="1961361"/>
            <a:ext cx="4572000" cy="2120108"/>
          </a:xfrm>
          <a:prstGeom prst="rect">
            <a:avLst/>
          </a:prstGeom>
        </p:spPr>
      </p:pic>
      <p:sp>
        <p:nvSpPr>
          <p:cNvPr id="6" name="TextBox 5"/>
          <p:cNvSpPr txBox="1"/>
          <p:nvPr/>
        </p:nvSpPr>
        <p:spPr>
          <a:xfrm>
            <a:off x="5791192" y="6062127"/>
            <a:ext cx="3234267" cy="646331"/>
          </a:xfrm>
          <a:prstGeom prst="rect">
            <a:avLst/>
          </a:prstGeom>
          <a:noFill/>
        </p:spPr>
        <p:txBody>
          <a:bodyPr wrap="square" rtlCol="0">
            <a:spAutoFit/>
          </a:bodyPr>
          <a:lstStyle/>
          <a:p>
            <a:r>
              <a:rPr lang="es-ES_tradnl" i="1" dirty="0" smtClean="0"/>
              <a:t>Figures </a:t>
            </a:r>
            <a:r>
              <a:rPr lang="es-ES_tradnl" i="1" dirty="0" err="1" smtClean="0"/>
              <a:t>from</a:t>
            </a:r>
            <a:r>
              <a:rPr lang="es-ES_tradnl" i="1" dirty="0" smtClean="0"/>
              <a:t> </a:t>
            </a:r>
            <a:r>
              <a:rPr lang="es-ES_tradnl" i="1" dirty="0" err="1" smtClean="0"/>
              <a:t>Bonaccorso</a:t>
            </a:r>
            <a:r>
              <a:rPr lang="es-ES_tradnl" i="1" dirty="0" smtClean="0"/>
              <a:t> et al.,</a:t>
            </a:r>
          </a:p>
          <a:p>
            <a:r>
              <a:rPr lang="es-ES_tradnl" i="1" dirty="0" smtClean="0"/>
              <a:t> Bull </a:t>
            </a:r>
            <a:r>
              <a:rPr lang="es-ES_tradnl" i="1" dirty="0" err="1"/>
              <a:t>Volcanol</a:t>
            </a:r>
            <a:r>
              <a:rPr lang="es-ES_tradnl" i="1" dirty="0"/>
              <a:t> (2013) 75:690</a:t>
            </a:r>
            <a:endParaRPr lang="en-US" i="1" dirty="0"/>
          </a:p>
        </p:txBody>
      </p:sp>
    </p:spTree>
    <p:extLst>
      <p:ext uri="{BB962C8B-B14F-4D97-AF65-F5344CB8AC3E}">
        <p14:creationId xmlns:p14="http://schemas.microsoft.com/office/powerpoint/2010/main" val="259877839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05"/>
            <a:ext cx="9144000" cy="1143000"/>
          </a:xfrm>
        </p:spPr>
        <p:txBody>
          <a:bodyPr>
            <a:noAutofit/>
          </a:bodyPr>
          <a:lstStyle/>
          <a:p>
            <a:r>
              <a:rPr lang="en-US" sz="4000" dirty="0" smtClean="0"/>
              <a:t>Thermal images of the Etna lava fountains</a:t>
            </a:r>
            <a:endParaRPr lang="en-US" sz="4000" dirty="0"/>
          </a:p>
        </p:txBody>
      </p:sp>
      <p:pic>
        <p:nvPicPr>
          <p:cNvPr id="3" name="Picture 2" descr="Screen shot 2013-12-16 at 11.27.21 AM.png"/>
          <p:cNvPicPr>
            <a:picLocks noChangeAspect="1"/>
          </p:cNvPicPr>
          <p:nvPr/>
        </p:nvPicPr>
        <p:blipFill rotWithShape="1">
          <a:blip r:embed="rId3">
            <a:extLst>
              <a:ext uri="{28A0092B-C50C-407E-A947-70E740481C1C}">
                <a14:useLocalDpi xmlns:a14="http://schemas.microsoft.com/office/drawing/2010/main" val="0"/>
              </a:ext>
            </a:extLst>
          </a:blip>
          <a:srcRect t="50022"/>
          <a:stretch/>
        </p:blipFill>
        <p:spPr>
          <a:xfrm>
            <a:off x="0" y="3640675"/>
            <a:ext cx="9144000" cy="1844123"/>
          </a:xfrm>
          <a:prstGeom prst="rect">
            <a:avLst/>
          </a:prstGeom>
        </p:spPr>
      </p:pic>
      <p:pic>
        <p:nvPicPr>
          <p:cNvPr id="4" name="Picture 3" descr="Screen shot 2013-12-16 at 11.27.21 AM.png"/>
          <p:cNvPicPr>
            <a:picLocks noChangeAspect="1"/>
          </p:cNvPicPr>
          <p:nvPr/>
        </p:nvPicPr>
        <p:blipFill rotWithShape="1">
          <a:blip r:embed="rId3">
            <a:extLst>
              <a:ext uri="{28A0092B-C50C-407E-A947-70E740481C1C}">
                <a14:useLocalDpi xmlns:a14="http://schemas.microsoft.com/office/drawing/2010/main" val="0"/>
              </a:ext>
            </a:extLst>
          </a:blip>
          <a:srcRect b="51311"/>
          <a:stretch/>
        </p:blipFill>
        <p:spPr>
          <a:xfrm>
            <a:off x="0" y="1265243"/>
            <a:ext cx="9144000" cy="1796545"/>
          </a:xfrm>
          <a:prstGeom prst="rect">
            <a:avLst/>
          </a:prstGeom>
        </p:spPr>
      </p:pic>
      <p:sp>
        <p:nvSpPr>
          <p:cNvPr id="5" name="TextBox 4"/>
          <p:cNvSpPr txBox="1"/>
          <p:nvPr/>
        </p:nvSpPr>
        <p:spPr>
          <a:xfrm>
            <a:off x="0" y="3281924"/>
            <a:ext cx="3386667" cy="707886"/>
          </a:xfrm>
          <a:prstGeom prst="rect">
            <a:avLst/>
          </a:prstGeom>
          <a:noFill/>
        </p:spPr>
        <p:txBody>
          <a:bodyPr wrap="square" rtlCol="0">
            <a:spAutoFit/>
          </a:bodyPr>
          <a:lstStyle/>
          <a:p>
            <a:r>
              <a:rPr lang="en-US" sz="2000" b="1" dirty="0" smtClean="0"/>
              <a:t>18 March 2012 Lava Fountain</a:t>
            </a:r>
          </a:p>
          <a:p>
            <a:endParaRPr lang="en-US" sz="2000" b="1" dirty="0"/>
          </a:p>
        </p:txBody>
      </p:sp>
      <p:sp>
        <p:nvSpPr>
          <p:cNvPr id="6" name="TextBox 5"/>
          <p:cNvSpPr txBox="1"/>
          <p:nvPr/>
        </p:nvSpPr>
        <p:spPr>
          <a:xfrm>
            <a:off x="0" y="943670"/>
            <a:ext cx="3894667" cy="707886"/>
          </a:xfrm>
          <a:prstGeom prst="rect">
            <a:avLst/>
          </a:prstGeom>
          <a:noFill/>
        </p:spPr>
        <p:txBody>
          <a:bodyPr wrap="square" rtlCol="0">
            <a:spAutoFit/>
          </a:bodyPr>
          <a:lstStyle/>
          <a:p>
            <a:r>
              <a:rPr lang="en-US" sz="2000" b="1" dirty="0" smtClean="0"/>
              <a:t>15 November 2011 Lava Fountain</a:t>
            </a:r>
          </a:p>
          <a:p>
            <a:endParaRPr lang="en-US" sz="2000" b="1" dirty="0"/>
          </a:p>
        </p:txBody>
      </p:sp>
      <p:sp>
        <p:nvSpPr>
          <p:cNvPr id="7" name="TextBox 6"/>
          <p:cNvSpPr txBox="1"/>
          <p:nvPr/>
        </p:nvSpPr>
        <p:spPr>
          <a:xfrm>
            <a:off x="190494" y="5447778"/>
            <a:ext cx="1727199" cy="841256"/>
          </a:xfrm>
          <a:prstGeom prst="rect">
            <a:avLst/>
          </a:prstGeom>
          <a:noFill/>
        </p:spPr>
        <p:txBody>
          <a:bodyPr wrap="square" rtlCol="0">
            <a:spAutoFit/>
          </a:bodyPr>
          <a:lstStyle/>
          <a:p>
            <a:pPr algn="ctr">
              <a:lnSpc>
                <a:spcPct val="80000"/>
              </a:lnSpc>
            </a:pPr>
            <a:r>
              <a:rPr lang="en-US" sz="2000" b="1" i="1" dirty="0" smtClean="0"/>
              <a:t>Visual camera</a:t>
            </a:r>
          </a:p>
          <a:p>
            <a:pPr algn="ctr">
              <a:lnSpc>
                <a:spcPct val="80000"/>
              </a:lnSpc>
            </a:pPr>
            <a:r>
              <a:rPr lang="en-US" sz="2000" b="1" i="1" dirty="0" smtClean="0"/>
              <a:t>27 km South</a:t>
            </a:r>
          </a:p>
          <a:p>
            <a:pPr algn="ctr">
              <a:lnSpc>
                <a:spcPct val="80000"/>
              </a:lnSpc>
            </a:pPr>
            <a:endParaRPr lang="en-US" sz="2000" b="1" i="1" dirty="0"/>
          </a:p>
        </p:txBody>
      </p:sp>
      <p:sp>
        <p:nvSpPr>
          <p:cNvPr id="8" name="TextBox 7"/>
          <p:cNvSpPr txBox="1"/>
          <p:nvPr/>
        </p:nvSpPr>
        <p:spPr>
          <a:xfrm>
            <a:off x="2355854" y="5447778"/>
            <a:ext cx="1727199" cy="1087477"/>
          </a:xfrm>
          <a:prstGeom prst="rect">
            <a:avLst/>
          </a:prstGeom>
          <a:noFill/>
        </p:spPr>
        <p:txBody>
          <a:bodyPr wrap="square" rtlCol="0">
            <a:spAutoFit/>
          </a:bodyPr>
          <a:lstStyle/>
          <a:p>
            <a:pPr algn="ctr">
              <a:lnSpc>
                <a:spcPct val="80000"/>
              </a:lnSpc>
            </a:pPr>
            <a:r>
              <a:rPr lang="en-US" sz="2000" b="1" i="1" dirty="0" smtClean="0"/>
              <a:t>Thermal camera ENT</a:t>
            </a:r>
          </a:p>
          <a:p>
            <a:pPr algn="ctr">
              <a:lnSpc>
                <a:spcPct val="80000"/>
              </a:lnSpc>
            </a:pPr>
            <a:r>
              <a:rPr lang="en-US" sz="2000" b="1" i="1" dirty="0" smtClean="0"/>
              <a:t>15 km South</a:t>
            </a:r>
          </a:p>
          <a:p>
            <a:pPr algn="ctr">
              <a:lnSpc>
                <a:spcPct val="80000"/>
              </a:lnSpc>
            </a:pPr>
            <a:endParaRPr lang="en-US" sz="2000" b="1" i="1" dirty="0"/>
          </a:p>
        </p:txBody>
      </p:sp>
      <p:sp>
        <p:nvSpPr>
          <p:cNvPr id="9" name="TextBox 8"/>
          <p:cNvSpPr txBox="1"/>
          <p:nvPr/>
        </p:nvSpPr>
        <p:spPr>
          <a:xfrm>
            <a:off x="4584712" y="5447778"/>
            <a:ext cx="1727199" cy="1087477"/>
          </a:xfrm>
          <a:prstGeom prst="rect">
            <a:avLst/>
          </a:prstGeom>
          <a:noFill/>
        </p:spPr>
        <p:txBody>
          <a:bodyPr wrap="square" rtlCol="0">
            <a:spAutoFit/>
          </a:bodyPr>
          <a:lstStyle/>
          <a:p>
            <a:pPr algn="ctr">
              <a:lnSpc>
                <a:spcPct val="80000"/>
              </a:lnSpc>
            </a:pPr>
            <a:r>
              <a:rPr lang="en-US" sz="2000" b="1" i="1" dirty="0" smtClean="0"/>
              <a:t>Thermal camera EMOT</a:t>
            </a:r>
          </a:p>
          <a:p>
            <a:pPr algn="ctr">
              <a:lnSpc>
                <a:spcPct val="80000"/>
              </a:lnSpc>
            </a:pPr>
            <a:r>
              <a:rPr lang="en-US" sz="2000" b="1" i="1" dirty="0" smtClean="0"/>
              <a:t>3 km South</a:t>
            </a:r>
          </a:p>
          <a:p>
            <a:pPr algn="ctr">
              <a:lnSpc>
                <a:spcPct val="80000"/>
              </a:lnSpc>
            </a:pPr>
            <a:endParaRPr lang="en-US" sz="2000" b="1" i="1" dirty="0"/>
          </a:p>
        </p:txBody>
      </p:sp>
      <p:sp>
        <p:nvSpPr>
          <p:cNvPr id="10" name="TextBox 9"/>
          <p:cNvSpPr txBox="1"/>
          <p:nvPr/>
        </p:nvSpPr>
        <p:spPr>
          <a:xfrm>
            <a:off x="7046396" y="5447778"/>
            <a:ext cx="1727199" cy="1087477"/>
          </a:xfrm>
          <a:prstGeom prst="rect">
            <a:avLst/>
          </a:prstGeom>
          <a:noFill/>
        </p:spPr>
        <p:txBody>
          <a:bodyPr wrap="square" rtlCol="0">
            <a:spAutoFit/>
          </a:bodyPr>
          <a:lstStyle/>
          <a:p>
            <a:pPr algn="ctr">
              <a:lnSpc>
                <a:spcPct val="80000"/>
              </a:lnSpc>
            </a:pPr>
            <a:r>
              <a:rPr lang="en-US" sz="2000" b="1" i="1" dirty="0" smtClean="0"/>
              <a:t>Thermal camera EMCT</a:t>
            </a:r>
          </a:p>
          <a:p>
            <a:pPr algn="ctr">
              <a:lnSpc>
                <a:spcPct val="80000"/>
              </a:lnSpc>
            </a:pPr>
            <a:r>
              <a:rPr lang="en-US" sz="2000" b="1" i="1" dirty="0" smtClean="0"/>
              <a:t>8 km East</a:t>
            </a:r>
          </a:p>
          <a:p>
            <a:pPr algn="ctr">
              <a:lnSpc>
                <a:spcPct val="80000"/>
              </a:lnSpc>
            </a:pPr>
            <a:endParaRPr lang="en-US" sz="2000" b="1" i="1" dirty="0"/>
          </a:p>
        </p:txBody>
      </p:sp>
      <p:sp>
        <p:nvSpPr>
          <p:cNvPr id="11" name="TextBox 10"/>
          <p:cNvSpPr txBox="1"/>
          <p:nvPr/>
        </p:nvSpPr>
        <p:spPr>
          <a:xfrm>
            <a:off x="2590800" y="6488668"/>
            <a:ext cx="6553200" cy="369332"/>
          </a:xfrm>
          <a:prstGeom prst="rect">
            <a:avLst/>
          </a:prstGeom>
          <a:noFill/>
        </p:spPr>
        <p:txBody>
          <a:bodyPr wrap="square" rtlCol="0">
            <a:spAutoFit/>
          </a:bodyPr>
          <a:lstStyle/>
          <a:p>
            <a:r>
              <a:rPr lang="es-ES_tradnl" i="1" dirty="0" smtClean="0"/>
              <a:t>Figures </a:t>
            </a:r>
            <a:r>
              <a:rPr lang="es-ES_tradnl" i="1" dirty="0" err="1" smtClean="0"/>
              <a:t>from</a:t>
            </a:r>
            <a:r>
              <a:rPr lang="es-ES_tradnl" i="1" dirty="0" smtClean="0"/>
              <a:t> </a:t>
            </a:r>
            <a:r>
              <a:rPr lang="es-ES_tradnl" i="1" dirty="0" err="1" smtClean="0"/>
              <a:t>Bonaccorso</a:t>
            </a:r>
            <a:r>
              <a:rPr lang="es-ES_tradnl" i="1" dirty="0" smtClean="0"/>
              <a:t> et </a:t>
            </a:r>
            <a:r>
              <a:rPr lang="es-ES_tradnl" i="1" dirty="0" err="1" smtClean="0"/>
              <a:t>al.,Bull</a:t>
            </a:r>
            <a:r>
              <a:rPr lang="es-ES_tradnl" i="1" dirty="0" smtClean="0"/>
              <a:t> </a:t>
            </a:r>
            <a:r>
              <a:rPr lang="es-ES_tradnl" i="1" dirty="0" err="1"/>
              <a:t>Volcanol</a:t>
            </a:r>
            <a:r>
              <a:rPr lang="es-ES_tradnl" i="1" dirty="0"/>
              <a:t> (2013) 75:690</a:t>
            </a:r>
            <a:endParaRPr lang="en-US" i="1" dirty="0"/>
          </a:p>
        </p:txBody>
      </p:sp>
    </p:spTree>
    <p:extLst>
      <p:ext uri="{BB962C8B-B14F-4D97-AF65-F5344CB8AC3E}">
        <p14:creationId xmlns:p14="http://schemas.microsoft.com/office/powerpoint/2010/main" val="393610322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74638"/>
            <a:ext cx="9144000" cy="1143000"/>
          </a:xfrm>
        </p:spPr>
        <p:txBody>
          <a:bodyPr>
            <a:noAutofit/>
          </a:bodyPr>
          <a:lstStyle/>
          <a:p>
            <a:pPr>
              <a:lnSpc>
                <a:spcPct val="80000"/>
              </a:lnSpc>
            </a:pPr>
            <a:r>
              <a:rPr lang="en-US" sz="3600" dirty="0" smtClean="0"/>
              <a:t>Phases of fountaining based on </a:t>
            </a:r>
            <a:br>
              <a:rPr lang="en-US" sz="3600" dirty="0" smtClean="0"/>
            </a:br>
            <a:r>
              <a:rPr lang="en-US" sz="3600" dirty="0" smtClean="0"/>
              <a:t>radiant heat flux from SEVIRI and MODIS data </a:t>
            </a:r>
            <a:endParaRPr lang="en-US" sz="3600" dirty="0"/>
          </a:p>
        </p:txBody>
      </p:sp>
      <p:sp>
        <p:nvSpPr>
          <p:cNvPr id="4" name="Content Placeholder 3"/>
          <p:cNvSpPr>
            <a:spLocks noGrp="1"/>
          </p:cNvSpPr>
          <p:nvPr>
            <p:ph idx="1"/>
          </p:nvPr>
        </p:nvSpPr>
        <p:spPr/>
        <p:txBody>
          <a:bodyPr>
            <a:normAutofit/>
          </a:bodyPr>
          <a:lstStyle/>
          <a:p>
            <a:r>
              <a:rPr lang="en-US" sz="2800" dirty="0" smtClean="0"/>
              <a:t>Phase 1: Slow increase in the radiant heat flux</a:t>
            </a:r>
          </a:p>
          <a:p>
            <a:r>
              <a:rPr lang="en-US" sz="2800" dirty="0" smtClean="0"/>
              <a:t>Phase 2: Peak during the main fountaining phase and the lava flow field expansion; </a:t>
            </a:r>
          </a:p>
          <a:p>
            <a:r>
              <a:rPr lang="en-US" sz="2800" dirty="0" smtClean="0"/>
              <a:t>Phase 3: Slow decrease associated with the cooling of the lava emplaced</a:t>
            </a:r>
            <a:endParaRPr lang="en-US" sz="2800" dirty="0"/>
          </a:p>
        </p:txBody>
      </p:sp>
    </p:spTree>
    <p:extLst>
      <p:ext uri="{BB962C8B-B14F-4D97-AF65-F5344CB8AC3E}">
        <p14:creationId xmlns:p14="http://schemas.microsoft.com/office/powerpoint/2010/main" val="297557424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7962"/>
            <a:ext cx="9144000" cy="1143000"/>
          </a:xfrm>
        </p:spPr>
        <p:txBody>
          <a:bodyPr>
            <a:normAutofit fontScale="90000"/>
          </a:bodyPr>
          <a:lstStyle/>
          <a:p>
            <a:r>
              <a:rPr lang="en-US" dirty="0" smtClean="0"/>
              <a:t>Heat flux and SEVIRI images: 15 Nov 2011 </a:t>
            </a:r>
            <a:endParaRPr lang="en-US" dirty="0"/>
          </a:p>
        </p:txBody>
      </p:sp>
      <p:pic>
        <p:nvPicPr>
          <p:cNvPr id="3" name="Picture 2" descr="Screen shot 2013-12-16 at 11.45.1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247" y="812800"/>
            <a:ext cx="8294299" cy="5486400"/>
          </a:xfrm>
          <a:prstGeom prst="rect">
            <a:avLst/>
          </a:prstGeom>
        </p:spPr>
      </p:pic>
      <p:sp>
        <p:nvSpPr>
          <p:cNvPr id="4" name="TextBox 3"/>
          <p:cNvSpPr txBox="1"/>
          <p:nvPr/>
        </p:nvSpPr>
        <p:spPr>
          <a:xfrm>
            <a:off x="2590800" y="6488668"/>
            <a:ext cx="6553200" cy="369332"/>
          </a:xfrm>
          <a:prstGeom prst="rect">
            <a:avLst/>
          </a:prstGeom>
          <a:noFill/>
        </p:spPr>
        <p:txBody>
          <a:bodyPr wrap="square" rtlCol="0">
            <a:spAutoFit/>
          </a:bodyPr>
          <a:lstStyle/>
          <a:p>
            <a:r>
              <a:rPr lang="es-ES_tradnl" i="1" dirty="0" smtClean="0"/>
              <a:t>Figures </a:t>
            </a:r>
            <a:r>
              <a:rPr lang="es-ES_tradnl" i="1" dirty="0" err="1" smtClean="0"/>
              <a:t>from</a:t>
            </a:r>
            <a:r>
              <a:rPr lang="es-ES_tradnl" i="1" dirty="0" smtClean="0"/>
              <a:t> </a:t>
            </a:r>
            <a:r>
              <a:rPr lang="es-ES_tradnl" i="1" dirty="0" err="1" smtClean="0"/>
              <a:t>Bonaccorso</a:t>
            </a:r>
            <a:r>
              <a:rPr lang="es-ES_tradnl" i="1" dirty="0" smtClean="0"/>
              <a:t> et </a:t>
            </a:r>
            <a:r>
              <a:rPr lang="es-ES_tradnl" i="1" dirty="0" err="1" smtClean="0"/>
              <a:t>al.,Bull</a:t>
            </a:r>
            <a:r>
              <a:rPr lang="es-ES_tradnl" i="1" dirty="0" smtClean="0"/>
              <a:t> </a:t>
            </a:r>
            <a:r>
              <a:rPr lang="es-ES_tradnl" i="1" dirty="0" err="1"/>
              <a:t>Volcanol</a:t>
            </a:r>
            <a:r>
              <a:rPr lang="es-ES_tradnl" i="1" dirty="0"/>
              <a:t> (2013) 75:690</a:t>
            </a:r>
            <a:endParaRPr lang="en-US" i="1" dirty="0"/>
          </a:p>
        </p:txBody>
      </p:sp>
      <p:sp>
        <p:nvSpPr>
          <p:cNvPr id="5" name="TextBox 4"/>
          <p:cNvSpPr txBox="1"/>
          <p:nvPr/>
        </p:nvSpPr>
        <p:spPr>
          <a:xfrm>
            <a:off x="556664" y="2995071"/>
            <a:ext cx="4036503" cy="449354"/>
          </a:xfrm>
          <a:prstGeom prst="rect">
            <a:avLst/>
          </a:prstGeom>
          <a:solidFill>
            <a:schemeClr val="bg1"/>
          </a:solidFill>
          <a:ln>
            <a:noFill/>
          </a:ln>
        </p:spPr>
        <p:txBody>
          <a:bodyPr wrap="square" rtlCol="0">
            <a:spAutoFit/>
          </a:bodyPr>
          <a:lstStyle/>
          <a:p>
            <a:pPr algn="r">
              <a:lnSpc>
                <a:spcPct val="70000"/>
              </a:lnSpc>
            </a:pPr>
            <a:endParaRPr lang="en-US" sz="1600" dirty="0" smtClean="0"/>
          </a:p>
          <a:p>
            <a:pPr algn="r">
              <a:lnSpc>
                <a:spcPct val="70000"/>
              </a:lnSpc>
            </a:pPr>
            <a:r>
              <a:rPr lang="en-US" sz="1600" dirty="0" smtClean="0"/>
              <a:t>5:45 on 11 Nov – 00:00 on 12 Nov 2011</a:t>
            </a:r>
            <a:endParaRPr lang="en-US" sz="1600" dirty="0"/>
          </a:p>
        </p:txBody>
      </p:sp>
      <p:cxnSp>
        <p:nvCxnSpPr>
          <p:cNvPr id="7" name="Straight Arrow Connector 6"/>
          <p:cNvCxnSpPr/>
          <p:nvPr/>
        </p:nvCxnSpPr>
        <p:spPr>
          <a:xfrm>
            <a:off x="1174750" y="3069167"/>
            <a:ext cx="3429000"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rot="16200000">
            <a:off x="-370658" y="1713663"/>
            <a:ext cx="2155838" cy="449354"/>
          </a:xfrm>
          <a:prstGeom prst="rect">
            <a:avLst/>
          </a:prstGeom>
          <a:solidFill>
            <a:schemeClr val="bg1"/>
          </a:solidFill>
          <a:ln>
            <a:noFill/>
          </a:ln>
        </p:spPr>
        <p:txBody>
          <a:bodyPr wrap="square" rtlCol="0">
            <a:spAutoFit/>
          </a:bodyPr>
          <a:lstStyle/>
          <a:p>
            <a:pPr algn="r">
              <a:lnSpc>
                <a:spcPct val="70000"/>
              </a:lnSpc>
            </a:pPr>
            <a:endParaRPr lang="en-US" sz="1600" dirty="0" smtClean="0"/>
          </a:p>
          <a:p>
            <a:pPr algn="r">
              <a:lnSpc>
                <a:spcPct val="70000"/>
              </a:lnSpc>
            </a:pPr>
            <a:r>
              <a:rPr lang="en-US" sz="1600" dirty="0" smtClean="0"/>
              <a:t>Radiant Heat Flux (GW)</a:t>
            </a:r>
            <a:endParaRPr lang="en-US" sz="1600" dirty="0"/>
          </a:p>
        </p:txBody>
      </p:sp>
      <p:sp>
        <p:nvSpPr>
          <p:cNvPr id="9" name="TextBox 8"/>
          <p:cNvSpPr txBox="1"/>
          <p:nvPr/>
        </p:nvSpPr>
        <p:spPr>
          <a:xfrm>
            <a:off x="5450416" y="939260"/>
            <a:ext cx="2550583" cy="494494"/>
          </a:xfrm>
          <a:prstGeom prst="rect">
            <a:avLst/>
          </a:prstGeom>
          <a:solidFill>
            <a:schemeClr val="bg1"/>
          </a:solidFill>
          <a:ln>
            <a:solidFill>
              <a:srgbClr val="000000"/>
            </a:solidFill>
          </a:ln>
        </p:spPr>
        <p:txBody>
          <a:bodyPr wrap="square" rtlCol="0">
            <a:spAutoFit/>
          </a:bodyPr>
          <a:lstStyle/>
          <a:p>
            <a:pPr algn="ctr">
              <a:lnSpc>
                <a:spcPct val="80000"/>
              </a:lnSpc>
            </a:pPr>
            <a:r>
              <a:rPr lang="en-US" sz="1600" dirty="0" smtClean="0"/>
              <a:t>Cooling curve </a:t>
            </a:r>
          </a:p>
          <a:p>
            <a:pPr algn="ctr">
              <a:lnSpc>
                <a:spcPct val="80000"/>
              </a:lnSpc>
            </a:pPr>
            <a:r>
              <a:rPr lang="en-US" sz="1600" dirty="0" smtClean="0"/>
              <a:t>with calculated bounds</a:t>
            </a:r>
            <a:endParaRPr lang="en-US" sz="1600" dirty="0"/>
          </a:p>
        </p:txBody>
      </p:sp>
      <p:sp>
        <p:nvSpPr>
          <p:cNvPr id="10" name="TextBox 9"/>
          <p:cNvSpPr txBox="1"/>
          <p:nvPr/>
        </p:nvSpPr>
        <p:spPr>
          <a:xfrm>
            <a:off x="5016499" y="3198900"/>
            <a:ext cx="3702071" cy="359073"/>
          </a:xfrm>
          <a:prstGeom prst="rect">
            <a:avLst/>
          </a:prstGeom>
          <a:solidFill>
            <a:schemeClr val="bg1"/>
          </a:solidFill>
          <a:ln>
            <a:noFill/>
          </a:ln>
        </p:spPr>
        <p:txBody>
          <a:bodyPr wrap="square" rtlCol="0">
            <a:spAutoFit/>
          </a:bodyPr>
          <a:lstStyle/>
          <a:p>
            <a:pPr algn="ctr">
              <a:lnSpc>
                <a:spcPct val="50000"/>
              </a:lnSpc>
            </a:pPr>
            <a:endParaRPr lang="en-US" sz="1600" dirty="0" smtClean="0"/>
          </a:p>
          <a:p>
            <a:pPr algn="ctr">
              <a:lnSpc>
                <a:spcPct val="50000"/>
              </a:lnSpc>
            </a:pPr>
            <a:r>
              <a:rPr lang="en-US" sz="1600" dirty="0" smtClean="0"/>
              <a:t>10 hours</a:t>
            </a:r>
            <a:endParaRPr lang="en-US" sz="1600" dirty="0"/>
          </a:p>
        </p:txBody>
      </p:sp>
      <p:cxnSp>
        <p:nvCxnSpPr>
          <p:cNvPr id="11" name="Straight Arrow Connector 10"/>
          <p:cNvCxnSpPr/>
          <p:nvPr/>
        </p:nvCxnSpPr>
        <p:spPr>
          <a:xfrm>
            <a:off x="5016499" y="3289305"/>
            <a:ext cx="3776154"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3" name="Rectangular Callout 12"/>
          <p:cNvSpPr/>
          <p:nvPr/>
        </p:nvSpPr>
        <p:spPr>
          <a:xfrm>
            <a:off x="1270002" y="2137832"/>
            <a:ext cx="783166" cy="370417"/>
          </a:xfrm>
          <a:prstGeom prst="wedgeRectCallout">
            <a:avLst>
              <a:gd name="adj1" fmla="val -1914"/>
              <a:gd name="adj2" fmla="val 165357"/>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08:15</a:t>
            </a:r>
            <a:endParaRPr lang="en-US" dirty="0">
              <a:solidFill>
                <a:schemeClr val="tx1"/>
              </a:solidFill>
            </a:endParaRPr>
          </a:p>
        </p:txBody>
      </p:sp>
      <p:sp>
        <p:nvSpPr>
          <p:cNvPr id="14" name="Rectangular Callout 13"/>
          <p:cNvSpPr/>
          <p:nvPr/>
        </p:nvSpPr>
        <p:spPr>
          <a:xfrm>
            <a:off x="3454402" y="1919815"/>
            <a:ext cx="783166" cy="370417"/>
          </a:xfrm>
          <a:prstGeom prst="wedgeRectCallout">
            <a:avLst>
              <a:gd name="adj1" fmla="val -49211"/>
              <a:gd name="adj2" fmla="val 162500"/>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18:00</a:t>
            </a:r>
            <a:endParaRPr lang="en-US" dirty="0">
              <a:solidFill>
                <a:schemeClr val="tx1"/>
              </a:solidFill>
            </a:endParaRPr>
          </a:p>
        </p:txBody>
      </p:sp>
      <p:sp>
        <p:nvSpPr>
          <p:cNvPr id="15" name="Rectangular Callout 14"/>
          <p:cNvSpPr/>
          <p:nvPr/>
        </p:nvSpPr>
        <p:spPr>
          <a:xfrm>
            <a:off x="1174750" y="935038"/>
            <a:ext cx="783166" cy="370417"/>
          </a:xfrm>
          <a:prstGeom prst="wedgeRectCallout">
            <a:avLst>
              <a:gd name="adj1" fmla="val 91330"/>
              <a:gd name="adj2" fmla="val 73929"/>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12:15</a:t>
            </a:r>
            <a:endParaRPr lang="en-US" dirty="0">
              <a:solidFill>
                <a:schemeClr val="tx1"/>
              </a:solidFill>
            </a:endParaRPr>
          </a:p>
        </p:txBody>
      </p:sp>
    </p:spTree>
    <p:extLst>
      <p:ext uri="{BB962C8B-B14F-4D97-AF65-F5344CB8AC3E}">
        <p14:creationId xmlns:p14="http://schemas.microsoft.com/office/powerpoint/2010/main" val="271061388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103"/>
            <a:ext cx="9144000" cy="1143000"/>
          </a:xfrm>
        </p:spPr>
        <p:txBody>
          <a:bodyPr>
            <a:normAutofit fontScale="90000"/>
          </a:bodyPr>
          <a:lstStyle/>
          <a:p>
            <a:pPr>
              <a:lnSpc>
                <a:spcPct val="80000"/>
              </a:lnSpc>
            </a:pPr>
            <a:r>
              <a:rPr lang="en-US" dirty="0" smtClean="0"/>
              <a:t>Heat flux and SEVIRI images:</a:t>
            </a:r>
            <a:br>
              <a:rPr lang="en-US" dirty="0" smtClean="0"/>
            </a:br>
            <a:r>
              <a:rPr lang="en-US" dirty="0" smtClean="0"/>
              <a:t>18 March 2012 </a:t>
            </a:r>
            <a:endParaRPr lang="en-US" dirty="0"/>
          </a:p>
        </p:txBody>
      </p:sp>
      <p:pic>
        <p:nvPicPr>
          <p:cNvPr id="3" name="Picture 2" descr="Screen shot 2013-12-16 at 11.46.1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50" y="1002268"/>
            <a:ext cx="8242540" cy="5486400"/>
          </a:xfrm>
          <a:prstGeom prst="rect">
            <a:avLst/>
          </a:prstGeom>
        </p:spPr>
      </p:pic>
      <p:sp>
        <p:nvSpPr>
          <p:cNvPr id="4" name="TextBox 3"/>
          <p:cNvSpPr txBox="1"/>
          <p:nvPr/>
        </p:nvSpPr>
        <p:spPr>
          <a:xfrm>
            <a:off x="2590800" y="6488668"/>
            <a:ext cx="6553200" cy="369332"/>
          </a:xfrm>
          <a:prstGeom prst="rect">
            <a:avLst/>
          </a:prstGeom>
          <a:noFill/>
        </p:spPr>
        <p:txBody>
          <a:bodyPr wrap="square" rtlCol="0">
            <a:spAutoFit/>
          </a:bodyPr>
          <a:lstStyle/>
          <a:p>
            <a:r>
              <a:rPr lang="es-ES_tradnl" i="1" dirty="0" smtClean="0"/>
              <a:t>Figures </a:t>
            </a:r>
            <a:r>
              <a:rPr lang="es-ES_tradnl" i="1" dirty="0" err="1" smtClean="0"/>
              <a:t>from</a:t>
            </a:r>
            <a:r>
              <a:rPr lang="es-ES_tradnl" i="1" dirty="0" smtClean="0"/>
              <a:t> </a:t>
            </a:r>
            <a:r>
              <a:rPr lang="es-ES_tradnl" i="1" dirty="0" err="1" smtClean="0"/>
              <a:t>Bonaccorso</a:t>
            </a:r>
            <a:r>
              <a:rPr lang="es-ES_tradnl" i="1" dirty="0" smtClean="0"/>
              <a:t> et </a:t>
            </a:r>
            <a:r>
              <a:rPr lang="es-ES_tradnl" i="1" dirty="0" err="1" smtClean="0"/>
              <a:t>al.,Bull</a:t>
            </a:r>
            <a:r>
              <a:rPr lang="es-ES_tradnl" i="1" dirty="0" smtClean="0"/>
              <a:t> </a:t>
            </a:r>
            <a:r>
              <a:rPr lang="es-ES_tradnl" i="1" dirty="0" err="1"/>
              <a:t>Volcanol</a:t>
            </a:r>
            <a:r>
              <a:rPr lang="es-ES_tradnl" i="1" dirty="0"/>
              <a:t> (2013) 75:690</a:t>
            </a:r>
            <a:endParaRPr lang="en-US" i="1" dirty="0"/>
          </a:p>
        </p:txBody>
      </p:sp>
      <p:sp>
        <p:nvSpPr>
          <p:cNvPr id="5" name="TextBox 4"/>
          <p:cNvSpPr txBox="1"/>
          <p:nvPr/>
        </p:nvSpPr>
        <p:spPr>
          <a:xfrm>
            <a:off x="493166" y="3259646"/>
            <a:ext cx="4036503" cy="494494"/>
          </a:xfrm>
          <a:prstGeom prst="rect">
            <a:avLst/>
          </a:prstGeom>
          <a:solidFill>
            <a:schemeClr val="bg1"/>
          </a:solidFill>
          <a:ln>
            <a:noFill/>
          </a:ln>
        </p:spPr>
        <p:txBody>
          <a:bodyPr wrap="square" rtlCol="0">
            <a:spAutoFit/>
          </a:bodyPr>
          <a:lstStyle/>
          <a:p>
            <a:pPr algn="r">
              <a:lnSpc>
                <a:spcPct val="80000"/>
              </a:lnSpc>
            </a:pPr>
            <a:endParaRPr lang="en-US" sz="1600" dirty="0" smtClean="0"/>
          </a:p>
          <a:p>
            <a:pPr algn="r">
              <a:lnSpc>
                <a:spcPct val="80000"/>
              </a:lnSpc>
            </a:pPr>
            <a:r>
              <a:rPr lang="en-US" sz="1600" dirty="0" smtClean="0"/>
              <a:t>04:30 on 18 March – 08:00 on 19 March 2011</a:t>
            </a:r>
            <a:endParaRPr lang="en-US" sz="1600" dirty="0"/>
          </a:p>
        </p:txBody>
      </p:sp>
      <p:cxnSp>
        <p:nvCxnSpPr>
          <p:cNvPr id="6" name="Straight Arrow Connector 5"/>
          <p:cNvCxnSpPr/>
          <p:nvPr/>
        </p:nvCxnSpPr>
        <p:spPr>
          <a:xfrm>
            <a:off x="1005416" y="3333750"/>
            <a:ext cx="3534834" cy="21167"/>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1" name="Rectangular Callout 10"/>
          <p:cNvSpPr/>
          <p:nvPr/>
        </p:nvSpPr>
        <p:spPr>
          <a:xfrm>
            <a:off x="1972735" y="1458380"/>
            <a:ext cx="783166" cy="370417"/>
          </a:xfrm>
          <a:prstGeom prst="wedgeRectCallout">
            <a:avLst>
              <a:gd name="adj1" fmla="val -49211"/>
              <a:gd name="adj2" fmla="val 162500"/>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11:30</a:t>
            </a:r>
            <a:endParaRPr lang="en-US" dirty="0">
              <a:solidFill>
                <a:schemeClr val="tx1"/>
              </a:solidFill>
            </a:endParaRPr>
          </a:p>
        </p:txBody>
      </p:sp>
      <p:sp>
        <p:nvSpPr>
          <p:cNvPr id="12" name="Rectangular Callout 11"/>
          <p:cNvSpPr/>
          <p:nvPr/>
        </p:nvSpPr>
        <p:spPr>
          <a:xfrm>
            <a:off x="1005416" y="761480"/>
            <a:ext cx="783166" cy="370417"/>
          </a:xfrm>
          <a:prstGeom prst="wedgeRectCallout">
            <a:avLst>
              <a:gd name="adj1" fmla="val 29168"/>
              <a:gd name="adj2" fmla="val 131072"/>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09:15</a:t>
            </a:r>
            <a:endParaRPr lang="en-US" dirty="0">
              <a:solidFill>
                <a:schemeClr val="tx1"/>
              </a:solidFill>
            </a:endParaRPr>
          </a:p>
        </p:txBody>
      </p:sp>
      <p:sp>
        <p:nvSpPr>
          <p:cNvPr id="13" name="TextBox 12"/>
          <p:cNvSpPr txBox="1"/>
          <p:nvPr/>
        </p:nvSpPr>
        <p:spPr>
          <a:xfrm>
            <a:off x="5450416" y="1334303"/>
            <a:ext cx="2550583" cy="494494"/>
          </a:xfrm>
          <a:prstGeom prst="rect">
            <a:avLst/>
          </a:prstGeom>
          <a:solidFill>
            <a:schemeClr val="bg1"/>
          </a:solidFill>
          <a:ln>
            <a:solidFill>
              <a:srgbClr val="000000"/>
            </a:solidFill>
          </a:ln>
        </p:spPr>
        <p:txBody>
          <a:bodyPr wrap="square" rtlCol="0">
            <a:spAutoFit/>
          </a:bodyPr>
          <a:lstStyle/>
          <a:p>
            <a:pPr algn="ctr">
              <a:lnSpc>
                <a:spcPct val="80000"/>
              </a:lnSpc>
            </a:pPr>
            <a:r>
              <a:rPr lang="en-US" sz="1600" dirty="0" smtClean="0"/>
              <a:t>Cooling curve </a:t>
            </a:r>
          </a:p>
          <a:p>
            <a:pPr algn="ctr">
              <a:lnSpc>
                <a:spcPct val="80000"/>
              </a:lnSpc>
            </a:pPr>
            <a:r>
              <a:rPr lang="en-US" sz="1600" dirty="0" smtClean="0"/>
              <a:t>with calculated bounds</a:t>
            </a:r>
            <a:endParaRPr lang="en-US" sz="1600" dirty="0"/>
          </a:p>
        </p:txBody>
      </p:sp>
      <p:sp>
        <p:nvSpPr>
          <p:cNvPr id="14" name="TextBox 13"/>
          <p:cNvSpPr txBox="1"/>
          <p:nvPr/>
        </p:nvSpPr>
        <p:spPr>
          <a:xfrm>
            <a:off x="4857750" y="3474058"/>
            <a:ext cx="3786739" cy="449354"/>
          </a:xfrm>
          <a:prstGeom prst="rect">
            <a:avLst/>
          </a:prstGeom>
          <a:solidFill>
            <a:schemeClr val="bg1"/>
          </a:solidFill>
          <a:ln>
            <a:noFill/>
          </a:ln>
        </p:spPr>
        <p:txBody>
          <a:bodyPr wrap="square" rtlCol="0">
            <a:spAutoFit/>
          </a:bodyPr>
          <a:lstStyle/>
          <a:p>
            <a:pPr algn="ctr">
              <a:lnSpc>
                <a:spcPct val="70000"/>
              </a:lnSpc>
            </a:pPr>
            <a:endParaRPr lang="en-US" sz="1600" dirty="0" smtClean="0"/>
          </a:p>
          <a:p>
            <a:pPr algn="ctr">
              <a:lnSpc>
                <a:spcPct val="70000"/>
              </a:lnSpc>
            </a:pPr>
            <a:r>
              <a:rPr lang="en-US" sz="1600" dirty="0" smtClean="0"/>
              <a:t>22 hours</a:t>
            </a:r>
            <a:endParaRPr lang="en-US" sz="1600" dirty="0"/>
          </a:p>
        </p:txBody>
      </p:sp>
      <p:cxnSp>
        <p:nvCxnSpPr>
          <p:cNvPr id="15" name="Straight Arrow Connector 14"/>
          <p:cNvCxnSpPr/>
          <p:nvPr/>
        </p:nvCxnSpPr>
        <p:spPr>
          <a:xfrm>
            <a:off x="4942418" y="3553880"/>
            <a:ext cx="3776154"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rot="16200000">
            <a:off x="-682846" y="1814190"/>
            <a:ext cx="2399225" cy="449354"/>
          </a:xfrm>
          <a:prstGeom prst="rect">
            <a:avLst/>
          </a:prstGeom>
          <a:solidFill>
            <a:schemeClr val="bg1"/>
          </a:solidFill>
          <a:ln>
            <a:noFill/>
          </a:ln>
        </p:spPr>
        <p:txBody>
          <a:bodyPr wrap="square" rtlCol="0">
            <a:spAutoFit/>
          </a:bodyPr>
          <a:lstStyle/>
          <a:p>
            <a:pPr algn="r">
              <a:lnSpc>
                <a:spcPct val="70000"/>
              </a:lnSpc>
            </a:pPr>
            <a:endParaRPr lang="en-US" sz="1600" dirty="0" smtClean="0"/>
          </a:p>
          <a:p>
            <a:pPr algn="r">
              <a:lnSpc>
                <a:spcPct val="70000"/>
              </a:lnSpc>
            </a:pPr>
            <a:r>
              <a:rPr lang="en-US" sz="1600" dirty="0" smtClean="0"/>
              <a:t>Radiant Heat Flux (GW)</a:t>
            </a:r>
          </a:p>
        </p:txBody>
      </p:sp>
      <p:sp>
        <p:nvSpPr>
          <p:cNvPr id="10" name="Rectangular Callout 9"/>
          <p:cNvSpPr/>
          <p:nvPr/>
        </p:nvSpPr>
        <p:spPr>
          <a:xfrm>
            <a:off x="730249" y="2412999"/>
            <a:ext cx="666749" cy="370417"/>
          </a:xfrm>
          <a:prstGeom prst="wedgeRectCallout">
            <a:avLst>
              <a:gd name="adj1" fmla="val 30518"/>
              <a:gd name="adj2" fmla="val 148214"/>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6:30</a:t>
            </a:r>
            <a:endParaRPr lang="en-US" dirty="0">
              <a:solidFill>
                <a:schemeClr val="tx1"/>
              </a:solidFill>
            </a:endParaRPr>
          </a:p>
        </p:txBody>
      </p:sp>
    </p:spTree>
    <p:extLst>
      <p:ext uri="{BB962C8B-B14F-4D97-AF65-F5344CB8AC3E}">
        <p14:creationId xmlns:p14="http://schemas.microsoft.com/office/powerpoint/2010/main" val="417726050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167" y="274638"/>
            <a:ext cx="3968750" cy="3217862"/>
          </a:xfrm>
        </p:spPr>
        <p:txBody>
          <a:bodyPr>
            <a:normAutofit/>
          </a:bodyPr>
          <a:lstStyle/>
          <a:p>
            <a:r>
              <a:rPr lang="en-US" sz="3600" dirty="0" smtClean="0"/>
              <a:t>Magnetic intensity differences at BVD from CSR reference station</a:t>
            </a:r>
            <a:endParaRPr lang="en-US" sz="3600" dirty="0"/>
          </a:p>
        </p:txBody>
      </p:sp>
      <p:sp>
        <p:nvSpPr>
          <p:cNvPr id="4" name="Content Placeholder 3"/>
          <p:cNvSpPr>
            <a:spLocks noGrp="1"/>
          </p:cNvSpPr>
          <p:nvPr>
            <p:ph idx="1"/>
          </p:nvPr>
        </p:nvSpPr>
        <p:spPr>
          <a:xfrm>
            <a:off x="457200" y="3302000"/>
            <a:ext cx="3088217" cy="2681817"/>
          </a:xfrm>
        </p:spPr>
        <p:txBody>
          <a:bodyPr>
            <a:normAutofit/>
          </a:bodyPr>
          <a:lstStyle/>
          <a:p>
            <a:r>
              <a:rPr lang="en-US" sz="2800" dirty="0" smtClean="0"/>
              <a:t>BVD is &lt; 1 km from Southeast Crater</a:t>
            </a:r>
          </a:p>
          <a:p>
            <a:r>
              <a:rPr lang="en-US" sz="2800" dirty="0" smtClean="0"/>
              <a:t>CSR is 25 km NW of summit</a:t>
            </a:r>
            <a:endParaRPr lang="en-US" sz="2800" dirty="0"/>
          </a:p>
        </p:txBody>
      </p:sp>
      <p:pic>
        <p:nvPicPr>
          <p:cNvPr id="3" name="Picture 2" descr="Screen shot 2013-12-16 at 12.21.4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1216" y="497416"/>
            <a:ext cx="4583340" cy="5486400"/>
          </a:xfrm>
          <a:prstGeom prst="rect">
            <a:avLst/>
          </a:prstGeom>
        </p:spPr>
      </p:pic>
    </p:spTree>
    <p:extLst>
      <p:ext uri="{BB962C8B-B14F-4D97-AF65-F5344CB8AC3E}">
        <p14:creationId xmlns:p14="http://schemas.microsoft.com/office/powerpoint/2010/main" val="201385084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RUPTURE PROCESS OF THE 2004 SUMATRA-ANDAMAN EARTHQUAKE VIEWED FROM STRAINMETER DATA</a:t>
            </a:r>
            <a:endParaRPr lang="en-US" dirty="0"/>
          </a:p>
        </p:txBody>
      </p:sp>
      <p:sp>
        <p:nvSpPr>
          <p:cNvPr id="4" name="Text Placeholder 3"/>
          <p:cNvSpPr>
            <a:spLocks noGrp="1"/>
          </p:cNvSpPr>
          <p:nvPr>
            <p:ph type="body" idx="1"/>
          </p:nvPr>
        </p:nvSpPr>
        <p:spPr/>
        <p:txBody>
          <a:bodyPr/>
          <a:lstStyle/>
          <a:p>
            <a:r>
              <a:rPr lang="fi-FI" dirty="0" err="1" smtClean="0"/>
              <a:t>Yasuhiro</a:t>
            </a:r>
            <a:r>
              <a:rPr lang="fi-FI" dirty="0" smtClean="0"/>
              <a:t> </a:t>
            </a:r>
            <a:r>
              <a:rPr lang="fi-FI" dirty="0" err="1" smtClean="0"/>
              <a:t>Yoshida</a:t>
            </a:r>
            <a:endParaRPr lang="fi-FI" dirty="0" smtClean="0"/>
          </a:p>
          <a:p>
            <a:r>
              <a:rPr lang="en-US" dirty="0"/>
              <a:t>J. Earthquake and Tsunami 2009.03:35-42. </a:t>
            </a:r>
          </a:p>
        </p:txBody>
      </p:sp>
    </p:spTree>
    <p:extLst>
      <p:ext uri="{BB962C8B-B14F-4D97-AF65-F5344CB8AC3E}">
        <p14:creationId xmlns:p14="http://schemas.microsoft.com/office/powerpoint/2010/main" val="18681373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creen shot 2013-12-16 at 1.16.1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358188" cy="6858000"/>
          </a:xfrm>
          <a:prstGeom prst="rect">
            <a:avLst/>
          </a:prstGeom>
        </p:spPr>
      </p:pic>
    </p:spTree>
    <p:extLst>
      <p:ext uri="{BB962C8B-B14F-4D97-AF65-F5344CB8AC3E}">
        <p14:creationId xmlns:p14="http://schemas.microsoft.com/office/powerpoint/2010/main" val="279458151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Dilatometer data</a:t>
            </a:r>
            <a:br>
              <a:rPr lang="en-US" dirty="0" smtClean="0"/>
            </a:br>
            <a:endParaRPr lang="en-US" dirty="0"/>
          </a:p>
        </p:txBody>
      </p:sp>
      <p:pic>
        <p:nvPicPr>
          <p:cNvPr id="3" name="Picture 2" descr="Screen shot 2013-12-16 at 1.20.5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810" y="874975"/>
            <a:ext cx="8158628" cy="5486400"/>
          </a:xfrm>
          <a:prstGeom prst="rect">
            <a:avLst/>
          </a:prstGeom>
        </p:spPr>
      </p:pic>
      <p:cxnSp>
        <p:nvCxnSpPr>
          <p:cNvPr id="4" name="Straight Arrow Connector 3"/>
          <p:cNvCxnSpPr/>
          <p:nvPr/>
        </p:nvCxnSpPr>
        <p:spPr>
          <a:xfrm>
            <a:off x="1262500" y="3399625"/>
            <a:ext cx="3311705" cy="0"/>
          </a:xfrm>
          <a:prstGeom prst="straightConnector1">
            <a:avLst/>
          </a:prstGeom>
          <a:ln w="127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2481504" y="3367813"/>
            <a:ext cx="736099" cy="276999"/>
          </a:xfrm>
          <a:prstGeom prst="rect">
            <a:avLst/>
          </a:prstGeom>
          <a:solidFill>
            <a:schemeClr val="bg1"/>
          </a:solidFill>
        </p:spPr>
        <p:txBody>
          <a:bodyPr wrap="none" rtlCol="0">
            <a:spAutoFit/>
          </a:bodyPr>
          <a:lstStyle/>
          <a:p>
            <a:r>
              <a:rPr lang="en-US" sz="1200" dirty="0" smtClean="0"/>
              <a:t>20 hours</a:t>
            </a:r>
            <a:endParaRPr lang="en-US" sz="1200" dirty="0"/>
          </a:p>
        </p:txBody>
      </p:sp>
      <p:sp>
        <p:nvSpPr>
          <p:cNvPr id="8" name="TextBox 7"/>
          <p:cNvSpPr txBox="1"/>
          <p:nvPr/>
        </p:nvSpPr>
        <p:spPr>
          <a:xfrm>
            <a:off x="1747018" y="920004"/>
            <a:ext cx="1050971" cy="544765"/>
          </a:xfrm>
          <a:prstGeom prst="rect">
            <a:avLst/>
          </a:prstGeom>
          <a:noFill/>
        </p:spPr>
        <p:txBody>
          <a:bodyPr wrap="square" rtlCol="0">
            <a:spAutoFit/>
          </a:bodyPr>
          <a:lstStyle/>
          <a:p>
            <a:pPr algn="ctr">
              <a:lnSpc>
                <a:spcPct val="80000"/>
              </a:lnSpc>
            </a:pPr>
            <a:r>
              <a:rPr lang="en-US" dirty="0" smtClean="0"/>
              <a:t>Strain, r=6 km</a:t>
            </a:r>
            <a:endParaRPr lang="en-US" dirty="0"/>
          </a:p>
        </p:txBody>
      </p:sp>
      <p:sp>
        <p:nvSpPr>
          <p:cNvPr id="9" name="TextBox 8"/>
          <p:cNvSpPr txBox="1"/>
          <p:nvPr/>
        </p:nvSpPr>
        <p:spPr>
          <a:xfrm>
            <a:off x="1231993" y="3743833"/>
            <a:ext cx="1050971" cy="544765"/>
          </a:xfrm>
          <a:prstGeom prst="rect">
            <a:avLst/>
          </a:prstGeom>
          <a:noFill/>
        </p:spPr>
        <p:txBody>
          <a:bodyPr wrap="square" rtlCol="0">
            <a:spAutoFit/>
          </a:bodyPr>
          <a:lstStyle/>
          <a:p>
            <a:pPr algn="ctr">
              <a:lnSpc>
                <a:spcPct val="80000"/>
              </a:lnSpc>
            </a:pPr>
            <a:r>
              <a:rPr lang="en-US" dirty="0" smtClean="0"/>
              <a:t>Strain, r=10 km</a:t>
            </a:r>
            <a:endParaRPr lang="en-US" dirty="0"/>
          </a:p>
        </p:txBody>
      </p:sp>
      <p:cxnSp>
        <p:nvCxnSpPr>
          <p:cNvPr id="10" name="Straight Arrow Connector 9"/>
          <p:cNvCxnSpPr/>
          <p:nvPr/>
        </p:nvCxnSpPr>
        <p:spPr>
          <a:xfrm>
            <a:off x="4491836" y="920004"/>
            <a:ext cx="0" cy="2278072"/>
          </a:xfrm>
          <a:prstGeom prst="straightConnector1">
            <a:avLst/>
          </a:prstGeom>
          <a:ln w="127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370127" y="1623520"/>
            <a:ext cx="823625" cy="493981"/>
          </a:xfrm>
          <a:prstGeom prst="rect">
            <a:avLst/>
          </a:prstGeom>
          <a:noFill/>
        </p:spPr>
        <p:txBody>
          <a:bodyPr wrap="none" rtlCol="0">
            <a:spAutoFit/>
          </a:bodyPr>
          <a:lstStyle/>
          <a:p>
            <a:pPr>
              <a:lnSpc>
                <a:spcPct val="70000"/>
              </a:lnSpc>
            </a:pPr>
            <a:r>
              <a:rPr lang="en-US" dirty="0" smtClean="0"/>
              <a:t>0.35E6</a:t>
            </a:r>
          </a:p>
          <a:p>
            <a:pPr>
              <a:lnSpc>
                <a:spcPct val="70000"/>
              </a:lnSpc>
            </a:pPr>
            <a:r>
              <a:rPr lang="en-US" dirty="0" smtClean="0"/>
              <a:t>counts</a:t>
            </a:r>
            <a:endParaRPr lang="en-US" dirty="0"/>
          </a:p>
        </p:txBody>
      </p:sp>
      <p:sp>
        <p:nvSpPr>
          <p:cNvPr id="13" name="TextBox 12"/>
          <p:cNvSpPr txBox="1"/>
          <p:nvPr/>
        </p:nvSpPr>
        <p:spPr>
          <a:xfrm>
            <a:off x="7568050" y="1870510"/>
            <a:ext cx="823625" cy="493981"/>
          </a:xfrm>
          <a:prstGeom prst="rect">
            <a:avLst/>
          </a:prstGeom>
          <a:noFill/>
        </p:spPr>
        <p:txBody>
          <a:bodyPr wrap="none" rtlCol="0">
            <a:spAutoFit/>
          </a:bodyPr>
          <a:lstStyle/>
          <a:p>
            <a:pPr>
              <a:lnSpc>
                <a:spcPct val="70000"/>
              </a:lnSpc>
            </a:pPr>
            <a:r>
              <a:rPr lang="en-US" dirty="0" smtClean="0"/>
              <a:t>0.35E6</a:t>
            </a:r>
          </a:p>
          <a:p>
            <a:pPr>
              <a:lnSpc>
                <a:spcPct val="70000"/>
              </a:lnSpc>
            </a:pPr>
            <a:r>
              <a:rPr lang="en-US" dirty="0" smtClean="0"/>
              <a:t>counts</a:t>
            </a:r>
            <a:endParaRPr lang="en-US" dirty="0"/>
          </a:p>
        </p:txBody>
      </p:sp>
      <p:cxnSp>
        <p:nvCxnSpPr>
          <p:cNvPr id="14" name="Straight Arrow Connector 13"/>
          <p:cNvCxnSpPr/>
          <p:nvPr/>
        </p:nvCxnSpPr>
        <p:spPr>
          <a:xfrm>
            <a:off x="4479452" y="3574508"/>
            <a:ext cx="0" cy="2234068"/>
          </a:xfrm>
          <a:prstGeom prst="straightConnector1">
            <a:avLst/>
          </a:prstGeom>
          <a:ln w="127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366753" y="3865165"/>
            <a:ext cx="823625" cy="493981"/>
          </a:xfrm>
          <a:prstGeom prst="rect">
            <a:avLst/>
          </a:prstGeom>
          <a:noFill/>
        </p:spPr>
        <p:txBody>
          <a:bodyPr wrap="none" rtlCol="0">
            <a:spAutoFit/>
          </a:bodyPr>
          <a:lstStyle/>
          <a:p>
            <a:pPr>
              <a:lnSpc>
                <a:spcPct val="70000"/>
              </a:lnSpc>
            </a:pPr>
            <a:r>
              <a:rPr lang="en-US" dirty="0" smtClean="0"/>
              <a:t>0.35E6</a:t>
            </a:r>
          </a:p>
          <a:p>
            <a:pPr>
              <a:lnSpc>
                <a:spcPct val="70000"/>
              </a:lnSpc>
            </a:pPr>
            <a:r>
              <a:rPr lang="en-US" dirty="0" smtClean="0"/>
              <a:t>counts</a:t>
            </a:r>
            <a:endParaRPr lang="en-US" dirty="0"/>
          </a:p>
        </p:txBody>
      </p:sp>
      <p:sp>
        <p:nvSpPr>
          <p:cNvPr id="17" name="TextBox 16"/>
          <p:cNvSpPr txBox="1"/>
          <p:nvPr/>
        </p:nvSpPr>
        <p:spPr>
          <a:xfrm>
            <a:off x="7568050" y="3892433"/>
            <a:ext cx="823625" cy="493981"/>
          </a:xfrm>
          <a:prstGeom prst="rect">
            <a:avLst/>
          </a:prstGeom>
          <a:noFill/>
        </p:spPr>
        <p:txBody>
          <a:bodyPr wrap="none" rtlCol="0">
            <a:spAutoFit/>
          </a:bodyPr>
          <a:lstStyle/>
          <a:p>
            <a:pPr>
              <a:lnSpc>
                <a:spcPct val="70000"/>
              </a:lnSpc>
            </a:pPr>
            <a:r>
              <a:rPr lang="en-US" dirty="0" smtClean="0"/>
              <a:t>0.35E6</a:t>
            </a:r>
          </a:p>
          <a:p>
            <a:pPr>
              <a:lnSpc>
                <a:spcPct val="70000"/>
              </a:lnSpc>
            </a:pPr>
            <a:r>
              <a:rPr lang="en-US" dirty="0" smtClean="0"/>
              <a:t>counts</a:t>
            </a:r>
            <a:endParaRPr lang="en-US" dirty="0"/>
          </a:p>
        </p:txBody>
      </p:sp>
      <p:sp>
        <p:nvSpPr>
          <p:cNvPr id="18" name="TextBox 17"/>
          <p:cNvSpPr txBox="1"/>
          <p:nvPr/>
        </p:nvSpPr>
        <p:spPr>
          <a:xfrm>
            <a:off x="5677682" y="920004"/>
            <a:ext cx="1050971" cy="544765"/>
          </a:xfrm>
          <a:prstGeom prst="rect">
            <a:avLst/>
          </a:prstGeom>
          <a:noFill/>
        </p:spPr>
        <p:txBody>
          <a:bodyPr wrap="square" rtlCol="0">
            <a:spAutoFit/>
          </a:bodyPr>
          <a:lstStyle/>
          <a:p>
            <a:pPr algn="ctr">
              <a:lnSpc>
                <a:spcPct val="80000"/>
              </a:lnSpc>
            </a:pPr>
            <a:r>
              <a:rPr lang="en-US" dirty="0" smtClean="0"/>
              <a:t>Strain, r=6 km</a:t>
            </a:r>
            <a:endParaRPr lang="en-US" dirty="0"/>
          </a:p>
        </p:txBody>
      </p:sp>
      <p:sp>
        <p:nvSpPr>
          <p:cNvPr id="19" name="TextBox 18"/>
          <p:cNvSpPr txBox="1"/>
          <p:nvPr/>
        </p:nvSpPr>
        <p:spPr>
          <a:xfrm>
            <a:off x="5795270" y="3594659"/>
            <a:ext cx="1050971" cy="544765"/>
          </a:xfrm>
          <a:prstGeom prst="rect">
            <a:avLst/>
          </a:prstGeom>
          <a:noFill/>
        </p:spPr>
        <p:txBody>
          <a:bodyPr wrap="square" rtlCol="0">
            <a:spAutoFit/>
          </a:bodyPr>
          <a:lstStyle/>
          <a:p>
            <a:pPr algn="ctr">
              <a:lnSpc>
                <a:spcPct val="80000"/>
              </a:lnSpc>
            </a:pPr>
            <a:r>
              <a:rPr lang="en-US" dirty="0" smtClean="0"/>
              <a:t>Strain, r=10 km</a:t>
            </a:r>
            <a:endParaRPr lang="en-US" dirty="0"/>
          </a:p>
        </p:txBody>
      </p:sp>
      <p:cxnSp>
        <p:nvCxnSpPr>
          <p:cNvPr id="24" name="Straight Arrow Connector 23"/>
          <p:cNvCxnSpPr/>
          <p:nvPr/>
        </p:nvCxnSpPr>
        <p:spPr>
          <a:xfrm>
            <a:off x="8501148" y="951033"/>
            <a:ext cx="0" cy="2287216"/>
          </a:xfrm>
          <a:prstGeom prst="straightConnector1">
            <a:avLst/>
          </a:prstGeom>
          <a:ln w="127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8512282" y="3605537"/>
            <a:ext cx="0" cy="2234068"/>
          </a:xfrm>
          <a:prstGeom prst="straightConnector1">
            <a:avLst/>
          </a:prstGeom>
          <a:ln w="127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5363336" y="3400658"/>
            <a:ext cx="3311705" cy="0"/>
          </a:xfrm>
          <a:prstGeom prst="straightConnector1">
            <a:avLst/>
          </a:prstGeom>
          <a:ln w="127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6519972" y="3393161"/>
            <a:ext cx="736099" cy="276999"/>
          </a:xfrm>
          <a:prstGeom prst="rect">
            <a:avLst/>
          </a:prstGeom>
          <a:solidFill>
            <a:schemeClr val="bg1"/>
          </a:solidFill>
        </p:spPr>
        <p:txBody>
          <a:bodyPr wrap="none" rtlCol="0">
            <a:spAutoFit/>
          </a:bodyPr>
          <a:lstStyle/>
          <a:p>
            <a:r>
              <a:rPr lang="en-US" sz="1200" dirty="0" smtClean="0"/>
              <a:t>20 hours</a:t>
            </a:r>
            <a:endParaRPr lang="en-US" sz="1200" dirty="0"/>
          </a:p>
        </p:txBody>
      </p:sp>
      <p:cxnSp>
        <p:nvCxnSpPr>
          <p:cNvPr id="32" name="Straight Arrow Connector 31"/>
          <p:cNvCxnSpPr/>
          <p:nvPr/>
        </p:nvCxnSpPr>
        <p:spPr>
          <a:xfrm>
            <a:off x="618101" y="3790403"/>
            <a:ext cx="0" cy="2018173"/>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619497" y="1023527"/>
            <a:ext cx="0" cy="2018173"/>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rot="16200000">
            <a:off x="-236062" y="4556378"/>
            <a:ext cx="1133990" cy="300082"/>
          </a:xfrm>
          <a:prstGeom prst="rect">
            <a:avLst/>
          </a:prstGeom>
          <a:noFill/>
        </p:spPr>
        <p:txBody>
          <a:bodyPr wrap="square" rtlCol="0">
            <a:spAutoFit/>
          </a:bodyPr>
          <a:lstStyle/>
          <a:p>
            <a:pPr>
              <a:lnSpc>
                <a:spcPct val="70000"/>
              </a:lnSpc>
            </a:pPr>
            <a:r>
              <a:rPr lang="en-US" dirty="0" smtClean="0"/>
              <a:t>Extension</a:t>
            </a:r>
            <a:endParaRPr lang="en-US" dirty="0"/>
          </a:p>
        </p:txBody>
      </p:sp>
      <p:sp>
        <p:nvSpPr>
          <p:cNvPr id="36" name="TextBox 35"/>
          <p:cNvSpPr txBox="1"/>
          <p:nvPr/>
        </p:nvSpPr>
        <p:spPr>
          <a:xfrm rot="16200000">
            <a:off x="-402686" y="1869562"/>
            <a:ext cx="1419690" cy="300082"/>
          </a:xfrm>
          <a:prstGeom prst="rect">
            <a:avLst/>
          </a:prstGeom>
          <a:noFill/>
        </p:spPr>
        <p:txBody>
          <a:bodyPr wrap="square" rtlCol="0">
            <a:spAutoFit/>
          </a:bodyPr>
          <a:lstStyle/>
          <a:p>
            <a:pPr>
              <a:lnSpc>
                <a:spcPct val="70000"/>
              </a:lnSpc>
            </a:pPr>
            <a:r>
              <a:rPr lang="en-US" dirty="0" smtClean="0"/>
              <a:t>Contraction</a:t>
            </a:r>
            <a:endParaRPr lang="en-US" dirty="0"/>
          </a:p>
        </p:txBody>
      </p:sp>
    </p:spTree>
    <p:extLst>
      <p:ext uri="{BB962C8B-B14F-4D97-AF65-F5344CB8AC3E}">
        <p14:creationId xmlns:p14="http://schemas.microsoft.com/office/powerpoint/2010/main" val="189052081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3-12-16 at 1.20.59 PM.png"/>
          <p:cNvPicPr>
            <a:picLocks noChangeAspect="1"/>
          </p:cNvPicPr>
          <p:nvPr/>
        </p:nvPicPr>
        <p:blipFill rotWithShape="1">
          <a:blip r:embed="rId3">
            <a:extLst>
              <a:ext uri="{28A0092B-C50C-407E-A947-70E740481C1C}">
                <a14:useLocalDpi xmlns:a14="http://schemas.microsoft.com/office/drawing/2010/main" val="0"/>
              </a:ext>
            </a:extLst>
          </a:blip>
          <a:srcRect r="50185"/>
          <a:stretch/>
        </p:blipFill>
        <p:spPr>
          <a:xfrm>
            <a:off x="2068632" y="1707954"/>
            <a:ext cx="2324723" cy="3138218"/>
          </a:xfrm>
          <a:prstGeom prst="rect">
            <a:avLst/>
          </a:prstGeom>
        </p:spPr>
      </p:pic>
      <p:pic>
        <p:nvPicPr>
          <p:cNvPr id="3" name="Picture 2" descr="Screen shot 2013-12-16 at 12.21.45 PM.png"/>
          <p:cNvPicPr>
            <a:picLocks noChangeAspect="1"/>
          </p:cNvPicPr>
          <p:nvPr/>
        </p:nvPicPr>
        <p:blipFill rotWithShape="1">
          <a:blip r:embed="rId4">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b="49846"/>
          <a:stretch/>
        </p:blipFill>
        <p:spPr>
          <a:xfrm>
            <a:off x="2365277" y="336354"/>
            <a:ext cx="2284618" cy="1371600"/>
          </a:xfrm>
          <a:prstGeom prst="rect">
            <a:avLst/>
          </a:prstGeom>
        </p:spPr>
      </p:pic>
      <p:pic>
        <p:nvPicPr>
          <p:cNvPr id="5" name="Picture 4" descr="Screen shot 2013-12-16 at 11.45.15 AM.png"/>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50824" b="50965"/>
          <a:stretch/>
        </p:blipFill>
        <p:spPr>
          <a:xfrm>
            <a:off x="2626711" y="4848306"/>
            <a:ext cx="2092805" cy="1380353"/>
          </a:xfrm>
          <a:prstGeom prst="rect">
            <a:avLst/>
          </a:prstGeom>
        </p:spPr>
      </p:pic>
      <p:cxnSp>
        <p:nvCxnSpPr>
          <p:cNvPr id="8" name="Straight Connector 7"/>
          <p:cNvCxnSpPr/>
          <p:nvPr/>
        </p:nvCxnSpPr>
        <p:spPr>
          <a:xfrm>
            <a:off x="3412590" y="370374"/>
            <a:ext cx="0" cy="5570197"/>
          </a:xfrm>
          <a:prstGeom prst="line">
            <a:avLst/>
          </a:prstGeom>
          <a:ln w="12700" cmpd="sng">
            <a:solidFill>
              <a:srgbClr val="0000FF"/>
            </a:solidFill>
            <a:prstDash val="dot"/>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536560" y="359034"/>
            <a:ext cx="34530" cy="5581537"/>
          </a:xfrm>
          <a:prstGeom prst="line">
            <a:avLst/>
          </a:prstGeom>
          <a:ln w="12700" cmpd="sng">
            <a:solidFill>
              <a:srgbClr val="0000FF"/>
            </a:solidFill>
            <a:prstDash val="dot"/>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2365277" y="295447"/>
            <a:ext cx="2205554" cy="0"/>
          </a:xfrm>
          <a:prstGeom prst="straightConnector1">
            <a:avLst/>
          </a:prstGeom>
          <a:ln w="127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2904821" y="-32241"/>
            <a:ext cx="1005879" cy="369332"/>
          </a:xfrm>
          <a:prstGeom prst="rect">
            <a:avLst/>
          </a:prstGeom>
          <a:noFill/>
        </p:spPr>
        <p:txBody>
          <a:bodyPr wrap="none" rtlCol="0">
            <a:spAutoFit/>
          </a:bodyPr>
          <a:lstStyle/>
          <a:p>
            <a:r>
              <a:rPr lang="en-US" dirty="0" smtClean="0"/>
              <a:t>24 hours</a:t>
            </a:r>
            <a:endParaRPr lang="en-US" dirty="0"/>
          </a:p>
        </p:txBody>
      </p:sp>
      <p:pic>
        <p:nvPicPr>
          <p:cNvPr id="20" name="Picture 19" descr="Screen shot 2013-12-16 at 1.20.59 PM.png"/>
          <p:cNvPicPr>
            <a:picLocks noChangeAspect="1"/>
          </p:cNvPicPr>
          <p:nvPr/>
        </p:nvPicPr>
        <p:blipFill rotWithShape="1">
          <a:blip r:embed="rId3">
            <a:extLst>
              <a:ext uri="{28A0092B-C50C-407E-A947-70E740481C1C}">
                <a14:useLocalDpi xmlns:a14="http://schemas.microsoft.com/office/drawing/2010/main" val="0"/>
              </a:ext>
            </a:extLst>
          </a:blip>
          <a:srcRect l="50336" r="142"/>
          <a:stretch/>
        </p:blipFill>
        <p:spPr>
          <a:xfrm>
            <a:off x="5777624" y="1707954"/>
            <a:ext cx="2311049" cy="3138218"/>
          </a:xfrm>
          <a:prstGeom prst="rect">
            <a:avLst/>
          </a:prstGeom>
        </p:spPr>
      </p:pic>
      <p:pic>
        <p:nvPicPr>
          <p:cNvPr id="22" name="Picture 21" descr="Screen shot 2013-12-16 at 12.21.45 PM.png"/>
          <p:cNvPicPr>
            <a:picLocks noChangeAspect="1"/>
          </p:cNvPicPr>
          <p:nvPr/>
        </p:nvPicPr>
        <p:blipFill rotWithShape="1">
          <a:blip r:embed="rId4">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t="50044" b="-674"/>
          <a:stretch/>
        </p:blipFill>
        <p:spPr>
          <a:xfrm>
            <a:off x="6057702" y="323340"/>
            <a:ext cx="2284618" cy="1384614"/>
          </a:xfrm>
          <a:prstGeom prst="rect">
            <a:avLst/>
          </a:prstGeom>
        </p:spPr>
      </p:pic>
      <p:pic>
        <p:nvPicPr>
          <p:cNvPr id="24" name="Picture 23" descr="Screen shot 2013-12-16 at 11.46.10 AM.png"/>
          <p:cNvPicPr>
            <a:picLocks noChangeAspect="1"/>
          </p:cNvPicPr>
          <p:nvPr/>
        </p:nvPicPr>
        <p:blipFill rotWithShape="1">
          <a:blip r:embed="rId6">
            <a:extLst>
              <a:ext uri="{28A0092B-C50C-407E-A947-70E740481C1C}">
                <a14:useLocalDpi xmlns:a14="http://schemas.microsoft.com/office/drawing/2010/main" val="0"/>
              </a:ext>
            </a:extLst>
          </a:blip>
          <a:srcRect r="50324" b="49577"/>
          <a:stretch/>
        </p:blipFill>
        <p:spPr>
          <a:xfrm>
            <a:off x="6095799" y="4846172"/>
            <a:ext cx="3022079" cy="2041790"/>
          </a:xfrm>
          <a:prstGeom prst="rect">
            <a:avLst/>
          </a:prstGeom>
        </p:spPr>
      </p:pic>
      <p:cxnSp>
        <p:nvCxnSpPr>
          <p:cNvPr id="25" name="Straight Connector 24"/>
          <p:cNvCxnSpPr/>
          <p:nvPr/>
        </p:nvCxnSpPr>
        <p:spPr>
          <a:xfrm>
            <a:off x="6818394" y="323340"/>
            <a:ext cx="0" cy="6166579"/>
          </a:xfrm>
          <a:prstGeom prst="line">
            <a:avLst/>
          </a:prstGeom>
          <a:ln w="12700" cmpd="sng">
            <a:solidFill>
              <a:srgbClr val="0000FF"/>
            </a:solidFill>
            <a:prstDash val="dot"/>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6973027" y="370374"/>
            <a:ext cx="36845" cy="6119545"/>
          </a:xfrm>
          <a:prstGeom prst="line">
            <a:avLst/>
          </a:prstGeom>
          <a:ln w="12700" cmpd="sng">
            <a:solidFill>
              <a:srgbClr val="0000FF"/>
            </a:solidFill>
            <a:prstDash val="dot"/>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6086260" y="270722"/>
            <a:ext cx="2205554" cy="0"/>
          </a:xfrm>
          <a:prstGeom prst="straightConnector1">
            <a:avLst/>
          </a:prstGeom>
          <a:ln w="127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6625804" y="-56966"/>
            <a:ext cx="1005879" cy="369332"/>
          </a:xfrm>
          <a:prstGeom prst="rect">
            <a:avLst/>
          </a:prstGeom>
          <a:noFill/>
        </p:spPr>
        <p:txBody>
          <a:bodyPr wrap="none" rtlCol="0">
            <a:spAutoFit/>
          </a:bodyPr>
          <a:lstStyle/>
          <a:p>
            <a:r>
              <a:rPr lang="en-US" dirty="0" smtClean="0"/>
              <a:t>24 hours</a:t>
            </a:r>
            <a:endParaRPr lang="en-US" dirty="0"/>
          </a:p>
        </p:txBody>
      </p:sp>
      <p:sp>
        <p:nvSpPr>
          <p:cNvPr id="31" name="TextBox 30"/>
          <p:cNvSpPr txBox="1"/>
          <p:nvPr/>
        </p:nvSpPr>
        <p:spPr>
          <a:xfrm>
            <a:off x="798310" y="656923"/>
            <a:ext cx="1050971" cy="544765"/>
          </a:xfrm>
          <a:prstGeom prst="rect">
            <a:avLst/>
          </a:prstGeom>
          <a:noFill/>
        </p:spPr>
        <p:txBody>
          <a:bodyPr wrap="square" rtlCol="0">
            <a:spAutoFit/>
          </a:bodyPr>
          <a:lstStyle/>
          <a:p>
            <a:pPr algn="ctr">
              <a:lnSpc>
                <a:spcPct val="80000"/>
              </a:lnSpc>
            </a:pPr>
            <a:r>
              <a:rPr lang="en-US" dirty="0" smtClean="0"/>
              <a:t>Magnetic Intensity</a:t>
            </a:r>
            <a:endParaRPr lang="en-US" dirty="0"/>
          </a:p>
        </p:txBody>
      </p:sp>
      <p:sp>
        <p:nvSpPr>
          <p:cNvPr id="32" name="TextBox 31"/>
          <p:cNvSpPr txBox="1"/>
          <p:nvPr/>
        </p:nvSpPr>
        <p:spPr>
          <a:xfrm>
            <a:off x="798310" y="2068425"/>
            <a:ext cx="1050971" cy="766364"/>
          </a:xfrm>
          <a:prstGeom prst="rect">
            <a:avLst/>
          </a:prstGeom>
          <a:noFill/>
        </p:spPr>
        <p:txBody>
          <a:bodyPr wrap="square" rtlCol="0">
            <a:spAutoFit/>
          </a:bodyPr>
          <a:lstStyle/>
          <a:p>
            <a:pPr algn="ctr">
              <a:lnSpc>
                <a:spcPct val="80000"/>
              </a:lnSpc>
            </a:pPr>
            <a:r>
              <a:rPr lang="en-US" dirty="0" smtClean="0"/>
              <a:t>Strain, DEGI</a:t>
            </a:r>
          </a:p>
          <a:p>
            <a:pPr algn="ctr">
              <a:lnSpc>
                <a:spcPct val="80000"/>
              </a:lnSpc>
            </a:pPr>
            <a:r>
              <a:rPr lang="en-US" dirty="0" smtClean="0"/>
              <a:t>r=6 km</a:t>
            </a:r>
            <a:endParaRPr lang="en-US" dirty="0"/>
          </a:p>
        </p:txBody>
      </p:sp>
      <p:sp>
        <p:nvSpPr>
          <p:cNvPr id="33" name="TextBox 32"/>
          <p:cNvSpPr txBox="1"/>
          <p:nvPr/>
        </p:nvSpPr>
        <p:spPr>
          <a:xfrm>
            <a:off x="798310" y="3578465"/>
            <a:ext cx="1050971" cy="766364"/>
          </a:xfrm>
          <a:prstGeom prst="rect">
            <a:avLst/>
          </a:prstGeom>
          <a:noFill/>
        </p:spPr>
        <p:txBody>
          <a:bodyPr wrap="square" rtlCol="0">
            <a:spAutoFit/>
          </a:bodyPr>
          <a:lstStyle/>
          <a:p>
            <a:pPr algn="ctr">
              <a:lnSpc>
                <a:spcPct val="80000"/>
              </a:lnSpc>
            </a:pPr>
            <a:r>
              <a:rPr lang="en-US" dirty="0" smtClean="0"/>
              <a:t>Strain, DRUV,</a:t>
            </a:r>
          </a:p>
          <a:p>
            <a:pPr algn="ctr">
              <a:lnSpc>
                <a:spcPct val="80000"/>
              </a:lnSpc>
            </a:pPr>
            <a:r>
              <a:rPr lang="en-US" dirty="0" smtClean="0"/>
              <a:t>r=10 km</a:t>
            </a:r>
            <a:endParaRPr lang="en-US" dirty="0"/>
          </a:p>
        </p:txBody>
      </p:sp>
      <p:sp>
        <p:nvSpPr>
          <p:cNvPr id="34" name="TextBox 33"/>
          <p:cNvSpPr txBox="1"/>
          <p:nvPr/>
        </p:nvSpPr>
        <p:spPr>
          <a:xfrm>
            <a:off x="798310" y="5143249"/>
            <a:ext cx="1050971" cy="544765"/>
          </a:xfrm>
          <a:prstGeom prst="rect">
            <a:avLst/>
          </a:prstGeom>
          <a:noFill/>
        </p:spPr>
        <p:txBody>
          <a:bodyPr wrap="square" rtlCol="0">
            <a:spAutoFit/>
          </a:bodyPr>
          <a:lstStyle/>
          <a:p>
            <a:pPr algn="ctr">
              <a:lnSpc>
                <a:spcPct val="80000"/>
              </a:lnSpc>
            </a:pPr>
            <a:r>
              <a:rPr lang="en-US" dirty="0" smtClean="0"/>
              <a:t>Radiant Heat Flux</a:t>
            </a:r>
            <a:endParaRPr lang="en-US" dirty="0"/>
          </a:p>
        </p:txBody>
      </p:sp>
      <p:cxnSp>
        <p:nvCxnSpPr>
          <p:cNvPr id="36" name="Straight Arrow Connector 35"/>
          <p:cNvCxnSpPr/>
          <p:nvPr/>
        </p:nvCxnSpPr>
        <p:spPr>
          <a:xfrm>
            <a:off x="4397764" y="1753974"/>
            <a:ext cx="0" cy="1279119"/>
          </a:xfrm>
          <a:prstGeom prst="straightConnector1">
            <a:avLst/>
          </a:prstGeom>
          <a:ln w="127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4322597" y="2119209"/>
            <a:ext cx="823625" cy="493981"/>
          </a:xfrm>
          <a:prstGeom prst="rect">
            <a:avLst/>
          </a:prstGeom>
          <a:noFill/>
        </p:spPr>
        <p:txBody>
          <a:bodyPr wrap="none" rtlCol="0">
            <a:spAutoFit/>
          </a:bodyPr>
          <a:lstStyle/>
          <a:p>
            <a:pPr>
              <a:lnSpc>
                <a:spcPct val="70000"/>
              </a:lnSpc>
            </a:pPr>
            <a:r>
              <a:rPr lang="en-US" dirty="0" smtClean="0"/>
              <a:t>0.35E6</a:t>
            </a:r>
          </a:p>
          <a:p>
            <a:pPr>
              <a:lnSpc>
                <a:spcPct val="70000"/>
              </a:lnSpc>
            </a:pPr>
            <a:r>
              <a:rPr lang="en-US" dirty="0" smtClean="0"/>
              <a:t>counts</a:t>
            </a:r>
            <a:endParaRPr lang="en-US" dirty="0"/>
          </a:p>
        </p:txBody>
      </p:sp>
      <p:cxnSp>
        <p:nvCxnSpPr>
          <p:cNvPr id="38" name="Straight Arrow Connector 37"/>
          <p:cNvCxnSpPr/>
          <p:nvPr/>
        </p:nvCxnSpPr>
        <p:spPr>
          <a:xfrm>
            <a:off x="8043896" y="1752266"/>
            <a:ext cx="0" cy="1279119"/>
          </a:xfrm>
          <a:prstGeom prst="straightConnector1">
            <a:avLst/>
          </a:prstGeom>
          <a:ln w="127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7968729" y="2117501"/>
            <a:ext cx="823625" cy="493981"/>
          </a:xfrm>
          <a:prstGeom prst="rect">
            <a:avLst/>
          </a:prstGeom>
          <a:noFill/>
        </p:spPr>
        <p:txBody>
          <a:bodyPr wrap="none" rtlCol="0">
            <a:spAutoFit/>
          </a:bodyPr>
          <a:lstStyle/>
          <a:p>
            <a:pPr>
              <a:lnSpc>
                <a:spcPct val="70000"/>
              </a:lnSpc>
            </a:pPr>
            <a:r>
              <a:rPr lang="en-US" dirty="0" smtClean="0"/>
              <a:t>0.35E6</a:t>
            </a:r>
          </a:p>
          <a:p>
            <a:pPr>
              <a:lnSpc>
                <a:spcPct val="70000"/>
              </a:lnSpc>
            </a:pPr>
            <a:r>
              <a:rPr lang="en-US" dirty="0" smtClean="0"/>
              <a:t>counts</a:t>
            </a:r>
            <a:endParaRPr lang="en-US" dirty="0"/>
          </a:p>
        </p:txBody>
      </p:sp>
      <p:cxnSp>
        <p:nvCxnSpPr>
          <p:cNvPr id="40" name="Straight Arrow Connector 39"/>
          <p:cNvCxnSpPr/>
          <p:nvPr/>
        </p:nvCxnSpPr>
        <p:spPr>
          <a:xfrm>
            <a:off x="4408898" y="3254648"/>
            <a:ext cx="0" cy="1279119"/>
          </a:xfrm>
          <a:prstGeom prst="straightConnector1">
            <a:avLst/>
          </a:prstGeom>
          <a:ln w="127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4333731" y="3619883"/>
            <a:ext cx="823625" cy="493981"/>
          </a:xfrm>
          <a:prstGeom prst="rect">
            <a:avLst/>
          </a:prstGeom>
          <a:noFill/>
        </p:spPr>
        <p:txBody>
          <a:bodyPr wrap="none" rtlCol="0">
            <a:spAutoFit/>
          </a:bodyPr>
          <a:lstStyle/>
          <a:p>
            <a:pPr>
              <a:lnSpc>
                <a:spcPct val="70000"/>
              </a:lnSpc>
            </a:pPr>
            <a:r>
              <a:rPr lang="en-US" dirty="0" smtClean="0"/>
              <a:t>0.35E6</a:t>
            </a:r>
          </a:p>
          <a:p>
            <a:pPr>
              <a:lnSpc>
                <a:spcPct val="70000"/>
              </a:lnSpc>
            </a:pPr>
            <a:r>
              <a:rPr lang="en-US" dirty="0" smtClean="0"/>
              <a:t>counts</a:t>
            </a:r>
            <a:endParaRPr lang="en-US" dirty="0"/>
          </a:p>
        </p:txBody>
      </p:sp>
      <p:cxnSp>
        <p:nvCxnSpPr>
          <p:cNvPr id="42" name="Straight Arrow Connector 41"/>
          <p:cNvCxnSpPr/>
          <p:nvPr/>
        </p:nvCxnSpPr>
        <p:spPr>
          <a:xfrm>
            <a:off x="8055030" y="3252940"/>
            <a:ext cx="0" cy="1279119"/>
          </a:xfrm>
          <a:prstGeom prst="straightConnector1">
            <a:avLst/>
          </a:prstGeom>
          <a:ln w="127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7979863" y="3618175"/>
            <a:ext cx="823625" cy="493981"/>
          </a:xfrm>
          <a:prstGeom prst="rect">
            <a:avLst/>
          </a:prstGeom>
          <a:noFill/>
        </p:spPr>
        <p:txBody>
          <a:bodyPr wrap="none" rtlCol="0">
            <a:spAutoFit/>
          </a:bodyPr>
          <a:lstStyle/>
          <a:p>
            <a:pPr>
              <a:lnSpc>
                <a:spcPct val="70000"/>
              </a:lnSpc>
            </a:pPr>
            <a:r>
              <a:rPr lang="en-US" dirty="0" smtClean="0"/>
              <a:t>0.35E6</a:t>
            </a:r>
          </a:p>
          <a:p>
            <a:pPr>
              <a:lnSpc>
                <a:spcPct val="70000"/>
              </a:lnSpc>
            </a:pPr>
            <a:r>
              <a:rPr lang="en-US" dirty="0" smtClean="0"/>
              <a:t>counts</a:t>
            </a:r>
            <a:endParaRPr lang="en-US" dirty="0"/>
          </a:p>
        </p:txBody>
      </p:sp>
      <p:cxnSp>
        <p:nvCxnSpPr>
          <p:cNvPr id="46" name="Straight Arrow Connector 45"/>
          <p:cNvCxnSpPr/>
          <p:nvPr/>
        </p:nvCxnSpPr>
        <p:spPr>
          <a:xfrm>
            <a:off x="4820710" y="4873017"/>
            <a:ext cx="0" cy="1069367"/>
          </a:xfrm>
          <a:prstGeom prst="straightConnector1">
            <a:avLst/>
          </a:prstGeom>
          <a:ln w="127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4745543" y="5028500"/>
            <a:ext cx="535648" cy="493981"/>
          </a:xfrm>
          <a:prstGeom prst="rect">
            <a:avLst/>
          </a:prstGeom>
          <a:noFill/>
        </p:spPr>
        <p:txBody>
          <a:bodyPr wrap="none" rtlCol="0">
            <a:spAutoFit/>
          </a:bodyPr>
          <a:lstStyle/>
          <a:p>
            <a:pPr>
              <a:lnSpc>
                <a:spcPct val="70000"/>
              </a:lnSpc>
            </a:pPr>
            <a:r>
              <a:rPr lang="en-US" dirty="0" smtClean="0"/>
              <a:t>25</a:t>
            </a:r>
          </a:p>
          <a:p>
            <a:pPr>
              <a:lnSpc>
                <a:spcPct val="70000"/>
              </a:lnSpc>
            </a:pPr>
            <a:r>
              <a:rPr lang="en-US" dirty="0" smtClean="0"/>
              <a:t>GW</a:t>
            </a:r>
          </a:p>
        </p:txBody>
      </p:sp>
      <p:cxnSp>
        <p:nvCxnSpPr>
          <p:cNvPr id="49" name="Straight Arrow Connector 48"/>
          <p:cNvCxnSpPr/>
          <p:nvPr/>
        </p:nvCxnSpPr>
        <p:spPr>
          <a:xfrm>
            <a:off x="8580621" y="4873017"/>
            <a:ext cx="0" cy="1622755"/>
          </a:xfrm>
          <a:prstGeom prst="straightConnector1">
            <a:avLst/>
          </a:prstGeom>
          <a:ln w="127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8505454" y="5180900"/>
            <a:ext cx="535648" cy="493981"/>
          </a:xfrm>
          <a:prstGeom prst="rect">
            <a:avLst/>
          </a:prstGeom>
          <a:noFill/>
        </p:spPr>
        <p:txBody>
          <a:bodyPr wrap="none" rtlCol="0">
            <a:spAutoFit/>
          </a:bodyPr>
          <a:lstStyle/>
          <a:p>
            <a:pPr>
              <a:lnSpc>
                <a:spcPct val="70000"/>
              </a:lnSpc>
            </a:pPr>
            <a:r>
              <a:rPr lang="en-US" dirty="0"/>
              <a:t>3</a:t>
            </a:r>
            <a:r>
              <a:rPr lang="en-US" dirty="0" smtClean="0"/>
              <a:t>5</a:t>
            </a:r>
          </a:p>
          <a:p>
            <a:pPr>
              <a:lnSpc>
                <a:spcPct val="70000"/>
              </a:lnSpc>
            </a:pPr>
            <a:r>
              <a:rPr lang="en-US" dirty="0" smtClean="0"/>
              <a:t>GW</a:t>
            </a:r>
          </a:p>
        </p:txBody>
      </p:sp>
    </p:spTree>
    <p:extLst>
      <p:ext uri="{BB962C8B-B14F-4D97-AF65-F5344CB8AC3E}">
        <p14:creationId xmlns:p14="http://schemas.microsoft.com/office/powerpoint/2010/main" val="255389688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118"/>
            <a:ext cx="8229600" cy="511602"/>
          </a:xfrm>
        </p:spPr>
        <p:txBody>
          <a:bodyPr>
            <a:normAutofit fontScale="90000"/>
          </a:bodyPr>
          <a:lstStyle/>
          <a:p>
            <a:r>
              <a:rPr lang="en-US" sz="3600" dirty="0" smtClean="0"/>
              <a:t>Model for magnetic data</a:t>
            </a:r>
            <a:endParaRPr lang="en-US" sz="3600" dirty="0"/>
          </a:p>
        </p:txBody>
      </p:sp>
      <p:pic>
        <p:nvPicPr>
          <p:cNvPr id="3" name="Picture 2" descr="Screen shot 2013-12-23 at 3.49.0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2985" y="787220"/>
            <a:ext cx="6661015" cy="5486400"/>
          </a:xfrm>
          <a:prstGeom prst="rect">
            <a:avLst/>
          </a:prstGeom>
        </p:spPr>
      </p:pic>
    </p:spTree>
    <p:extLst>
      <p:ext uri="{BB962C8B-B14F-4D97-AF65-F5344CB8AC3E}">
        <p14:creationId xmlns:p14="http://schemas.microsoft.com/office/powerpoint/2010/main" val="155231684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865" y="274638"/>
            <a:ext cx="4009779" cy="1143000"/>
          </a:xfrm>
        </p:spPr>
        <p:txBody>
          <a:bodyPr>
            <a:normAutofit/>
          </a:bodyPr>
          <a:lstStyle/>
          <a:p>
            <a:pPr>
              <a:lnSpc>
                <a:spcPct val="80000"/>
              </a:lnSpc>
            </a:pPr>
            <a:r>
              <a:rPr lang="en-US" sz="3600" dirty="0" smtClean="0"/>
              <a:t>Models to explain all data</a:t>
            </a:r>
            <a:endParaRPr lang="en-US" sz="3600" dirty="0"/>
          </a:p>
        </p:txBody>
      </p:sp>
      <p:sp>
        <p:nvSpPr>
          <p:cNvPr id="4" name="Content Placeholder 3"/>
          <p:cNvSpPr>
            <a:spLocks noGrp="1"/>
          </p:cNvSpPr>
          <p:nvPr>
            <p:ph idx="1"/>
          </p:nvPr>
        </p:nvSpPr>
        <p:spPr>
          <a:xfrm>
            <a:off x="235178" y="1600200"/>
            <a:ext cx="3842871" cy="4976961"/>
          </a:xfrm>
        </p:spPr>
        <p:txBody>
          <a:bodyPr>
            <a:normAutofit/>
          </a:bodyPr>
          <a:lstStyle/>
          <a:p>
            <a:pPr>
              <a:lnSpc>
                <a:spcPct val="90000"/>
              </a:lnSpc>
            </a:pPr>
            <a:r>
              <a:rPr lang="en-US" sz="2800" dirty="0" smtClean="0"/>
              <a:t>Thermal satellite data gives erupted volume</a:t>
            </a:r>
          </a:p>
          <a:p>
            <a:pPr>
              <a:lnSpc>
                <a:spcPct val="90000"/>
              </a:lnSpc>
            </a:pPr>
            <a:r>
              <a:rPr lang="en-US" sz="2800" dirty="0" smtClean="0"/>
              <a:t>Shallow intrusion explains magnetic data</a:t>
            </a:r>
          </a:p>
          <a:p>
            <a:pPr>
              <a:lnSpc>
                <a:spcPct val="90000"/>
              </a:lnSpc>
            </a:pPr>
            <a:r>
              <a:rPr lang="en-US" sz="2800" dirty="0" smtClean="0"/>
              <a:t>Foam layer produces fountain</a:t>
            </a:r>
          </a:p>
          <a:p>
            <a:pPr>
              <a:lnSpc>
                <a:spcPct val="90000"/>
              </a:lnSpc>
            </a:pPr>
            <a:r>
              <a:rPr lang="en-US" sz="2800" dirty="0" smtClean="0"/>
              <a:t>Shallow storage zone depletion accounts for strain signals</a:t>
            </a:r>
            <a:endParaRPr lang="en-US" sz="2800" dirty="0"/>
          </a:p>
        </p:txBody>
      </p:sp>
      <p:pic>
        <p:nvPicPr>
          <p:cNvPr id="3" name="Picture 2" descr="Screen shot 2013-12-16 at 1.24.0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0071" y="176386"/>
            <a:ext cx="4472911" cy="6400775"/>
          </a:xfrm>
          <a:prstGeom prst="rect">
            <a:avLst/>
          </a:prstGeom>
        </p:spPr>
      </p:pic>
    </p:spTree>
    <p:extLst>
      <p:ext uri="{BB962C8B-B14F-4D97-AF65-F5344CB8AC3E}">
        <p14:creationId xmlns:p14="http://schemas.microsoft.com/office/powerpoint/2010/main" val="297674668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creen shot 2013-12-16 at 1.23.4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200" y="0"/>
            <a:ext cx="7211911" cy="6858000"/>
          </a:xfrm>
          <a:prstGeom prst="rect">
            <a:avLst/>
          </a:prstGeom>
        </p:spPr>
      </p:pic>
      <p:pic>
        <p:nvPicPr>
          <p:cNvPr id="4" name="Picture 3" descr="Screen shot 2013-12-16 at 1.26.5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5917" y="787400"/>
            <a:ext cx="4763164" cy="2743200"/>
          </a:xfrm>
          <a:prstGeom prst="rect">
            <a:avLst/>
          </a:prstGeom>
        </p:spPr>
      </p:pic>
    </p:spTree>
    <p:extLst>
      <p:ext uri="{BB962C8B-B14F-4D97-AF65-F5344CB8AC3E}">
        <p14:creationId xmlns:p14="http://schemas.microsoft.com/office/powerpoint/2010/main" val="14395124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from paper</a:t>
            </a:r>
            <a:endParaRPr lang="en-US" dirty="0"/>
          </a:p>
        </p:txBody>
      </p:sp>
      <p:sp>
        <p:nvSpPr>
          <p:cNvPr id="3" name="Content Placeholder 2"/>
          <p:cNvSpPr>
            <a:spLocks noGrp="1"/>
          </p:cNvSpPr>
          <p:nvPr>
            <p:ph idx="1"/>
          </p:nvPr>
        </p:nvSpPr>
        <p:spPr/>
        <p:txBody>
          <a:bodyPr>
            <a:normAutofit fontScale="55000" lnSpcReduction="20000"/>
          </a:bodyPr>
          <a:lstStyle/>
          <a:p>
            <a:r>
              <a:rPr lang="en-US" dirty="0" smtClean="0"/>
              <a:t>The strain data presented here allowed the identification of a shallow storage source </a:t>
            </a:r>
            <a:r>
              <a:rPr lang="en-US" dirty="0" err="1" smtClean="0"/>
              <a:t>centred</a:t>
            </a:r>
            <a:r>
              <a:rPr lang="en-US" dirty="0" smtClean="0"/>
              <a:t> approximately at sea level. </a:t>
            </a:r>
            <a:r>
              <a:rPr lang="en-US" dirty="0"/>
              <a:t>The amplitude ratio of the volumetric strain changes constrained the storage depth of the magma feeding the lava fountains above 1.5 km below sea level</a:t>
            </a:r>
            <a:r>
              <a:rPr lang="en-US" dirty="0" smtClean="0"/>
              <a:t>.</a:t>
            </a:r>
          </a:p>
          <a:p>
            <a:endParaRPr lang="en-US" dirty="0" smtClean="0"/>
          </a:p>
          <a:p>
            <a:r>
              <a:rPr lang="en-US" dirty="0" smtClean="0"/>
              <a:t>The magnetic data revealed a </a:t>
            </a:r>
            <a:r>
              <a:rPr lang="en-US" dirty="0" err="1" smtClean="0"/>
              <a:t>piezomagnetic</a:t>
            </a:r>
            <a:r>
              <a:rPr lang="en-US" dirty="0" smtClean="0"/>
              <a:t> effect caused by the injection of magma into the shallow crust. In addition, they also detected an attempt of the feeder dike to propagate laterally from the SEC conduit towards the western wall of the Valle del </a:t>
            </a:r>
            <a:r>
              <a:rPr lang="en-US" dirty="0" err="1" smtClean="0"/>
              <a:t>Bove</a:t>
            </a:r>
            <a:r>
              <a:rPr lang="en-US" dirty="0" smtClean="0"/>
              <a:t>, which is well </a:t>
            </a:r>
            <a:r>
              <a:rPr lang="en-US" dirty="0" err="1" smtClean="0"/>
              <a:t>recognised</a:t>
            </a:r>
            <a:r>
              <a:rPr lang="en-US" dirty="0" smtClean="0"/>
              <a:t> as a place of structural weakness. We </a:t>
            </a:r>
            <a:r>
              <a:rPr lang="en-US" dirty="0"/>
              <a:t>speculate that this attempt of lateral propagation did not succeed because of the eruption of </a:t>
            </a:r>
            <a:r>
              <a:rPr lang="en-US" dirty="0" err="1"/>
              <a:t>pyroclastics</a:t>
            </a:r>
            <a:r>
              <a:rPr lang="en-US" dirty="0"/>
              <a:t> during the lava fountains, which decreased the overpressure within the dike</a:t>
            </a:r>
            <a:r>
              <a:rPr lang="en-US" dirty="0" smtClean="0"/>
              <a:t>.</a:t>
            </a:r>
          </a:p>
          <a:p>
            <a:endParaRPr lang="en-US" dirty="0" smtClean="0"/>
          </a:p>
          <a:p>
            <a:r>
              <a:rPr lang="en-US" dirty="0" smtClean="0"/>
              <a:t>Using thermal ground and satellite data, we have estimated the erupted volume of </a:t>
            </a:r>
            <a:r>
              <a:rPr lang="en-US" dirty="0" err="1" smtClean="0"/>
              <a:t>pyroclastics</a:t>
            </a:r>
            <a:r>
              <a:rPr lang="en-US" dirty="0" smtClean="0"/>
              <a:t> and lavas for the two eruptive episodes, and the results are remark- ably similar, despite the different durations of the explosive and effusive phases. This points out to a constant size of the intermediate storage system, which appears to be independent from the number of lava fountains occurred.</a:t>
            </a:r>
            <a:endParaRPr lang="en-US" dirty="0"/>
          </a:p>
        </p:txBody>
      </p:sp>
    </p:spTree>
    <p:extLst>
      <p:ext uri="{BB962C8B-B14F-4D97-AF65-F5344CB8AC3E}">
        <p14:creationId xmlns:p14="http://schemas.microsoft.com/office/powerpoint/2010/main" val="12764512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Notes on strain data use (ER)</a:t>
            </a:r>
            <a:endParaRPr lang="en-US" dirty="0"/>
          </a:p>
        </p:txBody>
      </p:sp>
      <p:sp>
        <p:nvSpPr>
          <p:cNvPr id="3" name="Content Placeholder 2"/>
          <p:cNvSpPr>
            <a:spLocks noGrp="1"/>
          </p:cNvSpPr>
          <p:nvPr>
            <p:ph idx="1"/>
          </p:nvPr>
        </p:nvSpPr>
        <p:spPr/>
        <p:txBody>
          <a:bodyPr>
            <a:normAutofit/>
          </a:bodyPr>
          <a:lstStyle/>
          <a:p>
            <a:pPr>
              <a:lnSpc>
                <a:spcPct val="80000"/>
              </a:lnSpc>
            </a:pPr>
            <a:r>
              <a:rPr lang="en-US" sz="2000" dirty="0" smtClean="0"/>
              <a:t>The instruments are dilatometers</a:t>
            </a:r>
          </a:p>
          <a:p>
            <a:pPr>
              <a:lnSpc>
                <a:spcPct val="80000"/>
              </a:lnSpc>
            </a:pPr>
            <a:r>
              <a:rPr lang="en-US" sz="2000" dirty="0" smtClean="0"/>
              <a:t>They are </a:t>
            </a:r>
            <a:r>
              <a:rPr lang="en-US" sz="2000" dirty="0" err="1" smtClean="0"/>
              <a:t>uncalibrated</a:t>
            </a:r>
            <a:r>
              <a:rPr lang="en-US" sz="2000" dirty="0" smtClean="0"/>
              <a:t> owing to rapid contraction (they had only been installed a few weeks before the November 2011 event)</a:t>
            </a:r>
          </a:p>
          <a:p>
            <a:pPr lvl="1">
              <a:lnSpc>
                <a:spcPct val="80000"/>
              </a:lnSpc>
            </a:pPr>
            <a:r>
              <a:rPr lang="en-US" sz="1600" dirty="0" smtClean="0"/>
              <a:t>Rate of contraction overwhelms tidal variations</a:t>
            </a:r>
          </a:p>
          <a:p>
            <a:pPr>
              <a:lnSpc>
                <a:spcPct val="80000"/>
              </a:lnSpc>
            </a:pPr>
            <a:r>
              <a:rPr lang="en-US" sz="2000" dirty="0" smtClean="0"/>
              <a:t>Relative calibrations for the two </a:t>
            </a:r>
            <a:r>
              <a:rPr lang="en-US" sz="2000" dirty="0" err="1" smtClean="0"/>
              <a:t>strainmeters</a:t>
            </a:r>
            <a:r>
              <a:rPr lang="en-US" sz="2000" dirty="0" smtClean="0"/>
              <a:t> had been obtained</a:t>
            </a:r>
          </a:p>
          <a:p>
            <a:pPr>
              <a:lnSpc>
                <a:spcPct val="80000"/>
              </a:lnSpc>
            </a:pPr>
            <a:r>
              <a:rPr lang="en-US" sz="2000" dirty="0" smtClean="0"/>
              <a:t>Each BSM recorded similar signals for the two events</a:t>
            </a:r>
          </a:p>
          <a:p>
            <a:pPr>
              <a:lnSpc>
                <a:spcPct val="80000"/>
              </a:lnSpc>
            </a:pPr>
            <a:r>
              <a:rPr lang="en-US" sz="2000" dirty="0" smtClean="0"/>
              <a:t>Only the relative sizes and the directions of the signals at the two BSMs were needed to constrain depth of the source</a:t>
            </a:r>
            <a:endParaRPr lang="en-US" sz="2000" dirty="0"/>
          </a:p>
        </p:txBody>
      </p:sp>
    </p:spTree>
    <p:extLst>
      <p:ext uri="{BB962C8B-B14F-4D97-AF65-F5344CB8AC3E}">
        <p14:creationId xmlns:p14="http://schemas.microsoft.com/office/powerpoint/2010/main" val="30017242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be continued…</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858074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80000"/>
              </a:lnSpc>
            </a:pPr>
            <a:r>
              <a:rPr lang="en-US" sz="3600" dirty="0" smtClean="0"/>
              <a:t>Use of normal modes to study 2004 Sumatra earthquake</a:t>
            </a:r>
            <a:endParaRPr lang="en-US" sz="3600" dirty="0"/>
          </a:p>
        </p:txBody>
      </p:sp>
      <p:sp>
        <p:nvSpPr>
          <p:cNvPr id="3" name="Content Placeholder 2"/>
          <p:cNvSpPr>
            <a:spLocks noGrp="1"/>
          </p:cNvSpPr>
          <p:nvPr>
            <p:ph idx="1"/>
          </p:nvPr>
        </p:nvSpPr>
        <p:spPr/>
        <p:txBody>
          <a:bodyPr>
            <a:noAutofit/>
          </a:bodyPr>
          <a:lstStyle/>
          <a:p>
            <a:pPr>
              <a:lnSpc>
                <a:spcPct val="80000"/>
              </a:lnSpc>
            </a:pPr>
            <a:r>
              <a:rPr lang="en-US" sz="2000" dirty="0" smtClean="0"/>
              <a:t>One of the first papers to show the true size of the Sumatra earthquake was the normal-mode analysis of Stein &amp; </a:t>
            </a:r>
            <a:r>
              <a:rPr lang="en-US" sz="2000" dirty="0" err="1" smtClean="0"/>
              <a:t>Okal</a:t>
            </a:r>
            <a:r>
              <a:rPr lang="en-US" sz="2000" dirty="0" smtClean="0"/>
              <a:t> (2005), who found that MW 9.3 was required to explain the lowest-frequency normal modes. </a:t>
            </a:r>
          </a:p>
          <a:p>
            <a:pPr>
              <a:lnSpc>
                <a:spcPct val="80000"/>
              </a:lnSpc>
            </a:pPr>
            <a:r>
              <a:rPr lang="en-US" sz="2000" dirty="0" smtClean="0"/>
              <a:t>Tsai et al. (2005) showed that the large size and duration of the Sumatra earthquake could not be properly modeled with one CMT, but that seismic data are well explained by a series of 5 CMT solutions that mimic a northward-propagating slip pulse and have a total moment of MW 9.3</a:t>
            </a:r>
          </a:p>
          <a:p>
            <a:pPr>
              <a:lnSpc>
                <a:spcPct val="80000"/>
              </a:lnSpc>
            </a:pPr>
            <a:r>
              <a:rPr lang="en-US" sz="2000" dirty="0" smtClean="0"/>
              <a:t>Stein &amp; </a:t>
            </a:r>
            <a:r>
              <a:rPr lang="en-US" sz="2000" dirty="0" err="1" smtClean="0"/>
              <a:t>Okal</a:t>
            </a:r>
            <a:r>
              <a:rPr lang="en-US" sz="2000" dirty="0" smtClean="0"/>
              <a:t> (2007; SSA) showed Tsai (2005)’s 5-CMT model also fits the normal modes accurately, and its time dependence explains an apparent increase in moment with normal-mode period that had led Stein &amp; </a:t>
            </a:r>
            <a:r>
              <a:rPr lang="en-US" sz="2000" dirty="0" err="1" smtClean="0"/>
              <a:t>Okal</a:t>
            </a:r>
            <a:r>
              <a:rPr lang="en-US" sz="2000" dirty="0" smtClean="0"/>
              <a:t> (2005) to speculate about slow slip in the northern part of the rupture.</a:t>
            </a:r>
          </a:p>
          <a:p>
            <a:pPr>
              <a:lnSpc>
                <a:spcPct val="80000"/>
              </a:lnSpc>
            </a:pPr>
            <a:r>
              <a:rPr lang="en-US" sz="2000" dirty="0" smtClean="0"/>
              <a:t> </a:t>
            </a:r>
            <a:r>
              <a:rPr lang="en-US" sz="2000" dirty="0" err="1" smtClean="0"/>
              <a:t>Lambotte</a:t>
            </a:r>
            <a:r>
              <a:rPr lang="en-US" sz="2000" dirty="0" smtClean="0"/>
              <a:t> et al. (2006, 2007) used normal-mode phase measurements to estimate the rupture length and duration, obtaining ∼1250 km and ∼550 s. </a:t>
            </a:r>
          </a:p>
          <a:p>
            <a:pPr>
              <a:lnSpc>
                <a:spcPct val="80000"/>
              </a:lnSpc>
            </a:pPr>
            <a:r>
              <a:rPr lang="en-US" sz="2000" dirty="0" err="1" smtClean="0"/>
              <a:t>Braitenberg</a:t>
            </a:r>
            <a:r>
              <a:rPr lang="en-US" sz="2000" dirty="0" smtClean="0"/>
              <a:t> &amp; </a:t>
            </a:r>
            <a:r>
              <a:rPr lang="en-US" sz="2000" dirty="0" err="1" smtClean="0"/>
              <a:t>Zadro</a:t>
            </a:r>
            <a:r>
              <a:rPr lang="en-US" sz="2000" dirty="0" smtClean="0"/>
              <a:t> (2007) found that normal modes recorded by a long-base </a:t>
            </a:r>
            <a:r>
              <a:rPr lang="en-US" sz="2000" dirty="0" err="1" smtClean="0"/>
              <a:t>tiltmeter</a:t>
            </a:r>
            <a:r>
              <a:rPr lang="en-US" sz="2000" dirty="0" smtClean="0"/>
              <a:t> in Italy at 0.3 to 3 </a:t>
            </a:r>
            <a:r>
              <a:rPr lang="en-US" sz="2000" dirty="0" err="1" smtClean="0"/>
              <a:t>mHz</a:t>
            </a:r>
            <a:r>
              <a:rPr lang="en-US" sz="2000" dirty="0" smtClean="0"/>
              <a:t> were 1.5 to 3 times greater for the 1960 Chile earthquake than for the Sumatra event.</a:t>
            </a:r>
          </a:p>
          <a:p>
            <a:pPr>
              <a:lnSpc>
                <a:spcPct val="80000"/>
              </a:lnSpc>
            </a:pPr>
            <a:endParaRPr lang="en-US" sz="2000" dirty="0" smtClean="0"/>
          </a:p>
          <a:p>
            <a:pPr>
              <a:lnSpc>
                <a:spcPct val="80000"/>
              </a:lnSpc>
            </a:pPr>
            <a:endParaRPr lang="en-US" sz="2000" dirty="0"/>
          </a:p>
        </p:txBody>
      </p:sp>
    </p:spTree>
    <p:extLst>
      <p:ext uri="{BB962C8B-B14F-4D97-AF65-F5344CB8AC3E}">
        <p14:creationId xmlns:p14="http://schemas.microsoft.com/office/powerpoint/2010/main" val="26866230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589" y="274638"/>
            <a:ext cx="8936750" cy="1143000"/>
          </a:xfrm>
        </p:spPr>
        <p:txBody>
          <a:bodyPr>
            <a:noAutofit/>
          </a:bodyPr>
          <a:lstStyle/>
          <a:p>
            <a:pPr>
              <a:lnSpc>
                <a:spcPct val="80000"/>
              </a:lnSpc>
            </a:pPr>
            <a:r>
              <a:rPr lang="en-US" sz="3600" dirty="0" smtClean="0"/>
              <a:t>Yoshida (2009) presents steps for using strain records for quick source determination </a:t>
            </a:r>
            <a:endParaRPr lang="en-US" sz="3600" dirty="0"/>
          </a:p>
        </p:txBody>
      </p:sp>
      <p:sp>
        <p:nvSpPr>
          <p:cNvPr id="3" name="Content Placeholder 2"/>
          <p:cNvSpPr>
            <a:spLocks noGrp="1"/>
          </p:cNvSpPr>
          <p:nvPr>
            <p:ph idx="1"/>
          </p:nvPr>
        </p:nvSpPr>
        <p:spPr>
          <a:xfrm>
            <a:off x="457200" y="1600201"/>
            <a:ext cx="8229600" cy="4471097"/>
          </a:xfrm>
        </p:spPr>
        <p:txBody>
          <a:bodyPr>
            <a:normAutofit/>
          </a:bodyPr>
          <a:lstStyle/>
          <a:p>
            <a:pPr>
              <a:lnSpc>
                <a:spcPct val="80000"/>
              </a:lnSpc>
            </a:pPr>
            <a:r>
              <a:rPr lang="en-US" sz="2000" dirty="0" smtClean="0"/>
              <a:t>Estimate hypocenter by combining back-azimuth derived from multi-component </a:t>
            </a:r>
            <a:r>
              <a:rPr lang="en-US" sz="2000" dirty="0" err="1" smtClean="0"/>
              <a:t>strainmeter</a:t>
            </a:r>
            <a:r>
              <a:rPr lang="en-US" sz="2000" dirty="0" smtClean="0"/>
              <a:t> data and S-P time</a:t>
            </a:r>
          </a:p>
          <a:p>
            <a:pPr lvl="1">
              <a:lnSpc>
                <a:spcPct val="80000"/>
              </a:lnSpc>
            </a:pPr>
            <a:r>
              <a:rPr lang="en-US" sz="1800" dirty="0" smtClean="0"/>
              <a:t>This procedure will be performed a few minutes after the occurrence of an earthquake. </a:t>
            </a:r>
          </a:p>
          <a:p>
            <a:pPr>
              <a:lnSpc>
                <a:spcPct val="80000"/>
              </a:lnSpc>
            </a:pPr>
            <a:r>
              <a:rPr lang="en-US" sz="2000" dirty="0" smtClean="0"/>
              <a:t>After obtaining focal mechanism, STF (rupture duration) can be estimated. </a:t>
            </a:r>
          </a:p>
          <a:p>
            <a:pPr lvl="1">
              <a:lnSpc>
                <a:spcPct val="80000"/>
              </a:lnSpc>
            </a:pPr>
            <a:r>
              <a:rPr lang="en-US" sz="1800" dirty="0" smtClean="0"/>
              <a:t>This information can be utilized to update tsunami warning information.</a:t>
            </a:r>
            <a:endParaRPr lang="en-US" sz="1800" dirty="0"/>
          </a:p>
        </p:txBody>
      </p:sp>
    </p:spTree>
    <p:extLst>
      <p:ext uri="{BB962C8B-B14F-4D97-AF65-F5344CB8AC3E}">
        <p14:creationId xmlns:p14="http://schemas.microsoft.com/office/powerpoint/2010/main" val="63163778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smtClean="0"/>
              <a:t>Strainmeter</a:t>
            </a:r>
            <a:r>
              <a:rPr lang="en-US" sz="3600" dirty="0" smtClean="0"/>
              <a:t> and earthquake locations</a:t>
            </a:r>
            <a:endParaRPr lang="en-US" sz="3600" dirty="0"/>
          </a:p>
        </p:txBody>
      </p:sp>
      <p:pic>
        <p:nvPicPr>
          <p:cNvPr id="3" name="Picture 2" descr="Screen shot 2013-12-24 at 2.17.1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624" y="1531507"/>
            <a:ext cx="8686800" cy="4028983"/>
          </a:xfrm>
          <a:prstGeom prst="rect">
            <a:avLst/>
          </a:prstGeom>
        </p:spPr>
      </p:pic>
      <p:sp>
        <p:nvSpPr>
          <p:cNvPr id="4" name="TextBox 3"/>
          <p:cNvSpPr txBox="1"/>
          <p:nvPr/>
        </p:nvSpPr>
        <p:spPr>
          <a:xfrm>
            <a:off x="364525" y="5584006"/>
            <a:ext cx="5432603" cy="987963"/>
          </a:xfrm>
          <a:prstGeom prst="rect">
            <a:avLst/>
          </a:prstGeom>
          <a:noFill/>
        </p:spPr>
        <p:txBody>
          <a:bodyPr wrap="square" rtlCol="0">
            <a:spAutoFit/>
          </a:bodyPr>
          <a:lstStyle/>
          <a:p>
            <a:pPr algn="ctr">
              <a:lnSpc>
                <a:spcPct val="80000"/>
              </a:lnSpc>
            </a:pPr>
            <a:r>
              <a:rPr lang="en-US" dirty="0" smtClean="0"/>
              <a:t>JMA </a:t>
            </a:r>
            <a:r>
              <a:rPr lang="en-US" dirty="0" err="1" smtClean="0"/>
              <a:t>strainmeter</a:t>
            </a:r>
            <a:r>
              <a:rPr lang="en-US" dirty="0" smtClean="0"/>
              <a:t> locations (circles are dilatometers and diamonds are multi-component </a:t>
            </a:r>
            <a:r>
              <a:rPr lang="en-US" dirty="0" err="1" smtClean="0"/>
              <a:t>strainmeters</a:t>
            </a:r>
            <a:r>
              <a:rPr lang="en-US" dirty="0" smtClean="0"/>
              <a:t>).  The two stations </a:t>
            </a:r>
            <a:r>
              <a:rPr lang="en-US" dirty="0" err="1" smtClean="0"/>
              <a:t>Hamaki</a:t>
            </a:r>
            <a:r>
              <a:rPr lang="en-US" dirty="0" smtClean="0"/>
              <a:t> and </a:t>
            </a:r>
            <a:r>
              <a:rPr lang="en-US" dirty="0" err="1" smtClean="0"/>
              <a:t>Yugawa</a:t>
            </a:r>
            <a:r>
              <a:rPr lang="en-US" dirty="0" smtClean="0"/>
              <a:t> are specifically mentioned in the study but all </a:t>
            </a:r>
            <a:r>
              <a:rPr lang="en-US" dirty="0" err="1" smtClean="0"/>
              <a:t>strainmeters</a:t>
            </a:r>
            <a:r>
              <a:rPr lang="en-US" dirty="0" smtClean="0"/>
              <a:t> were used.</a:t>
            </a:r>
            <a:endParaRPr lang="en-US" dirty="0"/>
          </a:p>
        </p:txBody>
      </p:sp>
      <p:sp>
        <p:nvSpPr>
          <p:cNvPr id="5" name="TextBox 4"/>
          <p:cNvSpPr txBox="1"/>
          <p:nvPr/>
        </p:nvSpPr>
        <p:spPr>
          <a:xfrm>
            <a:off x="5797129" y="4502948"/>
            <a:ext cx="3054296" cy="1209562"/>
          </a:xfrm>
          <a:prstGeom prst="rect">
            <a:avLst/>
          </a:prstGeom>
          <a:noFill/>
        </p:spPr>
        <p:txBody>
          <a:bodyPr wrap="square" rtlCol="0">
            <a:spAutoFit/>
          </a:bodyPr>
          <a:lstStyle/>
          <a:p>
            <a:pPr algn="ctr">
              <a:lnSpc>
                <a:spcPct val="80000"/>
              </a:lnSpc>
            </a:pPr>
            <a:r>
              <a:rPr lang="en-US" dirty="0" smtClean="0"/>
              <a:t>Star denotes USGS epicenter of 2004 Sumatra-Andaman earthquake</a:t>
            </a:r>
          </a:p>
          <a:p>
            <a:pPr algn="ctr">
              <a:lnSpc>
                <a:spcPct val="80000"/>
              </a:lnSpc>
            </a:pPr>
            <a:r>
              <a:rPr lang="en-US" dirty="0" smtClean="0"/>
              <a:t>box denotes area shown in map at left</a:t>
            </a:r>
            <a:endParaRPr lang="en-US" dirty="0"/>
          </a:p>
        </p:txBody>
      </p:sp>
    </p:spTree>
    <p:extLst>
      <p:ext uri="{BB962C8B-B14F-4D97-AF65-F5344CB8AC3E}">
        <p14:creationId xmlns:p14="http://schemas.microsoft.com/office/powerpoint/2010/main" val="312371756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5142"/>
            <a:ext cx="9144000" cy="1143000"/>
          </a:xfrm>
        </p:spPr>
        <p:txBody>
          <a:bodyPr>
            <a:normAutofit/>
          </a:bodyPr>
          <a:lstStyle/>
          <a:p>
            <a:r>
              <a:rPr lang="en-US" sz="3600" dirty="0" smtClean="0"/>
              <a:t>Estimation of Source Time Function: Method</a:t>
            </a:r>
            <a:endParaRPr lang="en-US" sz="3600" dirty="0"/>
          </a:p>
        </p:txBody>
      </p:sp>
      <p:sp>
        <p:nvSpPr>
          <p:cNvPr id="3" name="Content Placeholder 2"/>
          <p:cNvSpPr>
            <a:spLocks noGrp="1"/>
          </p:cNvSpPr>
          <p:nvPr>
            <p:ph idx="1"/>
          </p:nvPr>
        </p:nvSpPr>
        <p:spPr>
          <a:xfrm>
            <a:off x="305732" y="1058249"/>
            <a:ext cx="8713331" cy="5471502"/>
          </a:xfrm>
        </p:spPr>
        <p:txBody>
          <a:bodyPr>
            <a:normAutofit fontScale="62500" lnSpcReduction="20000"/>
          </a:bodyPr>
          <a:lstStyle/>
          <a:p>
            <a:r>
              <a:rPr lang="en-US" dirty="0" smtClean="0"/>
              <a:t>Source time function (STF) was derived by </a:t>
            </a:r>
            <a:r>
              <a:rPr lang="en-US" dirty="0" err="1" smtClean="0"/>
              <a:t>deconvolution</a:t>
            </a:r>
            <a:r>
              <a:rPr lang="en-US" dirty="0" smtClean="0"/>
              <a:t> inversion of observed data with theoretical Green’s function, </a:t>
            </a:r>
            <a:r>
              <a:rPr lang="en-US" dirty="0"/>
              <a:t>minimizing </a:t>
            </a:r>
            <a:r>
              <a:rPr lang="en-US" dirty="0" smtClean="0"/>
              <a:t>residual </a:t>
            </a:r>
            <a:r>
              <a:rPr lang="en-US" dirty="0"/>
              <a:t>between them in time domain</a:t>
            </a:r>
            <a:r>
              <a:rPr lang="en-US" dirty="0" smtClean="0"/>
              <a:t>.</a:t>
            </a:r>
          </a:p>
          <a:p>
            <a:pPr lvl="1"/>
            <a:r>
              <a:rPr lang="en-US" dirty="0"/>
              <a:t>A damping parameter was </a:t>
            </a:r>
            <a:r>
              <a:rPr lang="en-US" dirty="0" smtClean="0"/>
              <a:t>introduced, selected to balance waveform fit </a:t>
            </a:r>
            <a:r>
              <a:rPr lang="en-US" dirty="0"/>
              <a:t>and </a:t>
            </a:r>
            <a:r>
              <a:rPr lang="en-US" dirty="0" smtClean="0"/>
              <a:t>STF smoothness</a:t>
            </a:r>
          </a:p>
          <a:p>
            <a:pPr lvl="1"/>
            <a:r>
              <a:rPr lang="en-US" dirty="0" smtClean="0"/>
              <a:t>A non-negativity constraint was used </a:t>
            </a:r>
          </a:p>
          <a:p>
            <a:r>
              <a:rPr lang="en-US" dirty="0" smtClean="0"/>
              <a:t>Green’s function was computed by summing normal modes with &gt;35 s for the Preliminary Reference Earth Model (PREM) (</a:t>
            </a:r>
            <a:r>
              <a:rPr lang="en-US" dirty="0" err="1" smtClean="0"/>
              <a:t>Dziewonski</a:t>
            </a:r>
            <a:r>
              <a:rPr lang="en-US" dirty="0" smtClean="0"/>
              <a:t> and Anderson, 1981)</a:t>
            </a:r>
          </a:p>
          <a:p>
            <a:r>
              <a:rPr lang="en-US" dirty="0" smtClean="0"/>
              <a:t>Whole waveform </a:t>
            </a:r>
            <a:r>
              <a:rPr lang="en-US" dirty="0"/>
              <a:t>data including both body wave and surface wave were </a:t>
            </a:r>
            <a:r>
              <a:rPr lang="en-US" dirty="0" smtClean="0"/>
              <a:t>used</a:t>
            </a:r>
          </a:p>
          <a:p>
            <a:pPr lvl="1"/>
            <a:r>
              <a:rPr lang="en-US" dirty="0"/>
              <a:t>In general, the amplitude of surface waves is much larger than that of body </a:t>
            </a:r>
            <a:r>
              <a:rPr lang="en-US" dirty="0" smtClean="0"/>
              <a:t>waves, so </a:t>
            </a:r>
            <a:r>
              <a:rPr lang="en-US" dirty="0"/>
              <a:t>the results are more likely controlled by surface waves than body waves. </a:t>
            </a:r>
            <a:endParaRPr lang="en-US" dirty="0" smtClean="0"/>
          </a:p>
          <a:p>
            <a:pPr lvl="1"/>
            <a:r>
              <a:rPr lang="en-US" dirty="0" smtClean="0"/>
              <a:t>Group </a:t>
            </a:r>
            <a:r>
              <a:rPr lang="en-US" dirty="0"/>
              <a:t>velocity for surface waves is slower than that for body waves, and surface waves are sensitive to the extent of rupture</a:t>
            </a:r>
            <a:r>
              <a:rPr lang="en-US" dirty="0" smtClean="0"/>
              <a:t>.</a:t>
            </a:r>
          </a:p>
          <a:p>
            <a:r>
              <a:rPr lang="en-US" dirty="0"/>
              <a:t>Focal mechanism was fixed to the Global Centroid Moment Tensor (GCMT) solution (best double couple </a:t>
            </a:r>
            <a:r>
              <a:rPr lang="en-US" dirty="0" smtClean="0"/>
              <a:t>parameters: </a:t>
            </a:r>
            <a:r>
              <a:rPr lang="en-US" dirty="0"/>
              <a:t>strike = 329◦, dip = 8◦, slip = 110◦). </a:t>
            </a:r>
            <a:endParaRPr lang="en-US" dirty="0" smtClean="0"/>
          </a:p>
          <a:p>
            <a:r>
              <a:rPr lang="en-US" dirty="0" smtClean="0"/>
              <a:t>Both </a:t>
            </a:r>
            <a:r>
              <a:rPr lang="en-US" dirty="0"/>
              <a:t>observed and calculated data sets were band-pass filtered from 0.001 to 0.02 Hz (i.e., from 50 to 1000 s) using 2nd-order Butterworth filter</a:t>
            </a:r>
            <a:r>
              <a:rPr lang="en-US" dirty="0" smtClean="0"/>
              <a:t>.</a:t>
            </a:r>
          </a:p>
          <a:p>
            <a:r>
              <a:rPr lang="en-US" dirty="0" err="1" smtClean="0"/>
              <a:t>Strainmeter</a:t>
            </a:r>
            <a:r>
              <a:rPr lang="en-US" dirty="0" smtClean="0"/>
              <a:t> amplification </a:t>
            </a:r>
            <a:r>
              <a:rPr lang="en-US" dirty="0"/>
              <a:t>factor (observed amplitude/theoretical amplitude) was calculated by </a:t>
            </a:r>
            <a:r>
              <a:rPr lang="en-US" dirty="0" err="1"/>
              <a:t>Kamigaichi</a:t>
            </a:r>
            <a:r>
              <a:rPr lang="en-US" dirty="0"/>
              <a:t> (1994), comparing far field surface waves with the period between 300 to 45s.</a:t>
            </a:r>
          </a:p>
        </p:txBody>
      </p:sp>
    </p:spTree>
    <p:extLst>
      <p:ext uri="{BB962C8B-B14F-4D97-AF65-F5344CB8AC3E}">
        <p14:creationId xmlns:p14="http://schemas.microsoft.com/office/powerpoint/2010/main" val="304811731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STF from </a:t>
            </a:r>
            <a:r>
              <a:rPr lang="en-US" dirty="0" err="1" smtClean="0"/>
              <a:t>Yugawa</a:t>
            </a:r>
            <a:r>
              <a:rPr lang="en-US" dirty="0" smtClean="0"/>
              <a:t> Dilatometer</a:t>
            </a:r>
            <a:endParaRPr lang="en-US" dirty="0"/>
          </a:p>
        </p:txBody>
      </p:sp>
      <p:pic>
        <p:nvPicPr>
          <p:cNvPr id="3" name="Picture 2" descr="Screen shot 2013-12-24 at 2.42.5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257" y="1417638"/>
            <a:ext cx="8229600" cy="2063469"/>
          </a:xfrm>
          <a:prstGeom prst="rect">
            <a:avLst/>
          </a:prstGeom>
        </p:spPr>
      </p:pic>
      <p:sp>
        <p:nvSpPr>
          <p:cNvPr id="4" name="TextBox 3"/>
          <p:cNvSpPr txBox="1"/>
          <p:nvPr/>
        </p:nvSpPr>
        <p:spPr>
          <a:xfrm>
            <a:off x="670256" y="3398134"/>
            <a:ext cx="4468375" cy="766364"/>
          </a:xfrm>
          <a:prstGeom prst="rect">
            <a:avLst/>
          </a:prstGeom>
          <a:noFill/>
        </p:spPr>
        <p:txBody>
          <a:bodyPr wrap="square" rtlCol="0">
            <a:spAutoFit/>
          </a:bodyPr>
          <a:lstStyle/>
          <a:p>
            <a:pPr algn="ctr">
              <a:lnSpc>
                <a:spcPct val="80000"/>
              </a:lnSpc>
            </a:pPr>
            <a:r>
              <a:rPr lang="en-US" dirty="0"/>
              <a:t>Comparison between observed </a:t>
            </a:r>
            <a:r>
              <a:rPr lang="en-US" dirty="0" smtClean="0"/>
              <a:t>strain data </a:t>
            </a:r>
            <a:r>
              <a:rPr lang="en-US" dirty="0"/>
              <a:t>(black line) and convolved STF with calculated Green’s function (gray line)</a:t>
            </a:r>
          </a:p>
        </p:txBody>
      </p:sp>
      <p:sp>
        <p:nvSpPr>
          <p:cNvPr id="5" name="TextBox 4"/>
          <p:cNvSpPr txBox="1"/>
          <p:nvPr/>
        </p:nvSpPr>
        <p:spPr>
          <a:xfrm>
            <a:off x="5479173" y="3481107"/>
            <a:ext cx="3207627" cy="544765"/>
          </a:xfrm>
          <a:prstGeom prst="rect">
            <a:avLst/>
          </a:prstGeom>
          <a:noFill/>
        </p:spPr>
        <p:txBody>
          <a:bodyPr wrap="square" rtlCol="0">
            <a:spAutoFit/>
          </a:bodyPr>
          <a:lstStyle/>
          <a:p>
            <a:pPr algn="ctr">
              <a:lnSpc>
                <a:spcPct val="80000"/>
              </a:lnSpc>
            </a:pPr>
            <a:r>
              <a:rPr lang="en-US" dirty="0"/>
              <a:t>STF from YUGAWA </a:t>
            </a:r>
            <a:r>
              <a:rPr lang="en-US" dirty="0" smtClean="0"/>
              <a:t>volumetric </a:t>
            </a:r>
            <a:r>
              <a:rPr lang="en-US" dirty="0" err="1"/>
              <a:t>strainmeter</a:t>
            </a:r>
            <a:r>
              <a:rPr lang="en-US" dirty="0"/>
              <a:t> station.</a:t>
            </a:r>
          </a:p>
        </p:txBody>
      </p:sp>
    </p:spTree>
    <p:extLst>
      <p:ext uri="{BB962C8B-B14F-4D97-AF65-F5344CB8AC3E}">
        <p14:creationId xmlns:p14="http://schemas.microsoft.com/office/powerpoint/2010/main" val="284332917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24474</TotalTime>
  <Words>7556</Words>
  <Application>Microsoft Macintosh PowerPoint</Application>
  <PresentationFormat>On-screen Show (4:3)</PresentationFormat>
  <Paragraphs>473</Paragraphs>
  <Slides>48</Slides>
  <Notes>29</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Examples of Research Results using Borehole Strainmeters</vt:lpstr>
      <vt:lpstr>Acknowledgments</vt:lpstr>
      <vt:lpstr>Contents as of 2 Jan 2014</vt:lpstr>
      <vt:lpstr>THE RUPTURE PROCESS OF THE 2004 SUMATRA-ANDAMAN EARTHQUAKE VIEWED FROM STRAINMETER DATA</vt:lpstr>
      <vt:lpstr>Use of normal modes to study 2004 Sumatra earthquake</vt:lpstr>
      <vt:lpstr>Yoshida (2009) presents steps for using strain records for quick source determination </vt:lpstr>
      <vt:lpstr>Strainmeter and earthquake locations</vt:lpstr>
      <vt:lpstr>Estimation of Source Time Function: Method</vt:lpstr>
      <vt:lpstr>STF from Yugawa Dilatometer</vt:lpstr>
      <vt:lpstr>STFs from 18 dilatometers</vt:lpstr>
      <vt:lpstr>PowerPoint Presentation</vt:lpstr>
      <vt:lpstr>Estimation of source-time function: Results</vt:lpstr>
      <vt:lpstr>Determination of back-azimuth</vt:lpstr>
      <vt:lpstr>Estimates </vt:lpstr>
      <vt:lpstr>Back-azimuth estimation results</vt:lpstr>
      <vt:lpstr>Notes on strain data use (ER)</vt:lpstr>
      <vt:lpstr>Episodic slow slip events in the Japan subduction zone before the 2011 Tohoku-Oki earthquake</vt:lpstr>
      <vt:lpstr>Abstract</vt:lpstr>
      <vt:lpstr>PowerPoint Presentation</vt:lpstr>
      <vt:lpstr>Raw ocean-bottom pressure (OBP) data</vt:lpstr>
      <vt:lpstr>OBP data, tides removed, differenced</vt:lpstr>
      <vt:lpstr>2008 SSE</vt:lpstr>
      <vt:lpstr>Seismicity following Nov 2008 SSE</vt:lpstr>
      <vt:lpstr>Fault model for 2008 SSE</vt:lpstr>
      <vt:lpstr>2011 SSE: OBP differences and Seismicity</vt:lpstr>
      <vt:lpstr>2011 SSE Data</vt:lpstr>
      <vt:lpstr>Coseismic slip distribution including seafloor geodetic data (Iinuma et al., JGR, 2012)</vt:lpstr>
      <vt:lpstr>Model for 2011 SSE</vt:lpstr>
      <vt:lpstr>Time dependence of slow slip</vt:lpstr>
      <vt:lpstr>Comments (ER)</vt:lpstr>
      <vt:lpstr>Etna’s lava fountains investigated by continuous strain, magnetic, ground and satellite thermal data</vt:lpstr>
      <vt:lpstr>Mount Etna and Catania</vt:lpstr>
      <vt:lpstr>Jan 5, 2012, fountain eruption at Mount Etna </vt:lpstr>
      <vt:lpstr>Etna lava fountain and instrument locations</vt:lpstr>
      <vt:lpstr>Thermal images of the Etna lava fountains</vt:lpstr>
      <vt:lpstr>Phases of fountaining based on  radiant heat flux from SEVIRI and MODIS data </vt:lpstr>
      <vt:lpstr>Heat flux and SEVIRI images: 15 Nov 2011 </vt:lpstr>
      <vt:lpstr>Heat flux and SEVIRI images: 18 March 2012 </vt:lpstr>
      <vt:lpstr>Magnetic intensity differences at BVD from CSR reference station</vt:lpstr>
      <vt:lpstr>PowerPoint Presentation</vt:lpstr>
      <vt:lpstr>Dilatometer data </vt:lpstr>
      <vt:lpstr>PowerPoint Presentation</vt:lpstr>
      <vt:lpstr>Model for magnetic data</vt:lpstr>
      <vt:lpstr>Models to explain all data</vt:lpstr>
      <vt:lpstr>PowerPoint Presentation</vt:lpstr>
      <vt:lpstr>Conclusions from paper</vt:lpstr>
      <vt:lpstr>Notes on strain data use (ER)</vt:lpstr>
      <vt:lpstr>To be continued…</vt:lpstr>
    </vt:vector>
  </TitlesOfParts>
  <Company>USGS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Evelyn Roeloffs</dc:creator>
  <cp:lastModifiedBy>Evelyn Roeloffs</cp:lastModifiedBy>
  <cp:revision>244</cp:revision>
  <dcterms:created xsi:type="dcterms:W3CDTF">2013-12-16T19:06:17Z</dcterms:created>
  <dcterms:modified xsi:type="dcterms:W3CDTF">2014-03-02T03:28:33Z</dcterms:modified>
</cp:coreProperties>
</file>