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1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04FF-5ABF-E24D-B282-B04177DF2771}" type="datetimeFigureOut">
              <a:rPr lang="en-US" smtClean="0"/>
              <a:t>8/7/14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C04E-7185-7F47-BB8C-923B29281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01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04FF-5ABF-E24D-B282-B04177DF2771}" type="datetimeFigureOut">
              <a:rPr lang="en-US" smtClean="0"/>
              <a:t>8/7/14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C04E-7185-7F47-BB8C-923B29281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52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04FF-5ABF-E24D-B282-B04177DF2771}" type="datetimeFigureOut">
              <a:rPr lang="en-US" smtClean="0"/>
              <a:t>8/7/14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C04E-7185-7F47-BB8C-923B29281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34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04FF-5ABF-E24D-B282-B04177DF2771}" type="datetimeFigureOut">
              <a:rPr lang="en-US" smtClean="0"/>
              <a:t>8/7/14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C04E-7185-7F47-BB8C-923B29281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83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04FF-5ABF-E24D-B282-B04177DF2771}" type="datetimeFigureOut">
              <a:rPr lang="en-US" smtClean="0"/>
              <a:t>8/7/14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C04E-7185-7F47-BB8C-923B29281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55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04FF-5ABF-E24D-B282-B04177DF2771}" type="datetimeFigureOut">
              <a:rPr lang="en-US" smtClean="0"/>
              <a:t>8/7/14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C04E-7185-7F47-BB8C-923B29281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41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04FF-5ABF-E24D-B282-B04177DF2771}" type="datetimeFigureOut">
              <a:rPr lang="en-US" smtClean="0"/>
              <a:t>8/7/14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C04E-7185-7F47-BB8C-923B29281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60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04FF-5ABF-E24D-B282-B04177DF2771}" type="datetimeFigureOut">
              <a:rPr lang="en-US" smtClean="0"/>
              <a:t>8/7/14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C04E-7185-7F47-BB8C-923B29281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05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04FF-5ABF-E24D-B282-B04177DF2771}" type="datetimeFigureOut">
              <a:rPr lang="en-US" smtClean="0"/>
              <a:t>8/7/14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C04E-7185-7F47-BB8C-923B29281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14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04FF-5ABF-E24D-B282-B04177DF2771}" type="datetimeFigureOut">
              <a:rPr lang="en-US" smtClean="0"/>
              <a:t>8/7/14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C04E-7185-7F47-BB8C-923B29281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0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04FF-5ABF-E24D-B282-B04177DF2771}" type="datetimeFigureOut">
              <a:rPr lang="en-US" smtClean="0"/>
              <a:t>8/7/14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C04E-7185-7F47-BB8C-923B29281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58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304FF-5ABF-E24D-B282-B04177DF2771}" type="datetimeFigureOut">
              <a:rPr lang="en-US" smtClean="0"/>
              <a:t>8/7/14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0C04E-7185-7F47-BB8C-923B29281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97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“It’s in ISCE but not in </a:t>
            </a:r>
            <a:r>
              <a:rPr lang="en-US" dirty="0" err="1" smtClean="0"/>
              <a:t>insarApp.py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a.k.a</a:t>
            </a:r>
            <a:endParaRPr lang="en-US" dirty="0" smtClean="0"/>
          </a:p>
          <a:p>
            <a:r>
              <a:rPr lang="en-US" dirty="0" smtClean="0"/>
              <a:t>Learn Python Programming to use 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356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</a:t>
            </a:r>
            <a:r>
              <a:rPr lang="en-US" smtClean="0"/>
              <a:t>ENVI </a:t>
            </a:r>
            <a:r>
              <a:rPr lang="en-US" dirty="0" smtClean="0"/>
              <a:t>header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ISCE uses XML files to describe binary raster files</a:t>
            </a:r>
          </a:p>
          <a:p>
            <a:r>
              <a:rPr lang="en-US" dirty="0" smtClean="0"/>
              <a:t>Can output ENVI </a:t>
            </a:r>
            <a:r>
              <a:rPr lang="en-US" dirty="0" err="1" smtClean="0"/>
              <a:t>hdr</a:t>
            </a:r>
            <a:r>
              <a:rPr lang="en-US" dirty="0" smtClean="0"/>
              <a:t> files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gdal</a:t>
            </a:r>
            <a:r>
              <a:rPr lang="en-US" dirty="0" smtClean="0"/>
              <a:t> to convert to your favorite GIS format.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dirty="0" err="1" smtClean="0">
                <a:latin typeface="Courier New"/>
                <a:cs typeface="Courier New"/>
              </a:rPr>
              <a:t>Img</a:t>
            </a:r>
            <a:r>
              <a:rPr lang="en-US" sz="2400" dirty="0" smtClean="0">
                <a:latin typeface="Courier New"/>
                <a:cs typeface="Courier New"/>
              </a:rPr>
              <a:t> = </a:t>
            </a:r>
            <a:r>
              <a:rPr lang="en-US" sz="2400" dirty="0" err="1" smtClean="0">
                <a:latin typeface="Courier New"/>
                <a:cs typeface="Courier New"/>
              </a:rPr>
              <a:t>isceobj.CreateDemImage</a:t>
            </a:r>
            <a:r>
              <a:rPr lang="en-US" sz="2400" dirty="0" smtClean="0">
                <a:latin typeface="Courier New"/>
                <a:cs typeface="Courier New"/>
              </a:rPr>
              <a:t>()</a:t>
            </a:r>
          </a:p>
          <a:p>
            <a:pPr marL="0" indent="0">
              <a:buNone/>
            </a:pPr>
            <a:r>
              <a:rPr lang="en-US" sz="2400" dirty="0" err="1" smtClean="0">
                <a:latin typeface="Courier New"/>
                <a:cs typeface="Courier New"/>
              </a:rPr>
              <a:t>Img.load</a:t>
            </a:r>
            <a:r>
              <a:rPr lang="en-US" sz="2400" dirty="0" smtClean="0">
                <a:latin typeface="Courier New"/>
                <a:cs typeface="Courier New"/>
              </a:rPr>
              <a:t>(‘</a:t>
            </a:r>
            <a:r>
              <a:rPr lang="en-US" sz="2400" dirty="0" err="1" smtClean="0">
                <a:latin typeface="Courier New"/>
                <a:cs typeface="Courier New"/>
              </a:rPr>
              <a:t>filt_topophase.unw.geo.xml</a:t>
            </a:r>
            <a:r>
              <a:rPr lang="en-US" sz="2400" dirty="0" smtClean="0">
                <a:latin typeface="Courier New"/>
                <a:cs typeface="Courier New"/>
              </a:rPr>
              <a:t>’)</a:t>
            </a:r>
          </a:p>
          <a:p>
            <a:pPr marL="0" indent="0">
              <a:buNone/>
            </a:pPr>
            <a:r>
              <a:rPr lang="en-US" sz="2400" dirty="0" err="1" smtClean="0">
                <a:latin typeface="Courier New"/>
                <a:cs typeface="Courier New"/>
              </a:rPr>
              <a:t>Img.renderEnviHDR</a:t>
            </a:r>
            <a:r>
              <a:rPr lang="en-US" sz="2400" dirty="0" smtClean="0">
                <a:latin typeface="Courier New"/>
                <a:cs typeface="Courier New"/>
              </a:rPr>
              <a:t>()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271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</a:t>
            </a:r>
            <a:r>
              <a:rPr lang="en-US" dirty="0" smtClean="0"/>
              <a:t>. Direct KML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63521"/>
          </a:xfrm>
        </p:spPr>
        <p:txBody>
          <a:bodyPr>
            <a:normAutofit/>
          </a:bodyPr>
          <a:lstStyle/>
          <a:p>
            <a:r>
              <a:rPr lang="en-US" dirty="0" smtClean="0"/>
              <a:t>Use </a:t>
            </a:r>
            <a:r>
              <a:rPr lang="en-US" dirty="0" err="1" smtClean="0"/>
              <a:t>mdx.py</a:t>
            </a:r>
            <a:r>
              <a:rPr lang="en-US" dirty="0" smtClean="0"/>
              <a:t> to generate KML files for geocoded products directly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sz="2600" dirty="0" err="1" smtClean="0">
                <a:latin typeface="Courier New"/>
                <a:cs typeface="Courier New"/>
              </a:rPr>
              <a:t>mdx.py</a:t>
            </a:r>
            <a:r>
              <a:rPr lang="en-US" sz="2600" dirty="0" smtClean="0">
                <a:latin typeface="Courier New"/>
                <a:cs typeface="Courier New"/>
              </a:rPr>
              <a:t> </a:t>
            </a:r>
            <a:r>
              <a:rPr lang="en-US" sz="2600" dirty="0" err="1" smtClean="0">
                <a:latin typeface="Courier New"/>
                <a:cs typeface="Courier New"/>
              </a:rPr>
              <a:t>filt_topophase.flat.geo</a:t>
            </a:r>
            <a:r>
              <a:rPr lang="en-US" sz="2600" dirty="0" smtClean="0">
                <a:latin typeface="Courier New"/>
                <a:cs typeface="Courier New"/>
              </a:rPr>
              <a:t> –</a:t>
            </a:r>
            <a:r>
              <a:rPr lang="en-US" sz="2600" dirty="0" err="1" smtClean="0">
                <a:latin typeface="Courier New"/>
                <a:cs typeface="Courier New"/>
              </a:rPr>
              <a:t>kml</a:t>
            </a:r>
            <a:r>
              <a:rPr lang="en-US" sz="2600" dirty="0" smtClean="0">
                <a:latin typeface="Courier New"/>
                <a:cs typeface="Courier New"/>
              </a:rPr>
              <a:t> </a:t>
            </a:r>
            <a:r>
              <a:rPr lang="en-US" sz="2600" dirty="0" err="1" smtClean="0">
                <a:latin typeface="Courier New"/>
                <a:cs typeface="Courier New"/>
              </a:rPr>
              <a:t>test.kml</a:t>
            </a:r>
            <a:endParaRPr lang="en-US" sz="26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694480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</a:t>
            </a:r>
            <a:r>
              <a:rPr lang="en-US" dirty="0" smtClean="0"/>
              <a:t>. Land water mask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Contrib.demUtils.watermask</a:t>
            </a:r>
            <a:endParaRPr lang="en-US" dirty="0" smtClean="0"/>
          </a:p>
          <a:p>
            <a:r>
              <a:rPr lang="en-US" dirty="0" smtClean="0"/>
              <a:t>Operations</a:t>
            </a:r>
          </a:p>
          <a:p>
            <a:pPr lvl="1"/>
            <a:r>
              <a:rPr lang="en-US" dirty="0" smtClean="0"/>
              <a:t>Downloads SRTM SWBD </a:t>
            </a:r>
            <a:r>
              <a:rPr lang="en-US" dirty="0" err="1" smtClean="0"/>
              <a:t>shapefile</a:t>
            </a:r>
            <a:endParaRPr lang="en-US" dirty="0"/>
          </a:p>
          <a:p>
            <a:pPr lvl="1"/>
            <a:r>
              <a:rPr lang="en-US" dirty="0" smtClean="0"/>
              <a:t>uses </a:t>
            </a:r>
            <a:r>
              <a:rPr lang="en-US" dirty="0" err="1" smtClean="0"/>
              <a:t>gdal</a:t>
            </a:r>
            <a:r>
              <a:rPr lang="en-US" dirty="0" smtClean="0"/>
              <a:t> rasterize to create land-water mask.</a:t>
            </a:r>
          </a:p>
          <a:p>
            <a:r>
              <a:rPr lang="en-US" dirty="0" smtClean="0"/>
              <a:t>Use existing DEM and create associated mask easily.</a:t>
            </a:r>
          </a:p>
          <a:p>
            <a:r>
              <a:rPr lang="en-US" sz="2400" dirty="0" err="1" smtClean="0">
                <a:latin typeface="Courier New"/>
                <a:cs typeface="Courier New"/>
              </a:rPr>
              <a:t>mask.py</a:t>
            </a:r>
            <a:r>
              <a:rPr lang="en-US" sz="2400" dirty="0" smtClean="0">
                <a:latin typeface="Courier New"/>
                <a:cs typeface="Courier New"/>
              </a:rPr>
              <a:t> -</a:t>
            </a:r>
            <a:r>
              <a:rPr lang="en-US" sz="2400" dirty="0" err="1" smtClean="0">
                <a:latin typeface="Courier New"/>
                <a:cs typeface="Courier New"/>
              </a:rPr>
              <a:t>i</a:t>
            </a:r>
            <a:r>
              <a:rPr lang="en-US" sz="2400" dirty="0" smtClean="0">
                <a:latin typeface="Courier New"/>
                <a:cs typeface="Courier New"/>
              </a:rPr>
              <a:t> </a:t>
            </a:r>
            <a:r>
              <a:rPr lang="en-US" sz="2400" dirty="0" err="1" smtClean="0">
                <a:latin typeface="Courier New"/>
                <a:cs typeface="Courier New"/>
              </a:rPr>
              <a:t>input.dem</a:t>
            </a:r>
            <a:r>
              <a:rPr lang="en-US" sz="2400" dirty="0" smtClean="0">
                <a:latin typeface="Courier New"/>
                <a:cs typeface="Courier New"/>
              </a:rPr>
              <a:t>  (Creates </a:t>
            </a:r>
            <a:r>
              <a:rPr lang="en-US" sz="2400" dirty="0" err="1" smtClean="0">
                <a:latin typeface="Courier New"/>
                <a:cs typeface="Courier New"/>
              </a:rPr>
              <a:t>input.msk</a:t>
            </a:r>
            <a:r>
              <a:rPr lang="en-US" sz="2400" dirty="0" smtClean="0">
                <a:latin typeface="Courier New"/>
                <a:cs typeface="Courier New"/>
              </a:rPr>
              <a:t>)</a:t>
            </a:r>
          </a:p>
          <a:p>
            <a:r>
              <a:rPr lang="en-US" sz="2400" dirty="0" err="1">
                <a:latin typeface="Courier New"/>
                <a:cs typeface="Courier New"/>
              </a:rPr>
              <a:t>m</a:t>
            </a:r>
            <a:r>
              <a:rPr lang="en-US" sz="2400" dirty="0" err="1" smtClean="0">
                <a:latin typeface="Courier New"/>
                <a:cs typeface="Courier New"/>
              </a:rPr>
              <a:t>ask.py</a:t>
            </a:r>
            <a:r>
              <a:rPr lang="en-US" sz="2400" dirty="0" smtClean="0">
                <a:latin typeface="Courier New"/>
                <a:cs typeface="Courier New"/>
              </a:rPr>
              <a:t> –</a:t>
            </a:r>
            <a:r>
              <a:rPr lang="en-US" sz="2400" dirty="0" err="1" smtClean="0">
                <a:latin typeface="Courier New"/>
                <a:cs typeface="Courier New"/>
              </a:rPr>
              <a:t>i</a:t>
            </a:r>
            <a:r>
              <a:rPr lang="en-US" sz="2400" dirty="0" smtClean="0">
                <a:latin typeface="Courier New"/>
                <a:cs typeface="Courier New"/>
              </a:rPr>
              <a:t> </a:t>
            </a:r>
            <a:r>
              <a:rPr lang="en-US" sz="2400" dirty="0" err="1" smtClean="0">
                <a:latin typeface="Courier New"/>
                <a:cs typeface="Courier New"/>
              </a:rPr>
              <a:t>filt_topophase.flat.geo</a:t>
            </a:r>
            <a:r>
              <a:rPr lang="en-US" sz="2400" dirty="0" smtClean="0">
                <a:latin typeface="Courier New"/>
                <a:cs typeface="Courier New"/>
              </a:rPr>
              <a:t> –o </a:t>
            </a:r>
            <a:r>
              <a:rPr lang="en-US" sz="2400" dirty="0" err="1" smtClean="0">
                <a:latin typeface="Courier New"/>
                <a:cs typeface="Courier New"/>
              </a:rPr>
              <a:t>water.msk</a:t>
            </a:r>
            <a:endParaRPr lang="en-US" sz="24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416017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ROI_PAC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support old format ROI_PAC raw files</a:t>
            </a:r>
          </a:p>
          <a:p>
            <a:r>
              <a:rPr lang="en-US" dirty="0" smtClean="0"/>
              <a:t>Three input tags:</a:t>
            </a:r>
          </a:p>
          <a:p>
            <a:pPr lvl="1"/>
            <a:r>
              <a:rPr lang="en-US" dirty="0" smtClean="0"/>
              <a:t>RAWFILE (.raw and .</a:t>
            </a:r>
            <a:r>
              <a:rPr lang="en-US" dirty="0" err="1" smtClean="0"/>
              <a:t>raw.rsc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HDRFILE  (</a:t>
            </a:r>
            <a:r>
              <a:rPr lang="en-US" dirty="0" err="1" smtClean="0"/>
              <a:t>hdr</a:t>
            </a:r>
            <a:r>
              <a:rPr lang="en-US" dirty="0" smtClean="0"/>
              <a:t>_*.</a:t>
            </a:r>
            <a:r>
              <a:rPr lang="en-US" dirty="0" err="1" smtClean="0"/>
              <a:t>rsc</a:t>
            </a:r>
            <a:r>
              <a:rPr lang="en-US" dirty="0" smtClean="0"/>
              <a:t>)</a:t>
            </a:r>
          </a:p>
          <a:p>
            <a:r>
              <a:rPr lang="en-US" dirty="0" smtClean="0"/>
              <a:t>Ensure you have good temporal sampling for state vectors in </a:t>
            </a:r>
            <a:r>
              <a:rPr lang="en-US" dirty="0" err="1" smtClean="0"/>
              <a:t>hdr</a:t>
            </a:r>
            <a:r>
              <a:rPr lang="en-US" dirty="0" smtClean="0"/>
              <a:t> file</a:t>
            </a:r>
          </a:p>
          <a:p>
            <a:r>
              <a:rPr lang="en-US" dirty="0" smtClean="0"/>
              <a:t>Not recommended unless absolutely have 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693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 </a:t>
            </a:r>
            <a:r>
              <a:rPr lang="en-US" dirty="0" err="1" smtClean="0"/>
              <a:t>estamb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Experimental</a:t>
            </a:r>
          </a:p>
          <a:p>
            <a:r>
              <a:rPr lang="en-US" dirty="0" err="1" smtClean="0"/>
              <a:t>Stdproc.stdproc.estamb</a:t>
            </a:r>
            <a:endParaRPr lang="en-US" dirty="0" smtClean="0"/>
          </a:p>
          <a:p>
            <a:r>
              <a:rPr lang="en-US" dirty="0" smtClean="0"/>
              <a:t>Entropy based ambiguity estimator</a:t>
            </a:r>
          </a:p>
          <a:p>
            <a:r>
              <a:rPr lang="en-US" dirty="0" smtClean="0"/>
              <a:t>E.g. - ERS data post-2001</a:t>
            </a:r>
          </a:p>
          <a:p>
            <a:r>
              <a:rPr lang="en-US" dirty="0" smtClean="0"/>
              <a:t>To be run, right after </a:t>
            </a:r>
            <a:r>
              <a:rPr lang="en-US" dirty="0" err="1" smtClean="0"/>
              <a:t>make_raw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814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r>
              <a:rPr lang="en-US" dirty="0" smtClean="0"/>
              <a:t>. </a:t>
            </a:r>
            <a:r>
              <a:rPr lang="en-US" dirty="0" smtClean="0"/>
              <a:t>Orbit Library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Isceobj.Orbit</a:t>
            </a:r>
            <a:endParaRPr lang="en-US" dirty="0" smtClean="0"/>
          </a:p>
          <a:p>
            <a:r>
              <a:rPr lang="en-US" dirty="0" smtClean="0"/>
              <a:t>Orbit interpolation routines</a:t>
            </a:r>
          </a:p>
          <a:p>
            <a:pPr lvl="1"/>
            <a:r>
              <a:rPr lang="en-US" dirty="0" smtClean="0"/>
              <a:t>Python, C and Fortran</a:t>
            </a:r>
          </a:p>
          <a:p>
            <a:r>
              <a:rPr lang="en-US" dirty="0" smtClean="0"/>
              <a:t>Orbit extension</a:t>
            </a:r>
          </a:p>
          <a:p>
            <a:pPr lvl="1"/>
            <a:r>
              <a:rPr lang="en-US" dirty="0" smtClean="0"/>
              <a:t>Used for Radarsat2</a:t>
            </a:r>
          </a:p>
          <a:p>
            <a:r>
              <a:rPr lang="en-US" dirty="0" smtClean="0"/>
              <a:t>Inertial orbit conversions</a:t>
            </a:r>
          </a:p>
          <a:p>
            <a:pPr lvl="1"/>
            <a:r>
              <a:rPr lang="en-US" dirty="0" smtClean="0"/>
              <a:t>Uses JPL’s NAIF SPICE library</a:t>
            </a:r>
          </a:p>
          <a:p>
            <a:pPr lvl="1"/>
            <a:r>
              <a:rPr lang="en-US" dirty="0" smtClean="0"/>
              <a:t>Experimental for Radarsat1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531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functionalities in ISCE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Part of the ISCE package distribution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Very useful for working with radar data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Not top priority for </a:t>
            </a:r>
            <a:r>
              <a:rPr lang="en-US" dirty="0" err="1" smtClean="0"/>
              <a:t>interferogram</a:t>
            </a:r>
            <a:r>
              <a:rPr lang="en-US" dirty="0" smtClean="0"/>
              <a:t> processing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InsarApp</a:t>
            </a:r>
            <a:r>
              <a:rPr lang="en-US" dirty="0" smtClean="0"/>
              <a:t> is only one workflow</a:t>
            </a:r>
          </a:p>
          <a:p>
            <a:pPr lvl="1"/>
            <a:r>
              <a:rPr lang="en-US" dirty="0" smtClean="0"/>
              <a:t>You can build your own</a:t>
            </a:r>
          </a:p>
        </p:txBody>
      </p:sp>
    </p:spTree>
    <p:extLst>
      <p:ext uri="{BB962C8B-B14F-4D97-AF65-F5344CB8AC3E}">
        <p14:creationId xmlns:p14="http://schemas.microsoft.com/office/powerpoint/2010/main" val="1502266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Dense pixel offsets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different modules</a:t>
            </a:r>
          </a:p>
          <a:p>
            <a:pPr lvl="1"/>
            <a:r>
              <a:rPr lang="en-US" dirty="0" err="1"/>
              <a:t>i</a:t>
            </a:r>
            <a:r>
              <a:rPr lang="en-US" dirty="0" err="1" smtClean="0"/>
              <a:t>sceobj.Util.denseoffsets</a:t>
            </a:r>
            <a:endParaRPr lang="en-US" dirty="0" smtClean="0"/>
          </a:p>
          <a:p>
            <a:pPr lvl="1"/>
            <a:r>
              <a:rPr lang="en-US" dirty="0" err="1" smtClean="0"/>
              <a:t>mroipac.ampcor.DenseAmpcor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Parallelized code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See docs directory for example on how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734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43000" y="76200"/>
            <a:ext cx="6858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Example: Rutford Ice Stream, Antarctica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39800" y="5626101"/>
            <a:ext cx="109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Range</a:t>
            </a:r>
            <a:endParaRPr lang="en-US" sz="16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324100" y="5791200"/>
            <a:ext cx="1536700" cy="25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254000" y="2984501"/>
            <a:ext cx="1092200" cy="338554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Azimuth</a:t>
            </a:r>
            <a:endParaRPr lang="en-US" sz="16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92100" y="3822700"/>
            <a:ext cx="25400" cy="10033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67300" y="2248932"/>
            <a:ext cx="353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3-day COSMO </a:t>
            </a:r>
            <a:r>
              <a:rPr lang="en-US" sz="2000" dirty="0" err="1" smtClean="0"/>
              <a:t>SkyMed</a:t>
            </a:r>
            <a:r>
              <a:rPr lang="en-US" sz="2000" dirty="0" smtClean="0"/>
              <a:t> pair</a:t>
            </a:r>
          </a:p>
          <a:p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Motion of more than 1m/day in ground range direction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Conventional interferometry </a:t>
            </a:r>
            <a:r>
              <a:rPr lang="en-US" sz="2000" dirty="0" err="1" smtClean="0"/>
              <a:t>decorrelates</a:t>
            </a:r>
            <a:endParaRPr lang="en-US" sz="2000" dirty="0" smtClean="0"/>
          </a:p>
          <a:p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-41" r="24727" b="27311"/>
          <a:stretch/>
        </p:blipFill>
        <p:spPr>
          <a:xfrm>
            <a:off x="4195616" y="2375916"/>
            <a:ext cx="420624" cy="1980184"/>
          </a:xfrm>
          <a:prstGeom prst="rect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</p:pic>
      <p:pic>
        <p:nvPicPr>
          <p:cNvPr id="11" name="Picture 10" descr="rutfor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1090788"/>
            <a:ext cx="3250558" cy="44337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91000" y="4457700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0m</a:t>
            </a:r>
            <a:endParaRPr 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4140200" y="1879600"/>
            <a:ext cx="59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2m</a:t>
            </a:r>
            <a:endParaRPr 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901700" y="6070600"/>
            <a:ext cx="280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Slant range offsets in meters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21562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1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Balochistan</a:t>
            </a:r>
            <a:r>
              <a:rPr lang="en-US" dirty="0" smtClean="0"/>
              <a:t> EQ, 2013</a:t>
            </a:r>
            <a:endParaRPr lang="en-US" dirty="0"/>
          </a:p>
        </p:txBody>
      </p:sp>
      <p:pic>
        <p:nvPicPr>
          <p:cNvPr id="4" name="Picture 3" descr="Ea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429" y="1612805"/>
            <a:ext cx="3233819" cy="3340195"/>
          </a:xfrm>
          <a:prstGeom prst="rect">
            <a:avLst/>
          </a:prstGeom>
        </p:spPr>
      </p:pic>
      <p:pic>
        <p:nvPicPr>
          <p:cNvPr id="5" name="Picture 4" descr="Nor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70" y="1612805"/>
            <a:ext cx="3233819" cy="33401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34870" y="5254954"/>
            <a:ext cx="2375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North displacement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57260" y="5254954"/>
            <a:ext cx="2135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East displacement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86727" y="5875048"/>
            <a:ext cx="402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Landsat-8 data using </a:t>
            </a:r>
            <a:r>
              <a:rPr lang="en-US" dirty="0" err="1" smtClean="0"/>
              <a:t>denseAmpcor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745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Geo2rdr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different modules</a:t>
            </a:r>
          </a:p>
          <a:p>
            <a:pPr lvl="1"/>
            <a:r>
              <a:rPr lang="en-US" dirty="0" err="1"/>
              <a:t>s</a:t>
            </a:r>
            <a:r>
              <a:rPr lang="en-US" dirty="0" err="1" smtClean="0"/>
              <a:t>tdproc</a:t>
            </a:r>
            <a:r>
              <a:rPr lang="en-US" dirty="0" smtClean="0"/>
              <a:t>/model/enu2los</a:t>
            </a:r>
          </a:p>
          <a:p>
            <a:pPr lvl="1"/>
            <a:r>
              <a:rPr lang="en-US" dirty="0" err="1"/>
              <a:t>s</a:t>
            </a:r>
            <a:r>
              <a:rPr lang="en-US" dirty="0" err="1" smtClean="0"/>
              <a:t>tdproc</a:t>
            </a:r>
            <a:r>
              <a:rPr lang="en-US" dirty="0" smtClean="0"/>
              <a:t>/model/zenith2los</a:t>
            </a:r>
          </a:p>
          <a:p>
            <a:r>
              <a:rPr lang="en-US" dirty="0" smtClean="0"/>
              <a:t>DEM like inputs</a:t>
            </a:r>
          </a:p>
          <a:p>
            <a:r>
              <a:rPr lang="en-US" dirty="0" smtClean="0"/>
              <a:t>See docs directory for example on how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331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en-US" dirty="0" err="1" smtClean="0"/>
              <a:t>imageMath.py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Do math directly with images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sz="2400" dirty="0" err="1" smtClean="0">
                <a:latin typeface="Courier New"/>
                <a:cs typeface="Courier New"/>
              </a:rPr>
              <a:t>imageMath.py</a:t>
            </a:r>
            <a:r>
              <a:rPr lang="en-US" sz="2400" dirty="0" smtClean="0">
                <a:latin typeface="Courier New"/>
                <a:cs typeface="Courier New"/>
              </a:rPr>
              <a:t> -e='a*</a:t>
            </a:r>
            <a:r>
              <a:rPr lang="en-US" sz="2400" dirty="0" err="1" smtClean="0">
                <a:latin typeface="Courier New"/>
                <a:cs typeface="Courier New"/>
              </a:rPr>
              <a:t>exp</a:t>
            </a:r>
            <a:r>
              <a:rPr lang="en-US" sz="2400" dirty="0" smtClean="0">
                <a:latin typeface="Courier New"/>
                <a:cs typeface="Courier New"/>
              </a:rPr>
              <a:t>(-1.0*J*</a:t>
            </a:r>
            <a:r>
              <a:rPr lang="en-US" sz="2400" dirty="0" err="1" smtClean="0">
                <a:latin typeface="Courier New"/>
                <a:cs typeface="Courier New"/>
              </a:rPr>
              <a:t>arg</a:t>
            </a:r>
            <a:r>
              <a:rPr lang="en-US" sz="2400" dirty="0" smtClean="0">
                <a:latin typeface="Courier New"/>
                <a:cs typeface="Courier New"/>
              </a:rPr>
              <a:t>(b))' -o </a:t>
            </a:r>
            <a:r>
              <a:rPr lang="en-US" sz="2400" dirty="0" err="1" smtClean="0">
                <a:latin typeface="Courier New"/>
                <a:cs typeface="Courier New"/>
              </a:rPr>
              <a:t>test.int</a:t>
            </a:r>
            <a:r>
              <a:rPr lang="en-US" sz="2400" dirty="0" smtClean="0">
                <a:latin typeface="Courier New"/>
                <a:cs typeface="Courier New"/>
              </a:rPr>
              <a:t> -t </a:t>
            </a:r>
            <a:r>
              <a:rPr lang="en-US" sz="2400" dirty="0" err="1" smtClean="0">
                <a:latin typeface="Courier New"/>
                <a:cs typeface="Courier New"/>
              </a:rPr>
              <a:t>cfloat</a:t>
            </a:r>
            <a:r>
              <a:rPr lang="en-US" sz="2400" dirty="0" smtClean="0">
                <a:latin typeface="Courier New"/>
                <a:cs typeface="Courier New"/>
              </a:rPr>
              <a:t>  --a=</a:t>
            </a:r>
            <a:r>
              <a:rPr lang="en-US" sz="2400" dirty="0" err="1" smtClean="0">
                <a:latin typeface="Courier New"/>
                <a:cs typeface="Courier New"/>
              </a:rPr>
              <a:t>resampOnlyImage.int</a:t>
            </a:r>
            <a:r>
              <a:rPr lang="en-US" sz="2400" dirty="0" smtClean="0">
                <a:latin typeface="Courier New"/>
                <a:cs typeface="Courier New"/>
              </a:rPr>
              <a:t> --b=</a:t>
            </a:r>
            <a:r>
              <a:rPr lang="en-US" sz="2400" dirty="0" err="1" smtClean="0">
                <a:latin typeface="Courier New"/>
                <a:cs typeface="Courier New"/>
              </a:rPr>
              <a:t>topophase.mph</a:t>
            </a:r>
            <a:endParaRPr lang="en-US" sz="2400" dirty="0" smtClean="0">
              <a:latin typeface="Courier New"/>
              <a:cs typeface="Courier New"/>
            </a:endParaRPr>
          </a:p>
          <a:p>
            <a:pPr lvl="1"/>
            <a:endParaRPr lang="en-US" sz="2400" dirty="0" smtClean="0">
              <a:latin typeface="Courier New"/>
              <a:cs typeface="Courier New"/>
            </a:endParaRPr>
          </a:p>
          <a:p>
            <a:pPr lvl="1"/>
            <a:r>
              <a:rPr lang="en-US" sz="2400" dirty="0" err="1" smtClean="0">
                <a:latin typeface="Courier New"/>
                <a:cs typeface="Courier New"/>
              </a:rPr>
              <a:t>imageMath.py</a:t>
            </a:r>
            <a:r>
              <a:rPr lang="en-US" sz="2400" dirty="0" smtClean="0">
                <a:latin typeface="Courier New"/>
                <a:cs typeface="Courier New"/>
              </a:rPr>
              <a:t> -e='a_0;a_1' --a=</a:t>
            </a:r>
            <a:r>
              <a:rPr lang="en-US" sz="2400" dirty="0" err="1" smtClean="0">
                <a:latin typeface="Courier New"/>
                <a:cs typeface="Courier New"/>
              </a:rPr>
              <a:t>resampOnlyImage.amp</a:t>
            </a:r>
            <a:r>
              <a:rPr lang="en-US" sz="2400" dirty="0" smtClean="0">
                <a:latin typeface="Courier New"/>
                <a:cs typeface="Courier New"/>
              </a:rPr>
              <a:t> -o </a:t>
            </a:r>
            <a:r>
              <a:rPr lang="en-US" sz="2400" dirty="0" err="1" smtClean="0">
                <a:latin typeface="Courier New"/>
                <a:cs typeface="Courier New"/>
              </a:rPr>
              <a:t>test.amp</a:t>
            </a:r>
            <a:r>
              <a:rPr lang="en-US" sz="2400" dirty="0" smtClean="0">
                <a:latin typeface="Courier New"/>
                <a:cs typeface="Courier New"/>
              </a:rPr>
              <a:t> -s BIL</a:t>
            </a:r>
          </a:p>
          <a:p>
            <a:pPr lvl="1"/>
            <a:endParaRPr lang="en-US" sz="2400" dirty="0">
              <a:latin typeface="Courier New"/>
              <a:cs typeface="Courier New"/>
            </a:endParaRPr>
          </a:p>
          <a:p>
            <a:pPr lvl="1"/>
            <a:r>
              <a:rPr lang="en-US" sz="2400" dirty="0" err="1" smtClean="0">
                <a:latin typeface="Courier New"/>
                <a:cs typeface="Courier New"/>
              </a:rPr>
              <a:t>imageMath.py</a:t>
            </a:r>
            <a:r>
              <a:rPr lang="en-US" sz="2400" dirty="0" smtClean="0">
                <a:latin typeface="Courier New"/>
                <a:cs typeface="Courier New"/>
              </a:rPr>
              <a:t> -e="abs(a);</a:t>
            </a:r>
            <a:r>
              <a:rPr lang="en-US" sz="2400" dirty="0" err="1" smtClean="0">
                <a:latin typeface="Courier New"/>
                <a:cs typeface="Courier New"/>
              </a:rPr>
              <a:t>sqrt</a:t>
            </a:r>
            <a:r>
              <a:rPr lang="en-US" sz="2400" dirty="0" smtClean="0">
                <a:latin typeface="Courier New"/>
                <a:cs typeface="Courier New"/>
              </a:rPr>
              <a:t>(b_0**2 + b_1**2)" --a=</a:t>
            </a:r>
            <a:r>
              <a:rPr lang="en-US" sz="2400" dirty="0" err="1" smtClean="0">
                <a:latin typeface="Courier New"/>
                <a:cs typeface="Courier New"/>
              </a:rPr>
              <a:t>topophase.flat</a:t>
            </a:r>
            <a:r>
              <a:rPr lang="en-US" sz="2400" dirty="0" smtClean="0">
                <a:latin typeface="Courier New"/>
                <a:cs typeface="Courier New"/>
              </a:rPr>
              <a:t> --b="topophase.mph;3419;float;2;BIP" -o </a:t>
            </a:r>
            <a:r>
              <a:rPr lang="en-US" sz="2400" dirty="0" err="1" smtClean="0">
                <a:latin typeface="Courier New"/>
                <a:cs typeface="Courier New"/>
              </a:rPr>
              <a:t>test.mag</a:t>
            </a:r>
            <a:r>
              <a:rPr lang="en-US" sz="2400" dirty="0" smtClean="0">
                <a:latin typeface="Courier New"/>
                <a:cs typeface="Courier New"/>
              </a:rPr>
              <a:t> -s BIL</a:t>
            </a:r>
            <a:endParaRPr lang="en-US" sz="24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881195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</a:t>
            </a:r>
            <a:r>
              <a:rPr lang="en-US" dirty="0" err="1" smtClean="0"/>
              <a:t>UpsampleDEM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Upsample</a:t>
            </a:r>
            <a:r>
              <a:rPr lang="en-US" dirty="0" smtClean="0"/>
              <a:t> DEM to smaller posting</a:t>
            </a:r>
          </a:p>
          <a:p>
            <a:r>
              <a:rPr lang="en-US" dirty="0" smtClean="0"/>
              <a:t>Spotlight data, high resolution data</a:t>
            </a:r>
          </a:p>
          <a:p>
            <a:r>
              <a:rPr lang="en-US" dirty="0" smtClean="0"/>
              <a:t>Experimental – under development</a:t>
            </a:r>
          </a:p>
          <a:p>
            <a:r>
              <a:rPr lang="en-US" dirty="0" smtClean="0"/>
              <a:t>Regular grid </a:t>
            </a:r>
            <a:r>
              <a:rPr lang="en-US" dirty="0" err="1" smtClean="0"/>
              <a:t>Akima</a:t>
            </a:r>
            <a:r>
              <a:rPr lang="en-US" dirty="0" smtClean="0"/>
              <a:t> interpolation</a:t>
            </a:r>
          </a:p>
          <a:p>
            <a:r>
              <a:rPr lang="en-US" sz="2400" dirty="0" err="1" smtClean="0">
                <a:latin typeface="Courier New"/>
                <a:cs typeface="Courier New"/>
              </a:rPr>
              <a:t>upsampleDem.py</a:t>
            </a:r>
            <a:r>
              <a:rPr lang="en-US" sz="2400" dirty="0" smtClean="0">
                <a:latin typeface="Courier New"/>
                <a:cs typeface="Courier New"/>
              </a:rPr>
              <a:t> -</a:t>
            </a:r>
            <a:r>
              <a:rPr lang="en-US" sz="2400" dirty="0" err="1" smtClean="0">
                <a:latin typeface="Courier New"/>
                <a:cs typeface="Courier New"/>
              </a:rPr>
              <a:t>i</a:t>
            </a:r>
            <a:r>
              <a:rPr lang="en-US" sz="2400" dirty="0" smtClean="0">
                <a:latin typeface="Courier New"/>
                <a:cs typeface="Courier New"/>
              </a:rPr>
              <a:t> 32n125w-38n115w-2asec-ELL.le.dem.wgs84 -o </a:t>
            </a:r>
            <a:r>
              <a:rPr lang="en-US" sz="2400" dirty="0" err="1" smtClean="0">
                <a:latin typeface="Courier New"/>
                <a:cs typeface="Courier New"/>
              </a:rPr>
              <a:t>upsampled.dem</a:t>
            </a:r>
            <a:r>
              <a:rPr lang="en-US" sz="2400" dirty="0" smtClean="0">
                <a:latin typeface="Courier New"/>
                <a:cs typeface="Courier New"/>
              </a:rPr>
              <a:t> –f  4</a:t>
            </a:r>
            <a:endParaRPr lang="en-US" sz="24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041151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68580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Hawaii </a:t>
            </a:r>
            <a:endParaRPr lang="en-US" dirty="0"/>
          </a:p>
        </p:txBody>
      </p:sp>
      <p:pic>
        <p:nvPicPr>
          <p:cNvPr id="5" name="Picture 4" descr="befo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1117600"/>
            <a:ext cx="4157785" cy="3378200"/>
          </a:xfrm>
          <a:prstGeom prst="rect">
            <a:avLst/>
          </a:prstGeom>
        </p:spPr>
      </p:pic>
      <p:pic>
        <p:nvPicPr>
          <p:cNvPr id="6" name="Picture 5" descr="af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278" y="1117600"/>
            <a:ext cx="4292682" cy="337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9900" y="4953000"/>
            <a:ext cx="3975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Before interpolation at 10 m Scale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762500" y="4991100"/>
            <a:ext cx="3975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</a:t>
            </a:r>
            <a:r>
              <a:rPr lang="en-US" sz="1200" dirty="0" smtClean="0"/>
              <a:t>fter interpolation at 10 m Scale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060700" y="5727700"/>
            <a:ext cx="37719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Topography contours wrapped at 100m to highlight details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61583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534</Words>
  <Application>Microsoft Macintosh PowerPoint</Application>
  <PresentationFormat>On-screen Show (4:3)</PresentationFormat>
  <Paragraphs>101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“It’s in ISCE but not in insarApp.py”</vt:lpstr>
      <vt:lpstr>Other functionalities in ISCE</vt:lpstr>
      <vt:lpstr>1. Dense pixel offsets</vt:lpstr>
      <vt:lpstr>PowerPoint Presentation</vt:lpstr>
      <vt:lpstr>Balochistan EQ, 2013</vt:lpstr>
      <vt:lpstr>2. Geo2rdr</vt:lpstr>
      <vt:lpstr>3. imageMath.py</vt:lpstr>
      <vt:lpstr>4. UpsampleDEM</vt:lpstr>
      <vt:lpstr>Example: Hawaii </vt:lpstr>
      <vt:lpstr>5. ENVI header files</vt:lpstr>
      <vt:lpstr>6. Direct KML generation</vt:lpstr>
      <vt:lpstr>7. Land water mask</vt:lpstr>
      <vt:lpstr>8. ROI_PAC sensor</vt:lpstr>
      <vt:lpstr>9. estamb</vt:lpstr>
      <vt:lpstr>10. Orbit Library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in ISCE but not in insarApp.py</dc:title>
  <dc:creator>Piyush Agram</dc:creator>
  <cp:lastModifiedBy>Piyush Agram</cp:lastModifiedBy>
  <cp:revision>67</cp:revision>
  <dcterms:created xsi:type="dcterms:W3CDTF">2014-08-06T02:42:46Z</dcterms:created>
  <dcterms:modified xsi:type="dcterms:W3CDTF">2014-08-08T01:25:09Z</dcterms:modified>
</cp:coreProperties>
</file>