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316" r:id="rId3"/>
    <p:sldId id="317" r:id="rId4"/>
    <p:sldId id="292" r:id="rId5"/>
    <p:sldId id="260" r:id="rId6"/>
    <p:sldId id="324" r:id="rId7"/>
    <p:sldId id="325" r:id="rId8"/>
    <p:sldId id="326" r:id="rId9"/>
    <p:sldId id="323" r:id="rId10"/>
    <p:sldId id="259" r:id="rId11"/>
    <p:sldId id="261" r:id="rId12"/>
    <p:sldId id="269" r:id="rId13"/>
    <p:sldId id="268" r:id="rId14"/>
    <p:sldId id="310" r:id="rId15"/>
    <p:sldId id="303" r:id="rId16"/>
    <p:sldId id="272" r:id="rId17"/>
    <p:sldId id="274" r:id="rId18"/>
    <p:sldId id="277" r:id="rId19"/>
    <p:sldId id="275" r:id="rId20"/>
    <p:sldId id="306" r:id="rId21"/>
    <p:sldId id="307" r:id="rId22"/>
    <p:sldId id="308" r:id="rId23"/>
    <p:sldId id="304" r:id="rId24"/>
    <p:sldId id="278" r:id="rId25"/>
    <p:sldId id="276" r:id="rId26"/>
    <p:sldId id="309" r:id="rId27"/>
    <p:sldId id="282" r:id="rId28"/>
    <p:sldId id="285" r:id="rId29"/>
    <p:sldId id="286" r:id="rId30"/>
    <p:sldId id="288" r:id="rId31"/>
    <p:sldId id="290" r:id="rId32"/>
    <p:sldId id="328" r:id="rId33"/>
    <p:sldId id="263" r:id="rId34"/>
    <p:sldId id="329" r:id="rId35"/>
    <p:sldId id="302" r:id="rId36"/>
    <p:sldId id="299" r:id="rId37"/>
    <p:sldId id="327" r:id="rId38"/>
    <p:sldId id="318" r:id="rId39"/>
    <p:sldId id="319" r:id="rId40"/>
    <p:sldId id="320" r:id="rId41"/>
    <p:sldId id="321" r:id="rId42"/>
    <p:sldId id="26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1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9F2F5-88FA-6648-8B26-1006F4DC51F2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7226B-F5C0-AD47-9B47-4FA6B5787A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3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first step is to align the reference and repeat images to sub-pixel accuracy. This is done by two dimensional cross correlation </a:t>
            </a:r>
            <a:r>
              <a:rPr lang="en-US" i="1" dirty="0" smtClean="0"/>
              <a:t>of hundreds of small sub-patches (e.g., 64 </a:t>
            </a:r>
            <a:r>
              <a:rPr lang="en-US" i="1" dirty="0" err="1" smtClean="0"/>
              <a:t>x</a:t>
            </a:r>
            <a:r>
              <a:rPr lang="en-US" i="1" dirty="0" smtClean="0"/>
              <a:t> 64) taken from the master and slave images. Then a 6-parameter affine transformation is determined using a robust 2-D fit to the offset data.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7226B-F5C0-AD47-9B47-4FA6B5787A9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Say I will come back to it. Say you can say it’s really sharp along creeping section,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4820877-2558-6B4B-8C43-34D4AF3DF9F8}" type="slidenum">
              <a:rPr lang="en-US" sz="1200"/>
              <a:pPr/>
              <a:t>6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B4FFF-C63C-8F4E-B23D-03DE53E0462A}" type="datetimeFigureOut">
              <a:rPr lang="en-US" smtClean="0"/>
              <a:pPr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7560E-8408-5B4C-B25B-7F78CB3464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6.png"/><Relationship Id="rId5" Type="http://schemas.openxmlformats.org/officeDocument/2006/relationships/image" Target="../media/image35.jpeg"/><Relationship Id="rId1" Type="http://schemas.microsoft.com/office/2007/relationships/media" Target="file://localhost/Users/xiaopeng/Desktop/coachella%20valley%20/disp.mov" TargetMode="External"/><Relationship Id="rId2" Type="http://schemas.openxmlformats.org/officeDocument/2006/relationships/video" Target="file://localhost/Users/xiaopeng/Desktop/coachella%20valley%20/disp.mo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Batch processing, stacking and </a:t>
            </a:r>
            <a:br>
              <a:rPr lang="en-US" b="1" dirty="0" smtClean="0"/>
            </a:br>
            <a:r>
              <a:rPr lang="en-US" b="1" dirty="0" smtClean="0"/>
              <a:t>time series analysis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45314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Introduction</a:t>
            </a:r>
          </a:p>
          <a:p>
            <a:r>
              <a:rPr lang="en-US" dirty="0" smtClean="0"/>
              <a:t>Batch processing </a:t>
            </a:r>
          </a:p>
          <a:p>
            <a:r>
              <a:rPr lang="en-US" dirty="0" smtClean="0"/>
              <a:t>Stacking </a:t>
            </a:r>
          </a:p>
          <a:p>
            <a:r>
              <a:rPr lang="en-US" dirty="0" smtClean="0"/>
              <a:t>Time series analysis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02153" y="6383134"/>
            <a:ext cx="7045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Xiaopeng Tong, </a:t>
            </a:r>
            <a:r>
              <a:rPr lang="en-US" sz="2400" dirty="0" err="1" smtClean="0"/>
              <a:t>InSAR</a:t>
            </a:r>
            <a:r>
              <a:rPr lang="en-US" sz="2400" dirty="0" smtClean="0"/>
              <a:t> </a:t>
            </a:r>
            <a:r>
              <a:rPr lang="en-US" sz="2400" dirty="0" smtClean="0"/>
              <a:t>workshop 2014, Boulder, CO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Overview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17417"/>
          </a:xfrm>
        </p:spPr>
        <p:txBody>
          <a:bodyPr>
            <a:normAutofit/>
          </a:bodyPr>
          <a:lstStyle/>
          <a:p>
            <a:r>
              <a:rPr lang="en-US" dirty="0" smtClean="0"/>
              <a:t>Batch processing:</a:t>
            </a:r>
          </a:p>
          <a:p>
            <a:pPr lvl="1"/>
            <a:r>
              <a:rPr lang="en-US" dirty="0" smtClean="0"/>
              <a:t>Preprocessing without a master image </a:t>
            </a:r>
            <a:r>
              <a:rPr lang="en-US" i="1" dirty="0" err="1" smtClean="0"/>
              <a:t>pre_proc_init.csh</a:t>
            </a:r>
            <a:endParaRPr lang="en-US" i="1" dirty="0" smtClean="0"/>
          </a:p>
          <a:p>
            <a:pPr lvl="1"/>
            <a:r>
              <a:rPr lang="en-US" dirty="0" smtClean="0"/>
              <a:t>Preprocessing with a master image </a:t>
            </a:r>
            <a:r>
              <a:rPr lang="en-US" i="1" dirty="0" err="1" smtClean="0"/>
              <a:t>pre_proc_batch.csh</a:t>
            </a:r>
            <a:endParaRPr lang="en-US" i="1" dirty="0" smtClean="0"/>
          </a:p>
          <a:p>
            <a:pPr lvl="1"/>
            <a:r>
              <a:rPr lang="en-US" dirty="0" smtClean="0"/>
              <a:t>Align a stack of SAR data </a:t>
            </a:r>
            <a:r>
              <a:rPr lang="en-US" i="1" dirty="0" err="1" smtClean="0"/>
              <a:t>align_batch.csh</a:t>
            </a:r>
            <a:endParaRPr lang="en-US" i="1" dirty="0" smtClean="0"/>
          </a:p>
          <a:p>
            <a:pPr lvl="1"/>
            <a:r>
              <a:rPr lang="en-US" dirty="0" smtClean="0"/>
              <a:t>Form a stack of </a:t>
            </a:r>
            <a:r>
              <a:rPr lang="en-US" dirty="0" err="1" smtClean="0"/>
              <a:t>interferograms</a:t>
            </a:r>
            <a:r>
              <a:rPr lang="en-US" dirty="0" smtClean="0"/>
              <a:t> </a:t>
            </a:r>
            <a:r>
              <a:rPr lang="en-US" i="1" dirty="0" err="1" smtClean="0"/>
              <a:t>intf_batch.csh</a:t>
            </a:r>
            <a:endParaRPr lang="en-US" i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Function: </a:t>
            </a:r>
          </a:p>
          <a:p>
            <a:pPr lvl="1"/>
            <a:r>
              <a:rPr lang="en-US" dirty="0" smtClean="0"/>
              <a:t>preprocess a stack of SAR data using default parameters (earth radius, Doppler </a:t>
            </a:r>
            <a:r>
              <a:rPr lang="en-US" dirty="0" err="1" smtClean="0"/>
              <a:t>centroid</a:t>
            </a:r>
            <a:r>
              <a:rPr lang="en-US" dirty="0" smtClean="0"/>
              <a:t>, near range)</a:t>
            </a:r>
          </a:p>
          <a:p>
            <a:pPr lvl="1"/>
            <a:r>
              <a:rPr lang="en-US" dirty="0" smtClean="0"/>
              <a:t>Generate baseline-time plot to choose master images, alignment strategy, </a:t>
            </a:r>
            <a:r>
              <a:rPr lang="en-US" dirty="0" err="1" smtClean="0"/>
              <a:t>interferometric</a:t>
            </a:r>
            <a:r>
              <a:rPr lang="en-US" dirty="0" smtClean="0"/>
              <a:t> pairs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pre_proc_init.csh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pre_proc_init.csh</a:t>
            </a:r>
            <a:endParaRPr lang="en-US" sz="3200" dirty="0"/>
          </a:p>
        </p:txBody>
      </p:sp>
      <p:pic>
        <p:nvPicPr>
          <p:cNvPr id="6" name="Picture 5" descr="Screen shot 2013-06-24 at 4.28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245"/>
            <a:ext cx="9154883" cy="1547304"/>
          </a:xfrm>
          <a:prstGeom prst="rect">
            <a:avLst/>
          </a:prstGeom>
        </p:spPr>
      </p:pic>
      <p:pic>
        <p:nvPicPr>
          <p:cNvPr id="7" name="Picture 6" descr="Screen shot 2013-06-24 at 4.29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48088"/>
            <a:ext cx="9144000" cy="415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6-23 at 4.18.3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465"/>
            <a:ext cx="9144000" cy="61445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2425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Batch processing: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pre_proc_init.csh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line_time_T213_good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6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48227" y="-10160"/>
            <a:ext cx="6356628" cy="5847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Baseline-time plot: </a:t>
            </a:r>
            <a:r>
              <a:rPr lang="en-US" sz="3200" b="1" dirty="0" err="1" smtClean="0">
                <a:solidFill>
                  <a:srgbClr val="000000"/>
                </a:solidFill>
              </a:rPr>
              <a:t>stacktable_all.ps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line_time_T213_good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5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01609" y="3597433"/>
            <a:ext cx="1778000" cy="6261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Super master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2971800" y="3484880"/>
            <a:ext cx="1828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248227" y="-10160"/>
            <a:ext cx="6356628" cy="5847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Baseline-time plot: </a:t>
            </a:r>
            <a:r>
              <a:rPr lang="en-US" sz="3200" b="1" dirty="0" err="1" smtClean="0">
                <a:solidFill>
                  <a:srgbClr val="000000"/>
                </a:solidFill>
              </a:rPr>
              <a:t>stacktable_all.ps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Function: </a:t>
            </a:r>
          </a:p>
          <a:p>
            <a:pPr lvl="1"/>
            <a:r>
              <a:rPr lang="en-US" dirty="0" smtClean="0"/>
              <a:t>preprocess a stack of SAR data using uniform parameters (earth radius, Doppler centroid, near range) to make them geometrically consistent with one single image (super master</a:t>
            </a:r>
            <a:r>
              <a:rPr lang="en-US" dirty="0"/>
              <a:t>)</a:t>
            </a: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pre_proc_batch.csh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3-06-24 at 2.59.4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2" y="1645414"/>
            <a:ext cx="7162058" cy="39861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pre_proc_batch.csh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102470"/>
            <a:ext cx="4677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Modify </a:t>
            </a:r>
            <a:r>
              <a:rPr lang="en-US" sz="2400" dirty="0" err="1" smtClean="0"/>
              <a:t>data.in</a:t>
            </a:r>
            <a:r>
              <a:rPr lang="en-US" sz="2400" dirty="0" smtClean="0"/>
              <a:t> file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53842"/>
            <a:ext cx="4677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Delete old PRM and raw files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7004508" y="1935310"/>
            <a:ext cx="2139492" cy="58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Super master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4703546" y="2105914"/>
            <a:ext cx="1853389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pre_proc_batch.csh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143000"/>
            <a:ext cx="78659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Modify </a:t>
            </a:r>
            <a:r>
              <a:rPr lang="en-US" sz="2400" dirty="0" err="1" smtClean="0"/>
              <a:t>batch.config</a:t>
            </a:r>
            <a:r>
              <a:rPr lang="en-US" sz="2400" dirty="0" smtClean="0"/>
              <a:t> file and run </a:t>
            </a:r>
            <a:r>
              <a:rPr lang="en-US" sz="2400" dirty="0" err="1" smtClean="0"/>
              <a:t>pre_proc_batch.csh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i="1" dirty="0" smtClean="0"/>
              <a:t>Stop here to look at the </a:t>
            </a:r>
            <a:r>
              <a:rPr lang="en-US" sz="2400" i="1" dirty="0" err="1" smtClean="0"/>
              <a:t>batch.config</a:t>
            </a:r>
            <a:r>
              <a:rPr lang="en-US" sz="2400" i="1" dirty="0" smtClean="0"/>
              <a:t> file</a:t>
            </a:r>
            <a:endParaRPr lang="en-US" sz="2400" i="1" dirty="0"/>
          </a:p>
        </p:txBody>
      </p:sp>
      <p:pic>
        <p:nvPicPr>
          <p:cNvPr id="10" name="Picture 9" descr="Screen Shot 2013-06-23 at 4.47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3" y="2742512"/>
            <a:ext cx="8919236" cy="293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7371"/>
            <a:ext cx="8229600" cy="26938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Function:</a:t>
            </a:r>
          </a:p>
          <a:p>
            <a:pPr lvl="1"/>
            <a:r>
              <a:rPr lang="en-US" dirty="0" smtClean="0"/>
              <a:t>Focus SAR images to form Single Look Complex (SLC) data </a:t>
            </a:r>
          </a:p>
          <a:p>
            <a:pPr lvl="1"/>
            <a:r>
              <a:rPr lang="en-US" dirty="0" smtClean="0"/>
              <a:t>Align (image registration) a stack of SLC data using 2D cross-correlation within sub-pixel (&lt;10m) accuracy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align_batch.csh</a:t>
            </a:r>
            <a:endParaRPr lang="en-US" sz="3200" dirty="0"/>
          </a:p>
        </p:txBody>
      </p:sp>
      <p:pic>
        <p:nvPicPr>
          <p:cNvPr id="4" name="Picture 3" descr="Screen Shot 2013-06-23 at 4.50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164" y="3734757"/>
            <a:ext cx="5512748" cy="3042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Text Box 3"/>
          <p:cNvSpPr txBox="1">
            <a:spLocks noChangeArrowheads="1"/>
          </p:cNvSpPr>
          <p:nvPr/>
        </p:nvSpPr>
        <p:spPr bwMode="auto">
          <a:xfrm>
            <a:off x="1213764" y="268288"/>
            <a:ext cx="3018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baseline="0" dirty="0" smtClean="0">
                <a:latin typeface="Arial" charset="0"/>
              </a:rPr>
              <a:t>Image alignment</a:t>
            </a:r>
            <a:endParaRPr lang="en-US" sz="2800" baseline="0" dirty="0"/>
          </a:p>
        </p:txBody>
      </p:sp>
      <p:pic>
        <p:nvPicPr>
          <p:cNvPr id="5" name="Picture 4" descr="image_alignmen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10" y="512625"/>
            <a:ext cx="7255469" cy="6345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2059" y="3203737"/>
            <a:ext cx="10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Azimuth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26979" y="6281613"/>
            <a:ext cx="8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line_time_T213_good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5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283193" y="0"/>
            <a:ext cx="2880867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Baseline time plot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01609" y="3597433"/>
            <a:ext cx="1850560" cy="7688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Super master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2971800" y="3484880"/>
            <a:ext cx="1828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eline_time_T213_good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5" cy="68580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4800" y="3759834"/>
            <a:ext cx="1564870" cy="5493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master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25735" y="1614805"/>
            <a:ext cx="1297055" cy="5112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s</a:t>
            </a:r>
            <a:r>
              <a:rPr lang="en-US" sz="2400" b="1" dirty="0" smtClean="0">
                <a:solidFill>
                  <a:srgbClr val="000000"/>
                </a:solidFill>
              </a:rPr>
              <a:t>lave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2781779" y="3458053"/>
            <a:ext cx="344487" cy="2184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4033522" y="1797685"/>
            <a:ext cx="158576" cy="71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538259" y="-80982"/>
            <a:ext cx="6142327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“Leap frog” method to align SAR images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eline_time_T213_good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874125" cy="68580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38259" y="-80982"/>
            <a:ext cx="6142327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“Leap frog” method to align SAR images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3016" y="1797685"/>
            <a:ext cx="2048344" cy="628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Surrogate master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61360" y="1868805"/>
            <a:ext cx="314960" cy="132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968936" y="2592705"/>
            <a:ext cx="1230184" cy="4608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Slave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6725508" y="2349277"/>
            <a:ext cx="325120" cy="1617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line_time_T213_good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5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538259" y="-80982"/>
            <a:ext cx="6142327" cy="5232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“Leap frog” method to align SAR images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0265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align_batch.csh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3512" y="5445760"/>
            <a:ext cx="915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Time-consuming part of the processing .. take a break here ..</a:t>
            </a:r>
            <a:endParaRPr lang="en-US" sz="2400" i="1" dirty="0"/>
          </a:p>
        </p:txBody>
      </p:sp>
      <p:sp>
        <p:nvSpPr>
          <p:cNvPr id="9" name="Rectangle 8"/>
          <p:cNvSpPr/>
          <p:nvPr/>
        </p:nvSpPr>
        <p:spPr>
          <a:xfrm>
            <a:off x="254526" y="787178"/>
            <a:ext cx="2400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1. Edit </a:t>
            </a:r>
            <a:r>
              <a:rPr lang="en-US" sz="2400" dirty="0" err="1" smtClean="0"/>
              <a:t>align.in</a:t>
            </a:r>
            <a:r>
              <a:rPr lang="en-US" sz="2400" dirty="0" smtClean="0"/>
              <a:t> file</a:t>
            </a:r>
            <a:endParaRPr lang="en-US" sz="2400" dirty="0"/>
          </a:p>
        </p:txBody>
      </p:sp>
      <p:pic>
        <p:nvPicPr>
          <p:cNvPr id="11" name="Picture 10" descr="Screen shot 2013-06-24 at 3.28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2" y="1557020"/>
            <a:ext cx="9144000" cy="889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54526" y="2496820"/>
            <a:ext cx="2571088" cy="8966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Master or Surrogate master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38880" y="2496820"/>
            <a:ext cx="1778000" cy="4699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Slave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64960" y="2496819"/>
            <a:ext cx="1778000" cy="6423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Super master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5" name="Picture 14" descr="Screen shot 2013-06-24 at 3.30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4128064"/>
            <a:ext cx="3623945" cy="4026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4526" y="3613666"/>
            <a:ext cx="3620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2. Then run </a:t>
            </a:r>
            <a:r>
              <a:rPr lang="en-US" sz="2400" dirty="0" err="1" smtClean="0"/>
              <a:t>align_batch.csh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Function: </a:t>
            </a:r>
          </a:p>
          <a:p>
            <a:pPr lvl="1"/>
            <a:r>
              <a:rPr lang="en-US" dirty="0" smtClean="0"/>
              <a:t>Convert Digital Elevation Model into radar coordinates</a:t>
            </a:r>
          </a:p>
          <a:p>
            <a:pPr lvl="1"/>
            <a:r>
              <a:rPr lang="en-US" dirty="0" smtClean="0"/>
              <a:t>Form </a:t>
            </a:r>
            <a:r>
              <a:rPr lang="en-US" dirty="0" err="1" smtClean="0"/>
              <a:t>interferograms</a:t>
            </a:r>
            <a:r>
              <a:rPr lang="en-US" dirty="0" smtClean="0"/>
              <a:t> using two SLC data</a:t>
            </a:r>
          </a:p>
          <a:p>
            <a:pPr lvl="1"/>
            <a:r>
              <a:rPr lang="en-US" dirty="0" smtClean="0"/>
              <a:t>Remove phase due to earth curvature and topography</a:t>
            </a:r>
          </a:p>
          <a:p>
            <a:pPr lvl="1"/>
            <a:r>
              <a:rPr lang="en-US" dirty="0" smtClean="0"/>
              <a:t>Plot amplitude, correlation, phase using GMT</a:t>
            </a:r>
          </a:p>
          <a:p>
            <a:pPr lvl="1"/>
            <a:r>
              <a:rPr lang="en-US" dirty="0" smtClean="0"/>
              <a:t>Unwrap using SNAPHU</a:t>
            </a:r>
          </a:p>
          <a:p>
            <a:pPr lvl="1"/>
            <a:r>
              <a:rPr lang="en-US" dirty="0" err="1" smtClean="0"/>
              <a:t>Geocode</a:t>
            </a:r>
            <a:r>
              <a:rPr lang="en-US" dirty="0" smtClean="0"/>
              <a:t> and make Google Earth KML files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intf_batch.csh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eline_time_T213_good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5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57223" y="-111760"/>
            <a:ext cx="5704406" cy="58477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Choose 3 </a:t>
            </a:r>
            <a:r>
              <a:rPr lang="en-US" sz="3200" dirty="0" err="1" smtClean="0">
                <a:solidFill>
                  <a:srgbClr val="000000"/>
                </a:solidFill>
              </a:rPr>
              <a:t>interferograms</a:t>
            </a:r>
            <a:r>
              <a:rPr lang="en-US" sz="3200" dirty="0" smtClean="0">
                <a:solidFill>
                  <a:srgbClr val="000000"/>
                </a:solidFill>
              </a:rPr>
              <a:t> pairs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intf_batch.csh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199" y="1143000"/>
            <a:ext cx="7082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Edit </a:t>
            </a:r>
            <a:r>
              <a:rPr lang="en-US" sz="2400" dirty="0" err="1" smtClean="0"/>
              <a:t>intf.in</a:t>
            </a:r>
            <a:r>
              <a:rPr lang="en-US" sz="2400" dirty="0" smtClean="0"/>
              <a:t> file to choose </a:t>
            </a:r>
            <a:r>
              <a:rPr lang="en-US" sz="2400" dirty="0" err="1" smtClean="0"/>
              <a:t>inteferogram</a:t>
            </a:r>
            <a:r>
              <a:rPr lang="en-US" sz="2400" dirty="0" smtClean="0"/>
              <a:t> pairs</a:t>
            </a:r>
            <a:endParaRPr lang="en-US" sz="2400" dirty="0"/>
          </a:p>
        </p:txBody>
      </p:sp>
      <p:pic>
        <p:nvPicPr>
          <p:cNvPr id="8" name="Picture 7" descr="Screen Shot 2013-06-23 at 9.15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3" y="1803885"/>
            <a:ext cx="9146919" cy="1649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intf_batch.csh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01504" y="912167"/>
            <a:ext cx="781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Make </a:t>
            </a:r>
            <a:r>
              <a:rPr lang="en-US" sz="2400" dirty="0" err="1" smtClean="0"/>
              <a:t>dem.grd</a:t>
            </a:r>
            <a:r>
              <a:rPr lang="en-US" sz="2400" dirty="0" smtClean="0"/>
              <a:t> file and put it inside </a:t>
            </a:r>
            <a:r>
              <a:rPr lang="en-US" sz="2400" dirty="0" err="1" smtClean="0"/>
              <a:t>topo</a:t>
            </a:r>
            <a:r>
              <a:rPr lang="en-US" sz="2400" dirty="0" smtClean="0"/>
              <a:t>/ directory</a:t>
            </a:r>
          </a:p>
        </p:txBody>
      </p:sp>
      <p:pic>
        <p:nvPicPr>
          <p:cNvPr id="8" name="Picture 7" descr="Screen Shot 2013-06-23 at 7.00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71" y="1474801"/>
            <a:ext cx="7372141" cy="538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</a:t>
            </a:r>
            <a:r>
              <a:rPr lang="en-US" sz="3200" i="1" dirty="0" err="1" smtClean="0"/>
              <a:t>intf_batch.csh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24760" y="1093434"/>
            <a:ext cx="5717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Check/modify </a:t>
            </a:r>
            <a:r>
              <a:rPr lang="en-US" sz="2400" dirty="0" err="1" smtClean="0"/>
              <a:t>batch.config</a:t>
            </a:r>
            <a:r>
              <a:rPr lang="en-US" sz="2400" dirty="0" smtClean="0"/>
              <a:t> file</a:t>
            </a:r>
          </a:p>
        </p:txBody>
      </p:sp>
      <p:pic>
        <p:nvPicPr>
          <p:cNvPr id="8" name="Picture 7" descr="Screen Shot 2013-06-23 at 7.04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115"/>
            <a:ext cx="9144000" cy="31737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170" y="4886850"/>
            <a:ext cx="915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Time-consuming part of the processing .. take a break here ..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10 at 4.27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290" y="1735183"/>
            <a:ext cx="3085624" cy="3638072"/>
          </a:xfrm>
          <a:prstGeom prst="rect">
            <a:avLst/>
          </a:prstGeom>
        </p:spPr>
      </p:pic>
      <p:pic>
        <p:nvPicPr>
          <p:cNvPr id="5" name="Picture 4" descr="Screen shot 2014-02-10 at 4.27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102" y="2728342"/>
            <a:ext cx="3085624" cy="363807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967654" y="1350581"/>
            <a:ext cx="4579267" cy="89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-424931" y="3752110"/>
            <a:ext cx="478517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213764" y="268288"/>
            <a:ext cx="3018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baseline="0" dirty="0" smtClean="0">
                <a:latin typeface="Arial" charset="0"/>
              </a:rPr>
              <a:t>Image alignment</a:t>
            </a:r>
            <a:endParaRPr lang="en-US" sz="2800" baseline="0" dirty="0"/>
          </a:p>
        </p:txBody>
      </p:sp>
      <p:sp>
        <p:nvSpPr>
          <p:cNvPr id="11" name="TextBox 10"/>
          <p:cNvSpPr txBox="1"/>
          <p:nvPr/>
        </p:nvSpPr>
        <p:spPr>
          <a:xfrm>
            <a:off x="5834278" y="837101"/>
            <a:ext cx="958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0204" y="6181748"/>
            <a:ext cx="122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Azimuth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54914" y="1860403"/>
            <a:ext cx="1397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reference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97726" y="2948983"/>
            <a:ext cx="101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repeat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2656333" y="5536488"/>
            <a:ext cx="1170646" cy="6452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6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smtClean="0"/>
              <a:t>Batch processing: results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95056" y="1129490"/>
            <a:ext cx="86868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  All </a:t>
            </a:r>
            <a:r>
              <a:rPr lang="en-US" sz="2400" dirty="0" err="1" smtClean="0"/>
              <a:t>interferograms</a:t>
            </a:r>
            <a:r>
              <a:rPr lang="en-US" sz="2400" dirty="0" smtClean="0"/>
              <a:t> are in different folders in </a:t>
            </a:r>
            <a:r>
              <a:rPr lang="en-US" sz="2400" dirty="0" err="1" smtClean="0"/>
              <a:t>intf</a:t>
            </a:r>
            <a:r>
              <a:rPr lang="en-US" sz="2400" dirty="0" smtClean="0"/>
              <a:t>/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  The folder can be named after either date or orbital number</a:t>
            </a:r>
          </a:p>
          <a:p>
            <a:pPr lvl="1">
              <a:spcAft>
                <a:spcPts val="600"/>
              </a:spcAft>
              <a:buFont typeface="Wingdings" charset="2"/>
              <a:buChar char="ü"/>
            </a:pPr>
            <a:r>
              <a:rPr lang="en-US" sz="2000" dirty="0" smtClean="0"/>
              <a:t>  Modify </a:t>
            </a:r>
            <a:r>
              <a:rPr lang="en-US" sz="2000" dirty="0" err="1" smtClean="0"/>
              <a:t>batch.config</a:t>
            </a:r>
            <a:r>
              <a:rPr lang="en-US" sz="2000" dirty="0" smtClean="0"/>
              <a:t> to choose among date or orbital number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  Each </a:t>
            </a:r>
            <a:r>
              <a:rPr lang="en-US" sz="2400" dirty="0" err="1" smtClean="0"/>
              <a:t>interferogram</a:t>
            </a:r>
            <a:r>
              <a:rPr lang="en-US" sz="2400" dirty="0" smtClean="0"/>
              <a:t> folder contains the following files: 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i="1" u="sng" dirty="0" smtClean="0"/>
              <a:t>Amplitude</a:t>
            </a:r>
            <a:r>
              <a:rPr lang="en-US" sz="2400" dirty="0" smtClean="0"/>
              <a:t>, </a:t>
            </a:r>
            <a:r>
              <a:rPr lang="en-US" sz="2400" i="1" u="sng" dirty="0" smtClean="0"/>
              <a:t>phase</a:t>
            </a:r>
            <a:r>
              <a:rPr lang="en-US" sz="2400" dirty="0" smtClean="0"/>
              <a:t>, </a:t>
            </a:r>
            <a:r>
              <a:rPr lang="en-US" sz="2400" i="1" u="sng" dirty="0" smtClean="0"/>
              <a:t>correlation</a:t>
            </a:r>
            <a:r>
              <a:rPr lang="en-US" sz="2400" dirty="0" smtClean="0"/>
              <a:t>, </a:t>
            </a:r>
            <a:r>
              <a:rPr lang="en-US" sz="2400" u="sng" dirty="0" smtClean="0"/>
              <a:t>unwrapped phase</a:t>
            </a:r>
            <a:r>
              <a:rPr lang="en-US" sz="2400" dirty="0" smtClean="0"/>
              <a:t>,   </a:t>
            </a:r>
            <a:r>
              <a:rPr lang="en-US" sz="2400" i="1" u="sng" dirty="0" smtClean="0"/>
              <a:t>filtered phase </a:t>
            </a:r>
            <a:r>
              <a:rPr lang="en-US" sz="2400" dirty="0" smtClean="0"/>
              <a:t>image files in GMT/</a:t>
            </a:r>
            <a:r>
              <a:rPr lang="en-US" sz="2400" dirty="0" err="1" smtClean="0"/>
              <a:t>NetCDF</a:t>
            </a:r>
            <a:r>
              <a:rPr lang="en-US" sz="2400" dirty="0" smtClean="0"/>
              <a:t> format “.</a:t>
            </a:r>
            <a:r>
              <a:rPr lang="en-US" sz="2400" dirty="0" err="1" smtClean="0"/>
              <a:t>grd</a:t>
            </a:r>
            <a:r>
              <a:rPr lang="en-US" sz="2400" dirty="0" smtClean="0"/>
              <a:t>” 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Corresponding files after </a:t>
            </a:r>
            <a:r>
              <a:rPr lang="en-US" sz="2400" dirty="0" err="1" smtClean="0"/>
              <a:t>geocoding</a:t>
            </a:r>
            <a:r>
              <a:rPr lang="en-US" sz="2400" dirty="0" smtClean="0"/>
              <a:t> with </a:t>
            </a:r>
            <a:r>
              <a:rPr lang="en-US" sz="2400" dirty="0" err="1" smtClean="0"/>
              <a:t>subfix</a:t>
            </a:r>
            <a:r>
              <a:rPr lang="en-US" sz="2400" dirty="0" smtClean="0"/>
              <a:t> “_</a:t>
            </a:r>
            <a:r>
              <a:rPr lang="en-US" sz="2400" dirty="0" err="1" smtClean="0"/>
              <a:t>ll.grd</a:t>
            </a:r>
            <a:r>
              <a:rPr lang="en-US" sz="2400" dirty="0" smtClean="0"/>
              <a:t>”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Postscripts plots: “.</a:t>
            </a:r>
            <a:r>
              <a:rPr lang="en-US" sz="2400" dirty="0" err="1" smtClean="0"/>
              <a:t>ps</a:t>
            </a:r>
            <a:r>
              <a:rPr lang="en-US" sz="2400" dirty="0" smtClean="0"/>
              <a:t>” 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Google Earth “.</a:t>
            </a:r>
            <a:r>
              <a:rPr lang="en-US" sz="2400" dirty="0" err="1" smtClean="0"/>
              <a:t>kml</a:t>
            </a:r>
            <a:r>
              <a:rPr lang="en-US" sz="2400" dirty="0" smtClean="0"/>
              <a:t>” and “.</a:t>
            </a:r>
            <a:r>
              <a:rPr lang="en-US" sz="2400" dirty="0" err="1" smtClean="0"/>
              <a:t>png</a:t>
            </a:r>
            <a:r>
              <a:rPr lang="en-US" sz="2400" dirty="0" smtClean="0"/>
              <a:t>”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5415280" cy="589280"/>
          </a:xfrm>
        </p:spPr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3200" dirty="0" smtClean="0"/>
              <a:t>Batch processing: results</a:t>
            </a:r>
            <a:endParaRPr lang="en-US" sz="3200" dirty="0"/>
          </a:p>
        </p:txBody>
      </p:sp>
      <p:pic>
        <p:nvPicPr>
          <p:cNvPr id="3" name="Picture 2" descr="Screen Shot 2013-06-23 at 9.03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853" y="142240"/>
            <a:ext cx="2062227" cy="2103120"/>
          </a:xfrm>
          <a:prstGeom prst="rect">
            <a:avLst/>
          </a:prstGeom>
        </p:spPr>
      </p:pic>
      <p:pic>
        <p:nvPicPr>
          <p:cNvPr id="4" name="Picture 3" descr="Screen Shot 2013-06-23 at 9.04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893" y="4653280"/>
            <a:ext cx="1988227" cy="2103120"/>
          </a:xfrm>
          <a:prstGeom prst="rect">
            <a:avLst/>
          </a:prstGeom>
        </p:spPr>
      </p:pic>
      <p:pic>
        <p:nvPicPr>
          <p:cNvPr id="5" name="Picture 4" descr="Screen Shot 2013-06-23 at 9.05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654" y="2387491"/>
            <a:ext cx="1985306" cy="2103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" y="589280"/>
            <a:ext cx="3936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Phase of the 3 </a:t>
            </a:r>
            <a:r>
              <a:rPr lang="en-US" sz="2200" dirty="0" err="1" smtClean="0"/>
              <a:t>interferograms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88" y="1484680"/>
            <a:ext cx="6431025" cy="50220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032" y="2891133"/>
            <a:ext cx="1175512" cy="1283448"/>
          </a:xfrm>
          <a:prstGeom prst="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>
              <a:rot lat="0" lon="0" rev="4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Batch processing, stacking and </a:t>
            </a:r>
            <a:br>
              <a:rPr lang="en-US" b="1" dirty="0" smtClean="0"/>
            </a:br>
            <a:r>
              <a:rPr lang="en-US" b="1" dirty="0" smtClean="0"/>
              <a:t>time series analysis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45314"/>
            <a:ext cx="8229600" cy="4525963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Batch processing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Stacking </a:t>
            </a:r>
          </a:p>
          <a:p>
            <a:r>
              <a:rPr lang="en-US" dirty="0" smtClean="0"/>
              <a:t>Time series analysis (SBAS)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3110" y="6383134"/>
            <a:ext cx="529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InSAR workshop 2014, Boulder, CO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049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558"/>
            <a:ext cx="8229600" cy="590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Stacking: </a:t>
            </a:r>
            <a:r>
              <a:rPr lang="en-US" sz="3200" i="1" dirty="0" err="1" smtClean="0"/>
              <a:t>stack_phase.bash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4308"/>
            <a:ext cx="8229600" cy="50318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Function:</a:t>
            </a:r>
          </a:p>
          <a:p>
            <a:pPr lvl="1"/>
            <a:r>
              <a:rPr lang="en-US" sz="2400" dirty="0" smtClean="0"/>
              <a:t>Average unwrapped phase</a:t>
            </a:r>
          </a:p>
          <a:p>
            <a:pPr lvl="1"/>
            <a:r>
              <a:rPr lang="en-US" sz="2400" dirty="0" smtClean="0"/>
              <a:t>Convert the phase (radius) to velocity (mm/yr)</a:t>
            </a:r>
          </a:p>
          <a:p>
            <a:r>
              <a:rPr lang="en-US" sz="2800" dirty="0" smtClean="0"/>
              <a:t>Note: it’s necessary to check the unwrapped phase before stacking or time-series analysis because unwrapping from SNAPHU may give errors, which will corrupt results</a:t>
            </a:r>
          </a:p>
          <a:p>
            <a:r>
              <a:rPr lang="en-US" sz="2800" dirty="0" smtClean="0"/>
              <a:t>More complex processing techniques (e.g. filtering, </a:t>
            </a:r>
            <a:r>
              <a:rPr lang="en-US" sz="2800" dirty="0" err="1" smtClean="0"/>
              <a:t>detrending</a:t>
            </a:r>
            <a:r>
              <a:rPr lang="en-US" sz="2800" dirty="0" smtClean="0"/>
              <a:t>, GPS/InSAR integration) is incorporated along with stacking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672024"/>
              </p:ext>
            </p:extLst>
          </p:nvPr>
        </p:nvGraphicFramePr>
        <p:xfrm>
          <a:off x="1056431" y="1648030"/>
          <a:ext cx="2105121" cy="85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3" imgW="1219200" imgH="495300" progId="Equation.DSMT4">
                  <p:embed/>
                </p:oleObj>
              </mc:Choice>
              <mc:Fallback>
                <p:oleObj name="Equation" r:id="rId3" imgW="12192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431" y="1648030"/>
                        <a:ext cx="2105121" cy="855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005949"/>
              </p:ext>
            </p:extLst>
          </p:nvPr>
        </p:nvGraphicFramePr>
        <p:xfrm>
          <a:off x="300079" y="3600293"/>
          <a:ext cx="8495085" cy="10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5" imgW="5067300" imgH="647700" progId="Equation.DSMT4">
                  <p:embed/>
                </p:oleObj>
              </mc:Choice>
              <mc:Fallback>
                <p:oleObj name="Equation" r:id="rId5" imgW="5067300" imgH="647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79" y="3600293"/>
                        <a:ext cx="8495085" cy="108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97595" y="275840"/>
            <a:ext cx="4679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Math of stacking (Appendix C)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10611" y="1648030"/>
            <a:ext cx="247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Unwrapped phase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639048" y="2318569"/>
            <a:ext cx="1465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span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7521" y="4861621"/>
            <a:ext cx="170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atmosphere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04113" y="4861621"/>
            <a:ext cx="163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topography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2140" y="3230961"/>
            <a:ext cx="3148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Recovered deformation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85156" y="4861621"/>
            <a:ext cx="239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True deformation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45422" y="3692626"/>
            <a:ext cx="153846" cy="269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5" idx="1"/>
          </p:cNvCxnSpPr>
          <p:nvPr/>
        </p:nvCxnSpPr>
        <p:spPr>
          <a:xfrm flipV="1">
            <a:off x="3161552" y="1878863"/>
            <a:ext cx="349059" cy="38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119167" y="2388982"/>
            <a:ext cx="391444" cy="1142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4" idx="0"/>
          </p:cNvCxnSpPr>
          <p:nvPr/>
        </p:nvCxnSpPr>
        <p:spPr>
          <a:xfrm>
            <a:off x="1254383" y="4514132"/>
            <a:ext cx="127525" cy="3474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908238" y="4514132"/>
            <a:ext cx="0" cy="3474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84702" y="4686131"/>
            <a:ext cx="0" cy="3079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33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6" name="Picture 2" descr="FIG06_stack_T213_F0660.jpg                                     00A51042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3" y="0"/>
            <a:ext cx="9703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20578" y="268288"/>
            <a:ext cx="6718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Arial" charset="0"/>
              </a:rPr>
              <a:t>Stacking example with the complete data set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6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420578" y="268288"/>
            <a:ext cx="6718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Arial" charset="0"/>
              </a:rPr>
              <a:t>Stacking example with the complete data set </a:t>
            </a:r>
            <a:endParaRPr lang="en-US" dirty="0"/>
          </a:p>
        </p:txBody>
      </p:sp>
      <p:pic>
        <p:nvPicPr>
          <p:cNvPr id="4" name="Picture 3" descr="FIG08_stack.jpg                                                00A51042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4745"/>
            <a:ext cx="9144001" cy="44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4320" y="5482828"/>
            <a:ext cx="753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Land subsidence near Coachella Valley, California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842627" y="794745"/>
            <a:ext cx="2121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Track 213 Frame 660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Batch processing, stacking and </a:t>
            </a:r>
            <a:br>
              <a:rPr lang="en-US" b="1" dirty="0" smtClean="0"/>
            </a:br>
            <a:r>
              <a:rPr lang="en-US" b="1" dirty="0" smtClean="0"/>
              <a:t>time series analysis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45314"/>
            <a:ext cx="8229600" cy="4525963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Batch processing </a:t>
            </a:r>
          </a:p>
          <a:p>
            <a:r>
              <a:rPr lang="en-US" dirty="0" smtClean="0"/>
              <a:t>Stacking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Time series analysis (SBAS)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3110" y="6383134"/>
            <a:ext cx="529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InSAR workshop 2014, Boulder, CO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242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213_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85" y="1"/>
            <a:ext cx="88950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6783" y="6498297"/>
            <a:ext cx="198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2006/01/01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9911" y="526587"/>
            <a:ext cx="2215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T213 F660 ALOS</a:t>
            </a:r>
          </a:p>
          <a:p>
            <a:r>
              <a:rPr lang="en-US" sz="2400" dirty="0" smtClean="0"/>
              <a:t>SBAS</a:t>
            </a:r>
          </a:p>
          <a:p>
            <a:r>
              <a:rPr lang="en-US" sz="2400" dirty="0" smtClean="0"/>
              <a:t>88 </a:t>
            </a:r>
            <a:r>
              <a:rPr lang="en-US" sz="2400" dirty="0" err="1" smtClean="0"/>
              <a:t>interferograms</a:t>
            </a:r>
            <a:endParaRPr lang="en-US" sz="2400" dirty="0" smtClean="0"/>
          </a:p>
          <a:p>
            <a:r>
              <a:rPr lang="en-US" sz="2400" dirty="0" smtClean="0"/>
              <a:t>28 scenes</a:t>
            </a:r>
          </a:p>
          <a:p>
            <a:r>
              <a:rPr lang="en-US" sz="2400" dirty="0" smtClean="0"/>
              <a:t>20 km filter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388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29" y="0"/>
            <a:ext cx="8796075" cy="68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4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Text Box 3"/>
          <p:cNvSpPr txBox="1">
            <a:spLocks noChangeArrowheads="1"/>
          </p:cNvSpPr>
          <p:nvPr/>
        </p:nvSpPr>
        <p:spPr bwMode="auto">
          <a:xfrm>
            <a:off x="1235077" y="251198"/>
            <a:ext cx="4414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b="1" baseline="0" dirty="0" smtClean="0">
                <a:latin typeface="Arial" charset="0"/>
              </a:rPr>
              <a:t>Aligned</a:t>
            </a:r>
            <a:r>
              <a:rPr lang="en-US" sz="2800" b="1" dirty="0" smtClean="0">
                <a:latin typeface="Arial" charset="0"/>
              </a:rPr>
              <a:t> SAR data </a:t>
            </a:r>
            <a:r>
              <a:rPr lang="en-US" sz="2800" b="1" baseline="0" dirty="0" smtClean="0">
                <a:latin typeface="Arial" charset="0"/>
              </a:rPr>
              <a:t>stacks </a:t>
            </a:r>
            <a:endParaRPr lang="en-US" sz="2800" baseline="0" dirty="0"/>
          </a:p>
        </p:txBody>
      </p:sp>
      <p:pic>
        <p:nvPicPr>
          <p:cNvPr id="640003" name="Picture 3" descr="FIG05_stack.jpg                                                00A51042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7" y="1401762"/>
            <a:ext cx="8862083" cy="47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1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sp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8513" y="-1350085"/>
            <a:ext cx="6225488" cy="8808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23220"/>
          </a:xfrm>
        </p:spPr>
        <p:txBody>
          <a:bodyPr>
            <a:spAutoFit/>
          </a:bodyPr>
          <a:lstStyle/>
          <a:p>
            <a:r>
              <a:rPr lang="en-US" sz="2800" b="1" dirty="0" smtClean="0"/>
              <a:t>Time-dependent deformation signals</a:t>
            </a:r>
            <a:endParaRPr lang="en-US" sz="2800" b="1" dirty="0"/>
          </a:p>
        </p:txBody>
      </p:sp>
      <p:pic>
        <p:nvPicPr>
          <p:cNvPr id="5" name="Picture 4" descr="ma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2392"/>
            <a:ext cx="3332465" cy="260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6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4-03-30 at 11.49.1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093" y="3298599"/>
            <a:ext cx="3748907" cy="3559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841" y="1433"/>
            <a:ext cx="3530929" cy="1384995"/>
          </a:xfrm>
        </p:spPr>
        <p:txBody>
          <a:bodyPr wrap="square">
            <a:spAutoFit/>
          </a:bodyPr>
          <a:lstStyle/>
          <a:p>
            <a:r>
              <a:rPr lang="en-US" sz="2800" b="1" dirty="0" smtClean="0"/>
              <a:t>Time-series show seasonal variation and linear trend </a:t>
            </a:r>
            <a:endParaRPr lang="en-US" sz="2800" b="1" dirty="0"/>
          </a:p>
        </p:txBody>
      </p:sp>
      <p:pic>
        <p:nvPicPr>
          <p:cNvPr id="7" name="Picture 6" descr="Screen Shot 2014-03-30 at 11.48.5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141" y="0"/>
            <a:ext cx="3694859" cy="3526688"/>
          </a:xfrm>
          <a:prstGeom prst="rect">
            <a:avLst/>
          </a:prstGeom>
        </p:spPr>
      </p:pic>
      <p:pic>
        <p:nvPicPr>
          <p:cNvPr id="9" name="Picture 8" descr="map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0" y="1687775"/>
            <a:ext cx="5380865" cy="420197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351164" y="1432057"/>
            <a:ext cx="4042641" cy="675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96770" y="3959007"/>
            <a:ext cx="1597035" cy="4857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71865" y="184577"/>
            <a:ext cx="92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B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971865" y="352668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0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325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Batch processing shell scripts provide automatic InSAR data processing </a:t>
            </a:r>
            <a:endParaRPr lang="en-US" dirty="0"/>
          </a:p>
          <a:p>
            <a:r>
              <a:rPr lang="en-US" dirty="0" smtClean="0"/>
              <a:t>Stacking scripts provide methods to estimate mean velocity and its standard deviations.</a:t>
            </a:r>
          </a:p>
          <a:p>
            <a:r>
              <a:rPr lang="en-US" dirty="0" smtClean="0"/>
              <a:t>Advanced user can develop custom scripts using tools inside GMT and GMTSAR.</a:t>
            </a:r>
          </a:p>
          <a:p>
            <a:r>
              <a:rPr lang="en-US" dirty="0" smtClean="0"/>
              <a:t>InSAR time-series analysis tool has been developed and will be in the next version of GMTSAR.</a:t>
            </a:r>
          </a:p>
          <a:p>
            <a:r>
              <a:rPr lang="en-US" dirty="0" smtClean="0"/>
              <a:t>Any questions?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95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Introduction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8343"/>
            <a:ext cx="8229600" cy="5440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Batching processing: Automatic processing of a stack of SAR data to generate </a:t>
            </a:r>
            <a:r>
              <a:rPr lang="en-US" sz="2800" dirty="0" err="1" smtClean="0"/>
              <a:t>interferograms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Stacking: Average multiple </a:t>
            </a:r>
            <a:r>
              <a:rPr lang="en-US" sz="2800" dirty="0" err="1" smtClean="0"/>
              <a:t>interferograms</a:t>
            </a:r>
            <a:r>
              <a:rPr lang="en-US" sz="2800" dirty="0" smtClean="0"/>
              <a:t> to estimate velocity and standard deviations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ime-series analysis methods: SBAS, </a:t>
            </a:r>
            <a:r>
              <a:rPr lang="en-US" sz="2800" dirty="0" err="1" smtClean="0"/>
              <a:t>PSInSAR</a:t>
            </a:r>
            <a:endParaRPr lang="en-US" sz="2800" dirty="0" smtClean="0"/>
          </a:p>
          <a:p>
            <a:r>
              <a:rPr lang="en-US" sz="2800" dirty="0" smtClean="0"/>
              <a:t>Written </a:t>
            </a:r>
            <a:r>
              <a:rPr lang="en-US" sz="2800" dirty="0"/>
              <a:t>in shell and is easy to </a:t>
            </a:r>
            <a:r>
              <a:rPr lang="en-US" sz="2800" dirty="0" smtClean="0"/>
              <a:t>modify so advanced users are welcome to develop new scripts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6" descr="st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3950"/>
            <a:ext cx="9102725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15" descr="maskmod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27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Screen shot 2012-10-30 at 11.19.4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419100"/>
            <a:ext cx="388143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2057400" y="4572000"/>
            <a:ext cx="2920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Helvetica" charset="0"/>
                <a:cs typeface="Helvetica" charset="0"/>
              </a:rPr>
              <a:t>standard deviation</a:t>
            </a:r>
          </a:p>
        </p:txBody>
      </p:sp>
      <p:sp>
        <p:nvSpPr>
          <p:cNvPr id="419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8176046-EDF0-4044-B738-AF9CCFE01D20}" type="slidenum">
              <a:rPr lang="en-US" sz="1400"/>
              <a:pPr/>
              <a:t>6</a:t>
            </a:fld>
            <a:endParaRPr lang="en-US" sz="1400"/>
          </a:p>
        </p:txBody>
      </p:sp>
      <p:sp>
        <p:nvSpPr>
          <p:cNvPr id="41991" name="TextBox 8"/>
          <p:cNvSpPr txBox="1">
            <a:spLocks noChangeArrowheads="1"/>
          </p:cNvSpPr>
          <p:nvPr/>
        </p:nvSpPr>
        <p:spPr bwMode="auto">
          <a:xfrm>
            <a:off x="1638699" y="825288"/>
            <a:ext cx="39633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Helvetica" charset="0"/>
                <a:cs typeface="Helvetica" charset="0"/>
              </a:rPr>
              <a:t>combined high-resolution</a:t>
            </a:r>
          </a:p>
          <a:p>
            <a:r>
              <a:rPr lang="en-US" b="1" dirty="0">
                <a:latin typeface="Helvetica" charset="0"/>
                <a:cs typeface="Helvetica" charset="0"/>
              </a:rPr>
              <a:t>velocity</a:t>
            </a:r>
          </a:p>
        </p:txBody>
      </p:sp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7233920" y="6048573"/>
            <a:ext cx="16120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Helvetica" charset="0"/>
                <a:cs typeface="Helvetica" charset="0"/>
              </a:rPr>
              <a:t>[Tong et al., </a:t>
            </a:r>
            <a:r>
              <a:rPr lang="en-US" sz="1400" dirty="0" smtClean="0">
                <a:latin typeface="Helvetica" charset="0"/>
                <a:cs typeface="Helvetica" charset="0"/>
              </a:rPr>
              <a:t>2013]</a:t>
            </a:r>
            <a:endParaRPr lang="en-US" sz="1400" dirty="0">
              <a:latin typeface="Helvetica" charset="0"/>
              <a:cs typeface="Helvetica" charset="0"/>
            </a:endParaRPr>
          </a:p>
        </p:txBody>
      </p:sp>
      <p:sp>
        <p:nvSpPr>
          <p:cNvPr id="41993" name="TextBox 1"/>
          <p:cNvSpPr txBox="1">
            <a:spLocks noChangeArrowheads="1"/>
          </p:cNvSpPr>
          <p:nvPr/>
        </p:nvSpPr>
        <p:spPr bwMode="auto">
          <a:xfrm>
            <a:off x="352982" y="3175000"/>
            <a:ext cx="7359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i="1" dirty="0" smtClean="0">
                <a:latin typeface="Arial" charset="0"/>
                <a:cs typeface="Arial" charset="0"/>
              </a:rPr>
              <a:t>ftp:</a:t>
            </a:r>
            <a:r>
              <a:rPr lang="en-US" sz="1800" i="1" dirty="0">
                <a:latin typeface="Arial" charset="0"/>
                <a:cs typeface="Arial" charset="0"/>
              </a:rPr>
              <a:t>//</a:t>
            </a:r>
            <a:r>
              <a:rPr lang="en-US" sz="1800" i="1" dirty="0" err="1">
                <a:latin typeface="Arial" charset="0"/>
                <a:cs typeface="Arial" charset="0"/>
              </a:rPr>
              <a:t>topex.ucsd.edu</a:t>
            </a:r>
            <a:r>
              <a:rPr lang="en-US" sz="1800" i="1" dirty="0" err="1" smtClean="0">
                <a:latin typeface="Arial" charset="0"/>
                <a:cs typeface="Arial" charset="0"/>
              </a:rPr>
              <a:t>/pub/SAF_models/insar/ALOS_ASC_masked.kmz</a:t>
            </a:r>
            <a:endParaRPr lang="en-US" sz="1800" i="1" dirty="0"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7171" y="1983380"/>
            <a:ext cx="542290" cy="684908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solidFill>
              <a:schemeClr val="tx1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5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parkfield_creep_faults.jpg                                     013E4C59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6513"/>
            <a:ext cx="8382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76400" y="152400"/>
            <a:ext cx="2141538" cy="892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Helvetica" charset="0"/>
              </a:rPr>
              <a:t>Parkfield SAF </a:t>
            </a:r>
          </a:p>
          <a:p>
            <a:pPr>
              <a:defRPr/>
            </a:pPr>
            <a:r>
              <a:rPr lang="en-US" sz="1400">
                <a:latin typeface="Helvetica" charset="0"/>
              </a:rPr>
              <a:t>red   10 mm/yr</a:t>
            </a:r>
          </a:p>
          <a:p>
            <a:pPr>
              <a:defRPr/>
            </a:pPr>
            <a:r>
              <a:rPr lang="en-US" sz="1400">
                <a:latin typeface="Helvetica" charset="0"/>
              </a:rPr>
              <a:t>blue -10mm/yr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9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parkfield_creep.jpg                                            013E4C59Macintosh HD                   7C26066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4925"/>
            <a:ext cx="8382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676400" y="152400"/>
            <a:ext cx="2141538" cy="892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Helvetica" charset="0"/>
              </a:rPr>
              <a:t>Parkfield SAF </a:t>
            </a:r>
          </a:p>
          <a:p>
            <a:pPr>
              <a:defRPr/>
            </a:pPr>
            <a:r>
              <a:rPr lang="en-US" sz="1400">
                <a:latin typeface="Helvetica" charset="0"/>
              </a:rPr>
              <a:t>red   10 mm/yr</a:t>
            </a:r>
          </a:p>
          <a:p>
            <a:pPr>
              <a:defRPr/>
            </a:pPr>
            <a:r>
              <a:rPr lang="en-US" sz="1400">
                <a:latin typeface="Helvetica" charset="0"/>
              </a:rPr>
              <a:t>blue -10mm/yr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7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Batch processing, stacking and </a:t>
            </a:r>
            <a:br>
              <a:rPr lang="en-US" b="1" dirty="0" smtClean="0"/>
            </a:br>
            <a:r>
              <a:rPr lang="en-US" b="1" dirty="0" smtClean="0"/>
              <a:t>time series analysis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45314"/>
            <a:ext cx="8229600" cy="4525963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Batch processing </a:t>
            </a:r>
          </a:p>
          <a:p>
            <a:r>
              <a:rPr lang="en-US" dirty="0" smtClean="0"/>
              <a:t>Stacking </a:t>
            </a:r>
          </a:p>
          <a:p>
            <a:r>
              <a:rPr lang="en-US" dirty="0" smtClean="0"/>
              <a:t>Time series analysis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3110" y="6383134"/>
            <a:ext cx="529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InSAR workshop 2014, Boulder, CO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02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989</Words>
  <Application>Microsoft Macintosh PowerPoint</Application>
  <PresentationFormat>On-screen Show (4:3)</PresentationFormat>
  <Paragraphs>161</Paragraphs>
  <Slides>42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Batch processing, stacking and  time series analysis</vt:lpstr>
      <vt:lpstr>PowerPoint Presentation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Batch processing, stacking and  time series analysis</vt:lpstr>
      <vt:lpstr>Overview</vt:lpstr>
      <vt:lpstr>Batch processing: pre_proc_init.csh</vt:lpstr>
      <vt:lpstr>Batch processing: pre_proc_init.csh</vt:lpstr>
      <vt:lpstr>PowerPoint Presentation</vt:lpstr>
      <vt:lpstr>PowerPoint Presentation</vt:lpstr>
      <vt:lpstr>PowerPoint Presentation</vt:lpstr>
      <vt:lpstr>Batch processing: pre_proc_batch.csh</vt:lpstr>
      <vt:lpstr>Batch processing: pre_proc_batch.csh</vt:lpstr>
      <vt:lpstr>Batch processing: pre_proc_batch.csh</vt:lpstr>
      <vt:lpstr>Batch processing: align_batch.csh</vt:lpstr>
      <vt:lpstr>PowerPoint Presentation</vt:lpstr>
      <vt:lpstr>PowerPoint Presentation</vt:lpstr>
      <vt:lpstr>PowerPoint Presentation</vt:lpstr>
      <vt:lpstr>PowerPoint Presentation</vt:lpstr>
      <vt:lpstr>Batch processing: align_batch.csh</vt:lpstr>
      <vt:lpstr>Batch processing: intf_batch.csh</vt:lpstr>
      <vt:lpstr>PowerPoint Presentation</vt:lpstr>
      <vt:lpstr>Batch processing: intf_batch.csh</vt:lpstr>
      <vt:lpstr>Batch processing: intf_batch.csh</vt:lpstr>
      <vt:lpstr>Batch processing: intf_batch.csh</vt:lpstr>
      <vt:lpstr>Batch processing: results</vt:lpstr>
      <vt:lpstr>Batch processing: results</vt:lpstr>
      <vt:lpstr>Batch processing, stacking and  time series analysis</vt:lpstr>
      <vt:lpstr>Stacking: stack_phase.bash </vt:lpstr>
      <vt:lpstr>PowerPoint Presentation</vt:lpstr>
      <vt:lpstr>PowerPoint Presentation</vt:lpstr>
      <vt:lpstr>PowerPoint Presentation</vt:lpstr>
      <vt:lpstr>Batch processing, stacking and  time series analysis</vt:lpstr>
      <vt:lpstr>PowerPoint Presentation</vt:lpstr>
      <vt:lpstr>PowerPoint Presentation</vt:lpstr>
      <vt:lpstr>Time-dependent deformation signals</vt:lpstr>
      <vt:lpstr>Time-series show seasonal variation and linear trend </vt:lpstr>
      <vt:lpstr>Summary</vt:lpstr>
    </vt:vector>
  </TitlesOfParts>
  <Company>SIO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Batch processing and stacking in GMTSAR</dc:title>
  <dc:creator>IGPP</dc:creator>
  <cp:lastModifiedBy>Xiaopeng Tong</cp:lastModifiedBy>
  <cp:revision>236</cp:revision>
  <dcterms:created xsi:type="dcterms:W3CDTF">2013-06-26T23:58:11Z</dcterms:created>
  <dcterms:modified xsi:type="dcterms:W3CDTF">2014-07-25T13:31:55Z</dcterms:modified>
</cp:coreProperties>
</file>