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79" r:id="rId2"/>
    <p:sldId id="280" r:id="rId3"/>
    <p:sldId id="289" r:id="rId4"/>
    <p:sldId id="291" r:id="rId5"/>
    <p:sldId id="290" r:id="rId6"/>
    <p:sldId id="288" r:id="rId7"/>
    <p:sldId id="292" r:id="rId8"/>
    <p:sldId id="281" r:id="rId9"/>
    <p:sldId id="282" r:id="rId10"/>
    <p:sldId id="258" r:id="rId11"/>
    <p:sldId id="256" r:id="rId12"/>
    <p:sldId id="257" r:id="rId13"/>
    <p:sldId id="259" r:id="rId14"/>
    <p:sldId id="262" r:id="rId15"/>
    <p:sldId id="263" r:id="rId16"/>
    <p:sldId id="265" r:id="rId17"/>
    <p:sldId id="264" r:id="rId18"/>
    <p:sldId id="266" r:id="rId19"/>
    <p:sldId id="260" r:id="rId20"/>
    <p:sldId id="267" r:id="rId21"/>
    <p:sldId id="269" r:id="rId22"/>
    <p:sldId id="270" r:id="rId23"/>
    <p:sldId id="277" r:id="rId24"/>
    <p:sldId id="268" r:id="rId25"/>
    <p:sldId id="286" r:id="rId26"/>
    <p:sldId id="271" r:id="rId27"/>
    <p:sldId id="272" r:id="rId28"/>
    <p:sldId id="273" r:id="rId29"/>
    <p:sldId id="274" r:id="rId30"/>
    <p:sldId id="276" r:id="rId31"/>
    <p:sldId id="275" r:id="rId32"/>
    <p:sldId id="278" r:id="rId33"/>
    <p:sldId id="287" r:id="rId34"/>
    <p:sldId id="283" r:id="rId35"/>
    <p:sldId id="285" r:id="rId36"/>
    <p:sldId id="284" r:id="rId37"/>
  </p:sldIdLst>
  <p:sldSz cx="6858000" cy="9144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66FF33"/>
    <a:srgbClr val="CCFF66"/>
    <a:srgbClr val="FF0000"/>
    <a:srgbClr val="FF9900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4" autoAdjust="0"/>
    <p:restoredTop sz="90929"/>
  </p:normalViewPr>
  <p:slideViewPr>
    <p:cSldViewPr>
      <p:cViewPr>
        <p:scale>
          <a:sx n="66" d="100"/>
          <a:sy n="66" d="100"/>
        </p:scale>
        <p:origin x="-2424" y="35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4255458E-11F7-424A-88A0-972C295752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60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800F7-6C9D-4688-B8BB-F945E184D2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D0A23-9702-43D9-BDA3-5B8EA3035E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E6CA8-6E00-4F74-8060-54B429B22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81EBE-94AB-4DA7-9DD3-857E72EDB6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74D84-081A-4165-9A52-A2723CC52D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4D6E0-F413-42AD-A671-38334F44C8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FA6F2-70B9-4B6B-9316-8329195232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47D4-8E68-46F1-9A73-D155E2E15A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69251-BD8F-4386-B43E-C989679911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9F756-03B5-4BDC-8C55-91E0D0E7BF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7F501-785C-4F8F-8762-29BB860B2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A06FC8-6CDC-4636-80AC-C0D231C3EA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81000"/>
            <a:ext cx="5212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Filtering, unwrapping , and </a:t>
            </a:r>
            <a:r>
              <a:rPr lang="en-US" b="1" dirty="0" err="1" smtClean="0">
                <a:solidFill>
                  <a:schemeClr val="accent6"/>
                </a:solidFill>
              </a:rPr>
              <a:t>geocoding</a:t>
            </a:r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sz="1600" b="1" dirty="0" smtClean="0">
                <a:solidFill>
                  <a:schemeClr val="accent2"/>
                </a:solidFill>
              </a:rPr>
              <a:t>R. </a:t>
            </a:r>
            <a:r>
              <a:rPr lang="en-US" sz="1600" b="1" dirty="0" err="1" smtClean="0">
                <a:solidFill>
                  <a:schemeClr val="accent2"/>
                </a:solidFill>
              </a:rPr>
              <a:t>Mellors</a:t>
            </a:r>
            <a:r>
              <a:rPr lang="en-US" sz="1600" b="1" dirty="0" smtClean="0">
                <a:solidFill>
                  <a:schemeClr val="accent2"/>
                </a:solidFill>
              </a:rPr>
              <a:t> </a:t>
            </a:r>
          </a:p>
          <a:p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70104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what to do when your </a:t>
            </a:r>
            <a:r>
              <a:rPr lang="en-US" dirty="0" err="1" smtClean="0"/>
              <a:t>interferogram</a:t>
            </a:r>
            <a:r>
              <a:rPr lang="en-US" dirty="0" smtClean="0"/>
              <a:t> looks like this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371600" y="533400"/>
            <a:ext cx="404950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Phase unwrapping* overview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43000" y="1905000"/>
            <a:ext cx="47450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en-US" dirty="0"/>
              <a:t>A) The problem and some answers**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Global solutions</a:t>
            </a:r>
          </a:p>
          <a:p>
            <a:pPr marL="1371600" lvl="2" indent="-457200">
              <a:buFontTx/>
              <a:buAutoNum type="alphaLcParenR"/>
            </a:pPr>
            <a:r>
              <a:rPr lang="en-US" dirty="0"/>
              <a:t>Transforms</a:t>
            </a:r>
          </a:p>
          <a:p>
            <a:pPr marL="1371600" lvl="2" indent="-457200">
              <a:buFontTx/>
              <a:buAutoNum type="alphaLcParenR"/>
            </a:pPr>
            <a:r>
              <a:rPr lang="en-US" dirty="0"/>
              <a:t>Matrix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Local solutions</a:t>
            </a:r>
          </a:p>
          <a:p>
            <a:pPr marL="1371600" lvl="2" indent="-457200">
              <a:buFontTx/>
              <a:buAutoNum type="alphaLcParenR"/>
            </a:pPr>
            <a:r>
              <a:rPr lang="en-US" dirty="0"/>
              <a:t>Residues</a:t>
            </a:r>
          </a:p>
          <a:p>
            <a:pPr marL="1371600" lvl="2" indent="-457200">
              <a:buFontTx/>
              <a:buAutoNum type="alphaLcParenR"/>
            </a:pPr>
            <a:r>
              <a:rPr lang="en-US" dirty="0"/>
              <a:t>Quality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Network methods</a:t>
            </a:r>
          </a:p>
          <a:p>
            <a:pPr marL="457200" indent="-457200">
              <a:buFontTx/>
              <a:buAutoNum type="alphaUcPeriod"/>
            </a:pPr>
            <a:endParaRPr lang="en-US" dirty="0"/>
          </a:p>
          <a:p>
            <a:pPr marL="457200" indent="-457200"/>
            <a:r>
              <a:rPr lang="en-US" dirty="0"/>
              <a:t>B) Reduce or avoid the problem***</a:t>
            </a:r>
          </a:p>
          <a:p>
            <a:pPr marL="914400" lvl="1" indent="-457200">
              <a:buFontTx/>
              <a:buAutoNum type="alphaUcPeriod"/>
            </a:pPr>
            <a:r>
              <a:rPr lang="en-US" dirty="0"/>
              <a:t>Filter</a:t>
            </a:r>
          </a:p>
          <a:p>
            <a:pPr marL="914400" lvl="1" indent="-457200">
              <a:buFontTx/>
              <a:buAutoNum type="alphaUcPeriod"/>
            </a:pPr>
            <a:r>
              <a:rPr lang="en-US" dirty="0"/>
              <a:t>Model phase beforehand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38200" y="7848600"/>
            <a:ext cx="49355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*phase unwrapping problems occurs in other areas as well</a:t>
            </a:r>
          </a:p>
          <a:p>
            <a:r>
              <a:rPr lang="en-US" sz="1600"/>
              <a:t>**many algorithms exist; I present only selected ones.</a:t>
            </a:r>
          </a:p>
          <a:p>
            <a:r>
              <a:rPr lang="en-US" sz="1600"/>
              <a:t>*** this is the best strategy in many cases.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93875" y="17827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828800" y="457200"/>
            <a:ext cx="261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Phase unwrapping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3400" y="1295400"/>
            <a:ext cx="54102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/>
              <a:t>Assume that we have two signals taken at different times: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g</a:t>
            </a:r>
            <a:r>
              <a:rPr lang="en-US" baseline="-25000"/>
              <a:t>1 </a:t>
            </a:r>
            <a:r>
              <a:rPr lang="en-US"/>
              <a:t>= a</a:t>
            </a:r>
            <a:r>
              <a:rPr lang="en-US" baseline="-25000"/>
              <a:t>1</a:t>
            </a:r>
            <a:r>
              <a:rPr lang="en-US"/>
              <a:t> exp(i4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R</a:t>
            </a:r>
            <a:r>
              <a:rPr lang="en-US" baseline="-25000"/>
              <a:t>1</a:t>
            </a:r>
            <a:r>
              <a:rPr lang="en-US"/>
              <a:t>/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</a:t>
            </a:r>
          </a:p>
          <a:p>
            <a:pPr marL="457200" indent="-457200"/>
            <a:r>
              <a:rPr lang="en-US"/>
              <a:t>g</a:t>
            </a:r>
            <a:r>
              <a:rPr lang="en-US" baseline="-25000"/>
              <a:t>2</a:t>
            </a:r>
            <a:r>
              <a:rPr lang="en-US"/>
              <a:t> = a</a:t>
            </a:r>
            <a:r>
              <a:rPr lang="en-US" baseline="-25000"/>
              <a:t>2</a:t>
            </a:r>
            <a:r>
              <a:rPr lang="en-US"/>
              <a:t> exp(i4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R</a:t>
            </a:r>
            <a:r>
              <a:rPr lang="en-US" baseline="-25000"/>
              <a:t>2 </a:t>
            </a:r>
            <a:r>
              <a:rPr lang="en-US"/>
              <a:t>/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a1,a2 = complex reflectivity</a:t>
            </a:r>
          </a:p>
          <a:p>
            <a:pPr marL="457200" indent="-457200"/>
            <a:r>
              <a:rPr lang="en-US"/>
              <a:t>R1, R2 is range from antenna to surface</a:t>
            </a:r>
          </a:p>
          <a:p>
            <a:pPr marL="457200" indent="-457200">
              <a:buFont typeface="Symbol" pitchFamily="18" charset="2"/>
              <a:buChar char="l"/>
            </a:pPr>
            <a:r>
              <a:rPr lang="en-US"/>
              <a:t>= wavelength</a:t>
            </a:r>
          </a:p>
          <a:p>
            <a:pPr marL="457200" indent="-457200">
              <a:buFont typeface="Symbol" pitchFamily="18" charset="2"/>
              <a:buNone/>
            </a:pPr>
            <a:endParaRPr lang="en-US"/>
          </a:p>
          <a:p>
            <a:pPr marL="457200" indent="-457200">
              <a:buFont typeface="Symbol" pitchFamily="18" charset="2"/>
              <a:buNone/>
            </a:pPr>
            <a:r>
              <a:rPr lang="en-US"/>
              <a:t>At a given point, assume a</a:t>
            </a:r>
            <a:r>
              <a:rPr lang="en-US" baseline="-25000"/>
              <a:t>1</a:t>
            </a:r>
            <a:r>
              <a:rPr lang="en-US"/>
              <a:t> = a</a:t>
            </a:r>
            <a:r>
              <a:rPr lang="en-US" baseline="-25000"/>
              <a:t>2 </a:t>
            </a:r>
            <a:r>
              <a:rPr lang="en-US"/>
              <a:t>= a</a:t>
            </a:r>
          </a:p>
          <a:p>
            <a:pPr marL="457200" indent="-457200">
              <a:buFont typeface="Symbol" pitchFamily="18" charset="2"/>
              <a:buNone/>
            </a:pPr>
            <a:endParaRPr lang="en-US" baseline="-25000"/>
          </a:p>
          <a:p>
            <a:pPr marL="457200" indent="-457200">
              <a:buFont typeface="Symbol" pitchFamily="18" charset="2"/>
              <a:buNone/>
            </a:pPr>
            <a:r>
              <a:rPr lang="en-US"/>
              <a:t>(g1)(g2*) = (a</a:t>
            </a:r>
            <a:r>
              <a:rPr lang="en-US" baseline="30000"/>
              <a:t>2</a:t>
            </a:r>
            <a:r>
              <a:rPr lang="en-US"/>
              <a:t>)exp[i4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(R</a:t>
            </a:r>
            <a:r>
              <a:rPr lang="en-US" baseline="-25000"/>
              <a:t>1</a:t>
            </a:r>
            <a:r>
              <a:rPr lang="en-US"/>
              <a:t>-R</a:t>
            </a:r>
            <a:r>
              <a:rPr lang="en-US" baseline="-25000"/>
              <a:t>2</a:t>
            </a:r>
            <a:r>
              <a:rPr lang="en-US"/>
              <a:t>)] = s(</a:t>
            </a:r>
            <a:r>
              <a:rPr lang="en-US" i="1"/>
              <a:t>t</a:t>
            </a:r>
            <a:r>
              <a:rPr lang="en-US"/>
              <a:t>)</a:t>
            </a:r>
          </a:p>
          <a:p>
            <a:pPr marL="457200" indent="-457200">
              <a:buFont typeface="Symbol" pitchFamily="18" charset="2"/>
              <a:buNone/>
            </a:pPr>
            <a:endParaRPr lang="en-US"/>
          </a:p>
          <a:p>
            <a:pPr marL="457200" indent="-457200">
              <a:buFont typeface="Symbol" pitchFamily="18" charset="2"/>
              <a:buNone/>
            </a:pPr>
            <a:r>
              <a:rPr lang="en-US"/>
              <a:t>The phase of this function is proportional </a:t>
            </a:r>
          </a:p>
          <a:p>
            <a:pPr marL="457200" indent="-457200">
              <a:buFont typeface="Symbol" pitchFamily="18" charset="2"/>
              <a:buNone/>
            </a:pPr>
            <a:r>
              <a:rPr lang="en-US"/>
              <a:t>to the effective difference in range, which </a:t>
            </a:r>
          </a:p>
          <a:p>
            <a:pPr marL="457200" indent="-457200">
              <a:buFont typeface="Symbol" pitchFamily="18" charset="2"/>
              <a:buNone/>
            </a:pPr>
            <a:r>
              <a:rPr lang="en-US"/>
              <a:t>in turn depends on satellite geometry, </a:t>
            </a:r>
          </a:p>
          <a:p>
            <a:pPr marL="457200" indent="-457200">
              <a:buFont typeface="Symbol" pitchFamily="18" charset="2"/>
              <a:buNone/>
            </a:pPr>
            <a:r>
              <a:rPr lang="en-US"/>
              <a:t>topography, soil moisture, or maybe </a:t>
            </a:r>
          </a:p>
          <a:p>
            <a:pPr marL="457200" indent="-457200">
              <a:buFont typeface="Symbol" pitchFamily="18" charset="2"/>
              <a:buNone/>
            </a:pPr>
            <a:r>
              <a:rPr lang="en-US"/>
              <a:t>even </a:t>
            </a:r>
            <a:r>
              <a:rPr lang="en-US" i="1"/>
              <a:t>deformation</a:t>
            </a:r>
            <a:r>
              <a:rPr lang="en-US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28800" y="609600"/>
            <a:ext cx="287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Extracting the phase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57912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We can get only the wrapped phase* </a:t>
            </a:r>
          </a:p>
          <a:p>
            <a:r>
              <a:rPr lang="en-US">
                <a:sym typeface="Symbol" pitchFamily="18" charset="2"/>
              </a:rPr>
              <a:t>(</a:t>
            </a:r>
            <a:r>
              <a:rPr lang="en-US" i="1">
                <a:sym typeface="Symbol" pitchFamily="18" charset="2"/>
              </a:rPr>
              <a:t>t</a:t>
            </a:r>
            <a:r>
              <a:rPr lang="en-US">
                <a:sym typeface="Symbol" pitchFamily="18" charset="2"/>
              </a:rPr>
              <a:t>) = arctan(I(s(t)),R(s(t)))</a:t>
            </a:r>
          </a:p>
          <a:p>
            <a:endParaRPr lang="en-US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where –</a:t>
            </a:r>
            <a:r>
              <a:rPr lang="en-US">
                <a:latin typeface="Symbol" pitchFamily="18" charset="2"/>
                <a:sym typeface="Symbol" pitchFamily="18" charset="2"/>
              </a:rPr>
              <a:t>p</a:t>
            </a:r>
            <a:r>
              <a:rPr lang="en-US">
                <a:sym typeface="Symbol" pitchFamily="18" charset="2"/>
              </a:rPr>
              <a:t> &lt; (</a:t>
            </a:r>
            <a:r>
              <a:rPr lang="en-US" i="1">
                <a:sym typeface="Symbol" pitchFamily="18" charset="2"/>
              </a:rPr>
              <a:t>t</a:t>
            </a:r>
            <a:r>
              <a:rPr lang="en-US">
                <a:sym typeface="Symbol" pitchFamily="18" charset="2"/>
              </a:rPr>
              <a:t>) </a:t>
            </a:r>
            <a:r>
              <a:rPr lang="en-US" u="sng">
                <a:sym typeface="Symbol" pitchFamily="18" charset="2"/>
              </a:rPr>
              <a:t>&lt;</a:t>
            </a:r>
            <a:r>
              <a:rPr lang="en-US">
                <a:latin typeface="Symbol" pitchFamily="18" charset="2"/>
                <a:sym typeface="Symbol" pitchFamily="18" charset="2"/>
              </a:rPr>
              <a:t> p</a:t>
            </a:r>
          </a:p>
          <a:p>
            <a:endParaRPr lang="en-US">
              <a:latin typeface="Symbol" pitchFamily="18" charset="2"/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We would like the continuous phase.</a:t>
            </a:r>
          </a:p>
          <a:p>
            <a:r>
              <a:rPr lang="en-US">
                <a:sym typeface="Symbol" pitchFamily="18" charset="2"/>
              </a:rPr>
              <a:t>This appears simple. Look for 2</a:t>
            </a:r>
            <a:r>
              <a:rPr lang="en-US">
                <a:latin typeface="Symbol" pitchFamily="18" charset="2"/>
                <a:sym typeface="Symbol" pitchFamily="18" charset="2"/>
              </a:rPr>
              <a:t>p</a:t>
            </a:r>
            <a:r>
              <a:rPr lang="en-US">
                <a:sym typeface="Symbol" pitchFamily="18" charset="2"/>
              </a:rPr>
              <a:t> jumps and then add the appropriate multiple of 2</a:t>
            </a:r>
            <a:r>
              <a:rPr lang="en-US">
                <a:latin typeface="Symbol" pitchFamily="18" charset="2"/>
                <a:sym typeface="Symbol" pitchFamily="18" charset="2"/>
              </a:rPr>
              <a:t>p.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7620000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1"/>
              <a:t>If the data are good, phase unwrapping is straightforward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876800"/>
            <a:ext cx="62166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81000" y="8229600"/>
            <a:ext cx="4821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We could take derivative in complex version</a:t>
            </a:r>
          </a:p>
          <a:p>
            <a:r>
              <a:rPr lang="en-US" sz="2000"/>
              <a:t>(e.g. Sandwell &amp; Price)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Two major problems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838200" y="685800"/>
            <a:ext cx="54102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Aliasing</a:t>
            </a:r>
            <a:r>
              <a:rPr lang="en-US"/>
              <a:t>.</a:t>
            </a:r>
          </a:p>
          <a:p>
            <a:r>
              <a:rPr lang="en-US"/>
              <a:t>True phase changes by more than 1 cycle (</a:t>
            </a:r>
            <a:r>
              <a:rPr lang="en-US">
                <a:latin typeface="Symbol" pitchFamily="18" charset="2"/>
              </a:rPr>
              <a:t>p </a:t>
            </a:r>
            <a:r>
              <a:rPr lang="en-US"/>
              <a:t>radian) between samples.</a:t>
            </a:r>
          </a:p>
          <a:p>
            <a:r>
              <a:rPr lang="en-US"/>
              <a:t>Caused by long baselines, steep topography, or high deformation.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i="1"/>
              <a:t>Noise and/or gaps in the data.</a:t>
            </a:r>
          </a:p>
          <a:p>
            <a:r>
              <a:rPr lang="en-US"/>
              <a:t>Changes in the surface may decorrelate the signal and introduce noise.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62166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324600"/>
            <a:ext cx="621665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2000" y="762000"/>
            <a:ext cx="5029200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For 2D data the same problems exist</a:t>
            </a:r>
            <a:r>
              <a:rPr lang="en-US">
                <a:solidFill>
                  <a:schemeClr val="accent2"/>
                </a:solidFill>
              </a:rPr>
              <a:t>.</a:t>
            </a:r>
          </a:p>
          <a:p>
            <a:endParaRPr lang="en-US"/>
          </a:p>
          <a:p>
            <a:r>
              <a:rPr lang="en-US"/>
              <a:t>How to unwrap?</a:t>
            </a:r>
          </a:p>
          <a:p>
            <a:r>
              <a:rPr lang="en-US"/>
              <a:t>Want to find a function that when wrapped, is “close” to the observed data (whatever “close” is).</a:t>
            </a:r>
          </a:p>
          <a:p>
            <a:endParaRPr lang="en-US"/>
          </a:p>
          <a:p>
            <a:r>
              <a:rPr lang="en-US"/>
              <a:t>Two basic approaches: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Global methods that attempt to unwrap all pixels simultaneously.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Local methods that solve along a path.</a:t>
            </a:r>
          </a:p>
          <a:p>
            <a:endParaRPr lang="en-US"/>
          </a:p>
          <a:p>
            <a:r>
              <a:rPr lang="en-US"/>
              <a:t>Note that the correlation data allows some estimation of how good the phase data is (maybe also amplitude/phase stability over time?)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438400" y="2286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62000" y="990600"/>
            <a:ext cx="4892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We want to find the function whose local derivatives “match” the observed derivatives given some measure :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04800" y="2590800"/>
            <a:ext cx="629443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ym typeface="Symbol" pitchFamily="18" charset="2"/>
              </a:rPr>
              <a:t>e</a:t>
            </a:r>
            <a:r>
              <a:rPr lang="en-US" baseline="30000">
                <a:sym typeface="Symbol" pitchFamily="18" charset="2"/>
              </a:rPr>
              <a:t>p</a:t>
            </a:r>
            <a:r>
              <a:rPr lang="en-US">
                <a:sym typeface="Symbol" pitchFamily="18" charset="2"/>
              </a:rPr>
              <a:t> = [(</a:t>
            </a:r>
            <a:r>
              <a:rPr lang="en-US" baseline="-25000">
                <a:sym typeface="Symbol" pitchFamily="18" charset="2"/>
              </a:rPr>
              <a:t>i+1</a:t>
            </a:r>
            <a:r>
              <a:rPr lang="en-US">
                <a:sym typeface="Symbol" pitchFamily="18" charset="2"/>
              </a:rPr>
              <a:t>,</a:t>
            </a:r>
            <a:r>
              <a:rPr lang="en-US" baseline="-25000">
                <a:sym typeface="Symbol" pitchFamily="18" charset="2"/>
              </a:rPr>
              <a:t>k</a:t>
            </a:r>
            <a:r>
              <a:rPr lang="en-US">
                <a:sym typeface="Symbol" pitchFamily="18" charset="2"/>
              </a:rPr>
              <a:t>-</a:t>
            </a:r>
            <a:r>
              <a:rPr lang="en-US" baseline="-25000">
                <a:sym typeface="Symbol" pitchFamily="18" charset="2"/>
              </a:rPr>
              <a:t>i,k</a:t>
            </a:r>
            <a:r>
              <a:rPr lang="en-US">
                <a:sym typeface="Symbol" pitchFamily="18" charset="2"/>
              </a:rPr>
              <a:t>) – </a:t>
            </a:r>
            <a:r>
              <a:rPr lang="en-US">
                <a:latin typeface="Symbol" pitchFamily="18" charset="2"/>
              </a:rPr>
              <a:t>D</a:t>
            </a:r>
            <a:r>
              <a:rPr lang="en-US" baseline="30000"/>
              <a:t>x</a:t>
            </a:r>
            <a:r>
              <a:rPr lang="en-US" baseline="-25000"/>
              <a:t>i,k</a:t>
            </a:r>
            <a:r>
              <a:rPr lang="en-US"/>
              <a:t>]</a:t>
            </a:r>
            <a:r>
              <a:rPr lang="en-US" baseline="30000"/>
              <a:t>p</a:t>
            </a:r>
            <a:r>
              <a:rPr lang="en-US"/>
              <a:t> + [(</a:t>
            </a:r>
            <a:r>
              <a:rPr lang="en-US">
                <a:sym typeface="Symbol" pitchFamily="18" charset="2"/>
              </a:rPr>
              <a:t></a:t>
            </a:r>
            <a:r>
              <a:rPr lang="en-US" baseline="-25000">
                <a:sym typeface="Symbol" pitchFamily="18" charset="2"/>
              </a:rPr>
              <a:t>ik+1</a:t>
            </a:r>
            <a:r>
              <a:rPr lang="en-US">
                <a:sym typeface="Symbol" pitchFamily="18" charset="2"/>
              </a:rPr>
              <a:t>- </a:t>
            </a:r>
            <a:r>
              <a:rPr lang="en-US" baseline="-25000">
                <a:sym typeface="Symbol" pitchFamily="18" charset="2"/>
              </a:rPr>
              <a:t>ik</a:t>
            </a:r>
            <a:r>
              <a:rPr lang="en-US">
                <a:sym typeface="Symbol" pitchFamily="18" charset="2"/>
              </a:rPr>
              <a:t>)-</a:t>
            </a:r>
            <a:r>
              <a:rPr lang="en-US">
                <a:latin typeface="Symbol" pitchFamily="18" charset="2"/>
                <a:sym typeface="Symbol" pitchFamily="18" charset="2"/>
              </a:rPr>
              <a:t>D</a:t>
            </a:r>
            <a:r>
              <a:rPr lang="en-US" baseline="30000">
                <a:sym typeface="Symbol" pitchFamily="18" charset="2"/>
              </a:rPr>
              <a:t>y</a:t>
            </a:r>
            <a:r>
              <a:rPr lang="en-US" baseline="-25000">
                <a:sym typeface="Symbol" pitchFamily="18" charset="2"/>
              </a:rPr>
              <a:t>ik</a:t>
            </a:r>
            <a:r>
              <a:rPr lang="en-US"/>
              <a:t>)]</a:t>
            </a:r>
            <a:r>
              <a:rPr lang="en-US" baseline="30000"/>
              <a:t>p</a:t>
            </a:r>
          </a:p>
          <a:p>
            <a:endParaRPr lang="en-US">
              <a:sym typeface="Symbol" pitchFamily="18" charset="2"/>
            </a:endParaRPr>
          </a:p>
          <a:p>
            <a:r>
              <a:rPr lang="en-US" sz="2800">
                <a:sym typeface="Symbol" pitchFamily="18" charset="2"/>
              </a:rPr>
              <a:t>P </a:t>
            </a:r>
            <a:r>
              <a:rPr lang="en-US">
                <a:sym typeface="Symbol" pitchFamily="18" charset="2"/>
              </a:rPr>
              <a:t>= exponent</a:t>
            </a:r>
          </a:p>
          <a:p>
            <a:r>
              <a:rPr lang="en-US" sz="2800">
                <a:sym typeface="Symbol" pitchFamily="18" charset="2"/>
              </a:rPr>
              <a:t> </a:t>
            </a:r>
            <a:r>
              <a:rPr lang="en-US">
                <a:sym typeface="Symbol" pitchFamily="18" charset="2"/>
              </a:rPr>
              <a:t>= unknown function</a:t>
            </a:r>
          </a:p>
          <a:p>
            <a:pPr>
              <a:buFont typeface="Symbol" pitchFamily="18" charset="2"/>
              <a:buNone/>
            </a:pPr>
            <a:r>
              <a:rPr lang="en-US" sz="2800">
                <a:latin typeface="Symbol" pitchFamily="18" charset="2"/>
                <a:sym typeface="Symbol" pitchFamily="18" charset="2"/>
              </a:rPr>
              <a:t>D</a:t>
            </a:r>
            <a:r>
              <a:rPr lang="en-US">
                <a:sym typeface="Symbol" pitchFamily="18" charset="2"/>
              </a:rPr>
              <a:t> = derivatives of the observed phase (can calculate from the complex phase).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3400" y="5486400"/>
            <a:ext cx="6324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For p = 2, this is equivalent to the discrete version of Poisson’s Equation</a:t>
            </a:r>
          </a:p>
          <a:p>
            <a:endParaRPr lang="en-US"/>
          </a:p>
          <a:p>
            <a:r>
              <a:rPr lang="en-US"/>
              <a:t>Two basic ways to solve:</a:t>
            </a:r>
          </a:p>
          <a:p>
            <a:r>
              <a:rPr lang="en-US" i="1"/>
              <a:t>Transform</a:t>
            </a:r>
            <a:r>
              <a:rPr lang="en-US"/>
              <a:t> : FFT, DCT (discrete cosine transform-be careful with b.c.’s)</a:t>
            </a:r>
          </a:p>
          <a:p>
            <a:r>
              <a:rPr lang="en-US" i="1"/>
              <a:t>Matrix</a:t>
            </a:r>
            <a:r>
              <a:rPr lang="en-US"/>
              <a:t> (will allow weighting but now nonlinear and requires iteration)</a:t>
            </a:r>
          </a:p>
          <a:p>
            <a:r>
              <a:rPr lang="en-US"/>
              <a:t>Can vary the exponent (i.e. don’t have to use 2)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42925" y="609600"/>
            <a:ext cx="5781675" cy="812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An elegant and easy solution, but….</a:t>
            </a:r>
          </a:p>
          <a:p>
            <a:r>
              <a:rPr lang="en-US"/>
              <a:t>doesn’t work very well with noise.</a:t>
            </a:r>
          </a:p>
          <a:p>
            <a:pPr>
              <a:buFontTx/>
              <a:buChar char="•"/>
            </a:pPr>
            <a:r>
              <a:rPr lang="en-US"/>
              <a:t>Tend to underestimate true phase when noise exists (it’s a least-square fit).</a:t>
            </a:r>
          </a:p>
          <a:p>
            <a:pPr>
              <a:buFontTx/>
              <a:buChar char="•"/>
            </a:pPr>
            <a:r>
              <a:rPr lang="en-US"/>
              <a:t>No easy way to add weighting short of iterating.</a:t>
            </a:r>
          </a:p>
          <a:p>
            <a:endParaRPr lang="en-US"/>
          </a:p>
          <a:p>
            <a:r>
              <a:rPr lang="en-US"/>
              <a:t>Matrix methods solve:</a:t>
            </a:r>
          </a:p>
          <a:p>
            <a:endParaRPr lang="en-US"/>
          </a:p>
          <a:p>
            <a:r>
              <a:rPr lang="en-US"/>
              <a:t>	</a:t>
            </a:r>
            <a:r>
              <a:rPr lang="en-US" b="1"/>
              <a:t>Ax</a:t>
            </a:r>
            <a:r>
              <a:rPr lang="en-US"/>
              <a:t> = </a:t>
            </a:r>
            <a:r>
              <a:rPr lang="en-US" b="1"/>
              <a:t>b</a:t>
            </a:r>
          </a:p>
          <a:p>
            <a:endParaRPr lang="en-US"/>
          </a:p>
          <a:p>
            <a:r>
              <a:rPr lang="en-US"/>
              <a:t>With weighting:</a:t>
            </a:r>
          </a:p>
          <a:p>
            <a:r>
              <a:rPr lang="en-US"/>
              <a:t>	</a:t>
            </a:r>
            <a:r>
              <a:rPr lang="en-US" b="1"/>
              <a:t>WAx</a:t>
            </a:r>
            <a:r>
              <a:rPr lang="en-US"/>
              <a:t> = </a:t>
            </a:r>
            <a:r>
              <a:rPr lang="en-US" b="1"/>
              <a:t>Wb</a:t>
            </a:r>
          </a:p>
          <a:p>
            <a:endParaRPr lang="en-US"/>
          </a:p>
          <a:p>
            <a:r>
              <a:rPr lang="en-US" b="1"/>
              <a:t>W</a:t>
            </a:r>
            <a:r>
              <a:rPr lang="en-US"/>
              <a:t> =  matrix of weights</a:t>
            </a:r>
          </a:p>
          <a:p>
            <a:r>
              <a:rPr lang="en-US" b="1"/>
              <a:t>A</a:t>
            </a:r>
            <a:r>
              <a:rPr lang="en-US"/>
              <a:t> = operator</a:t>
            </a:r>
          </a:p>
          <a:p>
            <a:r>
              <a:rPr lang="en-US" b="1"/>
              <a:t>B</a:t>
            </a:r>
            <a:r>
              <a:rPr lang="en-US"/>
              <a:t> = set of observed phase values</a:t>
            </a:r>
          </a:p>
          <a:p>
            <a:r>
              <a:rPr lang="en-US" b="1"/>
              <a:t>x</a:t>
            </a:r>
            <a:r>
              <a:rPr lang="en-US"/>
              <a:t> = unknown function</a:t>
            </a:r>
          </a:p>
          <a:p>
            <a:endParaRPr lang="en-US"/>
          </a:p>
          <a:p>
            <a:r>
              <a:rPr lang="en-US"/>
              <a:t>These work better than the transform methods but like all global solutions, do not provide a good fit anywhere.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45116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Transform-based methods</a:t>
            </a:r>
          </a:p>
          <a:p>
            <a:endParaRPr lang="en-US"/>
          </a:p>
          <a:p>
            <a:r>
              <a:rPr lang="en-US"/>
              <a:t>Fast, but do not allow weighting</a:t>
            </a:r>
          </a:p>
          <a:p>
            <a:r>
              <a:rPr lang="en-US"/>
              <a:t>FFT requires periodic conditions and extension of data.</a:t>
            </a:r>
          </a:p>
          <a:p>
            <a:endParaRPr lang="en-US"/>
          </a:p>
          <a:p>
            <a:r>
              <a:rPr lang="en-US"/>
              <a:t>Apply 2D Fourier transform: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62000" y="3886200"/>
          <a:ext cx="48990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3" imgW="2450880" imgH="431640" progId="Equation.3">
                  <p:embed/>
                </p:oleObj>
              </mc:Choice>
              <mc:Fallback>
                <p:oleObj name="Equation" r:id="rId3" imgW="245088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86200"/>
                        <a:ext cx="489902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355725" y="4911725"/>
            <a:ext cx="3463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F"/>
            </a:pPr>
            <a:r>
              <a:rPr lang="en-US">
                <a:sym typeface="Symbol" pitchFamily="18" charset="2"/>
              </a:rPr>
              <a:t> = Fourier transform of </a:t>
            </a:r>
          </a:p>
          <a:p>
            <a:pPr>
              <a:buFont typeface="Symbol" pitchFamily="18" charset="2"/>
              <a:buNone/>
            </a:pPr>
            <a:r>
              <a:rPr lang="en-US"/>
              <a:t>P = Fourier transform of </a:t>
            </a:r>
            <a:r>
              <a:rPr lang="en-US" b="1">
                <a:sym typeface="Symbol" pitchFamily="18" charset="2"/>
              </a:rPr>
              <a:t></a:t>
            </a:r>
            <a:endParaRPr lang="en-US" b="1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98525" y="6207125"/>
            <a:ext cx="55260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/>
              <a:t>Calculate the </a:t>
            </a:r>
            <a:r>
              <a:rPr lang="en-US">
                <a:sym typeface="Symbol" pitchFamily="18" charset="2"/>
              </a:rPr>
              <a:t></a:t>
            </a:r>
            <a:r>
              <a:rPr lang="en-US" baseline="-25000">
                <a:sym typeface="Symbol" pitchFamily="18" charset="2"/>
              </a:rPr>
              <a:t>i,k</a:t>
            </a:r>
            <a:r>
              <a:rPr lang="en-US">
                <a:sym typeface="Symbol" pitchFamily="18" charset="2"/>
              </a:rPr>
              <a:t> from the data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Calculate the 2D FFT of </a:t>
            </a:r>
            <a:r>
              <a:rPr lang="en-US">
                <a:sym typeface="Symbol" pitchFamily="18" charset="2"/>
              </a:rPr>
              <a:t></a:t>
            </a:r>
            <a:r>
              <a:rPr lang="en-US" baseline="-25000">
                <a:sym typeface="Symbol" pitchFamily="18" charset="2"/>
              </a:rPr>
              <a:t>i,k</a:t>
            </a:r>
            <a:r>
              <a:rPr lang="en-US">
                <a:sym typeface="Symbol" pitchFamily="18" charset="2"/>
              </a:rPr>
              <a:t> </a:t>
            </a:r>
          </a:p>
          <a:p>
            <a:pPr marL="457200" indent="-457200">
              <a:buFontTx/>
              <a:buAutoNum type="arabicPeriod"/>
            </a:pPr>
            <a:r>
              <a:rPr lang="en-US">
                <a:sym typeface="Symbol" pitchFamily="18" charset="2"/>
              </a:rPr>
              <a:t>Calculate </a:t>
            </a:r>
            <a:r>
              <a:rPr lang="en-US" baseline="-25000">
                <a:sym typeface="Symbol" pitchFamily="18" charset="2"/>
              </a:rPr>
              <a:t>m,n</a:t>
            </a:r>
            <a:r>
              <a:rPr lang="en-US">
                <a:sym typeface="Symbol" pitchFamily="18" charset="2"/>
              </a:rPr>
              <a:t> from the transformed </a:t>
            </a:r>
            <a:r>
              <a:rPr lang="en-US" baseline="-25000">
                <a:sym typeface="Symbol" pitchFamily="18" charset="2"/>
              </a:rPr>
              <a:t>i,k</a:t>
            </a:r>
          </a:p>
          <a:p>
            <a:pPr marL="457200" indent="-457200">
              <a:buFontTx/>
              <a:buAutoNum type="arabicPeriod"/>
            </a:pPr>
            <a:r>
              <a:rPr lang="en-US">
                <a:sym typeface="Symbol" pitchFamily="18" charset="2"/>
              </a:rPr>
              <a:t>Do inverse FFT </a:t>
            </a:r>
          </a:p>
        </p:txBody>
      </p:sp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1447800" y="3276600"/>
          <a:ext cx="37846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5" imgW="2095200" imgH="253800" progId="Equation.3">
                  <p:embed/>
                </p:oleObj>
              </mc:Choice>
              <mc:Fallback>
                <p:oleObj name="Equation" r:id="rId5" imgW="2095200" imgH="253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276600"/>
                        <a:ext cx="378460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00200" y="685800"/>
            <a:ext cx="306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Local (path following)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46125" y="1565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14400" y="1447800"/>
            <a:ext cx="45339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Similar to the 1D approach</a:t>
            </a:r>
          </a:p>
          <a:p>
            <a:pPr>
              <a:spcBef>
                <a:spcPct val="50000"/>
              </a:spcBef>
            </a:pPr>
            <a:r>
              <a:rPr lang="en-US"/>
              <a:t>1.) Calculate the differences of the wrapped phase.</a:t>
            </a:r>
          </a:p>
          <a:p>
            <a:pPr>
              <a:spcBef>
                <a:spcPct val="50000"/>
              </a:spcBef>
            </a:pPr>
            <a:r>
              <a:rPr lang="en-US"/>
              <a:t>2.) Wrap the differences.</a:t>
            </a:r>
          </a:p>
          <a:p>
            <a:pPr>
              <a:spcBef>
                <a:spcPct val="50000"/>
              </a:spcBef>
            </a:pPr>
            <a:r>
              <a:rPr lang="en-US"/>
              <a:t>3.) Set the value of the first value.</a:t>
            </a:r>
          </a:p>
          <a:p>
            <a:pPr>
              <a:spcBef>
                <a:spcPct val="50000"/>
              </a:spcBef>
            </a:pPr>
            <a:r>
              <a:rPr lang="en-US"/>
              <a:t>3.) Integrate along all values.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85800" y="4419600"/>
            <a:ext cx="54260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Do this along a line throughout 2D area (in a zigzag back and forth along the rows, for example)</a:t>
            </a:r>
          </a:p>
          <a:p>
            <a:r>
              <a:rPr lang="en-US"/>
              <a:t>Works great if there is no noise.</a:t>
            </a:r>
          </a:p>
          <a:p>
            <a:endParaRPr lang="en-US"/>
          </a:p>
          <a:p>
            <a:r>
              <a:rPr lang="en-US"/>
              <a:t>With noise:</a:t>
            </a:r>
          </a:p>
          <a:p>
            <a:r>
              <a:rPr lang="en-US"/>
              <a:t>	1) An error near the start of the path propagates along the whole path.</a:t>
            </a:r>
          </a:p>
          <a:p>
            <a:r>
              <a:rPr lang="en-US"/>
              <a:t>	2) Answer may vary with path.</a:t>
            </a:r>
          </a:p>
          <a:p>
            <a:r>
              <a:rPr lang="en-US"/>
              <a:t>	3) Need to identify bad pixels. How?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5410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For 2D data integration around a closed loop should sum to zero.</a:t>
            </a:r>
          </a:p>
          <a:p>
            <a:endParaRPr lang="en-US"/>
          </a:p>
          <a:p>
            <a:r>
              <a:rPr lang="en-US"/>
              <a:t>(in cycles – multiply by 2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 to get radians)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52600" y="2362200"/>
            <a:ext cx="24955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b="1"/>
              <a:t>0.1</a:t>
            </a:r>
            <a:r>
              <a:rPr lang="en-US"/>
              <a:t>	 </a:t>
            </a:r>
            <a:r>
              <a:rPr lang="en-US" b="1"/>
              <a:t>0.2</a:t>
            </a:r>
            <a:r>
              <a:rPr lang="en-US"/>
              <a:t>	 </a:t>
            </a:r>
            <a:r>
              <a:rPr lang="en-US" b="1"/>
              <a:t>0.3</a:t>
            </a:r>
          </a:p>
          <a:p>
            <a:endParaRPr lang="en-US"/>
          </a:p>
          <a:p>
            <a:r>
              <a:rPr lang="en-US" b="1"/>
              <a:t>-0.1</a:t>
            </a:r>
            <a:r>
              <a:rPr lang="en-US"/>
              <a:t>	</a:t>
            </a:r>
            <a:r>
              <a:rPr lang="en-US" b="1"/>
              <a:t>-0.2</a:t>
            </a:r>
            <a:r>
              <a:rPr lang="en-US"/>
              <a:t>	</a:t>
            </a:r>
            <a:r>
              <a:rPr lang="en-US" b="1"/>
              <a:t>-0.4</a:t>
            </a:r>
          </a:p>
          <a:p>
            <a:endParaRPr lang="en-US"/>
          </a:p>
          <a:p>
            <a:r>
              <a:rPr lang="en-US" b="1"/>
              <a:t>-0.2</a:t>
            </a:r>
            <a:r>
              <a:rPr lang="en-US"/>
              <a:t>	</a:t>
            </a:r>
            <a:r>
              <a:rPr lang="en-US" b="1"/>
              <a:t>-0.2</a:t>
            </a:r>
            <a:r>
              <a:rPr lang="en-US"/>
              <a:t>	</a:t>
            </a:r>
            <a:r>
              <a:rPr lang="en-US" b="1"/>
              <a:t>-0.3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2286000" y="23622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2286000" y="35052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rot="16200000" flipH="1">
            <a:off x="1524000" y="29718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rot="5400000" flipH="1">
            <a:off x="3009900" y="29337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286000" y="248761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 baseline="-25000"/>
              <a:t>4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905000" y="279241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 baseline="-25000"/>
              <a:t>1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362200" y="302101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 baseline="-25000"/>
              <a:t>2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2819400" y="279241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D</a:t>
            </a:r>
            <a:r>
              <a:rPr lang="en-US" sz="2000" baseline="-25000"/>
              <a:t>3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304800" y="3581400"/>
            <a:ext cx="12842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D</a:t>
            </a:r>
            <a:r>
              <a:rPr lang="en-US" baseline="-25000"/>
              <a:t>1 </a:t>
            </a:r>
            <a:r>
              <a:rPr lang="en-US"/>
              <a:t>= -0.2</a:t>
            </a:r>
          </a:p>
          <a:p>
            <a:r>
              <a:rPr lang="en-US">
                <a:latin typeface="Symbol" pitchFamily="18" charset="2"/>
              </a:rPr>
              <a:t>D</a:t>
            </a:r>
            <a:r>
              <a:rPr lang="en-US" baseline="-25000"/>
              <a:t>2 </a:t>
            </a:r>
            <a:r>
              <a:rPr lang="en-US"/>
              <a:t>= -0.1</a:t>
            </a:r>
          </a:p>
          <a:p>
            <a:r>
              <a:rPr lang="en-US">
                <a:latin typeface="Symbol" pitchFamily="18" charset="2"/>
              </a:rPr>
              <a:t>D</a:t>
            </a:r>
            <a:r>
              <a:rPr lang="en-US" baseline="-25000"/>
              <a:t>3 </a:t>
            </a:r>
            <a:r>
              <a:rPr lang="en-US"/>
              <a:t>=  0.4</a:t>
            </a:r>
          </a:p>
          <a:p>
            <a:r>
              <a:rPr lang="en-US">
                <a:latin typeface="Symbol" pitchFamily="18" charset="2"/>
              </a:rPr>
              <a:t>D</a:t>
            </a:r>
            <a:r>
              <a:rPr lang="en-US" baseline="-25000"/>
              <a:t>4 </a:t>
            </a:r>
            <a:r>
              <a:rPr lang="en-US"/>
              <a:t>= </a:t>
            </a:r>
            <a:r>
              <a:rPr lang="en-US" u="sng"/>
              <a:t>-0.1</a:t>
            </a:r>
          </a:p>
          <a:p>
            <a:r>
              <a:rPr lang="en-US"/>
              <a:t>Sum: </a:t>
            </a:r>
            <a:r>
              <a:rPr lang="en-US" b="1" i="1"/>
              <a:t>0.0</a:t>
            </a:r>
            <a:endParaRPr lang="en-US" b="1" i="1" baseline="-25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8006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24400" y="1676400"/>
            <a:ext cx="20120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Haiti</a:t>
            </a:r>
          </a:p>
          <a:p>
            <a:r>
              <a:rPr lang="en-US" dirty="0" smtClean="0"/>
              <a:t>ALOS L-band</a:t>
            </a:r>
          </a:p>
          <a:p>
            <a:r>
              <a:rPr lang="en-US" dirty="0" smtClean="0"/>
              <a:t>(23 cm)</a:t>
            </a:r>
          </a:p>
          <a:p>
            <a:r>
              <a:rPr lang="en-US" dirty="0" smtClean="0"/>
              <a:t>ascend</a:t>
            </a:r>
          </a:p>
          <a:p>
            <a:r>
              <a:rPr lang="en-US" dirty="0" smtClean="0"/>
              <a:t>T447, F249</a:t>
            </a:r>
          </a:p>
          <a:p>
            <a:endParaRPr lang="en-US" dirty="0" smtClean="0"/>
          </a:p>
          <a:p>
            <a:r>
              <a:rPr lang="en-US" dirty="0" smtClean="0"/>
              <a:t>3/9/09-1/25/10</a:t>
            </a:r>
          </a:p>
          <a:p>
            <a:endParaRPr lang="en-US" dirty="0" smtClean="0"/>
          </a:p>
          <a:p>
            <a:r>
              <a:rPr lang="en-US" dirty="0" err="1" smtClean="0"/>
              <a:t>Bperp</a:t>
            </a:r>
            <a:r>
              <a:rPr lang="en-US" dirty="0" smtClean="0"/>
              <a:t> = 780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gmtsar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-5400000">
            <a:off x="4292173" y="6528227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azimuth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845820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9042" y="838200"/>
            <a:ext cx="15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correlation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8021" y="480060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phase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14400" y="2057400"/>
            <a:ext cx="54260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However, we know that topographic surfaces are conservative </a:t>
            </a:r>
          </a:p>
          <a:p>
            <a:pPr>
              <a:buFontTx/>
              <a:buChar char="•"/>
            </a:pPr>
            <a:r>
              <a:rPr lang="en-US" dirty="0"/>
              <a:t>Any points that violate this should be avoided. </a:t>
            </a:r>
          </a:p>
          <a:p>
            <a:pPr>
              <a:buFontTx/>
              <a:buChar char="•"/>
            </a:pPr>
            <a:r>
              <a:rPr lang="en-US" dirty="0"/>
              <a:t>These points are known as residues.</a:t>
            </a:r>
          </a:p>
          <a:p>
            <a:pPr>
              <a:buFontTx/>
              <a:buChar char="•"/>
            </a:pPr>
            <a:r>
              <a:rPr lang="en-US" dirty="0"/>
              <a:t>Any integration path that circles a residue will contain errors – need to make “branch cuts”</a:t>
            </a:r>
          </a:p>
          <a:p>
            <a:pPr>
              <a:buFontTx/>
              <a:buChar char="•"/>
            </a:pPr>
            <a:r>
              <a:rPr lang="en-US" dirty="0"/>
              <a:t>A residue is a property of phase differences, not a single pixel.</a:t>
            </a:r>
          </a:p>
          <a:p>
            <a:pPr>
              <a:buFontTx/>
              <a:buChar char="•"/>
            </a:pPr>
            <a:r>
              <a:rPr lang="en-US" dirty="0"/>
              <a:t> can be positive or negative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1641475"/>
            <a:ext cx="53498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1.) Identify all residues in data (marked as the upper left pixel)</a:t>
            </a:r>
          </a:p>
          <a:p>
            <a:r>
              <a:rPr lang="en-US"/>
              <a:t>2) Draw lines (branch cuts) between them to eliminate possibility of drawing a circle around a residue.</a:t>
            </a:r>
          </a:p>
          <a:p>
            <a:r>
              <a:rPr lang="en-US"/>
              <a:t>3) Unwrap the rest of the data</a:t>
            </a:r>
          </a:p>
          <a:p>
            <a:endParaRPr lang="en-US"/>
          </a:p>
          <a:p>
            <a:r>
              <a:rPr lang="en-US"/>
              <a:t>*Note: residues can be positive or negative. A positive linked to a negative cancel each other out.</a:t>
            </a:r>
          </a:p>
          <a:p>
            <a:endParaRPr lang="en-US"/>
          </a:p>
          <a:p>
            <a:r>
              <a:rPr lang="en-US"/>
              <a:t>This is the basis of the Goldstein approach, (used in Roi_pac).</a:t>
            </a:r>
          </a:p>
          <a:p>
            <a:endParaRPr lang="en-US"/>
          </a:p>
          <a:p>
            <a:r>
              <a:rPr lang="en-US"/>
              <a:t>Often, poor data (with low correlation is masked out beforehand)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260725" y="7204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05000" y="304800"/>
            <a:ext cx="33843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Goldstein* algorithm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[different from filtering]</a:t>
            </a:r>
          </a:p>
          <a:p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54102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1.) Calculate correlation for phase data.</a:t>
            </a:r>
          </a:p>
          <a:p>
            <a:r>
              <a:rPr lang="en-US" dirty="0"/>
              <a:t>2.) Mask out all areas with correlation less than a certain threshold value. </a:t>
            </a:r>
          </a:p>
          <a:p>
            <a:r>
              <a:rPr lang="en-US" dirty="0"/>
              <a:t>3.) Go through all pixels and identify residue locations (upper left of 4 pixels).</a:t>
            </a:r>
          </a:p>
          <a:p>
            <a:r>
              <a:rPr lang="en-US" dirty="0"/>
              <a:t>4) Start with first residue, look for nearest residue. Draw a “line” of marked pixels between the two. </a:t>
            </a:r>
          </a:p>
          <a:p>
            <a:pPr>
              <a:buFontTx/>
              <a:buChar char="-"/>
            </a:pPr>
            <a:r>
              <a:rPr lang="en-US" dirty="0"/>
              <a:t> if residues cancel, go to next residue and start new “tree”</a:t>
            </a:r>
          </a:p>
          <a:p>
            <a:pPr>
              <a:buFontTx/>
              <a:buChar char="-"/>
            </a:pPr>
            <a:r>
              <a:rPr lang="en-US" dirty="0"/>
              <a:t> otherwise, look for next nearest and draw line</a:t>
            </a:r>
          </a:p>
          <a:p>
            <a:pPr>
              <a:buFontTx/>
              <a:buChar char="-"/>
            </a:pPr>
            <a:r>
              <a:rPr lang="en-US" dirty="0"/>
              <a:t> can also “cancel” by connecting to edge.  </a:t>
            </a:r>
          </a:p>
          <a:p>
            <a:pPr>
              <a:buFontTx/>
              <a:buChar char="-"/>
            </a:pPr>
            <a:r>
              <a:rPr lang="en-US" dirty="0"/>
              <a:t> connected lines are called a tree.</a:t>
            </a:r>
          </a:p>
          <a:p>
            <a:r>
              <a:rPr lang="en-US" dirty="0"/>
              <a:t>5) path-integrate along remaining pixels.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82" name="Group 82"/>
          <p:cNvGrpSpPr>
            <a:grpSpLocks/>
          </p:cNvGrpSpPr>
          <p:nvPr/>
        </p:nvGrpSpPr>
        <p:grpSpPr bwMode="auto">
          <a:xfrm>
            <a:off x="1447800" y="838200"/>
            <a:ext cx="3657600" cy="2743200"/>
            <a:chOff x="720" y="1536"/>
            <a:chExt cx="2304" cy="1728"/>
          </a:xfrm>
        </p:grpSpPr>
        <p:sp>
          <p:nvSpPr>
            <p:cNvPr id="25602" name="Rectangle 2"/>
            <p:cNvSpPr>
              <a:spLocks noChangeArrowheads="1"/>
            </p:cNvSpPr>
            <p:nvPr/>
          </p:nvSpPr>
          <p:spPr bwMode="auto">
            <a:xfrm>
              <a:off x="720" y="1536"/>
              <a:ext cx="288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-</a:t>
              </a:r>
            </a:p>
          </p:txBody>
        </p:sp>
        <p:sp>
          <p:nvSpPr>
            <p:cNvPr id="25603" name="Rectangle 3"/>
            <p:cNvSpPr>
              <a:spLocks noChangeArrowheads="1"/>
            </p:cNvSpPr>
            <p:nvPr/>
          </p:nvSpPr>
          <p:spPr bwMode="auto">
            <a:xfrm>
              <a:off x="1008" y="153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1296" y="153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1584" y="153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1872" y="153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2160" y="153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2448" y="153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Rectangle 9"/>
            <p:cNvSpPr>
              <a:spLocks noChangeArrowheads="1"/>
            </p:cNvSpPr>
            <p:nvPr/>
          </p:nvSpPr>
          <p:spPr bwMode="auto">
            <a:xfrm>
              <a:off x="2736" y="153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720" y="1824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008" y="1824"/>
              <a:ext cx="288" cy="28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Rectangle 14"/>
            <p:cNvSpPr>
              <a:spLocks noChangeArrowheads="1"/>
            </p:cNvSpPr>
            <p:nvPr/>
          </p:nvSpPr>
          <p:spPr bwMode="auto">
            <a:xfrm>
              <a:off x="1296" y="1824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Rectangle 15"/>
            <p:cNvSpPr>
              <a:spLocks noChangeArrowheads="1"/>
            </p:cNvSpPr>
            <p:nvPr/>
          </p:nvSpPr>
          <p:spPr bwMode="auto">
            <a:xfrm>
              <a:off x="1584" y="1824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Rectangle 16"/>
            <p:cNvSpPr>
              <a:spLocks noChangeArrowheads="1"/>
            </p:cNvSpPr>
            <p:nvPr/>
          </p:nvSpPr>
          <p:spPr bwMode="auto">
            <a:xfrm>
              <a:off x="1872" y="1824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Rectangle 17"/>
            <p:cNvSpPr>
              <a:spLocks noChangeArrowheads="1"/>
            </p:cNvSpPr>
            <p:nvPr/>
          </p:nvSpPr>
          <p:spPr bwMode="auto">
            <a:xfrm>
              <a:off x="2160" y="1824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Rectangle 18"/>
            <p:cNvSpPr>
              <a:spLocks noChangeArrowheads="1"/>
            </p:cNvSpPr>
            <p:nvPr/>
          </p:nvSpPr>
          <p:spPr bwMode="auto">
            <a:xfrm>
              <a:off x="2448" y="1824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9" name="Rectangle 19"/>
            <p:cNvSpPr>
              <a:spLocks noChangeArrowheads="1"/>
            </p:cNvSpPr>
            <p:nvPr/>
          </p:nvSpPr>
          <p:spPr bwMode="auto">
            <a:xfrm>
              <a:off x="2736" y="1824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Rectangle 23"/>
            <p:cNvSpPr>
              <a:spLocks noChangeArrowheads="1"/>
            </p:cNvSpPr>
            <p:nvPr/>
          </p:nvSpPr>
          <p:spPr bwMode="auto">
            <a:xfrm>
              <a:off x="720" y="2112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24"/>
            <p:cNvSpPr>
              <a:spLocks noChangeArrowheads="1"/>
            </p:cNvSpPr>
            <p:nvPr/>
          </p:nvSpPr>
          <p:spPr bwMode="auto">
            <a:xfrm>
              <a:off x="1008" y="2112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1296" y="2112"/>
              <a:ext cx="288" cy="28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Rectangle 26"/>
            <p:cNvSpPr>
              <a:spLocks noChangeArrowheads="1"/>
            </p:cNvSpPr>
            <p:nvPr/>
          </p:nvSpPr>
          <p:spPr bwMode="auto">
            <a:xfrm>
              <a:off x="1584" y="2112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Rectangle 27"/>
            <p:cNvSpPr>
              <a:spLocks noChangeArrowheads="1"/>
            </p:cNvSpPr>
            <p:nvPr/>
          </p:nvSpPr>
          <p:spPr bwMode="auto">
            <a:xfrm>
              <a:off x="1872" y="2112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Rectangle 28"/>
            <p:cNvSpPr>
              <a:spLocks noChangeArrowheads="1"/>
            </p:cNvSpPr>
            <p:nvPr/>
          </p:nvSpPr>
          <p:spPr bwMode="auto">
            <a:xfrm>
              <a:off x="2160" y="2112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9" name="Rectangle 29"/>
            <p:cNvSpPr>
              <a:spLocks noChangeArrowheads="1"/>
            </p:cNvSpPr>
            <p:nvPr/>
          </p:nvSpPr>
          <p:spPr bwMode="auto">
            <a:xfrm>
              <a:off x="2448" y="2112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0" name="Rectangle 30"/>
            <p:cNvSpPr>
              <a:spLocks noChangeArrowheads="1"/>
            </p:cNvSpPr>
            <p:nvPr/>
          </p:nvSpPr>
          <p:spPr bwMode="auto">
            <a:xfrm>
              <a:off x="2736" y="2112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2" name="Rectangle 32"/>
            <p:cNvSpPr>
              <a:spLocks noChangeArrowheads="1"/>
            </p:cNvSpPr>
            <p:nvPr/>
          </p:nvSpPr>
          <p:spPr bwMode="auto">
            <a:xfrm>
              <a:off x="720" y="2400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3" name="Rectangle 33"/>
            <p:cNvSpPr>
              <a:spLocks noChangeArrowheads="1"/>
            </p:cNvSpPr>
            <p:nvPr/>
          </p:nvSpPr>
          <p:spPr bwMode="auto">
            <a:xfrm>
              <a:off x="1008" y="2400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4" name="Rectangle 34"/>
            <p:cNvSpPr>
              <a:spLocks noChangeArrowheads="1"/>
            </p:cNvSpPr>
            <p:nvPr/>
          </p:nvSpPr>
          <p:spPr bwMode="auto">
            <a:xfrm>
              <a:off x="1296" y="2400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5" name="Rectangle 35"/>
            <p:cNvSpPr>
              <a:spLocks noChangeArrowheads="1"/>
            </p:cNvSpPr>
            <p:nvPr/>
          </p:nvSpPr>
          <p:spPr bwMode="auto">
            <a:xfrm>
              <a:off x="1584" y="2400"/>
              <a:ext cx="288" cy="28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6" name="Rectangle 36"/>
            <p:cNvSpPr>
              <a:spLocks noChangeArrowheads="1"/>
            </p:cNvSpPr>
            <p:nvPr/>
          </p:nvSpPr>
          <p:spPr bwMode="auto">
            <a:xfrm>
              <a:off x="1872" y="2400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7" name="Rectangle 37"/>
            <p:cNvSpPr>
              <a:spLocks noChangeArrowheads="1"/>
            </p:cNvSpPr>
            <p:nvPr/>
          </p:nvSpPr>
          <p:spPr bwMode="auto">
            <a:xfrm>
              <a:off x="2160" y="2400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8" name="Rectangle 38"/>
            <p:cNvSpPr>
              <a:spLocks noChangeArrowheads="1"/>
            </p:cNvSpPr>
            <p:nvPr/>
          </p:nvSpPr>
          <p:spPr bwMode="auto">
            <a:xfrm>
              <a:off x="2448" y="2400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9" name="Rectangle 39"/>
            <p:cNvSpPr>
              <a:spLocks noChangeArrowheads="1"/>
            </p:cNvSpPr>
            <p:nvPr/>
          </p:nvSpPr>
          <p:spPr bwMode="auto">
            <a:xfrm>
              <a:off x="2736" y="2400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4" name="Rectangle 44"/>
            <p:cNvSpPr>
              <a:spLocks noChangeArrowheads="1"/>
            </p:cNvSpPr>
            <p:nvPr/>
          </p:nvSpPr>
          <p:spPr bwMode="auto">
            <a:xfrm>
              <a:off x="720" y="2688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5" name="Rectangle 45"/>
            <p:cNvSpPr>
              <a:spLocks noChangeArrowheads="1"/>
            </p:cNvSpPr>
            <p:nvPr/>
          </p:nvSpPr>
          <p:spPr bwMode="auto">
            <a:xfrm>
              <a:off x="1008" y="2688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6" name="Rectangle 46"/>
            <p:cNvSpPr>
              <a:spLocks noChangeArrowheads="1"/>
            </p:cNvSpPr>
            <p:nvPr/>
          </p:nvSpPr>
          <p:spPr bwMode="auto">
            <a:xfrm>
              <a:off x="1296" y="2688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7" name="Rectangle 47"/>
            <p:cNvSpPr>
              <a:spLocks noChangeArrowheads="1"/>
            </p:cNvSpPr>
            <p:nvPr/>
          </p:nvSpPr>
          <p:spPr bwMode="auto">
            <a:xfrm>
              <a:off x="1584" y="2688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8" name="Rectangle 48"/>
            <p:cNvSpPr>
              <a:spLocks noChangeArrowheads="1"/>
            </p:cNvSpPr>
            <p:nvPr/>
          </p:nvSpPr>
          <p:spPr bwMode="auto">
            <a:xfrm>
              <a:off x="1872" y="2688"/>
              <a:ext cx="288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+</a:t>
              </a:r>
            </a:p>
          </p:txBody>
        </p:sp>
        <p:sp>
          <p:nvSpPr>
            <p:cNvPr id="25649" name="Rectangle 49"/>
            <p:cNvSpPr>
              <a:spLocks noChangeArrowheads="1"/>
            </p:cNvSpPr>
            <p:nvPr/>
          </p:nvSpPr>
          <p:spPr bwMode="auto">
            <a:xfrm>
              <a:off x="2160" y="2688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0" name="Rectangle 50"/>
            <p:cNvSpPr>
              <a:spLocks noChangeArrowheads="1"/>
            </p:cNvSpPr>
            <p:nvPr/>
          </p:nvSpPr>
          <p:spPr bwMode="auto">
            <a:xfrm>
              <a:off x="2448" y="2688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1" name="Rectangle 51"/>
            <p:cNvSpPr>
              <a:spLocks noChangeArrowheads="1"/>
            </p:cNvSpPr>
            <p:nvPr/>
          </p:nvSpPr>
          <p:spPr bwMode="auto">
            <a:xfrm>
              <a:off x="2736" y="2688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3" name="Rectangle 53"/>
            <p:cNvSpPr>
              <a:spLocks noChangeArrowheads="1"/>
            </p:cNvSpPr>
            <p:nvPr/>
          </p:nvSpPr>
          <p:spPr bwMode="auto">
            <a:xfrm>
              <a:off x="720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4" name="Rectangle 54"/>
            <p:cNvSpPr>
              <a:spLocks noChangeArrowheads="1"/>
            </p:cNvSpPr>
            <p:nvPr/>
          </p:nvSpPr>
          <p:spPr bwMode="auto">
            <a:xfrm>
              <a:off x="1008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5" name="Rectangle 55"/>
            <p:cNvSpPr>
              <a:spLocks noChangeArrowheads="1"/>
            </p:cNvSpPr>
            <p:nvPr/>
          </p:nvSpPr>
          <p:spPr bwMode="auto">
            <a:xfrm>
              <a:off x="1296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6" name="Rectangle 56"/>
            <p:cNvSpPr>
              <a:spLocks noChangeArrowheads="1"/>
            </p:cNvSpPr>
            <p:nvPr/>
          </p:nvSpPr>
          <p:spPr bwMode="auto">
            <a:xfrm>
              <a:off x="1584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7" name="Rectangle 57"/>
            <p:cNvSpPr>
              <a:spLocks noChangeArrowheads="1"/>
            </p:cNvSpPr>
            <p:nvPr/>
          </p:nvSpPr>
          <p:spPr bwMode="auto">
            <a:xfrm>
              <a:off x="1872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8" name="Rectangle 58"/>
            <p:cNvSpPr>
              <a:spLocks noChangeArrowheads="1"/>
            </p:cNvSpPr>
            <p:nvPr/>
          </p:nvSpPr>
          <p:spPr bwMode="auto">
            <a:xfrm>
              <a:off x="2160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9" name="Rectangle 59"/>
            <p:cNvSpPr>
              <a:spLocks noChangeArrowheads="1"/>
            </p:cNvSpPr>
            <p:nvPr/>
          </p:nvSpPr>
          <p:spPr bwMode="auto">
            <a:xfrm>
              <a:off x="2448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0" name="Rectangle 60"/>
            <p:cNvSpPr>
              <a:spLocks noChangeArrowheads="1"/>
            </p:cNvSpPr>
            <p:nvPr/>
          </p:nvSpPr>
          <p:spPr bwMode="auto">
            <a:xfrm>
              <a:off x="2736" y="2976"/>
              <a:ext cx="2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83" name="Text Box 83"/>
          <p:cNvSpPr txBox="1">
            <a:spLocks noChangeArrowheads="1"/>
          </p:cNvSpPr>
          <p:nvPr/>
        </p:nvSpPr>
        <p:spPr bwMode="auto">
          <a:xfrm>
            <a:off x="4098925" y="3622675"/>
            <a:ext cx="212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Positive residue</a:t>
            </a:r>
          </a:p>
        </p:txBody>
      </p:sp>
      <p:sp>
        <p:nvSpPr>
          <p:cNvPr id="25684" name="Text Box 84"/>
          <p:cNvSpPr txBox="1">
            <a:spLocks noChangeArrowheads="1"/>
          </p:cNvSpPr>
          <p:nvPr/>
        </p:nvSpPr>
        <p:spPr bwMode="auto">
          <a:xfrm>
            <a:off x="212725" y="193675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Negative residue</a:t>
            </a:r>
          </a:p>
        </p:txBody>
      </p:sp>
      <p:sp>
        <p:nvSpPr>
          <p:cNvPr id="25685" name="Text Box 85"/>
          <p:cNvSpPr txBox="1">
            <a:spLocks noChangeArrowheads="1"/>
          </p:cNvSpPr>
          <p:nvPr/>
        </p:nvSpPr>
        <p:spPr bwMode="auto">
          <a:xfrm>
            <a:off x="365125" y="3698875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Branch cut</a:t>
            </a:r>
          </a:p>
        </p:txBody>
      </p:sp>
      <p:sp>
        <p:nvSpPr>
          <p:cNvPr id="25686" name="Line 86"/>
          <p:cNvSpPr>
            <a:spLocks noChangeShapeType="1"/>
          </p:cNvSpPr>
          <p:nvPr/>
        </p:nvSpPr>
        <p:spPr bwMode="auto">
          <a:xfrm flipH="1" flipV="1">
            <a:off x="3657600" y="2971800"/>
            <a:ext cx="381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87" name="Line 87"/>
          <p:cNvSpPr>
            <a:spLocks noChangeShapeType="1"/>
          </p:cNvSpPr>
          <p:nvPr/>
        </p:nvSpPr>
        <p:spPr bwMode="auto">
          <a:xfrm>
            <a:off x="990600" y="609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88" name="Line 88"/>
          <p:cNvSpPr>
            <a:spLocks noChangeShapeType="1"/>
          </p:cNvSpPr>
          <p:nvPr/>
        </p:nvSpPr>
        <p:spPr bwMode="auto">
          <a:xfrm flipV="1">
            <a:off x="1981200" y="1905000"/>
            <a:ext cx="609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90" name="Rectangle 90"/>
          <p:cNvSpPr>
            <a:spLocks noChangeArrowheads="1"/>
          </p:cNvSpPr>
          <p:nvPr/>
        </p:nvSpPr>
        <p:spPr bwMode="auto">
          <a:xfrm>
            <a:off x="1676400" y="47244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691" name="Rectangle 91"/>
          <p:cNvSpPr>
            <a:spLocks noChangeArrowheads="1"/>
          </p:cNvSpPr>
          <p:nvPr/>
        </p:nvSpPr>
        <p:spPr bwMode="auto">
          <a:xfrm>
            <a:off x="2133600" y="4724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2" name="Rectangle 92"/>
          <p:cNvSpPr>
            <a:spLocks noChangeArrowheads="1"/>
          </p:cNvSpPr>
          <p:nvPr/>
        </p:nvSpPr>
        <p:spPr bwMode="auto">
          <a:xfrm>
            <a:off x="2590800" y="4724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3" name="Rectangle 93"/>
          <p:cNvSpPr>
            <a:spLocks noChangeArrowheads="1"/>
          </p:cNvSpPr>
          <p:nvPr/>
        </p:nvSpPr>
        <p:spPr bwMode="auto">
          <a:xfrm>
            <a:off x="3048000" y="4724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4" name="Rectangle 94"/>
          <p:cNvSpPr>
            <a:spLocks noChangeArrowheads="1"/>
          </p:cNvSpPr>
          <p:nvPr/>
        </p:nvSpPr>
        <p:spPr bwMode="auto">
          <a:xfrm>
            <a:off x="3505200" y="4724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5" name="Rectangle 95"/>
          <p:cNvSpPr>
            <a:spLocks noChangeArrowheads="1"/>
          </p:cNvSpPr>
          <p:nvPr/>
        </p:nvSpPr>
        <p:spPr bwMode="auto">
          <a:xfrm>
            <a:off x="3962400" y="4724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6" name="Rectangle 96"/>
          <p:cNvSpPr>
            <a:spLocks noChangeArrowheads="1"/>
          </p:cNvSpPr>
          <p:nvPr/>
        </p:nvSpPr>
        <p:spPr bwMode="auto">
          <a:xfrm>
            <a:off x="4419600" y="4724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7" name="Rectangle 97"/>
          <p:cNvSpPr>
            <a:spLocks noChangeArrowheads="1"/>
          </p:cNvSpPr>
          <p:nvPr/>
        </p:nvSpPr>
        <p:spPr bwMode="auto">
          <a:xfrm>
            <a:off x="4876800" y="4724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8" name="Rectangle 98"/>
          <p:cNvSpPr>
            <a:spLocks noChangeArrowheads="1"/>
          </p:cNvSpPr>
          <p:nvPr/>
        </p:nvSpPr>
        <p:spPr bwMode="auto">
          <a:xfrm>
            <a:off x="1676400" y="5181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99" name="Rectangle 99"/>
          <p:cNvSpPr>
            <a:spLocks noChangeArrowheads="1"/>
          </p:cNvSpPr>
          <p:nvPr/>
        </p:nvSpPr>
        <p:spPr bwMode="auto">
          <a:xfrm>
            <a:off x="2133600" y="51816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0" name="Rectangle 100"/>
          <p:cNvSpPr>
            <a:spLocks noChangeArrowheads="1"/>
          </p:cNvSpPr>
          <p:nvPr/>
        </p:nvSpPr>
        <p:spPr bwMode="auto">
          <a:xfrm>
            <a:off x="2590800" y="5181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1" name="Rectangle 101"/>
          <p:cNvSpPr>
            <a:spLocks noChangeArrowheads="1"/>
          </p:cNvSpPr>
          <p:nvPr/>
        </p:nvSpPr>
        <p:spPr bwMode="auto">
          <a:xfrm>
            <a:off x="3048000" y="5181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2" name="Rectangle 102"/>
          <p:cNvSpPr>
            <a:spLocks noChangeArrowheads="1"/>
          </p:cNvSpPr>
          <p:nvPr/>
        </p:nvSpPr>
        <p:spPr bwMode="auto">
          <a:xfrm>
            <a:off x="3505200" y="5181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3" name="Rectangle 103"/>
          <p:cNvSpPr>
            <a:spLocks noChangeArrowheads="1"/>
          </p:cNvSpPr>
          <p:nvPr/>
        </p:nvSpPr>
        <p:spPr bwMode="auto">
          <a:xfrm>
            <a:off x="3962400" y="5181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4" name="Rectangle 104"/>
          <p:cNvSpPr>
            <a:spLocks noChangeArrowheads="1"/>
          </p:cNvSpPr>
          <p:nvPr/>
        </p:nvSpPr>
        <p:spPr bwMode="auto">
          <a:xfrm>
            <a:off x="4419600" y="5181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5" name="Rectangle 105"/>
          <p:cNvSpPr>
            <a:spLocks noChangeArrowheads="1"/>
          </p:cNvSpPr>
          <p:nvPr/>
        </p:nvSpPr>
        <p:spPr bwMode="auto">
          <a:xfrm>
            <a:off x="4876800" y="5181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6" name="Rectangle 106"/>
          <p:cNvSpPr>
            <a:spLocks noChangeArrowheads="1"/>
          </p:cNvSpPr>
          <p:nvPr/>
        </p:nvSpPr>
        <p:spPr bwMode="auto">
          <a:xfrm>
            <a:off x="16764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7" name="Rectangle 107"/>
          <p:cNvSpPr>
            <a:spLocks noChangeArrowheads="1"/>
          </p:cNvSpPr>
          <p:nvPr/>
        </p:nvSpPr>
        <p:spPr bwMode="auto">
          <a:xfrm>
            <a:off x="2133600" y="56388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8" name="Rectangle 108"/>
          <p:cNvSpPr>
            <a:spLocks noChangeArrowheads="1"/>
          </p:cNvSpPr>
          <p:nvPr/>
        </p:nvSpPr>
        <p:spPr bwMode="auto">
          <a:xfrm>
            <a:off x="2590800" y="5638800"/>
            <a:ext cx="4572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09" name="Rectangle 109"/>
          <p:cNvSpPr>
            <a:spLocks noChangeArrowheads="1"/>
          </p:cNvSpPr>
          <p:nvPr/>
        </p:nvSpPr>
        <p:spPr bwMode="auto">
          <a:xfrm>
            <a:off x="30480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0" name="Rectangle 110"/>
          <p:cNvSpPr>
            <a:spLocks noChangeArrowheads="1"/>
          </p:cNvSpPr>
          <p:nvPr/>
        </p:nvSpPr>
        <p:spPr bwMode="auto">
          <a:xfrm>
            <a:off x="35052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1" name="Rectangle 111"/>
          <p:cNvSpPr>
            <a:spLocks noChangeArrowheads="1"/>
          </p:cNvSpPr>
          <p:nvPr/>
        </p:nvSpPr>
        <p:spPr bwMode="auto">
          <a:xfrm>
            <a:off x="39624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2" name="Rectangle 112"/>
          <p:cNvSpPr>
            <a:spLocks noChangeArrowheads="1"/>
          </p:cNvSpPr>
          <p:nvPr/>
        </p:nvSpPr>
        <p:spPr bwMode="auto">
          <a:xfrm>
            <a:off x="44196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3" name="Rectangle 113"/>
          <p:cNvSpPr>
            <a:spLocks noChangeArrowheads="1"/>
          </p:cNvSpPr>
          <p:nvPr/>
        </p:nvSpPr>
        <p:spPr bwMode="auto">
          <a:xfrm>
            <a:off x="48768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4" name="Rectangle 114"/>
          <p:cNvSpPr>
            <a:spLocks noChangeArrowheads="1"/>
          </p:cNvSpPr>
          <p:nvPr/>
        </p:nvSpPr>
        <p:spPr bwMode="auto">
          <a:xfrm>
            <a:off x="1676400" y="6096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5" name="Rectangle 115"/>
          <p:cNvSpPr>
            <a:spLocks noChangeArrowheads="1"/>
          </p:cNvSpPr>
          <p:nvPr/>
        </p:nvSpPr>
        <p:spPr bwMode="auto">
          <a:xfrm>
            <a:off x="2133600" y="6096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6" name="Rectangle 116"/>
          <p:cNvSpPr>
            <a:spLocks noChangeArrowheads="1"/>
          </p:cNvSpPr>
          <p:nvPr/>
        </p:nvSpPr>
        <p:spPr bwMode="auto">
          <a:xfrm>
            <a:off x="2590800" y="6096000"/>
            <a:ext cx="457200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7" name="Rectangle 117"/>
          <p:cNvSpPr>
            <a:spLocks noChangeArrowheads="1"/>
          </p:cNvSpPr>
          <p:nvPr/>
        </p:nvSpPr>
        <p:spPr bwMode="auto">
          <a:xfrm>
            <a:off x="3048000" y="609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8" name="Rectangle 118"/>
          <p:cNvSpPr>
            <a:spLocks noChangeArrowheads="1"/>
          </p:cNvSpPr>
          <p:nvPr/>
        </p:nvSpPr>
        <p:spPr bwMode="auto">
          <a:xfrm>
            <a:off x="3505200" y="609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19" name="Rectangle 119"/>
          <p:cNvSpPr>
            <a:spLocks noChangeArrowheads="1"/>
          </p:cNvSpPr>
          <p:nvPr/>
        </p:nvSpPr>
        <p:spPr bwMode="auto">
          <a:xfrm>
            <a:off x="3962400" y="6096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0" name="Rectangle 120"/>
          <p:cNvSpPr>
            <a:spLocks noChangeArrowheads="1"/>
          </p:cNvSpPr>
          <p:nvPr/>
        </p:nvSpPr>
        <p:spPr bwMode="auto">
          <a:xfrm>
            <a:off x="4419600" y="6096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1" name="Rectangle 121"/>
          <p:cNvSpPr>
            <a:spLocks noChangeArrowheads="1"/>
          </p:cNvSpPr>
          <p:nvPr/>
        </p:nvSpPr>
        <p:spPr bwMode="auto">
          <a:xfrm>
            <a:off x="4876800" y="60960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2" name="Rectangle 122"/>
          <p:cNvSpPr>
            <a:spLocks noChangeArrowheads="1"/>
          </p:cNvSpPr>
          <p:nvPr/>
        </p:nvSpPr>
        <p:spPr bwMode="auto">
          <a:xfrm>
            <a:off x="1676400" y="6553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3" name="Rectangle 123"/>
          <p:cNvSpPr>
            <a:spLocks noChangeArrowheads="1"/>
          </p:cNvSpPr>
          <p:nvPr/>
        </p:nvSpPr>
        <p:spPr bwMode="auto">
          <a:xfrm>
            <a:off x="2133600" y="6553200"/>
            <a:ext cx="4572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-</a:t>
            </a:r>
          </a:p>
        </p:txBody>
      </p:sp>
      <p:sp>
        <p:nvSpPr>
          <p:cNvPr id="25724" name="Rectangle 124"/>
          <p:cNvSpPr>
            <a:spLocks noChangeArrowheads="1"/>
          </p:cNvSpPr>
          <p:nvPr/>
        </p:nvSpPr>
        <p:spPr bwMode="auto">
          <a:xfrm>
            <a:off x="2590800" y="6553200"/>
            <a:ext cx="457200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5" name="Rectangle 125"/>
          <p:cNvSpPr>
            <a:spLocks noChangeArrowheads="1"/>
          </p:cNvSpPr>
          <p:nvPr/>
        </p:nvSpPr>
        <p:spPr bwMode="auto">
          <a:xfrm>
            <a:off x="3048000" y="6553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6" name="Rectangle 126"/>
          <p:cNvSpPr>
            <a:spLocks noChangeArrowheads="1"/>
          </p:cNvSpPr>
          <p:nvPr/>
        </p:nvSpPr>
        <p:spPr bwMode="auto">
          <a:xfrm>
            <a:off x="3505200" y="655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727" name="Rectangle 127"/>
          <p:cNvSpPr>
            <a:spLocks noChangeArrowheads="1"/>
          </p:cNvSpPr>
          <p:nvPr/>
        </p:nvSpPr>
        <p:spPr bwMode="auto">
          <a:xfrm>
            <a:off x="3962400" y="6553200"/>
            <a:ext cx="4572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728" name="Rectangle 128"/>
          <p:cNvSpPr>
            <a:spLocks noChangeArrowheads="1"/>
          </p:cNvSpPr>
          <p:nvPr/>
        </p:nvSpPr>
        <p:spPr bwMode="auto">
          <a:xfrm>
            <a:off x="4419600" y="6553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29" name="Rectangle 129"/>
          <p:cNvSpPr>
            <a:spLocks noChangeArrowheads="1"/>
          </p:cNvSpPr>
          <p:nvPr/>
        </p:nvSpPr>
        <p:spPr bwMode="auto">
          <a:xfrm>
            <a:off x="4876800" y="6553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0" name="Rectangle 130"/>
          <p:cNvSpPr>
            <a:spLocks noChangeArrowheads="1"/>
          </p:cNvSpPr>
          <p:nvPr/>
        </p:nvSpPr>
        <p:spPr bwMode="auto">
          <a:xfrm>
            <a:off x="16764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1" name="Rectangle 131"/>
          <p:cNvSpPr>
            <a:spLocks noChangeArrowheads="1"/>
          </p:cNvSpPr>
          <p:nvPr/>
        </p:nvSpPr>
        <p:spPr bwMode="auto">
          <a:xfrm>
            <a:off x="21336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2" name="Rectangle 132"/>
          <p:cNvSpPr>
            <a:spLocks noChangeArrowheads="1"/>
          </p:cNvSpPr>
          <p:nvPr/>
        </p:nvSpPr>
        <p:spPr bwMode="auto">
          <a:xfrm>
            <a:off x="25908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3" name="Rectangle 133"/>
          <p:cNvSpPr>
            <a:spLocks noChangeArrowheads="1"/>
          </p:cNvSpPr>
          <p:nvPr/>
        </p:nvSpPr>
        <p:spPr bwMode="auto">
          <a:xfrm>
            <a:off x="30480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4" name="Rectangle 134"/>
          <p:cNvSpPr>
            <a:spLocks noChangeArrowheads="1"/>
          </p:cNvSpPr>
          <p:nvPr/>
        </p:nvSpPr>
        <p:spPr bwMode="auto">
          <a:xfrm>
            <a:off x="35052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5" name="Rectangle 135"/>
          <p:cNvSpPr>
            <a:spLocks noChangeArrowheads="1"/>
          </p:cNvSpPr>
          <p:nvPr/>
        </p:nvSpPr>
        <p:spPr bwMode="auto">
          <a:xfrm>
            <a:off x="39624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6" name="Rectangle 136"/>
          <p:cNvSpPr>
            <a:spLocks noChangeArrowheads="1"/>
          </p:cNvSpPr>
          <p:nvPr/>
        </p:nvSpPr>
        <p:spPr bwMode="auto">
          <a:xfrm>
            <a:off x="44196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7" name="Rectangle 137"/>
          <p:cNvSpPr>
            <a:spLocks noChangeArrowheads="1"/>
          </p:cNvSpPr>
          <p:nvPr/>
        </p:nvSpPr>
        <p:spPr bwMode="auto">
          <a:xfrm>
            <a:off x="4876800" y="70104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39" name="Text Box 139"/>
          <p:cNvSpPr txBox="1">
            <a:spLocks noChangeArrowheads="1"/>
          </p:cNvSpPr>
          <p:nvPr/>
        </p:nvSpPr>
        <p:spPr bwMode="auto">
          <a:xfrm>
            <a:off x="2590800" y="5638800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25741" name="Text Box 141"/>
          <p:cNvSpPr txBox="1">
            <a:spLocks noChangeArrowheads="1"/>
          </p:cNvSpPr>
          <p:nvPr/>
        </p:nvSpPr>
        <p:spPr bwMode="auto">
          <a:xfrm>
            <a:off x="4038600" y="6553200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25742" name="Rectangle 142"/>
          <p:cNvSpPr>
            <a:spLocks noChangeArrowheads="1"/>
          </p:cNvSpPr>
          <p:nvPr/>
        </p:nvSpPr>
        <p:spPr bwMode="auto">
          <a:xfrm>
            <a:off x="2133600" y="5638800"/>
            <a:ext cx="1371600" cy="914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743" name="Text Box 143"/>
          <p:cNvSpPr txBox="1">
            <a:spLocks noChangeArrowheads="1"/>
          </p:cNvSpPr>
          <p:nvPr/>
        </p:nvSpPr>
        <p:spPr bwMode="auto">
          <a:xfrm>
            <a:off x="228600" y="5486400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1) start</a:t>
            </a:r>
          </a:p>
        </p:txBody>
      </p:sp>
      <p:sp>
        <p:nvSpPr>
          <p:cNvPr id="25744" name="Text Box 144"/>
          <p:cNvSpPr txBox="1">
            <a:spLocks noChangeArrowheads="1"/>
          </p:cNvSpPr>
          <p:nvPr/>
        </p:nvSpPr>
        <p:spPr bwMode="auto">
          <a:xfrm>
            <a:off x="304800" y="6400800"/>
            <a:ext cx="1292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2) search</a:t>
            </a:r>
          </a:p>
          <a:p>
            <a:r>
              <a:rPr lang="en-US"/>
              <a:t>in box</a:t>
            </a:r>
          </a:p>
        </p:txBody>
      </p:sp>
      <p:sp>
        <p:nvSpPr>
          <p:cNvPr id="25745" name="Text Box 145"/>
          <p:cNvSpPr txBox="1">
            <a:spLocks noChangeArrowheads="1"/>
          </p:cNvSpPr>
          <p:nvPr/>
        </p:nvSpPr>
        <p:spPr bwMode="auto">
          <a:xfrm>
            <a:off x="381000" y="7696200"/>
            <a:ext cx="288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3) find second residue</a:t>
            </a:r>
          </a:p>
        </p:txBody>
      </p:sp>
      <p:sp>
        <p:nvSpPr>
          <p:cNvPr id="25746" name="Text Box 146"/>
          <p:cNvSpPr txBox="1">
            <a:spLocks noChangeArrowheads="1"/>
          </p:cNvSpPr>
          <p:nvPr/>
        </p:nvSpPr>
        <p:spPr bwMode="auto">
          <a:xfrm>
            <a:off x="2514600" y="8382000"/>
            <a:ext cx="343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4) connect with branch cut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38200" y="1066800"/>
            <a:ext cx="51212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Fast</a:t>
            </a:r>
          </a:p>
          <a:p>
            <a:pPr>
              <a:buFontTx/>
              <a:buChar char="•"/>
            </a:pPr>
            <a:r>
              <a:rPr lang="en-US"/>
              <a:t>Need to start integration (seed point) in area of good data.</a:t>
            </a:r>
          </a:p>
          <a:p>
            <a:pPr>
              <a:buFontTx/>
              <a:buChar char="•"/>
            </a:pPr>
            <a:r>
              <a:rPr lang="en-US"/>
              <a:t>Residues often lie in areas of layover.</a:t>
            </a:r>
          </a:p>
          <a:p>
            <a:pPr>
              <a:buFontTx/>
              <a:buChar char="•"/>
            </a:pPr>
            <a:r>
              <a:rPr lang="en-US"/>
              <a:t>Regions can get isolated from each other with dramatically different phase (by multiples of 2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).</a:t>
            </a:r>
          </a:p>
          <a:p>
            <a:pPr>
              <a:buFontTx/>
              <a:buChar char="•"/>
            </a:pPr>
            <a:r>
              <a:rPr lang="en-US"/>
              <a:t>Some implementations allows manual connecting of regions.</a:t>
            </a:r>
          </a:p>
          <a:p>
            <a:pPr>
              <a:buFontTx/>
              <a:buChar char="•"/>
            </a:pPr>
            <a:r>
              <a:rPr lang="en-US"/>
              <a:t>Some implementations allow “pre-processing” to connect closely-spaced opposite residues (dipoles) first.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Minimizes distance between residues; does not minimize number of cycles needed to “unwrap”.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A similar algorithm uses quality rather than residues to define.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719138"/>
            <a:ext cx="6191250" cy="770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228600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if it doesn’t work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8458200"/>
            <a:ext cx="35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Lopez-Quiroz et al, [2009,]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143000" y="533400"/>
            <a:ext cx="428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Flynn’s minimum discontinuity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1000" y="1384300"/>
            <a:ext cx="6075363" cy="775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/>
              <a:t>Identify lines of discontinuity (fringe lines)</a:t>
            </a:r>
          </a:p>
          <a:p>
            <a:pPr marL="914400" lvl="1" indent="-457200">
              <a:buFontTx/>
              <a:buAutoNum type="arabicParenR"/>
            </a:pPr>
            <a:r>
              <a:rPr lang="en-US"/>
              <a:t>Difference between adjacent pixels &gt;</a:t>
            </a:r>
            <a:r>
              <a:rPr lang="en-US">
                <a:latin typeface="Symbol" pitchFamily="18" charset="2"/>
              </a:rPr>
              <a:t> p</a:t>
            </a:r>
          </a:p>
          <a:p>
            <a:pPr marL="914400" lvl="1" indent="-457200">
              <a:buFontTx/>
              <a:buAutoNum type="arabicParenR"/>
            </a:pPr>
            <a:r>
              <a:rPr lang="en-US"/>
              <a:t>Magnitude of discontinuity defined by number of multiples of 2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 needed to fix.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Add multiples of 2</a:t>
            </a:r>
            <a:r>
              <a:rPr lang="en-US">
                <a:latin typeface="Symbol" pitchFamily="18" charset="2"/>
              </a:rPr>
              <a:t>p </a:t>
            </a:r>
            <a:r>
              <a:rPr lang="en-US"/>
              <a:t>to eliminate lines of discontinuities that form loops.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Checks to see if operation creates more discontinuities than removes.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Continues in an iterative fashion.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At end, no more discontinuities can be removed without adding more.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Complicated algorithm (i.e. I looked at it and got a headache)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 b="1"/>
              <a:t>Comments:</a:t>
            </a:r>
          </a:p>
          <a:p>
            <a:pPr marL="457200" indent="-457200">
              <a:buFontTx/>
              <a:buChar char="•"/>
            </a:pPr>
            <a:r>
              <a:rPr lang="en-US"/>
              <a:t>Slow. Masking helps.</a:t>
            </a:r>
          </a:p>
          <a:p>
            <a:pPr marL="457200" indent="-457200">
              <a:buFontTx/>
              <a:buChar char="•"/>
            </a:pPr>
            <a:r>
              <a:rPr lang="en-US" u="sng"/>
              <a:t>Can be appended after other unwrapping algorithms</a:t>
            </a:r>
            <a:r>
              <a:rPr lang="en-US"/>
              <a:t>.</a:t>
            </a:r>
          </a:p>
          <a:p>
            <a:pPr marL="457200" indent="-457200">
              <a:buFontTx/>
              <a:buChar char="•"/>
            </a:pPr>
            <a:r>
              <a:rPr lang="en-US"/>
              <a:t>Good to run Goldstein or quality first, then Flynn.</a:t>
            </a:r>
          </a:p>
          <a:p>
            <a:pPr marL="457200" indent="-457200">
              <a:buFontTx/>
              <a:buAutoNum type="arabicParenR"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43000" y="762000"/>
            <a:ext cx="3657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Chen and Zebker’s (2000) </a:t>
            </a:r>
          </a:p>
          <a:p>
            <a:r>
              <a:rPr lang="en-US" b="1">
                <a:solidFill>
                  <a:schemeClr val="accent2"/>
                </a:solidFill>
              </a:rPr>
              <a:t>[SNAPHU]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22325" y="1870075"/>
            <a:ext cx="53498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/>
              <a:t>A branch-cut algorithm minimizes the total discontinuity length (L</a:t>
            </a:r>
            <a:r>
              <a:rPr lang="en-US" baseline="30000"/>
              <a:t>0</a:t>
            </a:r>
            <a:r>
              <a:rPr lang="en-US"/>
              <a:t>).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Flynn yields a L</a:t>
            </a:r>
            <a:r>
              <a:rPr lang="en-US" baseline="30000"/>
              <a:t>1</a:t>
            </a:r>
            <a:r>
              <a:rPr lang="en-US"/>
              <a:t> solution.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Least-squares yield an L</a:t>
            </a:r>
            <a:r>
              <a:rPr lang="en-US" baseline="30000"/>
              <a:t>2 </a:t>
            </a:r>
            <a:r>
              <a:rPr lang="en-US"/>
              <a:t>solution.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C&amp;Z claim low norms are best.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For interferograms corrupted by noise, L</a:t>
            </a:r>
            <a:r>
              <a:rPr lang="en-US" baseline="30000"/>
              <a:t>0</a:t>
            </a:r>
            <a:r>
              <a:rPr lang="en-US"/>
              <a:t> and L</a:t>
            </a:r>
            <a:r>
              <a:rPr lang="en-US" baseline="30000"/>
              <a:t>1 </a:t>
            </a:r>
            <a:r>
              <a:rPr lang="en-US"/>
              <a:t>algorithms yield similar solutions.</a:t>
            </a:r>
          </a:p>
          <a:p>
            <a:pPr marL="457200" indent="-457200"/>
            <a:r>
              <a:rPr lang="en-US"/>
              <a:t>For layover, where discontinuities separate severe phase gradients, L</a:t>
            </a:r>
            <a:r>
              <a:rPr lang="en-US" baseline="30000"/>
              <a:t>1</a:t>
            </a:r>
            <a:r>
              <a:rPr lang="en-US"/>
              <a:t> algorithms do not do well. </a:t>
            </a:r>
          </a:p>
          <a:p>
            <a:pPr marL="457200" indent="-457200">
              <a:buFontTx/>
              <a:buAutoNum type="arabicParenR"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838200" y="1371600"/>
            <a:ext cx="1401763" cy="4983163"/>
            <a:chOff x="528" y="864"/>
            <a:chExt cx="883" cy="3139"/>
          </a:xfrm>
        </p:grpSpPr>
        <p:sp>
          <p:nvSpPr>
            <p:cNvPr id="21506" name="Rectangle 2"/>
            <p:cNvSpPr>
              <a:spLocks noChangeAspect="1" noChangeArrowheads="1"/>
            </p:cNvSpPr>
            <p:nvPr/>
          </p:nvSpPr>
          <p:spPr bwMode="auto">
            <a:xfrm>
              <a:off x="864" y="864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7" name="Rectangle 3"/>
            <p:cNvSpPr>
              <a:spLocks noChangeAspect="1" noChangeArrowheads="1"/>
            </p:cNvSpPr>
            <p:nvPr/>
          </p:nvSpPr>
          <p:spPr bwMode="auto">
            <a:xfrm>
              <a:off x="576" y="1104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8" name="Rectangle 4"/>
            <p:cNvSpPr>
              <a:spLocks noChangeAspect="1" noChangeArrowheads="1"/>
            </p:cNvSpPr>
            <p:nvPr/>
          </p:nvSpPr>
          <p:spPr bwMode="auto">
            <a:xfrm>
              <a:off x="1248" y="2400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9" name="Rectangle 5"/>
            <p:cNvSpPr>
              <a:spLocks noChangeAspect="1" noChangeArrowheads="1"/>
            </p:cNvSpPr>
            <p:nvPr/>
          </p:nvSpPr>
          <p:spPr bwMode="auto">
            <a:xfrm>
              <a:off x="912" y="2592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0" name="Rectangle 6"/>
            <p:cNvSpPr>
              <a:spLocks noChangeAspect="1" noChangeArrowheads="1"/>
            </p:cNvSpPr>
            <p:nvPr/>
          </p:nvSpPr>
          <p:spPr bwMode="auto">
            <a:xfrm>
              <a:off x="624" y="2928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1" name="AutoShape 7"/>
            <p:cNvSpPr>
              <a:spLocks noChangeAspect="1" noChangeArrowheads="1"/>
            </p:cNvSpPr>
            <p:nvPr/>
          </p:nvSpPr>
          <p:spPr bwMode="auto">
            <a:xfrm>
              <a:off x="528" y="1440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AutoShape 8"/>
            <p:cNvSpPr>
              <a:spLocks noChangeAspect="1" noChangeArrowheads="1"/>
            </p:cNvSpPr>
            <p:nvPr/>
          </p:nvSpPr>
          <p:spPr bwMode="auto">
            <a:xfrm>
              <a:off x="864" y="1728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3" name="AutoShape 9"/>
            <p:cNvSpPr>
              <a:spLocks noChangeAspect="1" noChangeArrowheads="1"/>
            </p:cNvSpPr>
            <p:nvPr/>
          </p:nvSpPr>
          <p:spPr bwMode="auto">
            <a:xfrm>
              <a:off x="672" y="3312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AutoShape 10"/>
            <p:cNvSpPr>
              <a:spLocks noChangeAspect="1" noChangeArrowheads="1"/>
            </p:cNvSpPr>
            <p:nvPr/>
          </p:nvSpPr>
          <p:spPr bwMode="auto">
            <a:xfrm>
              <a:off x="912" y="3648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AutoShape 11"/>
            <p:cNvSpPr>
              <a:spLocks noChangeAspect="1" noChangeArrowheads="1"/>
            </p:cNvSpPr>
            <p:nvPr/>
          </p:nvSpPr>
          <p:spPr bwMode="auto">
            <a:xfrm>
              <a:off x="1296" y="3888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3810000" y="1447800"/>
            <a:ext cx="1401763" cy="4983163"/>
            <a:chOff x="528" y="864"/>
            <a:chExt cx="883" cy="3139"/>
          </a:xfrm>
        </p:grpSpPr>
        <p:sp>
          <p:nvSpPr>
            <p:cNvPr id="21518" name="Rectangle 14"/>
            <p:cNvSpPr>
              <a:spLocks noChangeAspect="1" noChangeArrowheads="1"/>
            </p:cNvSpPr>
            <p:nvPr/>
          </p:nvSpPr>
          <p:spPr bwMode="auto">
            <a:xfrm>
              <a:off x="864" y="864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Rectangle 15"/>
            <p:cNvSpPr>
              <a:spLocks noChangeAspect="1" noChangeArrowheads="1"/>
            </p:cNvSpPr>
            <p:nvPr/>
          </p:nvSpPr>
          <p:spPr bwMode="auto">
            <a:xfrm>
              <a:off x="576" y="1104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Rectangle 16"/>
            <p:cNvSpPr>
              <a:spLocks noChangeAspect="1" noChangeArrowheads="1"/>
            </p:cNvSpPr>
            <p:nvPr/>
          </p:nvSpPr>
          <p:spPr bwMode="auto">
            <a:xfrm>
              <a:off x="1248" y="2400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Rectangle 17"/>
            <p:cNvSpPr>
              <a:spLocks noChangeAspect="1" noChangeArrowheads="1"/>
            </p:cNvSpPr>
            <p:nvPr/>
          </p:nvSpPr>
          <p:spPr bwMode="auto">
            <a:xfrm>
              <a:off x="912" y="2592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Rectangle 18"/>
            <p:cNvSpPr>
              <a:spLocks noChangeAspect="1" noChangeArrowheads="1"/>
            </p:cNvSpPr>
            <p:nvPr/>
          </p:nvSpPr>
          <p:spPr bwMode="auto">
            <a:xfrm>
              <a:off x="624" y="2928"/>
              <a:ext cx="115" cy="1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AutoShape 19"/>
            <p:cNvSpPr>
              <a:spLocks noChangeAspect="1" noChangeArrowheads="1"/>
            </p:cNvSpPr>
            <p:nvPr/>
          </p:nvSpPr>
          <p:spPr bwMode="auto">
            <a:xfrm>
              <a:off x="528" y="1440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AutoShape 20"/>
            <p:cNvSpPr>
              <a:spLocks noChangeAspect="1" noChangeArrowheads="1"/>
            </p:cNvSpPr>
            <p:nvPr/>
          </p:nvSpPr>
          <p:spPr bwMode="auto">
            <a:xfrm>
              <a:off x="864" y="1728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AutoShape 21"/>
            <p:cNvSpPr>
              <a:spLocks noChangeAspect="1" noChangeArrowheads="1"/>
            </p:cNvSpPr>
            <p:nvPr/>
          </p:nvSpPr>
          <p:spPr bwMode="auto">
            <a:xfrm>
              <a:off x="672" y="3312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AutoShape 22"/>
            <p:cNvSpPr>
              <a:spLocks noChangeAspect="1" noChangeArrowheads="1"/>
            </p:cNvSpPr>
            <p:nvPr/>
          </p:nvSpPr>
          <p:spPr bwMode="auto">
            <a:xfrm>
              <a:off x="912" y="3648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AutoShape 23"/>
            <p:cNvSpPr>
              <a:spLocks noChangeAspect="1" noChangeArrowheads="1"/>
            </p:cNvSpPr>
            <p:nvPr/>
          </p:nvSpPr>
          <p:spPr bwMode="auto">
            <a:xfrm>
              <a:off x="1296" y="3888"/>
              <a:ext cx="115" cy="115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28" name="AutoShape 24"/>
          <p:cNvSpPr>
            <a:spLocks noChangeAspect="1" noChangeArrowheads="1"/>
          </p:cNvSpPr>
          <p:nvPr/>
        </p:nvSpPr>
        <p:spPr bwMode="auto">
          <a:xfrm>
            <a:off x="1295400" y="7543800"/>
            <a:ext cx="182563" cy="18256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Rectangle 25"/>
          <p:cNvSpPr>
            <a:spLocks noChangeAspect="1" noChangeArrowheads="1"/>
          </p:cNvSpPr>
          <p:nvPr/>
        </p:nvSpPr>
        <p:spPr bwMode="auto">
          <a:xfrm>
            <a:off x="1295400" y="8229600"/>
            <a:ext cx="182563" cy="182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1889125" y="8118475"/>
            <a:ext cx="212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Positive residue</a:t>
            </a: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1889125" y="7432675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Negative residue</a:t>
            </a:r>
          </a:p>
        </p:txBody>
      </p:sp>
      <p:sp>
        <p:nvSpPr>
          <p:cNvPr id="21537" name="Line 33"/>
          <p:cNvSpPr>
            <a:spLocks noChangeShapeType="1"/>
          </p:cNvSpPr>
          <p:nvPr/>
        </p:nvSpPr>
        <p:spPr bwMode="auto">
          <a:xfrm flipH="1">
            <a:off x="990600" y="1447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8" name="Line 34"/>
          <p:cNvSpPr>
            <a:spLocks noChangeShapeType="1"/>
          </p:cNvSpPr>
          <p:nvPr/>
        </p:nvSpPr>
        <p:spPr bwMode="auto">
          <a:xfrm flipH="1">
            <a:off x="914400" y="18288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39" name="Line 35"/>
          <p:cNvSpPr>
            <a:spLocks noChangeShapeType="1"/>
          </p:cNvSpPr>
          <p:nvPr/>
        </p:nvSpPr>
        <p:spPr bwMode="auto">
          <a:xfrm>
            <a:off x="914400" y="2362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0" name="Line 36"/>
          <p:cNvSpPr>
            <a:spLocks noChangeShapeType="1"/>
          </p:cNvSpPr>
          <p:nvPr/>
        </p:nvSpPr>
        <p:spPr bwMode="auto">
          <a:xfrm flipH="1">
            <a:off x="1524000" y="38862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1" name="Line 37"/>
          <p:cNvSpPr>
            <a:spLocks noChangeShapeType="1"/>
          </p:cNvSpPr>
          <p:nvPr/>
        </p:nvSpPr>
        <p:spPr bwMode="auto">
          <a:xfrm flipH="1">
            <a:off x="1066800" y="4267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>
            <a:off x="1066800" y="47244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3" name="Line 39"/>
          <p:cNvSpPr>
            <a:spLocks noChangeShapeType="1"/>
          </p:cNvSpPr>
          <p:nvPr/>
        </p:nvSpPr>
        <p:spPr bwMode="auto">
          <a:xfrm>
            <a:off x="1143000" y="5410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4" name="Line 40"/>
          <p:cNvSpPr>
            <a:spLocks noChangeShapeType="1"/>
          </p:cNvSpPr>
          <p:nvPr/>
        </p:nvSpPr>
        <p:spPr bwMode="auto">
          <a:xfrm>
            <a:off x="1600200" y="58674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5" name="Line 41"/>
          <p:cNvSpPr>
            <a:spLocks noChangeShapeType="1"/>
          </p:cNvSpPr>
          <p:nvPr/>
        </p:nvSpPr>
        <p:spPr bwMode="auto">
          <a:xfrm flipH="1">
            <a:off x="3886200" y="19812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6" name="Line 42"/>
          <p:cNvSpPr>
            <a:spLocks noChangeShapeType="1"/>
          </p:cNvSpPr>
          <p:nvPr/>
        </p:nvSpPr>
        <p:spPr bwMode="auto">
          <a:xfrm>
            <a:off x="4419600" y="1524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7" name="Line 43"/>
          <p:cNvSpPr>
            <a:spLocks noChangeShapeType="1"/>
          </p:cNvSpPr>
          <p:nvPr/>
        </p:nvSpPr>
        <p:spPr bwMode="auto">
          <a:xfrm>
            <a:off x="4038600" y="48006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8" name="Line 44"/>
          <p:cNvSpPr>
            <a:spLocks noChangeShapeType="1"/>
          </p:cNvSpPr>
          <p:nvPr/>
        </p:nvSpPr>
        <p:spPr bwMode="auto">
          <a:xfrm flipH="1">
            <a:off x="4495800" y="4343400"/>
            <a:ext cx="76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49" name="Line 45"/>
          <p:cNvSpPr>
            <a:spLocks noChangeShapeType="1"/>
          </p:cNvSpPr>
          <p:nvPr/>
        </p:nvSpPr>
        <p:spPr bwMode="auto">
          <a:xfrm>
            <a:off x="5029200" y="4038600"/>
            <a:ext cx="762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457200" y="228600"/>
            <a:ext cx="59594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Residues caused by topographic layover with illumination from one side</a:t>
            </a:r>
          </a:p>
        </p:txBody>
      </p:sp>
      <p:sp>
        <p:nvSpPr>
          <p:cNvPr id="21551" name="Text Box 47"/>
          <p:cNvSpPr txBox="1">
            <a:spLocks noChangeArrowheads="1"/>
          </p:cNvSpPr>
          <p:nvPr/>
        </p:nvSpPr>
        <p:spPr bwMode="auto">
          <a:xfrm>
            <a:off x="669925" y="6442075"/>
            <a:ext cx="155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Good – L0</a:t>
            </a:r>
          </a:p>
        </p:txBody>
      </p:sp>
      <p:sp>
        <p:nvSpPr>
          <p:cNvPr id="21552" name="Text Box 48"/>
          <p:cNvSpPr txBox="1">
            <a:spLocks noChangeArrowheads="1"/>
          </p:cNvSpPr>
          <p:nvPr/>
        </p:nvSpPr>
        <p:spPr bwMode="auto">
          <a:xfrm>
            <a:off x="4251325" y="6670675"/>
            <a:ext cx="137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Bad – L1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62000" y="838200"/>
            <a:ext cx="57150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ultimate L0 algorithm would minimize the total cut length.</a:t>
            </a:r>
          </a:p>
          <a:p>
            <a:endParaRPr lang="en-US"/>
          </a:p>
          <a:p>
            <a:r>
              <a:rPr lang="en-US"/>
              <a:t>C&amp;Z show that the L0 problem is equivalent to an NP-complete problem and therefore hard for efficient algorithms to solve completely.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Therefore, the L0 branch-cut algorithm is a good place to start.</a:t>
            </a:r>
          </a:p>
          <a:p>
            <a:pPr>
              <a:buFontTx/>
              <a:buChar char="•"/>
            </a:pPr>
            <a:r>
              <a:rPr lang="en-US"/>
              <a:t>Major problem is that cuts close on themselves.</a:t>
            </a:r>
          </a:p>
          <a:p>
            <a:pPr>
              <a:buFontTx/>
              <a:buChar char="•"/>
            </a:pPr>
            <a:r>
              <a:rPr lang="en-US"/>
              <a:t>Total tree length is upper bound on total discontinuity length.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5562600"/>
            <a:ext cx="177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Coal mine in </a:t>
            </a:r>
            <a:endParaRPr lang="en-US" dirty="0" smtClean="0"/>
          </a:p>
          <a:p>
            <a:r>
              <a:rPr lang="en-US" dirty="0" smtClean="0"/>
              <a:t>Uzbekistan</a:t>
            </a:r>
            <a:endParaRPr lang="en-US" dirty="0"/>
          </a:p>
        </p:txBody>
      </p:sp>
      <p:pic>
        <p:nvPicPr>
          <p:cNvPr id="4" name="Picture 3" descr="Screen Shot 2014-07-22 at 8.38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334000"/>
            <a:ext cx="3550023" cy="2743200"/>
          </a:xfrm>
          <a:prstGeom prst="rect">
            <a:avLst/>
          </a:prstGeom>
        </p:spPr>
      </p:pic>
      <p:pic>
        <p:nvPicPr>
          <p:cNvPr id="2" name="Picture 1" descr="070825_071010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27125" y="1108075"/>
            <a:ext cx="49688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/>
              <a:t>Minimum span (MST)</a:t>
            </a:r>
          </a:p>
          <a:p>
            <a:pPr marL="914400" lvl="1" indent="-457200">
              <a:buFontTx/>
              <a:buAutoNum type="arabicParenR"/>
            </a:pPr>
            <a:r>
              <a:rPr lang="en-US"/>
              <a:t>Define cuts so that a tree cannot connect to itself.</a:t>
            </a:r>
          </a:p>
          <a:p>
            <a:pPr marL="914400" lvl="1" indent="-457200">
              <a:buFontTx/>
              <a:buAutoNum type="arabicParenR"/>
            </a:pPr>
            <a:r>
              <a:rPr lang="en-US"/>
              <a:t>Connect all trees. </a:t>
            </a:r>
          </a:p>
          <a:p>
            <a:pPr marL="914400" lvl="1" indent="-457200">
              <a:buFontTx/>
              <a:buAutoNum type="arabicParenR"/>
            </a:pPr>
            <a:r>
              <a:rPr lang="en-US"/>
              <a:t>Use knowledge of residues to guide integration.</a:t>
            </a:r>
          </a:p>
          <a:p>
            <a:pPr marL="914400" lvl="1" indent="-457200">
              <a:buFontTx/>
              <a:buAutoNum type="arabicParenR"/>
            </a:pPr>
            <a:r>
              <a:rPr lang="en-US"/>
              <a:t>Complete unwrapping</a:t>
            </a:r>
          </a:p>
          <a:p>
            <a:pPr marL="457200" indent="-457200">
              <a:buFontTx/>
              <a:buAutoNum type="arabicParenR"/>
            </a:pPr>
            <a:r>
              <a:rPr lang="en-US"/>
              <a:t>Minimum cost (MCF)</a:t>
            </a:r>
          </a:p>
          <a:p>
            <a:pPr marL="914400" lvl="1" indent="-457200">
              <a:buFontTx/>
              <a:buAutoNum type="arabicParenR"/>
            </a:pPr>
            <a:r>
              <a:rPr lang="en-US"/>
              <a:t>Uses flow to reduce cycles</a:t>
            </a:r>
          </a:p>
          <a:p>
            <a:pPr marL="914400" lvl="1" indent="-457200">
              <a:buFontTx/>
              <a:buAutoNum type="arabicParenR"/>
            </a:pPr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965325" y="346075"/>
            <a:ext cx="197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Modifications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81000" y="838200"/>
            <a:ext cx="617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" charset="0"/>
              </a:rPr>
              <a:t>Removing topography (and deformation)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33400" y="2286000"/>
            <a:ext cx="6096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If an accurate topographic model is available, then many of these problems can be alleviated during calculation of the interferogram.</a:t>
            </a:r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Reduce need for unwrapping.</a:t>
            </a:r>
          </a:p>
          <a:p>
            <a:pPr>
              <a:buFontTx/>
              <a:buChar char="•"/>
            </a:pPr>
            <a:r>
              <a:rPr lang="en-US"/>
              <a:t>Deformation model can also be included.</a:t>
            </a:r>
          </a:p>
          <a:p>
            <a:pPr>
              <a:buFontTx/>
              <a:buChar char="•"/>
            </a:pPr>
            <a:r>
              <a:rPr lang="en-US"/>
              <a:t>Can be done iteratively.</a:t>
            </a:r>
          </a:p>
          <a:p>
            <a:pPr>
              <a:buFontTx/>
              <a:buChar char="•"/>
            </a:pPr>
            <a:r>
              <a:rPr lang="en-US"/>
              <a:t>Also true for large deformations (maybe done in an iterative fashion)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5829300" cy="1524000"/>
          </a:xfrm>
        </p:spPr>
        <p:txBody>
          <a:bodyPr/>
          <a:lstStyle/>
          <a:p>
            <a:r>
              <a:rPr lang="en-US" sz="2400">
                <a:solidFill>
                  <a:schemeClr val="accent2"/>
                </a:solidFill>
                <a:latin typeface="Arial" charset="0"/>
              </a:rPr>
              <a:t>The future:</a:t>
            </a:r>
            <a:br>
              <a:rPr lang="en-US" sz="2400">
                <a:solidFill>
                  <a:schemeClr val="accent2"/>
                </a:solidFill>
                <a:latin typeface="Arial" charset="0"/>
              </a:rPr>
            </a:br>
            <a:r>
              <a:rPr lang="en-US" sz="2400">
                <a:solidFill>
                  <a:schemeClr val="accent2"/>
                </a:solidFill>
                <a:latin typeface="Arial" charset="0"/>
              </a:rPr>
              <a:t>persistent scatterers</a:t>
            </a:r>
            <a:br>
              <a:rPr lang="en-US" sz="2400">
                <a:solidFill>
                  <a:schemeClr val="accent2"/>
                </a:solidFill>
                <a:latin typeface="Arial" charset="0"/>
              </a:rPr>
            </a:br>
            <a:r>
              <a:rPr lang="en-US" sz="2400">
                <a:solidFill>
                  <a:schemeClr val="accent2"/>
                </a:solidFill>
                <a:latin typeface="Arial" charset="0"/>
              </a:rPr>
              <a:t>3D unwrapping</a:t>
            </a: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304800" y="2209800"/>
            <a:ext cx="6400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The PS technique leads to widely spaced pixels. Phase relationships between these pixels may be challenging to define.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If we have a time series of </a:t>
            </a:r>
            <a:r>
              <a:rPr lang="en-US" dirty="0" err="1"/>
              <a:t>interferograms</a:t>
            </a:r>
            <a:r>
              <a:rPr lang="en-US" dirty="0"/>
              <a:t>, phase unwrapping becomes a 3d problem.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85800"/>
            <a:ext cx="338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Geocoding: One method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1" y="1981200"/>
            <a:ext cx="571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“Fly” satellite along path with known orbit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Find point (azimuth) of nearest approach to each DEM pixel with known latitude and longitude.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Distance to point yields range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provides a mapping of range, </a:t>
            </a:r>
            <a:r>
              <a:rPr lang="en-US" dirty="0" err="1" smtClean="0"/>
              <a:t>azimith</a:t>
            </a:r>
            <a:r>
              <a:rPr lang="en-US" dirty="0" smtClean="0"/>
              <a:t> to latitude, longitude.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52600"/>
            <a:ext cx="485694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762000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filtering is not necessary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6400800"/>
            <a:ext cx="36599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Saudi</a:t>
            </a:r>
          </a:p>
          <a:p>
            <a:r>
              <a:rPr lang="en-US" dirty="0" smtClean="0"/>
              <a:t>7/1/08-8/19/08</a:t>
            </a:r>
          </a:p>
          <a:p>
            <a:r>
              <a:rPr lang="en-US" dirty="0" smtClean="0"/>
              <a:t>ALOS</a:t>
            </a:r>
          </a:p>
          <a:p>
            <a:r>
              <a:rPr lang="en-US" dirty="0" err="1" smtClean="0"/>
              <a:t>Bperp</a:t>
            </a:r>
            <a:r>
              <a:rPr lang="en-US" dirty="0" smtClean="0"/>
              <a:t> 20 m</a:t>
            </a:r>
          </a:p>
          <a:p>
            <a:r>
              <a:rPr lang="en-US" dirty="0" smtClean="0"/>
              <a:t>(low coherence masked out)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04800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Geocoding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105400"/>
            <a:ext cx="415973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3566160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905000" y="4953000"/>
            <a:ext cx="16764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953000"/>
            <a:ext cx="3566160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0600"/>
            <a:ext cx="388555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1371600" y="4724400"/>
            <a:ext cx="19050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0" y="38100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want to eliminate “fringes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42745"/>
            <a:ext cx="5486400" cy="5858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0" y="7924800"/>
            <a:ext cx="354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 volcano in Azerbaijan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7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070" y="871855"/>
            <a:ext cx="5483860" cy="740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4600" y="8382000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Tunnels of 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6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685800"/>
            <a:ext cx="1449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Overview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752600"/>
            <a:ext cx="556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Given an </a:t>
            </a:r>
            <a:r>
              <a:rPr lang="en-US" dirty="0" err="1" smtClean="0"/>
              <a:t>interferogram</a:t>
            </a:r>
            <a:r>
              <a:rPr lang="en-US" dirty="0" smtClean="0"/>
              <a:t>(s)</a:t>
            </a:r>
          </a:p>
          <a:p>
            <a:r>
              <a:rPr lang="en-US" dirty="0"/>
              <a:t>	</a:t>
            </a:r>
            <a:r>
              <a:rPr lang="en-US" dirty="0" smtClean="0"/>
              <a:t>- usually need to convert to useful units</a:t>
            </a:r>
          </a:p>
          <a:p>
            <a:r>
              <a:rPr lang="en-US" dirty="0"/>
              <a:t>	</a:t>
            </a:r>
            <a:r>
              <a:rPr lang="en-US" dirty="0" smtClean="0"/>
              <a:t>- convert phase to m, cm, mm, furlongs,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we know radar wavelength</a:t>
            </a:r>
          </a:p>
          <a:p>
            <a:r>
              <a:rPr lang="en-US" dirty="0"/>
              <a:t>	</a:t>
            </a:r>
            <a:r>
              <a:rPr lang="en-US" dirty="0" smtClean="0"/>
              <a:t>- we know geometry</a:t>
            </a:r>
          </a:p>
          <a:p>
            <a:r>
              <a:rPr lang="en-US" dirty="0" smtClean="0"/>
              <a:t>Requires unwrapping</a:t>
            </a:r>
          </a:p>
          <a:p>
            <a:r>
              <a:rPr lang="en-US" dirty="0"/>
              <a:t>	</a:t>
            </a:r>
            <a:r>
              <a:rPr lang="en-US" dirty="0" smtClean="0"/>
              <a:t>- often filter beforehand</a:t>
            </a:r>
          </a:p>
          <a:p>
            <a:r>
              <a:rPr lang="en-US" dirty="0"/>
              <a:t>	</a:t>
            </a:r>
            <a:r>
              <a:rPr lang="en-US" dirty="0" smtClean="0"/>
              <a:t>- unwrapping not trivial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096000"/>
            <a:ext cx="291416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019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124200" y="7315200"/>
            <a:ext cx="65532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" y="5638800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Saudi 7/1/08-8/19/08		ALOS	</a:t>
            </a:r>
            <a:r>
              <a:rPr lang="en-US" sz="1600" dirty="0" err="1" smtClean="0"/>
              <a:t>Bperp</a:t>
            </a:r>
            <a:r>
              <a:rPr lang="en-US" sz="1600" dirty="0" smtClean="0"/>
              <a:t> 20 m</a:t>
            </a:r>
          </a:p>
        </p:txBody>
      </p:sp>
    </p:spTree>
    <p:extLst>
      <p:ext uri="{BB962C8B-B14F-4D97-AF65-F5344CB8AC3E}">
        <p14:creationId xmlns:p14="http://schemas.microsoft.com/office/powerpoint/2010/main" val="247502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22 at 8.42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3386911" cy="3657600"/>
          </a:xfrm>
          <a:prstGeom prst="rect">
            <a:avLst/>
          </a:prstGeom>
        </p:spPr>
      </p:pic>
      <p:pic>
        <p:nvPicPr>
          <p:cNvPr id="3" name="Picture 2" descr="Screen Shot 2014-07-22 at 8.42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800600"/>
            <a:ext cx="295399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1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533400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Filtering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971800"/>
            <a:ext cx="563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static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usually </a:t>
            </a:r>
            <a:r>
              <a:rPr lang="en-US" dirty="0" err="1" smtClean="0"/>
              <a:t>lowpass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convolve with set of filter coefficients (boxcar,  Gaussian, etc)</a:t>
            </a:r>
          </a:p>
          <a:p>
            <a:pPr>
              <a:buFontTx/>
              <a:buChar char="-"/>
            </a:pPr>
            <a:endParaRPr lang="en-US" dirty="0" smtClean="0"/>
          </a:p>
          <a:p>
            <a:r>
              <a:rPr lang="en-US" b="1" dirty="0" smtClean="0"/>
              <a:t>adaptive</a:t>
            </a:r>
          </a:p>
          <a:p>
            <a:pPr>
              <a:buFontTx/>
              <a:buChar char="-"/>
            </a:pPr>
            <a:r>
              <a:rPr lang="en-US" i="1" dirty="0" smtClean="0"/>
              <a:t>Goldstein and Werner </a:t>
            </a:r>
            <a:r>
              <a:rPr lang="en-US" dirty="0" smtClean="0"/>
              <a:t>[1998] spectral filter.</a:t>
            </a:r>
          </a:p>
          <a:p>
            <a:pPr>
              <a:buFontTx/>
              <a:buChar char="-"/>
            </a:pPr>
            <a:r>
              <a:rPr lang="en-US" dirty="0" smtClean="0"/>
              <a:t> effective but “can significantly change the structure of the </a:t>
            </a:r>
            <a:r>
              <a:rPr lang="en-US" dirty="0" err="1" smtClean="0"/>
              <a:t>interferogram</a:t>
            </a:r>
            <a:r>
              <a:rPr lang="en-US" dirty="0" smtClean="0"/>
              <a:t>”[</a:t>
            </a:r>
            <a:r>
              <a:rPr lang="en-US" i="1" dirty="0" err="1" smtClean="0"/>
              <a:t>Baran</a:t>
            </a:r>
            <a:r>
              <a:rPr lang="en-US" i="1" dirty="0" smtClean="0"/>
              <a:t> et al</a:t>
            </a:r>
            <a:r>
              <a:rPr lang="en-US" dirty="0" smtClean="0"/>
              <a:t>, 2003]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828800"/>
            <a:ext cx="4400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objective: improve signal-to-noise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685800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adaptive filter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478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filter parameter vary depending of properties of each patch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590800"/>
            <a:ext cx="470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H(</a:t>
            </a:r>
            <a:r>
              <a:rPr lang="en-US" sz="2800" dirty="0" err="1" smtClean="0"/>
              <a:t>u,v</a:t>
            </a:r>
            <a:r>
              <a:rPr lang="en-US" sz="2800" dirty="0" smtClean="0"/>
              <a:t>) = (S{|Z(</a:t>
            </a:r>
            <a:r>
              <a:rPr lang="en-US" sz="2800" dirty="0" err="1" smtClean="0"/>
              <a:t>u,v</a:t>
            </a:r>
            <a:r>
              <a:rPr lang="en-US" sz="2800" dirty="0" smtClean="0"/>
              <a:t>)|}</a:t>
            </a:r>
            <a:r>
              <a:rPr lang="en-US" sz="2800" baseline="30000" dirty="0" smtClean="0"/>
              <a:t>a</a:t>
            </a:r>
            <a:r>
              <a:rPr lang="en-US" sz="2800" dirty="0" smtClean="0"/>
              <a:t> )(Z(</a:t>
            </a:r>
            <a:r>
              <a:rPr lang="en-US" sz="2800" dirty="0" err="1" smtClean="0"/>
              <a:t>u,v</a:t>
            </a:r>
            <a:r>
              <a:rPr lang="en-US" sz="2800" dirty="0" smtClean="0"/>
              <a:t>))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429000"/>
            <a:ext cx="5715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Z(</a:t>
            </a:r>
            <a:r>
              <a:rPr lang="en-US" dirty="0" err="1" smtClean="0"/>
              <a:t>u,v</a:t>
            </a:r>
            <a:r>
              <a:rPr lang="en-US" dirty="0" smtClean="0"/>
              <a:t>) 	 Fourier spectrum of small 2D patch of complex </a:t>
            </a:r>
            <a:r>
              <a:rPr lang="en-US" dirty="0" err="1" smtClean="0"/>
              <a:t>interferogram</a:t>
            </a:r>
            <a:endParaRPr lang="en-US" dirty="0" smtClean="0"/>
          </a:p>
          <a:p>
            <a:r>
              <a:rPr lang="en-US" dirty="0" smtClean="0"/>
              <a:t>(perhaps 32 by 32 pixels)</a:t>
            </a:r>
          </a:p>
          <a:p>
            <a:endParaRPr lang="en-US" dirty="0" smtClean="0"/>
          </a:p>
          <a:p>
            <a:r>
              <a:rPr lang="en-US" dirty="0" smtClean="0"/>
              <a:t>S 	smoothing (e.g. 3 by 3 pixels)</a:t>
            </a:r>
          </a:p>
          <a:p>
            <a:r>
              <a:rPr lang="en-US" dirty="0" smtClean="0"/>
              <a:t>H 	 output</a:t>
            </a:r>
          </a:p>
          <a:p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	exponent (a = 0, no filter, a &gt; 0 filters)</a:t>
            </a:r>
            <a:br>
              <a:rPr lang="en-US" dirty="0" smtClean="0"/>
            </a:br>
            <a:endParaRPr lang="en-US" dirty="0" smtClean="0"/>
          </a:p>
          <a:p>
            <a:pPr algn="just">
              <a:buFontTx/>
              <a:buChar char="-"/>
            </a:pPr>
            <a:r>
              <a:rPr lang="en-US" dirty="0" smtClean="0"/>
              <a:t>take Fourier of small patch</a:t>
            </a:r>
          </a:p>
          <a:p>
            <a:pPr algn="just">
              <a:buFontTx/>
              <a:buChar char="-"/>
            </a:pPr>
            <a:r>
              <a:rPr lang="en-US" dirty="0" smtClean="0"/>
              <a:t>raise spectrum to power</a:t>
            </a:r>
          </a:p>
          <a:p>
            <a:pPr algn="just">
              <a:buFontTx/>
              <a:buChar char="-"/>
            </a:pPr>
            <a:r>
              <a:rPr lang="en-US" dirty="0" smtClean="0"/>
              <a:t> inverse FFT</a:t>
            </a:r>
          </a:p>
          <a:p>
            <a:pPr algn="just">
              <a:buFontTx/>
              <a:buChar char="-"/>
            </a:pPr>
            <a:r>
              <a:rPr lang="en-US" dirty="0" smtClean="0"/>
              <a:t>results depends on noise and phase!</a:t>
            </a:r>
          </a:p>
          <a:p>
            <a:pPr algn="just">
              <a:buFontTx/>
              <a:buChar char="-"/>
            </a:pPr>
            <a:r>
              <a:rPr lang="en-US" dirty="0" smtClean="0"/>
              <a:t> </a:t>
            </a:r>
            <a:r>
              <a:rPr lang="en-US" i="1" dirty="0" err="1" smtClean="0"/>
              <a:t>Baran</a:t>
            </a:r>
            <a:r>
              <a:rPr lang="en-US" i="1" dirty="0" smtClean="0"/>
              <a:t> et al </a:t>
            </a:r>
            <a:r>
              <a:rPr lang="en-US" dirty="0" smtClean="0"/>
              <a:t>[2003] use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 = 1 – </a:t>
            </a:r>
            <a:r>
              <a:rPr lang="el-GR" dirty="0" smtClean="0"/>
              <a:t>γ</a:t>
            </a:r>
            <a:r>
              <a:rPr lang="en-US" dirty="0" smtClean="0"/>
              <a:t> where </a:t>
            </a:r>
            <a:r>
              <a:rPr lang="el-GR" dirty="0" smtClean="0"/>
              <a:t>γ</a:t>
            </a:r>
            <a:r>
              <a:rPr lang="en-US" dirty="0" smtClean="0"/>
              <a:t> is the coherence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1925</Words>
  <Application>Microsoft Macintosh PowerPoint</Application>
  <PresentationFormat>On-screen Show (4:3)</PresentationFormat>
  <Paragraphs>318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future: persistent scatterers 3D unwrapping</vt:lpstr>
      <vt:lpstr>PowerPoint Presentation</vt:lpstr>
      <vt:lpstr>PowerPoint Presentation</vt:lpstr>
      <vt:lpstr>PowerPoint Presentation</vt:lpstr>
      <vt:lpstr>PowerPoint Presentation</vt:lpstr>
    </vt:vector>
  </TitlesOfParts>
  <Company>SDSU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Mellors</dc:creator>
  <cp:lastModifiedBy>mellors1</cp:lastModifiedBy>
  <cp:revision>144</cp:revision>
  <dcterms:created xsi:type="dcterms:W3CDTF">2002-11-06T23:17:17Z</dcterms:created>
  <dcterms:modified xsi:type="dcterms:W3CDTF">2014-07-22T15:44:06Z</dcterms:modified>
</cp:coreProperties>
</file>