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8" r:id="rId2"/>
    <p:sldId id="272" r:id="rId3"/>
    <p:sldId id="275" r:id="rId4"/>
    <p:sldId id="276" r:id="rId5"/>
    <p:sldId id="270" r:id="rId6"/>
    <p:sldId id="269" r:id="rId7"/>
    <p:sldId id="277" r:id="rId8"/>
    <p:sldId id="273" r:id="rId9"/>
    <p:sldId id="278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80" r:id="rId20"/>
    <p:sldId id="266" r:id="rId21"/>
    <p:sldId id="281" r:id="rId22"/>
    <p:sldId id="279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62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407C3-7608-8741-840D-ACD3865B2CB0}" type="datetimeFigureOut">
              <a:rPr lang="en-US" smtClean="0"/>
              <a:t>7/21/14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E4FD-60AE-5341-B689-1D3887E95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7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3FE6C96A-2F54-2846-BFDD-4877F9D91C98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798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DD3ED-F1A1-4441-90BB-2924A72D0F50}" type="slidenum">
              <a:rPr lang="en-US"/>
              <a:pPr/>
              <a:t>4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96" y="4342847"/>
            <a:ext cx="5029408" cy="4115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3FE6C96A-2F54-2846-BFDD-4877F9D91C98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798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3FE6C96A-2F54-2846-BFDD-4877F9D91C98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798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3FE6C96A-2F54-2846-BFDD-4877F9D91C98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798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1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4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2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1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9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1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8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C405-8CC1-A744-93B3-6FEF036F95DA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CF44-065B-7847-9B2C-788C5A0F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2362200" y="-227013"/>
            <a:ext cx="44196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 dirty="0">
              <a:latin typeface="Gill Sans" charset="0"/>
            </a:endParaRPr>
          </a:p>
          <a:p>
            <a:pPr algn="ctr"/>
            <a:r>
              <a:rPr lang="en-US" sz="2400" b="1" dirty="0" smtClean="0"/>
              <a:t>GMTSAR Short Course</a:t>
            </a:r>
          </a:p>
          <a:p>
            <a:pPr algn="ctr"/>
            <a:r>
              <a:rPr lang="en-US" sz="2400" b="1" dirty="0" smtClean="0"/>
              <a:t>UNAVCO, July 2014</a:t>
            </a:r>
            <a:endParaRPr lang="en-US" sz="2400" dirty="0"/>
          </a:p>
          <a:p>
            <a:pPr algn="ctr"/>
            <a:endParaRPr lang="en-US" sz="1400" dirty="0"/>
          </a:p>
          <a:p>
            <a:pPr algn="ctr"/>
            <a:r>
              <a:rPr lang="en-US" dirty="0"/>
              <a:t>David Sandwell, </a:t>
            </a:r>
            <a:r>
              <a:rPr lang="en-US" dirty="0" smtClean="0"/>
              <a:t>Rob </a:t>
            </a:r>
            <a:r>
              <a:rPr lang="en-US" dirty="0" err="1" smtClean="0"/>
              <a:t>Mellors</a:t>
            </a:r>
            <a:r>
              <a:rPr lang="en-US" dirty="0" smtClean="0"/>
              <a:t>, </a:t>
            </a:r>
          </a:p>
          <a:p>
            <a:pPr algn="ctr"/>
            <a:r>
              <a:rPr lang="en-US" dirty="0" err="1" smtClean="0"/>
              <a:t>Xiaopeng</a:t>
            </a:r>
            <a:r>
              <a:rPr lang="en-US" dirty="0" smtClean="0"/>
              <a:t> Tong, </a:t>
            </a:r>
            <a:r>
              <a:rPr lang="en-US" dirty="0" smtClean="0">
                <a:latin typeface="Gill Sans" charset="0"/>
              </a:rPr>
              <a:t>Scott Baker</a:t>
            </a:r>
            <a:endParaRPr lang="en-US" dirty="0">
              <a:latin typeface="Gill Sans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2360715"/>
            <a:ext cx="8354078" cy="415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000" b="1" dirty="0" smtClean="0">
                <a:latin typeface="Helvetica" charset="0"/>
              </a:rPr>
              <a:t>Objectives:</a:t>
            </a:r>
          </a:p>
          <a:p>
            <a:pPr>
              <a:buFontTx/>
              <a:buChar char="•"/>
            </a:pPr>
            <a:endParaRPr lang="en-US" sz="2000" dirty="0" smtClean="0">
              <a:latin typeface="Helvetica" charset="0"/>
            </a:endParaRPr>
          </a:p>
          <a:p>
            <a:pPr marL="688975" lvl="1" indent="-234950">
              <a:buFontTx/>
              <a:buChar char="•"/>
            </a:pPr>
            <a:r>
              <a:rPr lang="en-US" sz="2000" dirty="0" smtClean="0">
                <a:latin typeface="Helvetica" charset="0"/>
              </a:rPr>
              <a:t>run GMT and GMTSAR on your </a:t>
            </a:r>
            <a:r>
              <a:rPr lang="en-US" sz="2000" b="1" dirty="0" smtClean="0">
                <a:latin typeface="Helvetica" charset="0"/>
              </a:rPr>
              <a:t>own</a:t>
            </a:r>
            <a:r>
              <a:rPr lang="en-US" sz="2000" dirty="0" smtClean="0">
                <a:latin typeface="Helvetica" charset="0"/>
              </a:rPr>
              <a:t> computer</a:t>
            </a:r>
          </a:p>
          <a:p>
            <a:pPr marL="628650" lvl="1" indent="-173038">
              <a:buFontTx/>
              <a:buChar char="•"/>
            </a:pPr>
            <a:endParaRPr lang="en-US" sz="2000" dirty="0" smtClean="0">
              <a:latin typeface="Helvetica" charset="0"/>
            </a:endParaRPr>
          </a:p>
          <a:p>
            <a:pPr marL="628650" lvl="1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 perform 2-pass </a:t>
            </a:r>
            <a:r>
              <a:rPr lang="en-US" sz="2000" dirty="0" err="1" smtClean="0">
                <a:latin typeface="Helvetica" charset="0"/>
              </a:rPr>
              <a:t>InSAR</a:t>
            </a:r>
            <a:r>
              <a:rPr lang="en-US" sz="2000" dirty="0" smtClean="0">
                <a:latin typeface="Helvetica" charset="0"/>
              </a:rPr>
              <a:t> processing on your own computer</a:t>
            </a:r>
          </a:p>
          <a:p>
            <a:pPr marL="628650" lvl="1" indent="-173038">
              <a:buFontTx/>
              <a:buChar char="•"/>
            </a:pPr>
            <a:endParaRPr lang="en-US" sz="2000" dirty="0" smtClean="0">
              <a:latin typeface="Helvetica" charset="0"/>
            </a:endParaRPr>
          </a:p>
          <a:p>
            <a:pPr marL="628650" lvl="1" indent="-173038">
              <a:buFontTx/>
              <a:buChar char="•"/>
            </a:pPr>
            <a:r>
              <a:rPr lang="en-US" sz="2000" dirty="0">
                <a:latin typeface="Helvetica" charset="0"/>
              </a:rPr>
              <a:t> </a:t>
            </a:r>
            <a:r>
              <a:rPr lang="en-US" sz="2000" dirty="0" smtClean="0">
                <a:latin typeface="Helvetica" charset="0"/>
              </a:rPr>
              <a:t>data (ERS, </a:t>
            </a:r>
            <a:r>
              <a:rPr lang="en-US" sz="2000" dirty="0" err="1" smtClean="0">
                <a:latin typeface="Helvetica" charset="0"/>
              </a:rPr>
              <a:t>Envisat</a:t>
            </a:r>
            <a:r>
              <a:rPr lang="en-US" sz="2000" dirty="0" smtClean="0">
                <a:latin typeface="Helvetica" charset="0"/>
              </a:rPr>
              <a:t>, ALOS-1) from UNAVCO and ASF (processing TSX, CSK, RS2, S1A, ALOS-2 possible)</a:t>
            </a:r>
          </a:p>
          <a:p>
            <a:pPr marL="628650" lvl="1" indent="-173038">
              <a:buFontTx/>
              <a:buChar char="•"/>
            </a:pPr>
            <a:endParaRPr lang="en-US" sz="2000" dirty="0" smtClean="0">
              <a:latin typeface="Helvetica" charset="0"/>
            </a:endParaRPr>
          </a:p>
          <a:p>
            <a:pPr marL="628650" lvl="1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 prepare large stacks of </a:t>
            </a:r>
            <a:r>
              <a:rPr lang="en-US" sz="2000" dirty="0" err="1" smtClean="0">
                <a:latin typeface="Helvetica" charset="0"/>
              </a:rPr>
              <a:t>interferograms</a:t>
            </a:r>
            <a:endParaRPr lang="en-US" sz="2000" dirty="0" smtClean="0">
              <a:latin typeface="Helvetica" charset="0"/>
            </a:endParaRPr>
          </a:p>
          <a:p>
            <a:pPr marL="628650" lvl="1" indent="-173038">
              <a:buFontTx/>
              <a:buChar char="•"/>
            </a:pPr>
            <a:endParaRPr lang="en-US" sz="2000" dirty="0" smtClean="0">
              <a:latin typeface="Helvetica" charset="0"/>
            </a:endParaRPr>
          </a:p>
          <a:p>
            <a:pPr marL="628650" lvl="1" indent="-173038">
              <a:buFontTx/>
              <a:buChar char="•"/>
            </a:pPr>
            <a:r>
              <a:rPr lang="en-US" sz="2000" dirty="0">
                <a:latin typeface="Helvetica" charset="0"/>
              </a:rPr>
              <a:t> </a:t>
            </a:r>
            <a:r>
              <a:rPr lang="en-US" sz="2000" dirty="0" smtClean="0">
                <a:latin typeface="Helvetica" charset="0"/>
              </a:rPr>
              <a:t>time series </a:t>
            </a:r>
            <a:r>
              <a:rPr lang="en-US" sz="2000" dirty="0">
                <a:latin typeface="Helvetica" charset="0"/>
              </a:rPr>
              <a:t>(</a:t>
            </a:r>
            <a:r>
              <a:rPr lang="en-US" sz="2000" dirty="0" smtClean="0">
                <a:latin typeface="Helvetica" charset="0"/>
              </a:rPr>
              <a:t>see next UNAVCO </a:t>
            </a:r>
            <a:r>
              <a:rPr lang="en-US" sz="2000" dirty="0" err="1" smtClean="0">
                <a:latin typeface="Helvetica" charset="0"/>
              </a:rPr>
              <a:t>InSAR</a:t>
            </a:r>
            <a:r>
              <a:rPr lang="en-US" sz="2000" dirty="0" smtClean="0">
                <a:latin typeface="Helvetica" charset="0"/>
              </a:rPr>
              <a:t> short course, Aug 4-6 )</a:t>
            </a:r>
          </a:p>
          <a:p>
            <a:endParaRPr lang="en-US" dirty="0"/>
          </a:p>
        </p:txBody>
      </p:sp>
      <p:pic>
        <p:nvPicPr>
          <p:cNvPr id="78853" name="Picture 5" descr="thumb_ALOS.tiff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11" y="4792"/>
            <a:ext cx="23622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9" descr="sentinel1spacec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2296784" cy="18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2938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5" y="-1951181"/>
            <a:ext cx="7227455" cy="93531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380" y="134943"/>
            <a:ext cx="2377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Magali</a:t>
            </a:r>
            <a:r>
              <a:rPr lang="en-US" sz="3200" dirty="0" smtClean="0"/>
              <a:t> </a:t>
            </a:r>
            <a:r>
              <a:rPr lang="en-US" sz="3200" dirty="0" err="1" smtClean="0"/>
              <a:t>Barba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zov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3" y="-1469101"/>
            <a:ext cx="6666528" cy="8627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380" y="134943"/>
            <a:ext cx="23879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Mark </a:t>
            </a:r>
            <a:r>
              <a:rPr lang="en-US" sz="3200" dirty="0" err="1" smtClean="0"/>
              <a:t>Grzovic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380" y="134943"/>
            <a:ext cx="169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Jiyang</a:t>
            </a:r>
            <a:r>
              <a:rPr lang="en-US" sz="3200" dirty="0" smtClean="0"/>
              <a:t> Ye</a:t>
            </a:r>
            <a:endParaRPr lang="en-US" sz="3200" dirty="0"/>
          </a:p>
        </p:txBody>
      </p:sp>
      <p:pic>
        <p:nvPicPr>
          <p:cNvPr id="4" name="Picture 3" descr="Y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380" y="134943"/>
            <a:ext cx="28366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Kendra Johnson</a:t>
            </a:r>
            <a:endParaRPr lang="en-US" sz="3200" dirty="0"/>
          </a:p>
        </p:txBody>
      </p:sp>
      <p:pic>
        <p:nvPicPr>
          <p:cNvPr id="4" name="Picture 3" descr="john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75" y="-438728"/>
            <a:ext cx="10558489" cy="745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380" y="134943"/>
            <a:ext cx="189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Ezgi</a:t>
            </a:r>
            <a:endParaRPr lang="en-US" sz="3200" dirty="0" smtClean="0"/>
          </a:p>
          <a:p>
            <a:r>
              <a:rPr lang="en-US" sz="3200" dirty="0" err="1" smtClean="0"/>
              <a:t>Karasozen</a:t>
            </a:r>
            <a:endParaRPr lang="en-US" sz="3200" dirty="0"/>
          </a:p>
        </p:txBody>
      </p:sp>
      <p:pic>
        <p:nvPicPr>
          <p:cNvPr id="6" name="Picture 5" descr="karaso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25" y="-2831353"/>
            <a:ext cx="7790558" cy="100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380" y="134943"/>
            <a:ext cx="2171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Kimberly</a:t>
            </a:r>
          </a:p>
          <a:p>
            <a:r>
              <a:rPr lang="en-US" sz="3200" dirty="0" smtClean="0"/>
              <a:t>McCormack</a:t>
            </a:r>
            <a:endParaRPr lang="en-US" sz="3200" dirty="0"/>
          </a:p>
        </p:txBody>
      </p:sp>
      <p:pic>
        <p:nvPicPr>
          <p:cNvPr id="4" name="Picture 3" descr="mccorm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80" y="-3746850"/>
            <a:ext cx="8408765" cy="108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380" y="134943"/>
            <a:ext cx="30085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Phillip </a:t>
            </a:r>
            <a:r>
              <a:rPr lang="en-US" sz="3200" dirty="0" err="1" smtClean="0"/>
              <a:t>Mcfarland</a:t>
            </a:r>
            <a:endParaRPr lang="en-US" sz="3200" dirty="0"/>
          </a:p>
        </p:txBody>
      </p:sp>
      <p:pic>
        <p:nvPicPr>
          <p:cNvPr id="4" name="Picture 3" descr="mcfarl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0" y="-1456638"/>
            <a:ext cx="5957454" cy="84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380" y="134943"/>
            <a:ext cx="28264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Daniel </a:t>
            </a:r>
            <a:r>
              <a:rPr lang="en-US" sz="3200" dirty="0" err="1" smtClean="0"/>
              <a:t>Trugman</a:t>
            </a:r>
            <a:endParaRPr lang="en-US" sz="3200" dirty="0"/>
          </a:p>
        </p:txBody>
      </p:sp>
      <p:pic>
        <p:nvPicPr>
          <p:cNvPr id="4" name="Picture 3" descr="trug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-300185"/>
            <a:ext cx="5842000" cy="75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380" y="134943"/>
            <a:ext cx="23034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Wendy Zhou</a:t>
            </a:r>
            <a:endParaRPr lang="en-US" sz="3200" dirty="0"/>
          </a:p>
        </p:txBody>
      </p:sp>
      <p:pic>
        <p:nvPicPr>
          <p:cNvPr id="2" name="Picture 1" descr="zho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0" y="-1539020"/>
            <a:ext cx="6096000" cy="86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482"/>
            <a:ext cx="31235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Mong</a:t>
            </a:r>
            <a:r>
              <a:rPr lang="en-US" sz="3200" dirty="0" smtClean="0"/>
              <a:t>-Han Huang</a:t>
            </a:r>
            <a:endParaRPr lang="en-US" sz="3200" dirty="0"/>
          </a:p>
        </p:txBody>
      </p:sp>
      <p:pic>
        <p:nvPicPr>
          <p:cNvPr id="3" name="Picture 2" descr="h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6" y="-4385235"/>
            <a:ext cx="9236364" cy="119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sh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4529" y="0"/>
            <a:ext cx="282947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First GMTSAR Course</a:t>
            </a:r>
          </a:p>
          <a:p>
            <a:r>
              <a:rPr lang="en-US" sz="2400" dirty="0" smtClean="0"/>
              <a:t>La Jolla, June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155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482"/>
            <a:ext cx="20461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Chris </a:t>
            </a:r>
            <a:r>
              <a:rPr lang="en-US" sz="3200" dirty="0" err="1" smtClean="0"/>
              <a:t>Linick</a:t>
            </a:r>
            <a:endParaRPr lang="en-US" sz="3200" dirty="0"/>
          </a:p>
        </p:txBody>
      </p:sp>
      <p:pic>
        <p:nvPicPr>
          <p:cNvPr id="3" name="Picture 2" descr="lin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09" y="-1151149"/>
            <a:ext cx="6563591" cy="84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50" y="0"/>
            <a:ext cx="79637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8482"/>
            <a:ext cx="24805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Chris </a:t>
            </a:r>
            <a:r>
              <a:rPr lang="en-US" sz="3200" dirty="0" smtClean="0"/>
              <a:t>Johnson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925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3"/>
          <p:cNvSpPr txBox="1">
            <a:spLocks noChangeArrowheads="1"/>
          </p:cNvSpPr>
          <p:nvPr/>
        </p:nvSpPr>
        <p:spPr bwMode="auto">
          <a:xfrm>
            <a:off x="3733800" y="268288"/>
            <a:ext cx="158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en-US" sz="2400" b="1" baseline="0">
                <a:latin typeface="Arial" charset="0"/>
              </a:rPr>
              <a:t>GMTSAR </a:t>
            </a:r>
            <a:endParaRPr lang="en-US" sz="2400" baseline="0">
              <a:latin typeface="Times" charset="0"/>
            </a:endParaRPr>
          </a:p>
        </p:txBody>
      </p:sp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990600" y="990600"/>
            <a:ext cx="72009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 baseline="0"/>
              <a:t>2-pass processing</a:t>
            </a:r>
          </a:p>
          <a:p>
            <a:pPr algn="l">
              <a:lnSpc>
                <a:spcPct val="120000"/>
              </a:lnSpc>
            </a:pPr>
            <a:r>
              <a:rPr lang="en-US" sz="2400" baseline="0"/>
              <a:t>	no ground control</a:t>
            </a:r>
          </a:p>
          <a:p>
            <a:pPr algn="l">
              <a:lnSpc>
                <a:spcPct val="120000"/>
              </a:lnSpc>
            </a:pPr>
            <a:r>
              <a:rPr lang="en-US" sz="2400" baseline="0"/>
              <a:t>	seamless abutment of frames along track</a:t>
            </a:r>
          </a:p>
          <a:p>
            <a:pPr algn="l">
              <a:lnSpc>
                <a:spcPct val="120000"/>
              </a:lnSpc>
            </a:pPr>
            <a:endParaRPr lang="en-US" sz="2400" baseline="0"/>
          </a:p>
          <a:p>
            <a:pPr algn="l">
              <a:lnSpc>
                <a:spcPct val="120000"/>
              </a:lnSpc>
            </a:pPr>
            <a:r>
              <a:rPr lang="en-US" sz="2400" baseline="0"/>
              <a:t>stacking for time series</a:t>
            </a:r>
          </a:p>
          <a:p>
            <a:pPr algn="l">
              <a:lnSpc>
                <a:spcPct val="120000"/>
              </a:lnSpc>
            </a:pPr>
            <a:r>
              <a:rPr lang="en-US" sz="2400" baseline="0"/>
              <a:t>	one master and many slaves</a:t>
            </a:r>
          </a:p>
          <a:p>
            <a:pPr algn="l">
              <a:lnSpc>
                <a:spcPct val="120000"/>
              </a:lnSpc>
            </a:pPr>
            <a:r>
              <a:rPr lang="en-US" sz="2400" baseline="0"/>
              <a:t>	primary, secondary, tertiary, image alignment</a:t>
            </a:r>
          </a:p>
          <a:p>
            <a:pPr algn="l">
              <a:lnSpc>
                <a:spcPct val="120000"/>
              </a:lnSpc>
            </a:pPr>
            <a:endParaRPr lang="en-US" sz="2400" baseline="0"/>
          </a:p>
          <a:p>
            <a:pPr algn="l">
              <a:lnSpc>
                <a:spcPct val="120000"/>
              </a:lnSpc>
            </a:pPr>
            <a:r>
              <a:rPr lang="en-US" sz="2400" baseline="0"/>
              <a:t>ScanSAR Interferometry</a:t>
            </a:r>
          </a:p>
          <a:p>
            <a:pPr algn="l">
              <a:lnSpc>
                <a:spcPct val="120000"/>
              </a:lnSpc>
            </a:pPr>
            <a:r>
              <a:rPr lang="en-US" sz="2400" baseline="0"/>
              <a:t>	possible but not easy</a:t>
            </a:r>
          </a:p>
          <a:p>
            <a:pPr algn="l">
              <a:lnSpc>
                <a:spcPct val="120000"/>
              </a:lnSpc>
            </a:pPr>
            <a:r>
              <a:rPr lang="en-US" sz="2400" baseline="0"/>
              <a:t>	code needs refinement</a:t>
            </a:r>
            <a:endParaRPr lang="en-US" sz="1400" baseline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0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2362200" y="-227013"/>
            <a:ext cx="44196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 dirty="0">
              <a:latin typeface="Gill Sans" charset="0"/>
            </a:endParaRPr>
          </a:p>
          <a:p>
            <a:pPr algn="ctr"/>
            <a:r>
              <a:rPr lang="en-US" sz="2400" b="1" dirty="0" smtClean="0"/>
              <a:t>GMTSAR Short Course</a:t>
            </a:r>
          </a:p>
          <a:p>
            <a:pPr algn="ctr"/>
            <a:r>
              <a:rPr lang="en-US" sz="2400" b="1" dirty="0" smtClean="0"/>
              <a:t>UNAVCO, July 2014</a:t>
            </a:r>
            <a:endParaRPr lang="en-US" sz="2400" dirty="0"/>
          </a:p>
          <a:p>
            <a:pPr algn="ctr"/>
            <a:endParaRPr lang="en-US" sz="1400" dirty="0"/>
          </a:p>
          <a:p>
            <a:pPr algn="ctr"/>
            <a:r>
              <a:rPr lang="en-US" dirty="0"/>
              <a:t>David Sandwell, </a:t>
            </a:r>
            <a:r>
              <a:rPr lang="en-US" dirty="0" smtClean="0"/>
              <a:t>Rob </a:t>
            </a:r>
            <a:r>
              <a:rPr lang="en-US" dirty="0" err="1" smtClean="0"/>
              <a:t>Mellors</a:t>
            </a:r>
            <a:r>
              <a:rPr lang="en-US" dirty="0" smtClean="0"/>
              <a:t>, </a:t>
            </a:r>
          </a:p>
          <a:p>
            <a:pPr algn="ctr"/>
            <a:r>
              <a:rPr lang="en-US" dirty="0" err="1" smtClean="0"/>
              <a:t>Xiaopeng</a:t>
            </a:r>
            <a:r>
              <a:rPr lang="en-US" dirty="0" smtClean="0"/>
              <a:t> Tong, </a:t>
            </a:r>
            <a:r>
              <a:rPr lang="en-US" dirty="0" smtClean="0">
                <a:latin typeface="Gill Sans" charset="0"/>
              </a:rPr>
              <a:t>Scott Baker</a:t>
            </a:r>
            <a:endParaRPr lang="en-US" dirty="0">
              <a:latin typeface="Gill Sans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2167195"/>
            <a:ext cx="8354078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800" dirty="0" smtClean="0">
                <a:latin typeface="Helvetica" charset="0"/>
              </a:rPr>
              <a:t>setup:</a:t>
            </a: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install UNIX and </a:t>
            </a:r>
            <a:r>
              <a:rPr lang="en-US" sz="2000" dirty="0" err="1" smtClean="0">
                <a:latin typeface="Helvetica" charset="0"/>
              </a:rPr>
              <a:t>csh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make .</a:t>
            </a:r>
            <a:r>
              <a:rPr lang="en-US" sz="2000" dirty="0" err="1" smtClean="0">
                <a:latin typeface="Helvetica" charset="0"/>
              </a:rPr>
              <a:t>tcshrc</a:t>
            </a:r>
            <a:r>
              <a:rPr lang="en-US" sz="2000" dirty="0" smtClean="0">
                <a:latin typeface="Helvetica" charset="0"/>
              </a:rPr>
              <a:t> file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install GMT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make topography map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install GMTSAR</a:t>
            </a: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 </a:t>
            </a:r>
            <a:r>
              <a:rPr lang="en-US" sz="2000" b="1" dirty="0" smtClean="0">
                <a:latin typeface="Helvetica" charset="0"/>
              </a:rPr>
              <a:t>run test cases: </a:t>
            </a:r>
          </a:p>
          <a:p>
            <a:pPr marL="1085850" lvl="2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1 - OSX – </a:t>
            </a:r>
            <a:r>
              <a:rPr lang="en-US" sz="2000" dirty="0" err="1" smtClean="0">
                <a:latin typeface="Helvetica" charset="0"/>
              </a:rPr>
              <a:t>Envisat</a:t>
            </a:r>
            <a:endParaRPr lang="en-US" sz="2000" dirty="0" smtClean="0">
              <a:latin typeface="Helvetica" charset="0"/>
            </a:endParaRPr>
          </a:p>
          <a:p>
            <a:pPr marL="1085850" lvl="2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2 - FEDORA – ERS</a:t>
            </a:r>
          </a:p>
          <a:p>
            <a:pPr marL="1085850" lvl="2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3 – Batch  - ALOS</a:t>
            </a:r>
            <a:endParaRPr lang="en-US" dirty="0"/>
          </a:p>
        </p:txBody>
      </p:sp>
      <p:pic>
        <p:nvPicPr>
          <p:cNvPr id="78853" name="Picture 5" descr="thumb_ALOS.tiff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11" y="4792"/>
            <a:ext cx="23622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9" descr="sentinel1spacec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2296784" cy="18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2598" y="3925271"/>
            <a:ext cx="3220125" cy="163121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plit into groups.   Need volunteers to show working setup for each group.</a:t>
            </a:r>
          </a:p>
          <a:p>
            <a:endParaRPr lang="en-US" sz="2000" dirty="0"/>
          </a:p>
          <a:p>
            <a:r>
              <a:rPr lang="en-US" sz="2000" dirty="0" smtClean="0"/>
              <a:t>Add names to </a:t>
            </a:r>
            <a:r>
              <a:rPr lang="en-US" sz="2000" smtClean="0"/>
              <a:t>group lists.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99675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3532" y="0"/>
            <a:ext cx="319705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Second GMTSAR Course</a:t>
            </a:r>
          </a:p>
          <a:p>
            <a:r>
              <a:rPr lang="en-US" sz="2400" dirty="0" smtClean="0"/>
              <a:t>UNAVCO, June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857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 descr="RS_overview.jpg                                                0011CB2DMacintosh HD                   C34F684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733425"/>
            <a:ext cx="8402637" cy="53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6993" y="127947"/>
            <a:ext cx="756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passive and active remote sensing – optical and microwave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799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2362200" y="-227013"/>
            <a:ext cx="4419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 dirty="0">
              <a:latin typeface="Gill Sans" charset="0"/>
            </a:endParaRPr>
          </a:p>
          <a:p>
            <a:pPr algn="ctr"/>
            <a:r>
              <a:rPr lang="en-US" sz="2400" b="1" dirty="0" smtClean="0"/>
              <a:t>GMTSAR Short Course</a:t>
            </a:r>
          </a:p>
          <a:p>
            <a:pPr algn="ctr"/>
            <a:r>
              <a:rPr lang="en-US" sz="2400" b="1" dirty="0" smtClean="0"/>
              <a:t>OUTLINE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2118795"/>
            <a:ext cx="8354078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setup UNIX, GMT, and GMTSAR – test cases</a:t>
            </a:r>
            <a:endParaRPr lang="en-US" sz="2000" dirty="0">
              <a:latin typeface="Helvetica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overview of SAR and </a:t>
            </a:r>
            <a:r>
              <a:rPr lang="en-US" sz="2000" dirty="0" err="1" smtClean="0">
                <a:latin typeface="Helvetica" charset="0"/>
              </a:rPr>
              <a:t>InSAR</a:t>
            </a:r>
            <a:endParaRPr lang="en-US" sz="2000" dirty="0">
              <a:latin typeface="Helvetica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learn to select SAR scenes at UNAVCO and ASF</a:t>
            </a:r>
            <a:endParaRPr lang="en-US" sz="2000" dirty="0">
              <a:latin typeface="Helvetica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SAR and </a:t>
            </a:r>
            <a:r>
              <a:rPr lang="en-US" sz="2000" dirty="0" err="1" smtClean="0">
                <a:latin typeface="Helvetica" charset="0"/>
              </a:rPr>
              <a:t>InSAR</a:t>
            </a:r>
            <a:r>
              <a:rPr lang="en-US" sz="2000" dirty="0" smtClean="0">
                <a:latin typeface="Helvetica" charset="0"/>
              </a:rPr>
              <a:t> theory</a:t>
            </a:r>
            <a:endParaRPr lang="en-US" sz="2000" dirty="0">
              <a:latin typeface="Helvetica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GMTSAR overview, modules, standard </a:t>
            </a:r>
            <a:r>
              <a:rPr lang="en-US" sz="2000" dirty="0" err="1" smtClean="0">
                <a:latin typeface="Helvetica" charset="0"/>
              </a:rPr>
              <a:t>InSAR</a:t>
            </a:r>
            <a:r>
              <a:rPr lang="en-US" sz="2000" dirty="0" smtClean="0">
                <a:latin typeface="Helvetica" charset="0"/>
              </a:rPr>
              <a:t> processing</a:t>
            </a:r>
            <a:endParaRPr lang="en-US" sz="2000" dirty="0">
              <a:latin typeface="Helvetica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2-D phase unwrapping</a:t>
            </a:r>
            <a:endParaRPr lang="en-US" sz="2000" dirty="0">
              <a:latin typeface="Helvetica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batch processing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imaging earthquakes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student presentations of </a:t>
            </a:r>
            <a:r>
              <a:rPr lang="en-US" sz="2000" dirty="0" err="1" smtClean="0">
                <a:latin typeface="Helvetica" charset="0"/>
              </a:rPr>
              <a:t>interferograms</a:t>
            </a:r>
            <a:endParaRPr lang="en-US" sz="2000" dirty="0" smtClean="0">
              <a:latin typeface="Helvetica" charset="0"/>
            </a:endParaRPr>
          </a:p>
          <a:p>
            <a:pPr>
              <a:buFontTx/>
              <a:buChar char="•"/>
            </a:pPr>
            <a:endParaRPr lang="en-US" sz="2000" dirty="0" smtClean="0">
              <a:latin typeface="Helvetica" charset="0"/>
            </a:endParaRPr>
          </a:p>
          <a:p>
            <a:endParaRPr lang="en-US" dirty="0"/>
          </a:p>
        </p:txBody>
      </p:sp>
      <p:pic>
        <p:nvPicPr>
          <p:cNvPr id="78853" name="Picture 5" descr="thumb_ALOS.tiff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11" y="4792"/>
            <a:ext cx="23622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9" descr="sentinel1spacec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2296784" cy="18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0382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2362200" y="-227013"/>
            <a:ext cx="44196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 dirty="0">
              <a:latin typeface="Gill Sans" charset="0"/>
            </a:endParaRPr>
          </a:p>
          <a:p>
            <a:pPr algn="ctr"/>
            <a:r>
              <a:rPr lang="en-US" sz="2400" b="1" dirty="0" smtClean="0"/>
              <a:t>GMTSAR Short Course</a:t>
            </a:r>
          </a:p>
          <a:p>
            <a:pPr algn="ctr"/>
            <a:r>
              <a:rPr lang="en-US" sz="2400" b="1" dirty="0" smtClean="0"/>
              <a:t>UNAVCO</a:t>
            </a:r>
            <a:endParaRPr lang="en-US" sz="2400" dirty="0"/>
          </a:p>
          <a:p>
            <a:pPr algn="ctr"/>
            <a:endParaRPr lang="en-US" sz="1400" dirty="0"/>
          </a:p>
          <a:p>
            <a:pPr algn="ctr"/>
            <a:r>
              <a:rPr lang="en-US" dirty="0"/>
              <a:t>David Sandwell, </a:t>
            </a:r>
            <a:r>
              <a:rPr lang="en-US" dirty="0" smtClean="0"/>
              <a:t>Rob </a:t>
            </a:r>
            <a:r>
              <a:rPr lang="en-US" dirty="0" err="1" smtClean="0"/>
              <a:t>Mellors</a:t>
            </a:r>
            <a:r>
              <a:rPr lang="en-US" dirty="0" smtClean="0"/>
              <a:t>, </a:t>
            </a:r>
          </a:p>
          <a:p>
            <a:pPr algn="ctr"/>
            <a:r>
              <a:rPr lang="en-US" dirty="0" err="1" smtClean="0"/>
              <a:t>Xiaopeng</a:t>
            </a:r>
            <a:r>
              <a:rPr lang="en-US" dirty="0" smtClean="0"/>
              <a:t> Tong, </a:t>
            </a:r>
            <a:r>
              <a:rPr lang="en-US" dirty="0" smtClean="0">
                <a:latin typeface="Gill Sans" charset="0"/>
              </a:rPr>
              <a:t>Scott Baker</a:t>
            </a:r>
            <a:endParaRPr lang="en-US" dirty="0">
              <a:latin typeface="Gill Sans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2167195"/>
            <a:ext cx="8354078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800" dirty="0" smtClean="0">
                <a:latin typeface="Helvetica" charset="0"/>
              </a:rPr>
              <a:t>setup:</a:t>
            </a: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install UNIX and </a:t>
            </a:r>
            <a:r>
              <a:rPr lang="en-US" sz="2000" dirty="0" err="1" smtClean="0">
                <a:latin typeface="Helvetica" charset="0"/>
              </a:rPr>
              <a:t>csh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make .</a:t>
            </a:r>
            <a:r>
              <a:rPr lang="en-US" sz="2000" dirty="0" err="1" smtClean="0">
                <a:latin typeface="Helvetica" charset="0"/>
              </a:rPr>
              <a:t>tcshrc</a:t>
            </a:r>
            <a:r>
              <a:rPr lang="en-US" sz="2000" dirty="0" smtClean="0">
                <a:latin typeface="Helvetica" charset="0"/>
              </a:rPr>
              <a:t> file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install GMT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make topography map</a:t>
            </a:r>
            <a:endParaRPr lang="en-US" sz="2000" dirty="0">
              <a:latin typeface="Helvetica" charset="0"/>
            </a:endParaRP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install GMTSAR</a:t>
            </a:r>
          </a:p>
          <a:p>
            <a:pPr marL="628650" lvl="1" indent="-173038">
              <a:lnSpc>
                <a:spcPct val="120000"/>
              </a:lnSpc>
              <a:buFontTx/>
              <a:buChar char="•"/>
            </a:pPr>
            <a:r>
              <a:rPr lang="en-US" sz="2000" dirty="0" smtClean="0">
                <a:latin typeface="Helvetica" charset="0"/>
              </a:rPr>
              <a:t> run test cases: </a:t>
            </a:r>
          </a:p>
          <a:p>
            <a:pPr marL="1085850" lvl="2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1 - OSX – </a:t>
            </a:r>
            <a:r>
              <a:rPr lang="en-US" sz="2000" dirty="0" err="1" smtClean="0">
                <a:latin typeface="Helvetica" charset="0"/>
              </a:rPr>
              <a:t>Envisat</a:t>
            </a:r>
            <a:endParaRPr lang="en-US" sz="2000" dirty="0" smtClean="0">
              <a:latin typeface="Helvetica" charset="0"/>
            </a:endParaRPr>
          </a:p>
          <a:p>
            <a:pPr marL="1085850" lvl="2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2 - FEDORA – ERS</a:t>
            </a:r>
          </a:p>
          <a:p>
            <a:pPr marL="1085850" lvl="2" indent="-173038">
              <a:buFontTx/>
              <a:buChar char="•"/>
            </a:pPr>
            <a:r>
              <a:rPr lang="en-US" sz="2000" dirty="0" smtClean="0">
                <a:latin typeface="Helvetica" charset="0"/>
              </a:rPr>
              <a:t>3 - BATCH - ALOS</a:t>
            </a:r>
            <a:endParaRPr lang="en-US" dirty="0"/>
          </a:p>
        </p:txBody>
      </p:sp>
      <p:pic>
        <p:nvPicPr>
          <p:cNvPr id="78853" name="Picture 5" descr="thumb_ALOS.tiff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11" y="4792"/>
            <a:ext cx="23622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9" descr="sentinel1spacec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2296784" cy="18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5701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111" y="1651000"/>
            <a:ext cx="35536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r>
              <a:rPr lang="en-US" sz="3600" dirty="0" err="1" smtClean="0"/>
              <a:t>cshrc</a:t>
            </a:r>
            <a:endParaRPr lang="en-US" sz="3600" dirty="0" smtClean="0"/>
          </a:p>
          <a:p>
            <a:r>
              <a:rPr lang="en-US" sz="3600" dirty="0" smtClean="0"/>
              <a:t>.</a:t>
            </a:r>
            <a:r>
              <a:rPr lang="en-US" sz="3600" dirty="0" err="1" smtClean="0"/>
              <a:t>tcshrc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what is the . for??</a:t>
            </a:r>
          </a:p>
        </p:txBody>
      </p:sp>
    </p:spTree>
    <p:extLst>
      <p:ext uri="{BB962C8B-B14F-4D97-AF65-F5344CB8AC3E}">
        <p14:creationId xmlns:p14="http://schemas.microsoft.com/office/powerpoint/2010/main" val="96915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tm_26_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55"/>
            <a:ext cx="9144000" cy="6227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824" y="68159"/>
            <a:ext cx="704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Topography from SRTM </a:t>
            </a:r>
            <a:r>
              <a:rPr lang="en-US" sz="2400" dirty="0" err="1" smtClean="0"/>
              <a:t>InSAR</a:t>
            </a:r>
            <a:r>
              <a:rPr lang="en-US" sz="2400" dirty="0" smtClean="0"/>
              <a:t> [Farr et al., 2005]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530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111" y="1651000"/>
            <a:ext cx="2878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generate DEM</a:t>
            </a:r>
          </a:p>
          <a:p>
            <a:r>
              <a:rPr lang="en-US" sz="3600" dirty="0" smtClean="0"/>
              <a:t>from SRTM</a:t>
            </a:r>
          </a:p>
        </p:txBody>
      </p:sp>
    </p:spTree>
    <p:extLst>
      <p:ext uri="{BB962C8B-B14F-4D97-AF65-F5344CB8AC3E}">
        <p14:creationId xmlns:p14="http://schemas.microsoft.com/office/powerpoint/2010/main" val="65114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359</Words>
  <Application>Microsoft Macintosh PowerPoint</Application>
  <PresentationFormat>On-screen Show (4:3)</PresentationFormat>
  <Paragraphs>107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Microsoft Office User</cp:lastModifiedBy>
  <cp:revision>33</cp:revision>
  <dcterms:created xsi:type="dcterms:W3CDTF">2013-06-25T22:13:59Z</dcterms:created>
  <dcterms:modified xsi:type="dcterms:W3CDTF">2014-07-21T23:53:42Z</dcterms:modified>
</cp:coreProperties>
</file>