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9" r:id="rId14"/>
    <p:sldId id="288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9" r:id="rId23"/>
    <p:sldId id="297" r:id="rId24"/>
    <p:sldId id="298" r:id="rId25"/>
    <p:sldId id="300" r:id="rId26"/>
    <p:sldId id="301" r:id="rId27"/>
    <p:sldId id="302" r:id="rId28"/>
    <p:sldId id="303" r:id="rId29"/>
    <p:sldId id="304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7993" autoAdjust="0"/>
    <p:restoredTop sz="94660"/>
  </p:normalViewPr>
  <p:slideViewPr>
    <p:cSldViewPr showGuides="1">
      <p:cViewPr>
        <p:scale>
          <a:sx n="100" d="100"/>
          <a:sy n="100" d="100"/>
        </p:scale>
        <p:origin x="-1696" y="-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17BBD6-6BC6-3B4E-9F4D-BF4E89647F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9349B9-46A9-0141-8D86-5CFFEA33EC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23F4AE9-034C-D04A-8AA6-9C3B27B27387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A935EF-952A-474A-A47A-DA22664F7634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51EEDF-D1B0-E04D-8AC4-93220A55CA4F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64AA23-1D95-9C4A-99B7-4939C099958B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EDAC6A-EB58-A045-A012-8DEBB2B0E84A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1EEE24-91E7-2743-A1F5-AE7AF0E238AF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972D24-E1D8-AC44-8E3C-338BA0694485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AAE095-1F78-FD4A-91F9-F5F825EEDB19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7030DC-E3F8-C641-90F4-5667AE44D6DA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665557-EC03-4846-A90C-BAD2427AA906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7D47ED-0914-D14B-9BC6-913CE48A6231}" type="slidenum">
              <a:rPr lang="en-US"/>
              <a:pPr/>
              <a:t>‹#›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Helvetica" charset="0"/>
              </a:defRPr>
            </a:lvl1pPr>
          </a:lstStyle>
          <a:p>
            <a:r>
              <a:rPr lang="en-US" smtClean="0"/>
              <a:t>04/27/2011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r>
              <a:rPr lang="en-US" smtClean="0"/>
              <a:t>Track Short Course: TrackRT commands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charset="0"/>
              </a:defRPr>
            </a:lvl1pPr>
          </a:lstStyle>
          <a:p>
            <a:fld id="{AB7C9001-0E47-B247-AE16-12B48FBB4F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pitchFamily="-65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69913" indent="-2222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20750" indent="-1825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08100" indent="-219075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1325" indent="-2206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685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257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0829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540125" indent="-220663" algn="l" rtl="0" fontAlgn="base">
        <a:lnSpc>
          <a:spcPct val="8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ah@mit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Track Short Course: </a:t>
            </a:r>
            <a:r>
              <a:rPr lang="en-US" dirty="0" err="1" smtClean="0"/>
              <a:t>TrackRT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914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Thomas Herring, MIT</a:t>
            </a:r>
          </a:p>
          <a:p>
            <a:pPr eaLnBrk="1" hangingPunct="1"/>
            <a:r>
              <a:rPr lang="en-US" dirty="0" smtClean="0"/>
              <a:t>Room 54-820A</a:t>
            </a:r>
          </a:p>
          <a:p>
            <a:pPr eaLnBrk="1" hangingPunct="1"/>
            <a:r>
              <a:rPr lang="en-US" dirty="0" smtClean="0">
                <a:hlinkClick r:id="rId2"/>
              </a:rPr>
              <a:t>tah@mit.edu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@ OUT_TYPE &lt;NEU+GEOD+XYZ+DHU&gt;</a:t>
            </a:r>
          </a:p>
          <a:p>
            <a:pPr>
              <a:buNone/>
            </a:pPr>
            <a:r>
              <a:rPr lang="en-US" dirty="0" smtClean="0"/>
              <a:t>Specifies types of output coordinates.  All types can specified in a</a:t>
            </a:r>
            <a:r>
              <a:rPr lang="en-US" dirty="0" smtClean="0"/>
              <a:t>  single </a:t>
            </a:r>
            <a:r>
              <a:rPr lang="en-US" dirty="0" smtClean="0"/>
              <a:t>string with no spaces.  The types are</a:t>
            </a:r>
          </a:p>
          <a:p>
            <a:pPr>
              <a:buNone/>
            </a:pPr>
            <a:r>
              <a:rPr lang="en-US" dirty="0" smtClean="0"/>
              <a:t>NEU   -- North, East, Up differences from the reference site or from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coordinates </a:t>
            </a:r>
            <a:r>
              <a:rPr lang="en-US" dirty="0" smtClean="0"/>
              <a:t>given in the REF_NEU command. </a:t>
            </a:r>
          </a:p>
          <a:p>
            <a:pPr>
              <a:buNone/>
            </a:pPr>
            <a:r>
              <a:rPr lang="en-US" dirty="0" smtClean="0"/>
              <a:t>GEOD  -- Geodetic latitude, longitude and height (in the GEOD format, </a:t>
            </a:r>
            <a:r>
              <a:rPr lang="en-US" dirty="0" smtClean="0"/>
              <a:t>the total </a:t>
            </a:r>
            <a:r>
              <a:rPr lang="en-US" dirty="0" err="1" smtClean="0"/>
              <a:t>atmosheric</a:t>
            </a:r>
            <a:r>
              <a:rPr lang="en-US" dirty="0" smtClean="0"/>
              <a:t> delay is given, while in the other formats </a:t>
            </a:r>
            <a:r>
              <a:rPr lang="en-US" dirty="0" smtClean="0"/>
              <a:t>the </a:t>
            </a:r>
            <a:r>
              <a:rPr lang="en-US" dirty="0" smtClean="0"/>
              <a:t>adjustment to the apriori delay is given).</a:t>
            </a:r>
          </a:p>
          <a:p>
            <a:pPr>
              <a:buNone/>
            </a:pPr>
            <a:r>
              <a:rPr lang="en-US" dirty="0" smtClean="0"/>
              <a:t>XYZ   -- </a:t>
            </a:r>
            <a:r>
              <a:rPr lang="en-US" dirty="0" err="1" smtClean="0"/>
              <a:t>Cartersian</a:t>
            </a:r>
            <a:r>
              <a:rPr lang="en-US" dirty="0" smtClean="0"/>
              <a:t> XYZ coordinates</a:t>
            </a:r>
          </a:p>
          <a:p>
            <a:pPr>
              <a:buNone/>
            </a:pPr>
            <a:r>
              <a:rPr lang="en-US" dirty="0" smtClean="0"/>
              <a:t>DHU   -- Delta horizontal and Up coordinates from the apriori </a:t>
            </a:r>
            <a:r>
              <a:rPr lang="en-US" dirty="0" smtClean="0"/>
              <a:t>coordinates </a:t>
            </a:r>
            <a:r>
              <a:rPr lang="en-US" dirty="0" smtClean="0"/>
              <a:t>of each site (default output type)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@ OUT_SIG_LIMIT &lt;sigma (</a:t>
            </a:r>
            <a:r>
              <a:rPr lang="en-US" dirty="0" err="1" smtClean="0"/>
              <a:t>m</a:t>
            </a:r>
            <a:r>
              <a:rPr lang="en-US" dirty="0" smtClean="0"/>
              <a:t>)&gt; </a:t>
            </a:r>
          </a:p>
          <a:p>
            <a:pPr>
              <a:buNone/>
            </a:pPr>
            <a:r>
              <a:rPr lang="en-US" dirty="0" smtClean="0"/>
              <a:t>Sets the maximum sigma of a position estimate for it to be output</a:t>
            </a:r>
            <a:r>
              <a:rPr lang="en-US" dirty="0" smtClean="0"/>
              <a:t>.  If </a:t>
            </a:r>
            <a:r>
              <a:rPr lang="en-US" dirty="0" smtClean="0"/>
              <a:t>pseudorange data types are used, the default value of 1 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needs to </a:t>
            </a:r>
            <a:r>
              <a:rPr lang="en-US" dirty="0" smtClean="0"/>
              <a:t>increased to 10-100 meters.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10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@ DATA_NOISE &lt;L1 (</a:t>
            </a:r>
            <a:r>
              <a:rPr lang="en-US" dirty="0" err="1" smtClean="0"/>
              <a:t>m</a:t>
            </a:r>
            <a:r>
              <a:rPr lang="en-US" dirty="0" smtClean="0"/>
              <a:t>)&gt; &lt;L2 (</a:t>
            </a:r>
            <a:r>
              <a:rPr lang="en-US" dirty="0" err="1" smtClean="0"/>
              <a:t>m</a:t>
            </a:r>
            <a:r>
              <a:rPr lang="en-US" dirty="0" smtClean="0"/>
              <a:t>)&gt; &lt;P1 (</a:t>
            </a:r>
            <a:r>
              <a:rPr lang="en-US" dirty="0" err="1" smtClean="0"/>
              <a:t>m</a:t>
            </a:r>
            <a:r>
              <a:rPr lang="en-US" dirty="0" smtClean="0"/>
              <a:t>)&gt; &lt;P2 (</a:t>
            </a:r>
            <a:r>
              <a:rPr lang="en-US" dirty="0" err="1" smtClean="0"/>
              <a:t>m</a:t>
            </a:r>
            <a:r>
              <a:rPr lang="en-US" dirty="0" smtClean="0"/>
              <a:t>)&gt; &lt;</a:t>
            </a:r>
            <a:r>
              <a:rPr lang="en-US" dirty="0" err="1" smtClean="0"/>
              <a:t>Elev</a:t>
            </a:r>
            <a:r>
              <a:rPr lang="en-US" dirty="0" smtClean="0"/>
              <a:t> Weight&gt; [PRN]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Same as track</a:t>
            </a:r>
          </a:p>
          <a:p>
            <a:pPr>
              <a:buNone/>
            </a:pPr>
            <a:r>
              <a:rPr lang="en-US" dirty="0" smtClean="0"/>
              <a:t>@ DATA_TYPE &lt;type&gt;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Same as track (L1 only should be possible but not checked).</a:t>
            </a:r>
          </a:p>
          <a:p>
            <a:pPr>
              <a:buNone/>
            </a:pPr>
            <a:r>
              <a:rPr lang="en-US" dirty="0" smtClean="0"/>
              <a:t>@ USE_GPTGMF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Same as track (recommended for all runs)</a:t>
            </a:r>
          </a:p>
          <a:p>
            <a:pPr>
              <a:buNone/>
            </a:pPr>
            <a:r>
              <a:rPr lang="en-US" dirty="0" smtClean="0"/>
              <a:t>@ SITE_POS</a:t>
            </a:r>
          </a:p>
          <a:p>
            <a:pPr>
              <a:buNone/>
            </a:pPr>
            <a:r>
              <a:rPr lang="en-US" dirty="0" smtClean="0"/>
              <a:t>@   Site &lt;X (</a:t>
            </a:r>
            <a:r>
              <a:rPr lang="en-US" dirty="0" err="1" smtClean="0"/>
              <a:t>m</a:t>
            </a:r>
            <a:r>
              <a:rPr lang="en-US" dirty="0" smtClean="0"/>
              <a:t>)&gt;  &lt;Y (</a:t>
            </a:r>
            <a:r>
              <a:rPr lang="en-US" dirty="0" err="1" smtClean="0"/>
              <a:t>m</a:t>
            </a:r>
            <a:r>
              <a:rPr lang="en-US" dirty="0" smtClean="0"/>
              <a:t>)&gt;  &lt;Z (</a:t>
            </a:r>
            <a:r>
              <a:rPr lang="en-US" dirty="0" err="1" smtClean="0"/>
              <a:t>m</a:t>
            </a:r>
            <a:r>
              <a:rPr lang="en-US" dirty="0" smtClean="0"/>
              <a:t>)&gt; &lt;</a:t>
            </a:r>
            <a:r>
              <a:rPr lang="en-US" dirty="0" err="1" smtClean="0"/>
              <a:t>Vx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)&gt;  &lt;</a:t>
            </a:r>
            <a:r>
              <a:rPr lang="en-US" dirty="0" err="1" smtClean="0"/>
              <a:t>Vy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)&gt;  &lt;</a:t>
            </a:r>
            <a:r>
              <a:rPr lang="en-US" dirty="0" err="1" smtClean="0"/>
              <a:t>Vz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)&gt;  &lt;Epoch (yrs)&gt;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Same as track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11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@ ANTE_OFF   </a:t>
            </a:r>
          </a:p>
          <a:p>
            <a:pPr>
              <a:buNone/>
            </a:pPr>
            <a:r>
              <a:rPr lang="en-US" dirty="0" smtClean="0"/>
              <a:t>@   Site   &lt;ARP </a:t>
            </a:r>
            <a:r>
              <a:rPr lang="en-US" dirty="0" err="1" smtClean="0"/>
              <a:t>dN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)&gt; &lt;ARP </a:t>
            </a:r>
            <a:r>
              <a:rPr lang="en-US" dirty="0" err="1" smtClean="0"/>
              <a:t>dE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)&gt; &lt;ARP </a:t>
            </a:r>
            <a:r>
              <a:rPr lang="en-US" dirty="0" err="1" smtClean="0"/>
              <a:t>dU</a:t>
            </a:r>
            <a:r>
              <a:rPr lang="en-US" dirty="0" smtClean="0"/>
              <a:t> (</a:t>
            </a:r>
            <a:r>
              <a:rPr lang="en-US" dirty="0" err="1" smtClean="0"/>
              <a:t>m</a:t>
            </a:r>
            <a:r>
              <a:rPr lang="en-US" dirty="0" smtClean="0"/>
              <a:t>)&gt; &lt;Antenna Name&gt; &lt;Receiver Code&gt;</a:t>
            </a:r>
          </a:p>
          <a:p>
            <a:pPr>
              <a:buNone/>
            </a:pPr>
            <a:r>
              <a:rPr lang="en-US" dirty="0" smtClean="0"/>
              <a:t>Specifies the type of antenna and its position of</a:t>
            </a:r>
            <a:r>
              <a:rPr lang="en-US" dirty="0" smtClean="0"/>
              <a:t> antenna </a:t>
            </a:r>
            <a:r>
              <a:rPr lang="en-US" dirty="0" smtClean="0"/>
              <a:t>reference point (ARP)</a:t>
            </a:r>
            <a:r>
              <a:rPr lang="en-US" dirty="0" smtClean="0"/>
              <a:t>  at </a:t>
            </a:r>
            <a:r>
              <a:rPr lang="en-US" dirty="0" smtClean="0"/>
              <a:t>each site.  The antenna name including </a:t>
            </a:r>
            <a:r>
              <a:rPr lang="en-US" dirty="0" err="1" smtClean="0"/>
              <a:t>radome</a:t>
            </a:r>
            <a:r>
              <a:rPr lang="en-US" dirty="0" smtClean="0"/>
              <a:t> should be specified with </a:t>
            </a:r>
            <a:r>
              <a:rPr lang="en-US" dirty="0" smtClean="0"/>
              <a:t>the official </a:t>
            </a:r>
            <a:r>
              <a:rPr lang="en-US" dirty="0" smtClean="0"/>
              <a:t>IGS name for a standard ANTEX file or with a unique name that </a:t>
            </a:r>
            <a:r>
              <a:rPr lang="en-US" dirty="0" smtClean="0"/>
              <a:t>appears in </a:t>
            </a:r>
            <a:r>
              <a:rPr lang="en-US" dirty="0" smtClean="0"/>
              <a:t>the ANTEX file for site specific calibrations.  (Note: There is </a:t>
            </a:r>
            <a:r>
              <a:rPr lang="en-US" dirty="0" smtClean="0"/>
              <a:t>one additional </a:t>
            </a:r>
            <a:r>
              <a:rPr lang="en-US" dirty="0" smtClean="0"/>
              <a:t>character in the </a:t>
            </a:r>
            <a:r>
              <a:rPr lang="en-US" dirty="0" err="1" smtClean="0"/>
              <a:t>station.info</a:t>
            </a:r>
            <a:r>
              <a:rPr lang="en-US" dirty="0" smtClean="0"/>
              <a:t> long antenna and this extra </a:t>
            </a:r>
            <a:r>
              <a:rPr lang="en-US" dirty="0" smtClean="0"/>
              <a:t>character before </a:t>
            </a:r>
            <a:r>
              <a:rPr lang="en-US" dirty="0" smtClean="0"/>
              <a:t>the </a:t>
            </a:r>
            <a:r>
              <a:rPr lang="en-US" dirty="0" err="1" smtClean="0"/>
              <a:t>radome</a:t>
            </a:r>
            <a:r>
              <a:rPr lang="en-US" dirty="0" smtClean="0"/>
              <a:t> name must be removed.  The antenna name and </a:t>
            </a:r>
            <a:r>
              <a:rPr lang="en-US" dirty="0" err="1" smtClean="0"/>
              <a:t>radome</a:t>
            </a:r>
            <a:r>
              <a:rPr lang="en-US" dirty="0" smtClean="0"/>
              <a:t> can be</a:t>
            </a:r>
            <a:r>
              <a:rPr lang="en-US" dirty="0" smtClean="0"/>
              <a:t>  copied </a:t>
            </a:r>
            <a:r>
              <a:rPr lang="en-US" dirty="0" smtClean="0"/>
              <a:t>directly from the </a:t>
            </a:r>
            <a:r>
              <a:rPr lang="en-US" dirty="0" err="1" smtClean="0"/>
              <a:t>rinex</a:t>
            </a:r>
            <a:r>
              <a:rPr lang="en-US" dirty="0" smtClean="0"/>
              <a:t> file if present.  One more ANTEX files must </a:t>
            </a:r>
            <a:r>
              <a:rPr lang="en-US" dirty="0" smtClean="0"/>
              <a:t>be specified </a:t>
            </a:r>
            <a:r>
              <a:rPr lang="en-US" dirty="0" smtClean="0"/>
              <a:t>with the ANTMOD_FILE command for the antenna names to be useful.</a:t>
            </a:r>
            <a:r>
              <a:rPr lang="en-US" dirty="0" smtClean="0"/>
              <a:t>  The </a:t>
            </a:r>
            <a:r>
              <a:rPr lang="en-US" dirty="0" smtClean="0"/>
              <a:t>receiver type DCB code can be optionally specified here as well (See RCV_TYPE</a:t>
            </a:r>
            <a:r>
              <a:rPr lang="en-US" dirty="0" smtClean="0"/>
              <a:t>  command</a:t>
            </a:r>
            <a:r>
              <a:rPr lang="en-US" dirty="0" smtClean="0"/>
              <a:t>).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12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@ RCV_TYPE</a:t>
            </a:r>
          </a:p>
          <a:p>
            <a:pPr>
              <a:buNone/>
            </a:pPr>
            <a:r>
              <a:rPr lang="en-US" dirty="0" smtClean="0"/>
              <a:t>@   Site  &lt;Receiver code N/P/C&gt;</a:t>
            </a:r>
          </a:p>
          <a:p>
            <a:pPr>
              <a:buNone/>
            </a:pPr>
            <a:r>
              <a:rPr lang="en-US" dirty="0" smtClean="0"/>
              <a:t>Specifies the type of data-code-bias (DCB) correction needed for the receiver. </a:t>
            </a:r>
            <a:r>
              <a:rPr lang="en-US" dirty="0" smtClean="0"/>
              <a:t>  Code </a:t>
            </a:r>
            <a:r>
              <a:rPr lang="en-US" dirty="0" smtClean="0"/>
              <a:t>specifies the type of L1 and L2 ranges being measures.  The choices are</a:t>
            </a:r>
          </a:p>
          <a:p>
            <a:pPr>
              <a:buNone/>
            </a:pPr>
            <a:r>
              <a:rPr lang="en-US" dirty="0" smtClean="0"/>
              <a:t>P -- </a:t>
            </a:r>
            <a:r>
              <a:rPr lang="en-US" dirty="0" err="1" smtClean="0"/>
              <a:t>Pcode</a:t>
            </a:r>
            <a:r>
              <a:rPr lang="en-US" dirty="0" smtClean="0"/>
              <a:t>, C -- C/A and N C/A with cross</a:t>
            </a:r>
            <a:r>
              <a:rPr lang="en-US" dirty="0" smtClean="0"/>
              <a:t> correlation </a:t>
            </a:r>
            <a:r>
              <a:rPr lang="en-US" dirty="0" smtClean="0"/>
              <a:t>for L2 range.  The </a:t>
            </a:r>
            <a:r>
              <a:rPr lang="en-US" dirty="0" smtClean="0"/>
              <a:t>codes can </a:t>
            </a:r>
            <a:r>
              <a:rPr lang="en-US" dirty="0" smtClean="0"/>
              <a:t>be found in </a:t>
            </a:r>
            <a:r>
              <a:rPr lang="en-US" dirty="0" err="1" smtClean="0"/>
              <a:t>gamit/tables/rcvant.dat</a:t>
            </a:r>
            <a:r>
              <a:rPr lang="en-US" dirty="0" smtClean="0"/>
              <a:t>.  These codes can also be given in </a:t>
            </a:r>
            <a:r>
              <a:rPr lang="en-US" dirty="0" smtClean="0"/>
              <a:t>the </a:t>
            </a:r>
            <a:r>
              <a:rPr lang="en-US" dirty="0" err="1" smtClean="0"/>
              <a:t>ante_off</a:t>
            </a:r>
            <a:r>
              <a:rPr lang="en-US" dirty="0" smtClean="0"/>
              <a:t> </a:t>
            </a:r>
            <a:r>
              <a:rPr lang="en-US" dirty="0" smtClean="0"/>
              <a:t>command.  An up-to-date DCB_FILE command must be used to specify </a:t>
            </a:r>
            <a:r>
              <a:rPr lang="en-US" dirty="0" smtClean="0"/>
              <a:t>the DCB </a:t>
            </a:r>
            <a:r>
              <a:rPr lang="en-US" dirty="0" smtClean="0"/>
              <a:t>biases. The files are available from the MIT ftp site and update once </a:t>
            </a:r>
            <a:r>
              <a:rPr lang="en-US" dirty="0" smtClean="0"/>
              <a:t>per month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13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@ SITE_STATS</a:t>
            </a:r>
          </a:p>
          <a:p>
            <a:pPr>
              <a:buNone/>
            </a:pPr>
            <a:r>
              <a:rPr lang="en-US" dirty="0" smtClean="0"/>
              <a:t>@   Site  &lt;Apriori </a:t>
            </a:r>
            <a:r>
              <a:rPr lang="en-US" dirty="0" err="1" smtClean="0"/>
              <a:t>Sigmas</a:t>
            </a:r>
            <a:r>
              <a:rPr lang="en-US" dirty="0" smtClean="0"/>
              <a:t> in XYZ (</a:t>
            </a:r>
            <a:r>
              <a:rPr lang="en-US" dirty="0" err="1" smtClean="0"/>
              <a:t>m</a:t>
            </a:r>
            <a:r>
              <a:rPr lang="en-US" dirty="0" smtClean="0"/>
              <a:t>)&gt;  &lt;RW noises in XYZ (</a:t>
            </a:r>
            <a:r>
              <a:rPr lang="en-US" dirty="0" err="1" smtClean="0"/>
              <a:t>m/sqrt(sec</a:t>
            </a:r>
            <a:r>
              <a:rPr lang="en-US" dirty="0" smtClean="0"/>
              <a:t>))&gt;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Same as track except units here are per </a:t>
            </a:r>
            <a:r>
              <a:rPr lang="en-US" dirty="0" err="1" smtClean="0"/>
              <a:t>sqrt(seconds</a:t>
            </a:r>
            <a:r>
              <a:rPr lang="en-US" dirty="0" smtClean="0"/>
              <a:t>) always (not </a:t>
            </a:r>
            <a:r>
              <a:rPr lang="en-US" dirty="0" err="1" smtClean="0"/>
              <a:t>time_unit</a:t>
            </a:r>
            <a:r>
              <a:rPr lang="en-US" dirty="0" smtClean="0"/>
              <a:t> command here).</a:t>
            </a:r>
          </a:p>
          <a:p>
            <a:pPr>
              <a:buNone/>
            </a:pPr>
            <a:r>
              <a:rPr lang="en-US" dirty="0" smtClean="0"/>
              <a:t>@ ATM_STATS</a:t>
            </a:r>
          </a:p>
          <a:p>
            <a:pPr>
              <a:buNone/>
            </a:pPr>
            <a:r>
              <a:rPr lang="en-US" dirty="0" smtClean="0"/>
              <a:t>@   Site  &lt;Apriori Zenith delay sigma&gt; &lt;RW noise in Zenith delay&gt; &lt;RW </a:t>
            </a:r>
            <a:r>
              <a:rPr lang="en-US" dirty="0" err="1" smtClean="0"/>
              <a:t>dH/dt</a:t>
            </a:r>
            <a:r>
              <a:rPr lang="en-US" dirty="0" smtClean="0"/>
              <a:t> noise&gt;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Same as track with second as time unit.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14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trackRT</a:t>
            </a:r>
            <a:r>
              <a:rPr lang="en-US" dirty="0" smtClean="0"/>
              <a:t> uses a combination of the Melbourne-</a:t>
            </a:r>
            <a:r>
              <a:rPr lang="en-US" dirty="0" err="1" smtClean="0"/>
              <a:t>Wubbena</a:t>
            </a:r>
            <a:r>
              <a:rPr lang="en-US" dirty="0" smtClean="0"/>
              <a:t> </a:t>
            </a:r>
            <a:r>
              <a:rPr lang="en-US" dirty="0" err="1" smtClean="0"/>
              <a:t>widelane</a:t>
            </a:r>
            <a:r>
              <a:rPr lang="en-US" dirty="0" smtClean="0"/>
              <a:t> (MW-WL), the </a:t>
            </a:r>
            <a:r>
              <a:rPr lang="en-US" dirty="0" smtClean="0"/>
              <a:t>extra </a:t>
            </a:r>
            <a:r>
              <a:rPr lang="en-US" dirty="0" err="1" smtClean="0"/>
              <a:t>widelane</a:t>
            </a:r>
            <a:r>
              <a:rPr lang="en-US" dirty="0" smtClean="0"/>
              <a:t> </a:t>
            </a:r>
            <a:r>
              <a:rPr lang="en-US" dirty="0" smtClean="0"/>
              <a:t>(EX-WL) and the floating point estimates of the ionospheric free ambiguity (LC</a:t>
            </a:r>
            <a:r>
              <a:rPr lang="en-US" dirty="0" smtClean="0"/>
              <a:t>) to </a:t>
            </a:r>
            <a:r>
              <a:rPr lang="en-US" dirty="0" smtClean="0"/>
              <a:t>resolve integer ambiguities. 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we denote the number of integer cycle </a:t>
            </a:r>
            <a:r>
              <a:rPr lang="en-US" dirty="0" smtClean="0"/>
              <a:t>ambiguities at </a:t>
            </a:r>
            <a:r>
              <a:rPr lang="en-US" dirty="0" smtClean="0"/>
              <a:t>L1 and L2 by N1 and N2, </a:t>
            </a:r>
            <a:r>
              <a:rPr lang="en-US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MW</a:t>
            </a:r>
            <a:r>
              <a:rPr lang="en-US" dirty="0" smtClean="0"/>
              <a:t>-WL is an estimate of N1-N2 based on phase and </a:t>
            </a:r>
            <a:r>
              <a:rPr lang="en-US" dirty="0" smtClean="0"/>
              <a:t>range data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</a:t>
            </a:r>
            <a:r>
              <a:rPr lang="en-US" dirty="0" smtClean="0"/>
              <a:t>-WL = N1 - f1/f2 N2 and is an integer for L1 cycles, but 1.283 N2 for L2 cycles</a:t>
            </a:r>
            <a:r>
              <a:rPr lang="en-US" dirty="0" smtClean="0"/>
              <a:t>;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LC = 2.546 N1 - 1.984 N2.  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EX-WL is unaffected by geometric ranges changes, but does  depend on the ionospheric delay. 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 smtClean="0"/>
              <a:t>short baselines, the EX-WL should be near zero for correct choices of N1 and N2.  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LC residual should also be near zero when N1 and N2 are correct.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15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problem in ambiguity resolution is that </a:t>
            </a:r>
            <a:r>
              <a:rPr lang="en-US" dirty="0" smtClean="0"/>
              <a:t>different </a:t>
            </a:r>
            <a:r>
              <a:rPr lang="en-US" dirty="0" smtClean="0"/>
              <a:t>choices of N1 </a:t>
            </a:r>
            <a:r>
              <a:rPr lang="en-US" dirty="0" smtClean="0"/>
              <a:t>and N2 </a:t>
            </a:r>
            <a:r>
              <a:rPr lang="en-US" dirty="0" smtClean="0"/>
              <a:t>can make different linear combinations small. 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</a:t>
            </a:r>
            <a:r>
              <a:rPr lang="en-US" dirty="0" smtClean="0"/>
              <a:t>example, errors in N1 and N2 of</a:t>
            </a:r>
            <a:r>
              <a:rPr lang="en-US" dirty="0" smtClean="0"/>
              <a:t>  3 </a:t>
            </a:r>
            <a:r>
              <a:rPr lang="en-US" dirty="0" smtClean="0"/>
              <a:t>and 4 cycles will change LC by 0.298 cycles (56.6 mm), MW-WL by 1 cycle and EX-WL </a:t>
            </a:r>
            <a:r>
              <a:rPr lang="en-US" dirty="0" smtClean="0"/>
              <a:t>by 2.132 </a:t>
            </a:r>
            <a:r>
              <a:rPr lang="en-US" dirty="0" smtClean="0"/>
              <a:t>cycles (405 mm). 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On </a:t>
            </a:r>
            <a:r>
              <a:rPr lang="en-US" dirty="0" smtClean="0"/>
              <a:t>long baselines, at low elevation angles, ionospheric delays</a:t>
            </a:r>
            <a:r>
              <a:rPr lang="en-US" dirty="0" smtClean="0"/>
              <a:t>  of </a:t>
            </a:r>
            <a:r>
              <a:rPr lang="en-US" dirty="0" smtClean="0"/>
              <a:t>400 mm</a:t>
            </a:r>
            <a:r>
              <a:rPr lang="en-US" dirty="0" smtClean="0"/>
              <a:t> (2 cycles) are </a:t>
            </a:r>
            <a:r>
              <a:rPr lang="en-US" dirty="0" smtClean="0"/>
              <a:t>common. </a:t>
            </a:r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most common error is a N1=N2=1 cycle error.  For </a:t>
            </a:r>
            <a:r>
              <a:rPr lang="en-US" dirty="0" smtClean="0"/>
              <a:t>this combination</a:t>
            </a:r>
            <a:r>
              <a:rPr lang="en-US" dirty="0" smtClean="0"/>
              <a:t>, the MW-WL is unaffected and LC changes by 0.562 </a:t>
            </a:r>
            <a:r>
              <a:rPr lang="en-US" dirty="0" err="1" smtClean="0"/>
              <a:t>cyc</a:t>
            </a:r>
            <a:r>
              <a:rPr lang="en-US" dirty="0" smtClean="0"/>
              <a:t> (107 mm) and EX-WL </a:t>
            </a:r>
            <a:r>
              <a:rPr lang="en-US" dirty="0" smtClean="0"/>
              <a:t>by 0.283 </a:t>
            </a:r>
            <a:r>
              <a:rPr lang="en-US" dirty="0" err="1" smtClean="0"/>
              <a:t>cyc</a:t>
            </a:r>
            <a:r>
              <a:rPr lang="en-US" dirty="0" smtClean="0"/>
              <a:t> (54 mm).  Even on relative short baselines, 54 mm ionospheric delays are </a:t>
            </a:r>
            <a:r>
              <a:rPr lang="en-US" dirty="0" smtClean="0"/>
              <a:t>common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16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to control 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@ AMB_SET &lt;</a:t>
            </a:r>
            <a:r>
              <a:rPr lang="en-US" dirty="0" err="1" smtClean="0"/>
              <a:t>RelRank</a:t>
            </a:r>
            <a:r>
              <a:rPr lang="en-US" dirty="0" smtClean="0"/>
              <a:t>&gt; &lt;</a:t>
            </a:r>
            <a:r>
              <a:rPr lang="en-US" dirty="0" err="1" smtClean="0"/>
              <a:t>FloatSigma</a:t>
            </a:r>
            <a:r>
              <a:rPr lang="en-US" dirty="0" smtClean="0"/>
              <a:t> (2)&gt; &lt;MWWL Fact&gt; &lt;EXWL Fact&gt; &lt;Min </a:t>
            </a:r>
            <a:r>
              <a:rPr lang="en-US" dirty="0" err="1" smtClean="0"/>
              <a:t>AmbSig</a:t>
            </a:r>
            <a:r>
              <a:rPr lang="en-US" dirty="0" smtClean="0"/>
              <a:t>&gt;  &lt;</a:t>
            </a:r>
            <a:r>
              <a:rPr lang="en-US" dirty="0" err="1" smtClean="0"/>
              <a:t>MaxChi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Sets parameters for ambiguity resolution.  The input parameters are: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RelRank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&lt;WL min&gt;          </a:t>
            </a:r>
            <a:r>
              <a:rPr lang="en-US" dirty="0" err="1" smtClean="0"/>
              <a:t>Minumum</a:t>
            </a:r>
            <a:r>
              <a:rPr lang="en-US" dirty="0" smtClean="0"/>
              <a:t> of values need to allow bias fixing</a:t>
            </a:r>
          </a:p>
          <a:p>
            <a:pPr>
              <a:buNone/>
            </a:pPr>
            <a:r>
              <a:rPr lang="en-US" dirty="0" smtClean="0"/>
              <a:t>&lt;WL </a:t>
            </a:r>
            <a:r>
              <a:rPr lang="en-US" dirty="0" err="1" smtClean="0"/>
              <a:t>avN</a:t>
            </a:r>
            <a:r>
              <a:rPr lang="en-US" dirty="0" smtClean="0"/>
              <a:t>&gt;          Maximum number to be used in computing sigma of mean MW-WL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FloatSigma</a:t>
            </a:r>
            <a:r>
              <a:rPr lang="en-US" dirty="0" smtClean="0"/>
              <a:t> (2)&gt;  Minimum sigma for LC and MW-WL for ambiguity </a:t>
            </a:r>
            <a:r>
              <a:rPr lang="en-US" dirty="0" smtClean="0"/>
              <a:t>fixing</a:t>
            </a:r>
          </a:p>
          <a:p>
            <a:pPr>
              <a:buNone/>
            </a:pPr>
            <a:r>
              <a:rPr lang="en-US" dirty="0" smtClean="0"/>
              <a:t>&lt;MWWL Fact&gt;       Weighting factor for MW-WL in chi**2</a:t>
            </a:r>
          </a:p>
          <a:p>
            <a:pPr>
              <a:buNone/>
            </a:pPr>
            <a:r>
              <a:rPr lang="en-US" dirty="0" smtClean="0"/>
              <a:t>&lt;EXWL Fact&gt;       Weighting factor for extra-wide </a:t>
            </a:r>
            <a:r>
              <a:rPr lang="en-US" dirty="0" err="1" smtClean="0"/>
              <a:t>lange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&lt;Min </a:t>
            </a:r>
            <a:r>
              <a:rPr lang="en-US" dirty="0" err="1" smtClean="0"/>
              <a:t>AmbSig</a:t>
            </a:r>
            <a:r>
              <a:rPr lang="en-US" dirty="0" smtClean="0"/>
              <a:t>&gt;      Minimum sigma to assigned to float estimates of ambiguities.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MaxChi</a:t>
            </a:r>
            <a:r>
              <a:rPr lang="en-US" dirty="0" smtClean="0"/>
              <a:t>&gt;          Max chi**2 value allowed for ambiguity to be resolved.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command is similar to the </a:t>
            </a:r>
            <a:r>
              <a:rPr lang="en-US" dirty="0" err="1" smtClean="0"/>
              <a:t>float_type</a:t>
            </a:r>
            <a:r>
              <a:rPr lang="en-US" dirty="0" smtClean="0"/>
              <a:t> command in track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17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to control 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@ EXWL_SET   &lt;Jump&gt; &lt;Min Sigma&gt; &lt;Scale&gt; &lt;</a:t>
            </a:r>
            <a:r>
              <a:rPr lang="en-US" dirty="0" err="1" smtClean="0"/>
              <a:t>Elev</a:t>
            </a:r>
            <a:r>
              <a:rPr lang="en-US" dirty="0" smtClean="0"/>
              <a:t> Fact&gt;</a:t>
            </a:r>
          </a:p>
          <a:p>
            <a:pPr>
              <a:buNone/>
            </a:pPr>
            <a:r>
              <a:rPr lang="en-US" dirty="0" smtClean="0"/>
              <a:t>&lt;Jump&gt;      -- magnitude of jump in EX-WL to have cycle slip added (default 0.10)</a:t>
            </a:r>
          </a:p>
          <a:p>
            <a:pPr>
              <a:buNone/>
            </a:pPr>
            <a:r>
              <a:rPr lang="en-US" dirty="0" smtClean="0"/>
              <a:t>&lt;Min Sigma&gt; -- minimum sigma for mean ex-</a:t>
            </a:r>
            <a:r>
              <a:rPr lang="en-US" dirty="0" err="1" smtClean="0"/>
              <a:t>wl</a:t>
            </a:r>
            <a:r>
              <a:rPr lang="en-US" dirty="0" smtClean="0"/>
              <a:t> (cycles, default 0.02 cycles)</a:t>
            </a:r>
          </a:p>
          <a:p>
            <a:pPr>
              <a:buNone/>
            </a:pPr>
            <a:r>
              <a:rPr lang="en-US" dirty="0" smtClean="0"/>
              <a:t>&lt;Scale&gt;     -- Scaling factor for length. Scale 0.1 results in 0.1 </a:t>
            </a:r>
            <a:r>
              <a:rPr lang="en-US" dirty="0" smtClean="0"/>
              <a:t>cycles over </a:t>
            </a:r>
            <a:r>
              <a:rPr lang="en-US" dirty="0" smtClean="0"/>
              <a:t>100 km (default)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Elev</a:t>
            </a:r>
            <a:r>
              <a:rPr lang="en-US" dirty="0" smtClean="0"/>
              <a:t> Factor&gt; -- Elevation angle factor that increases sigma as (1 + factor/</a:t>
            </a:r>
            <a:r>
              <a:rPr lang="en-US" dirty="0" err="1" smtClean="0"/>
              <a:t>sin(elev</a:t>
            </a:r>
            <a:r>
              <a:rPr lang="en-US" dirty="0" smtClean="0"/>
              <a:t>)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command is set tolerances for adding a new cycle slip to the processing.  The length dependent term of different length baselines in the processing.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18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to control 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@ MWWL_SET   &lt;Jump&gt; &lt;Min Sigma&gt; &lt;Max Averaging number&gt; &lt;Min number&gt;</a:t>
            </a:r>
          </a:p>
          <a:p>
            <a:pPr>
              <a:buNone/>
            </a:pPr>
            <a:r>
              <a:rPr lang="en-US" dirty="0" smtClean="0"/>
              <a:t>&lt;Jump&gt;      -- magnitude of jump in MW-WL to have cycle slip added (default 5.0)</a:t>
            </a:r>
          </a:p>
          <a:p>
            <a:pPr>
              <a:buNone/>
            </a:pPr>
            <a:r>
              <a:rPr lang="en-US" dirty="0" smtClean="0"/>
              <a:t>&lt;Min Sigma&gt; -- minimum sigma for mean MW-WL (cycles, default 0.10 cycles)</a:t>
            </a:r>
          </a:p>
          <a:p>
            <a:pPr>
              <a:buNone/>
            </a:pPr>
            <a:r>
              <a:rPr lang="en-US" dirty="0" smtClean="0"/>
              <a:t>&lt;Max Averaging number&gt; -- Maximum number of values to use to compute mean sigma</a:t>
            </a:r>
          </a:p>
          <a:p>
            <a:pPr>
              <a:buNone/>
            </a:pPr>
            <a:r>
              <a:rPr lang="en-US" dirty="0" smtClean="0"/>
              <a:t>&lt;Min number&gt; -- Minimum number needed to resolve </a:t>
            </a:r>
            <a:r>
              <a:rPr lang="en-US" dirty="0" smtClean="0"/>
              <a:t>ambiguity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Cycle slip detection based on the MW-WL lines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19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TrackRT/TrackRTr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TrackRT</a:t>
            </a:r>
            <a:r>
              <a:rPr lang="en-US" dirty="0" smtClean="0"/>
              <a:t> and </a:t>
            </a:r>
            <a:r>
              <a:rPr lang="en-US" dirty="0" err="1" smtClean="0"/>
              <a:t>TrackRTr</a:t>
            </a:r>
            <a:r>
              <a:rPr lang="en-US" dirty="0" smtClean="0"/>
              <a:t> share many commands in common with track but there are some additional commands and some classes of commands that operate differently due to the real-time nature of </a:t>
            </a:r>
            <a:r>
              <a:rPr lang="en-US" smtClean="0"/>
              <a:t>the processing.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to control 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@ DD_SET &lt;Jump (cycle)&gt; &lt;Min Number&gt; </a:t>
            </a:r>
          </a:p>
          <a:p>
            <a:pPr>
              <a:buNone/>
            </a:pPr>
            <a:r>
              <a:rPr lang="en-US" dirty="0" smtClean="0"/>
              <a:t>Sets parameters for double difference processing.</a:t>
            </a:r>
          </a:p>
          <a:p>
            <a:pPr>
              <a:buNone/>
            </a:pPr>
            <a:r>
              <a:rPr lang="en-US" dirty="0" smtClean="0"/>
              <a:t>&lt;Jump (cycle)&gt; -- Magnitude of jump in double differences on bias fixed data </a:t>
            </a:r>
            <a:r>
              <a:rPr lang="en-US" dirty="0" smtClean="0"/>
              <a:t>that  </a:t>
            </a:r>
            <a:r>
              <a:rPr lang="en-US" dirty="0" smtClean="0"/>
              <a:t>will introduce a cycle slip</a:t>
            </a:r>
          </a:p>
          <a:p>
            <a:pPr>
              <a:buNone/>
            </a:pPr>
            <a:r>
              <a:rPr lang="en-US" dirty="0" smtClean="0"/>
              <a:t>&lt;Min Number&gt;   --</a:t>
            </a:r>
            <a:r>
              <a:rPr lang="en-US" dirty="0" smtClean="0"/>
              <a:t> Minimum </a:t>
            </a:r>
            <a:r>
              <a:rPr lang="en-US" dirty="0" smtClean="0"/>
              <a:t>number of double differences for</a:t>
            </a:r>
            <a:r>
              <a:rPr lang="en-US" dirty="0" smtClean="0"/>
              <a:t> an epoch </a:t>
            </a:r>
            <a:r>
              <a:rPr lang="en-US" dirty="0" smtClean="0"/>
              <a:t>to be processed</a:t>
            </a:r>
            <a:r>
              <a:rPr lang="en-US" dirty="0" smtClean="0"/>
              <a:t>.  (</a:t>
            </a:r>
            <a:r>
              <a:rPr lang="en-US" dirty="0" smtClean="0"/>
              <a:t>If too few</a:t>
            </a:r>
            <a:r>
              <a:rPr lang="en-US" dirty="0" smtClean="0"/>
              <a:t> double differences than </a:t>
            </a:r>
            <a:r>
              <a:rPr lang="en-US" dirty="0" smtClean="0"/>
              <a:t>errors in the data can</a:t>
            </a:r>
            <a:r>
              <a:rPr lang="en-US" dirty="0" smtClean="0"/>
              <a:t> not be </a:t>
            </a:r>
            <a:r>
              <a:rPr lang="en-US" dirty="0" smtClean="0"/>
              <a:t>detected</a:t>
            </a:r>
            <a:r>
              <a:rPr lang="en-US" dirty="0" smtClean="0"/>
              <a:t> and </a:t>
            </a:r>
            <a:r>
              <a:rPr lang="en-US" dirty="0" smtClean="0"/>
              <a:t>this </a:t>
            </a:r>
            <a:r>
              <a:rPr lang="en-US" dirty="0" smtClean="0"/>
              <a:t>can cause </a:t>
            </a:r>
            <a:r>
              <a:rPr lang="en-US" dirty="0" smtClean="0"/>
              <a:t>large position errors, default of 4 double differences </a:t>
            </a:r>
            <a:r>
              <a:rPr lang="en-US" dirty="0" smtClean="0"/>
              <a:t>allows redundancy)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20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to control ambiguity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@ RMS_EDIT_TOL &lt;</a:t>
            </a:r>
            <a:r>
              <a:rPr lang="en-US" dirty="0" err="1" smtClean="0"/>
              <a:t>n</a:t>
            </a:r>
            <a:r>
              <a:rPr lang="en-US" dirty="0" smtClean="0"/>
              <a:t>-sigma Tolerance&gt; &lt;min sigma&gt; &lt;Reset number&gt;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n</a:t>
            </a:r>
            <a:r>
              <a:rPr lang="en-US" dirty="0" smtClean="0"/>
              <a:t>-sigma tolerance&gt; is an </a:t>
            </a:r>
            <a:r>
              <a:rPr lang="en-US" dirty="0" err="1" smtClean="0"/>
              <a:t>n</a:t>
            </a:r>
            <a:r>
              <a:rPr lang="en-US" dirty="0" smtClean="0"/>
              <a:t>-sigma condition where sigma is based on data noise model.</a:t>
            </a:r>
          </a:p>
          <a:p>
            <a:pPr>
              <a:buNone/>
            </a:pPr>
            <a:r>
              <a:rPr lang="en-US" dirty="0" smtClean="0"/>
              <a:t>&lt;min sigma&gt; Minimum phase sigma to use</a:t>
            </a:r>
            <a:r>
              <a:rPr lang="en-US" dirty="0" smtClean="0"/>
              <a:t> so </a:t>
            </a:r>
            <a:r>
              <a:rPr lang="en-US" dirty="0" smtClean="0"/>
              <a:t>that no phase residual less </a:t>
            </a:r>
            <a:r>
              <a:rPr lang="en-US" dirty="0" smtClean="0"/>
              <a:t>than  &lt;</a:t>
            </a:r>
            <a:r>
              <a:rPr lang="en-US" dirty="0" smtClean="0"/>
              <a:t>min sigma&gt;*&lt;</a:t>
            </a:r>
            <a:r>
              <a:rPr lang="en-US" dirty="0" err="1" smtClean="0"/>
              <a:t>n</a:t>
            </a:r>
            <a:r>
              <a:rPr lang="en-US" dirty="0" smtClean="0"/>
              <a:t>-sigma tolerance&gt; are deleted</a:t>
            </a:r>
          </a:p>
          <a:p>
            <a:pPr>
              <a:buNone/>
            </a:pPr>
            <a:r>
              <a:rPr lang="en-US" dirty="0" smtClean="0"/>
              <a:t>&lt;Reset number&gt; number of sequential delete data, before</a:t>
            </a:r>
            <a:r>
              <a:rPr lang="en-US" dirty="0" smtClean="0"/>
              <a:t> ambiguity </a:t>
            </a:r>
            <a:r>
              <a:rPr lang="en-US" dirty="0" smtClean="0"/>
              <a:t>and cycle </a:t>
            </a:r>
            <a:r>
              <a:rPr lang="en-US" dirty="0" smtClean="0"/>
              <a:t>slips </a:t>
            </a:r>
            <a:r>
              <a:rPr lang="en-US" dirty="0" smtClean="0"/>
              <a:t>are reset (assumed missed cycle slip)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a post-fit editing option to remove bad data.  Data epoch is re-processed if data are deleted.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21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@ STATUS &lt;type&gt; &lt;# epoch&gt;</a:t>
            </a:r>
          </a:p>
          <a:p>
            <a:pPr>
              <a:buNone/>
            </a:pPr>
            <a:r>
              <a:rPr lang="en-US" dirty="0" smtClean="0"/>
              <a:t>Writes status information to the current summary file at &lt;# epoch&gt; intervals</a:t>
            </a:r>
          </a:p>
          <a:p>
            <a:pPr>
              <a:buNone/>
            </a:pPr>
            <a:r>
              <a:rPr lang="en-US" dirty="0" smtClean="0"/>
              <a:t>The types of reports are given by "type"</a:t>
            </a:r>
          </a:p>
          <a:p>
            <a:pPr>
              <a:buNone/>
            </a:pPr>
            <a:r>
              <a:rPr lang="en-US" dirty="0" smtClean="0"/>
              <a:t>P -- Parameter estimates</a:t>
            </a:r>
          </a:p>
          <a:p>
            <a:pPr>
              <a:buNone/>
            </a:pPr>
            <a:r>
              <a:rPr lang="en-US" dirty="0" smtClean="0"/>
              <a:t>A -- Ambiguity resolution report (shows resolved and unresolved)</a:t>
            </a:r>
          </a:p>
          <a:p>
            <a:pPr>
              <a:buNone/>
            </a:pPr>
            <a:r>
              <a:rPr lang="en-US" dirty="0" smtClean="0"/>
              <a:t>W -- </a:t>
            </a:r>
            <a:r>
              <a:rPr lang="en-US" dirty="0" err="1" smtClean="0"/>
              <a:t>Widelanes</a:t>
            </a:r>
            <a:r>
              <a:rPr lang="en-US" dirty="0" smtClean="0"/>
              <a:t> (Melbourne-</a:t>
            </a:r>
            <a:r>
              <a:rPr lang="en-US" dirty="0" err="1" smtClean="0"/>
              <a:t>Wubbena</a:t>
            </a:r>
            <a:r>
              <a:rPr lang="en-US" dirty="0" smtClean="0"/>
              <a:t> and Extra-</a:t>
            </a:r>
            <a:r>
              <a:rPr lang="en-US" dirty="0" err="1" smtClean="0"/>
              <a:t>widelanes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R -- </a:t>
            </a:r>
            <a:r>
              <a:rPr lang="en-US" dirty="0" err="1" smtClean="0"/>
              <a:t>Postfit</a:t>
            </a:r>
            <a:r>
              <a:rPr lang="en-US" dirty="0" smtClean="0"/>
              <a:t> residuals are current epoch</a:t>
            </a:r>
          </a:p>
          <a:p>
            <a:pPr>
              <a:buNone/>
            </a:pPr>
            <a:r>
              <a:rPr lang="en-US" dirty="0" smtClean="0"/>
              <a:t>C -- Report current A and W entries only </a:t>
            </a:r>
          </a:p>
          <a:p>
            <a:pPr>
              <a:buNone/>
            </a:pPr>
            <a:r>
              <a:rPr lang="en-US" dirty="0" smtClean="0"/>
              <a:t>type PAWR will output all reports.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22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</a:t>
            </a:r>
            <a:r>
              <a:rPr lang="en-US" dirty="0" err="1" smtClean="0"/>
              <a:t>Evalutions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@ NUM_EPOCHS &lt;number&gt;</a:t>
            </a:r>
          </a:p>
          <a:p>
            <a:pPr>
              <a:buNone/>
            </a:pPr>
            <a:r>
              <a:rPr lang="en-US" dirty="0" smtClean="0"/>
              <a:t>&lt;number&gt; is the number of epochs of data to be processed before stopping. When </a:t>
            </a:r>
            <a:r>
              <a:rPr lang="en-US" dirty="0" smtClean="0"/>
              <a:t>short duration </a:t>
            </a:r>
            <a:r>
              <a:rPr lang="en-US" dirty="0" smtClean="0"/>
              <a:t>files are output (POS_ROOT command) the number of epochs may not be </a:t>
            </a:r>
            <a:r>
              <a:rPr lang="en-US" dirty="0" smtClean="0"/>
              <a:t>reached because </a:t>
            </a:r>
            <a:r>
              <a:rPr lang="en-US" dirty="0" smtClean="0"/>
              <a:t>the epoch counter is reset with each new file.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@ START_TIME &lt;</a:t>
            </a:r>
            <a:r>
              <a:rPr lang="en-US" dirty="0" err="1" smtClean="0"/>
              <a:t>yy</a:t>
            </a:r>
            <a:r>
              <a:rPr lang="en-US" dirty="0" smtClean="0"/>
              <a:t> mm </a:t>
            </a:r>
            <a:r>
              <a:rPr lang="en-US" dirty="0" err="1" smtClean="0"/>
              <a:t>dd</a:t>
            </a:r>
            <a:r>
              <a:rPr lang="en-US" dirty="0" smtClean="0"/>
              <a:t> </a:t>
            </a:r>
            <a:r>
              <a:rPr lang="en-US" dirty="0" err="1" smtClean="0"/>
              <a:t>hh</a:t>
            </a:r>
            <a:r>
              <a:rPr lang="en-US" dirty="0" smtClean="0"/>
              <a:t> min sec.&gt;</a:t>
            </a:r>
          </a:p>
          <a:p>
            <a:pPr>
              <a:buNone/>
            </a:pPr>
            <a:r>
              <a:rPr lang="en-US" dirty="0" smtClean="0"/>
              <a:t>Used to set the start time.  Useful with </a:t>
            </a:r>
            <a:r>
              <a:rPr lang="en-US" dirty="0" err="1" smtClean="0"/>
              <a:t>trackRTr</a:t>
            </a:r>
            <a:r>
              <a:rPr lang="en-US" dirty="0" smtClean="0"/>
              <a:t> to have the processing start at </a:t>
            </a:r>
            <a:r>
              <a:rPr lang="en-US" dirty="0" smtClean="0"/>
              <a:t>the same </a:t>
            </a:r>
            <a:r>
              <a:rPr lang="en-US" dirty="0" smtClean="0"/>
              <a:t>time as the </a:t>
            </a:r>
            <a:r>
              <a:rPr lang="en-US" dirty="0" err="1" smtClean="0"/>
              <a:t>realtime</a:t>
            </a:r>
            <a:r>
              <a:rPr lang="en-US" dirty="0" smtClean="0"/>
              <a:t> stream.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23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@ DEBUG &lt;Up to 10 epoch numbers in pairs&gt;</a:t>
            </a:r>
          </a:p>
          <a:p>
            <a:pPr>
              <a:buNone/>
            </a:pPr>
            <a:r>
              <a:rPr lang="en-US" dirty="0" smtClean="0"/>
              <a:t>Sets which epochs will report detailed debug and status information (see STATUS command</a:t>
            </a:r>
          </a:p>
          <a:p>
            <a:pPr>
              <a:buNone/>
            </a:pPr>
            <a:r>
              <a:rPr lang="en-US" dirty="0" smtClean="0"/>
              <a:t>as well).  The pairs are used as:</a:t>
            </a:r>
          </a:p>
          <a:p>
            <a:pPr>
              <a:buNone/>
            </a:pPr>
            <a:r>
              <a:rPr lang="en-US" dirty="0" smtClean="0"/>
              <a:t>1,2   -- Mostly model information.  Useful if data are generating </a:t>
            </a:r>
            <a:r>
              <a:rPr lang="en-US" dirty="0" smtClean="0"/>
              <a:t>large residuals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3,4   -- Parameter estimates, </a:t>
            </a:r>
            <a:r>
              <a:rPr lang="en-US" dirty="0" err="1" smtClean="0"/>
              <a:t>widelanes</a:t>
            </a:r>
            <a:r>
              <a:rPr lang="en-US" dirty="0" smtClean="0"/>
              <a:t>, residuals</a:t>
            </a:r>
          </a:p>
          <a:p>
            <a:pPr>
              <a:buNone/>
            </a:pPr>
            <a:r>
              <a:rPr lang="en-US" dirty="0" smtClean="0"/>
              <a:t>5,6   -- One-way OMC and single differences</a:t>
            </a:r>
          </a:p>
          <a:p>
            <a:pPr>
              <a:buNone/>
            </a:pPr>
            <a:r>
              <a:rPr lang="en-US" dirty="0" smtClean="0"/>
              <a:t>7,8   -- Not Used </a:t>
            </a:r>
          </a:p>
          <a:p>
            <a:pPr>
              <a:buNone/>
            </a:pPr>
            <a:r>
              <a:rPr lang="en-US" dirty="0" smtClean="0"/>
              <a:t>9,10  -- When 9 is non-zero, antenna model and SP3 </a:t>
            </a:r>
            <a:r>
              <a:rPr lang="en-US" dirty="0" smtClean="0"/>
              <a:t>information is output.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command is often used in the </a:t>
            </a:r>
            <a:r>
              <a:rPr lang="en-US" dirty="0" err="1" smtClean="0"/>
              <a:t>update_file</a:t>
            </a:r>
            <a:r>
              <a:rPr lang="en-US" dirty="0" smtClean="0"/>
              <a:t> command file.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24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@ RESET &lt;ALL/list of sites&gt;</a:t>
            </a:r>
          </a:p>
          <a:p>
            <a:pPr>
              <a:buNone/>
            </a:pPr>
            <a:r>
              <a:rPr lang="en-US" dirty="0" smtClean="0"/>
              <a:t>Reset command.  Resets the filter state vector and resolved</a:t>
            </a:r>
            <a:r>
              <a:rPr lang="en-US" dirty="0" smtClean="0"/>
              <a:t> ambiguities </a:t>
            </a:r>
            <a:r>
              <a:rPr lang="en-US" dirty="0" smtClean="0"/>
              <a:t>for </a:t>
            </a:r>
            <a:r>
              <a:rPr lang="en-US" dirty="0" smtClean="0"/>
              <a:t>a list </a:t>
            </a:r>
            <a:r>
              <a:rPr lang="en-US" dirty="0" smtClean="0"/>
              <a:t>of sites or ALL sites (generally used in the </a:t>
            </a:r>
            <a:r>
              <a:rPr lang="en-US" dirty="0" err="1" smtClean="0"/>
              <a:t>update_file</a:t>
            </a:r>
            <a:r>
              <a:rPr lang="en-US" dirty="0" smtClean="0"/>
              <a:t> to fix problems)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@ EXCLUDE_SVS &lt;list of PRN numbers to be excluded&gt;</a:t>
            </a:r>
          </a:p>
          <a:p>
            <a:pPr>
              <a:buNone/>
            </a:pPr>
            <a:r>
              <a:rPr lang="en-US" dirty="0" smtClean="0"/>
              <a:t>Excludes satellites from being processed.  Useful when a satellite is </a:t>
            </a:r>
            <a:r>
              <a:rPr lang="en-US" dirty="0" smtClean="0"/>
              <a:t>not in </a:t>
            </a:r>
            <a:r>
              <a:rPr lang="en-US" dirty="0" smtClean="0"/>
              <a:t>an SP3 file or </a:t>
            </a:r>
            <a:r>
              <a:rPr lang="en-US" dirty="0" smtClean="0"/>
              <a:t>not available </a:t>
            </a:r>
            <a:r>
              <a:rPr lang="en-US" dirty="0" smtClean="0"/>
              <a:t>during the times there are data.</a:t>
            </a:r>
          </a:p>
          <a:p>
            <a:pPr>
              <a:buNone/>
            </a:pPr>
            <a:r>
              <a:rPr lang="en-US" dirty="0" smtClean="0"/>
              <a:t>Example: </a:t>
            </a:r>
            <a:r>
              <a:rPr lang="en-US" dirty="0" err="1" smtClean="0"/>
              <a:t>exclude_svs</a:t>
            </a:r>
            <a:r>
              <a:rPr lang="en-US" dirty="0" smtClean="0"/>
              <a:t> 26 22 13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25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</a:t>
            </a:r>
            <a:r>
              <a:rPr lang="en-US" dirty="0" err="1" smtClean="0"/>
              <a:t>Evalution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@ UPDATE_FILE &lt;file name&gt;</a:t>
            </a:r>
          </a:p>
          <a:p>
            <a:pPr>
              <a:buNone/>
            </a:pPr>
            <a:r>
              <a:rPr lang="en-US" dirty="0" smtClean="0"/>
              <a:t>Allows new </a:t>
            </a:r>
            <a:r>
              <a:rPr lang="en-US" dirty="0" err="1" smtClean="0"/>
              <a:t>trackRT</a:t>
            </a:r>
            <a:r>
              <a:rPr lang="en-US" dirty="0" smtClean="0"/>
              <a:t> commands to be issued during a run.  Once the file is</a:t>
            </a:r>
            <a:r>
              <a:rPr lang="en-US" dirty="0" smtClean="0"/>
              <a:t>  read </a:t>
            </a:r>
            <a:r>
              <a:rPr lang="en-US" dirty="0" smtClean="0"/>
              <a:t>it needs to be deleted before the </a:t>
            </a:r>
            <a:r>
              <a:rPr lang="en-US" dirty="0" err="1" smtClean="0"/>
              <a:t>trackRT</a:t>
            </a:r>
            <a:r>
              <a:rPr lang="en-US" dirty="0" smtClean="0"/>
              <a:t> will re-read it.  File is</a:t>
            </a:r>
            <a:r>
              <a:rPr lang="en-US" dirty="0" smtClean="0"/>
              <a:t>  only </a:t>
            </a:r>
            <a:r>
              <a:rPr lang="en-US" dirty="0" smtClean="0"/>
              <a:t>read if it exists.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NOTE</a:t>
            </a:r>
            <a:r>
              <a:rPr lang="en-US" dirty="0" smtClean="0"/>
              <a:t>: File should be removed before </a:t>
            </a:r>
            <a:r>
              <a:rPr lang="en-US" dirty="0" err="1" smtClean="0"/>
              <a:t>trackRT</a:t>
            </a:r>
            <a:r>
              <a:rPr lang="en-US" dirty="0" smtClean="0"/>
              <a:t> </a:t>
            </a:r>
            <a:r>
              <a:rPr lang="en-US" dirty="0" smtClean="0"/>
              <a:t>is run </a:t>
            </a:r>
            <a:r>
              <a:rPr lang="en-US" dirty="0" smtClean="0"/>
              <a:t>or else it will be read when the command file is read (</a:t>
            </a:r>
            <a:r>
              <a:rPr lang="en-US" dirty="0" err="1" smtClean="0"/>
              <a:t>ie</a:t>
            </a:r>
            <a:r>
              <a:rPr lang="en-US" dirty="0" smtClean="0"/>
              <a:t>., it </a:t>
            </a:r>
            <a:r>
              <a:rPr lang="en-US" dirty="0" smtClean="0"/>
              <a:t>will overwrite </a:t>
            </a:r>
            <a:r>
              <a:rPr lang="en-US" dirty="0" smtClean="0"/>
              <a:t>the commands in the command file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Generally, we keep a file of a different name and then copy it to the &lt;file name&gt; here when we want it to be used.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26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written to summary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Cycle </a:t>
            </a:r>
            <a:r>
              <a:rPr lang="en-US" dirty="0" smtClean="0"/>
              <a:t>slip detection:</a:t>
            </a:r>
            <a:br>
              <a:rPr lang="en-US" dirty="0" smtClean="0"/>
            </a:br>
            <a:r>
              <a:rPr lang="en-US" sz="2000" dirty="0" smtClean="0"/>
              <a:t>CSLIP </a:t>
            </a:r>
            <a:r>
              <a:rPr lang="en-US" sz="2000" dirty="0" err="1" smtClean="0"/>
              <a:t>Ep</a:t>
            </a:r>
            <a:r>
              <a:rPr lang="en-US" sz="2000" dirty="0" smtClean="0"/>
              <a:t>    540 Site THMG G 29 DMW-WL/</a:t>
            </a:r>
            <a:r>
              <a:rPr lang="en-US" sz="2000" dirty="0" err="1" smtClean="0"/>
              <a:t>Tol</a:t>
            </a:r>
            <a:r>
              <a:rPr lang="en-US" sz="2000" dirty="0" smtClean="0"/>
              <a:t>         4.31  4.00 DEX-WL/</a:t>
            </a:r>
            <a:r>
              <a:rPr lang="en-US" sz="2000" dirty="0" err="1" smtClean="0"/>
              <a:t>Tol</a:t>
            </a:r>
            <a:r>
              <a:rPr lang="en-US" sz="2000" dirty="0" smtClean="0"/>
              <a:t>         1.78  0.20 </a:t>
            </a:r>
            <a:r>
              <a:rPr lang="en-US" sz="2000" dirty="0" err="1" smtClean="0"/>
              <a:t>cyc</a:t>
            </a:r>
            <a:r>
              <a:rPr lang="en-US" sz="2000" dirty="0" smtClean="0"/>
              <a:t>, </a:t>
            </a:r>
            <a:r>
              <a:rPr lang="en-US" sz="2000" dirty="0" err="1" smtClean="0"/>
              <a:t>Elev</a:t>
            </a:r>
            <a:r>
              <a:rPr lang="en-US" sz="2000" dirty="0" smtClean="0"/>
              <a:t> 10.00 </a:t>
            </a:r>
            <a:r>
              <a:rPr lang="en-US" sz="2000" dirty="0" smtClean="0"/>
              <a:t>deg</a:t>
            </a:r>
          </a:p>
          <a:p>
            <a:r>
              <a:rPr lang="en-US" dirty="0" smtClean="0"/>
              <a:t>This case show a slip detected with MW-WL and EX-WL jumps.  The values of the jump and the current tolerance are reported.</a:t>
            </a:r>
          </a:p>
          <a:p>
            <a:r>
              <a:rPr lang="en-US" dirty="0" smtClean="0"/>
              <a:t>Double difference residual slip</a:t>
            </a:r>
          </a:p>
          <a:p>
            <a:pPr>
              <a:buNone/>
            </a:pPr>
            <a:r>
              <a:rPr lang="en-US" sz="1800" dirty="0" smtClean="0"/>
              <a:t>CSLIP </a:t>
            </a:r>
            <a:r>
              <a:rPr lang="en-US" sz="1800" dirty="0" err="1" smtClean="0"/>
              <a:t>Ep</a:t>
            </a:r>
            <a:r>
              <a:rPr lang="en-US" sz="1800" dirty="0" smtClean="0"/>
              <a:t>     12 Site P496 G 15 DD RESID        -4.80  </a:t>
            </a:r>
            <a:r>
              <a:rPr lang="en-US" sz="1800" dirty="0" err="1" smtClean="0"/>
              <a:t>Tol</a:t>
            </a:r>
            <a:r>
              <a:rPr lang="en-US" sz="1800" dirty="0" smtClean="0"/>
              <a:t>  0.50 </a:t>
            </a:r>
            <a:r>
              <a:rPr lang="en-US" sz="1800" dirty="0" err="1" smtClean="0"/>
              <a:t>cyc</a:t>
            </a:r>
            <a:r>
              <a:rPr lang="en-US" sz="1800" dirty="0" smtClean="0"/>
              <a:t>, </a:t>
            </a:r>
            <a:r>
              <a:rPr lang="en-US" sz="1800" dirty="0" err="1" smtClean="0"/>
              <a:t>Elev</a:t>
            </a:r>
            <a:r>
              <a:rPr lang="en-US" sz="1800" dirty="0" smtClean="0"/>
              <a:t>  23.45 </a:t>
            </a:r>
            <a:r>
              <a:rPr lang="en-US" sz="1800" smtClean="0"/>
              <a:t>deg</a:t>
            </a:r>
            <a:endParaRPr lang="en-US" sz="180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27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written to summary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Resolve ambiguities:</a:t>
            </a:r>
            <a:br>
              <a:rPr lang="en-US" dirty="0" smtClean="0"/>
            </a:br>
            <a:r>
              <a:rPr lang="en-US" dirty="0" smtClean="0"/>
              <a:t>When ambiguities are resolved, three lines are output giving the </a:t>
            </a:r>
            <a:r>
              <a:rPr lang="en-US" dirty="0" smtClean="0"/>
              <a:t>statistics (lines are wrapped here)</a:t>
            </a:r>
          </a:p>
          <a:p>
            <a:r>
              <a:rPr lang="en-US" dirty="0" smtClean="0"/>
              <a:t>AMBFIX WMAP PRN29 EP    599 </a:t>
            </a:r>
            <a:r>
              <a:rPr lang="en-US" dirty="0" err="1" smtClean="0"/>
              <a:t>RelRank</a:t>
            </a:r>
            <a:r>
              <a:rPr lang="en-US" dirty="0" smtClean="0"/>
              <a:t>   101.76  FC ------   dL12   4  3 </a:t>
            </a:r>
            <a:r>
              <a:rPr lang="en-US" dirty="0" err="1" smtClean="0"/>
              <a:t>Dchi</a:t>
            </a:r>
            <a:r>
              <a:rPr lang="en-US" dirty="0" smtClean="0"/>
              <a:t>    6.54 691.02 AMB  36</a:t>
            </a:r>
          </a:p>
          <a:p>
            <a:r>
              <a:rPr lang="en-US" dirty="0" smtClean="0"/>
              <a:t>AMBWLS WMAP PRN29 EP    599 RG     133    599 FX   3      iL12   0  0 Means   -0.16  -0.05 RMS   0.74  0.06 #    467 eN12    -0.54   -0.38 </a:t>
            </a:r>
            <a:r>
              <a:rPr lang="en-US" dirty="0" err="1" smtClean="0"/>
              <a:t>AzEl</a:t>
            </a:r>
            <a:r>
              <a:rPr lang="en-US" dirty="0" smtClean="0"/>
              <a:t> 274.32 12.35</a:t>
            </a:r>
          </a:p>
          <a:p>
            <a:r>
              <a:rPr lang="en-US" dirty="0" smtClean="0"/>
              <a:t>AMBCON WMAP PRN29 EP    599 </a:t>
            </a:r>
            <a:r>
              <a:rPr lang="en-US" dirty="0" err="1" smtClean="0"/>
              <a:t>NCont</a:t>
            </a:r>
            <a:r>
              <a:rPr lang="en-US" dirty="0" smtClean="0"/>
              <a:t> 3  MW Res -0.159  0.185 Chi2   0.74 EX Res -0.051  0.068 Chi2   0.55 LC Res -0.046  0.020 Chi2   </a:t>
            </a:r>
            <a:r>
              <a:rPr lang="en-US" dirty="0" smtClean="0"/>
              <a:t>5.25</a:t>
            </a:r>
          </a:p>
          <a:p>
            <a:r>
              <a:rPr lang="en-US" dirty="0" smtClean="0"/>
              <a:t>Help file explains entries: RG is range of data used.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28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outputs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outputs from the STATUS command are explained in the help file</a:t>
            </a:r>
          </a:p>
          <a:p>
            <a:r>
              <a:rPr lang="en-US" dirty="0" smtClean="0"/>
              <a:t>Lines are too long to effectively show here but in the tutorial session we can look at the results.</a:t>
            </a:r>
          </a:p>
          <a:p>
            <a:r>
              <a:rPr lang="en-US" dirty="0" smtClean="0"/>
              <a:t>We now look at some results generated during the talk and from earlier </a:t>
            </a:r>
            <a:r>
              <a:rPr lang="en-US" dirty="0" err="1" smtClean="0"/>
              <a:t>trackRT</a:t>
            </a:r>
            <a:r>
              <a:rPr lang="en-US" dirty="0" smtClean="0"/>
              <a:t> runs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29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commands in command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SP3_DIR </a:t>
            </a:r>
            <a:r>
              <a:rPr lang="en-US" dirty="0" smtClean="0"/>
              <a:t>: (unless sp3 files are in the current directory)</a:t>
            </a:r>
          </a:p>
          <a:p>
            <a:pPr>
              <a:buNone/>
            </a:pPr>
            <a:r>
              <a:rPr lang="en-US" dirty="0" smtClean="0"/>
              <a:t>SITE_POS: Site positions must be given for every site to be processed.</a:t>
            </a:r>
            <a:r>
              <a:rPr lang="en-US" dirty="0" smtClean="0"/>
              <a:t> (Real time streams do not contain positions (unlike </a:t>
            </a:r>
            <a:r>
              <a:rPr lang="en-US" dirty="0" err="1" smtClean="0"/>
              <a:t>rinex</a:t>
            </a:r>
            <a:r>
              <a:rPr lang="en-US" dirty="0" smtClean="0"/>
              <a:t> headers in track).</a:t>
            </a:r>
          </a:p>
          <a:p>
            <a:pPr>
              <a:buNone/>
            </a:pPr>
            <a:r>
              <a:rPr lang="en-US" dirty="0" smtClean="0"/>
              <a:t>SITE_STATS: To set the apriori sigma and process noise for the sites</a:t>
            </a:r>
            <a:r>
              <a:rPr lang="en-US" dirty="0" smtClean="0"/>
              <a:t>. NOTE</a:t>
            </a:r>
            <a:r>
              <a:rPr lang="en-US" dirty="0" smtClean="0"/>
              <a:t>: The reference site position should be set to zero</a:t>
            </a:r>
            <a:r>
              <a:rPr lang="en-US" dirty="0" smtClean="0"/>
              <a:t>  for </a:t>
            </a:r>
            <a:r>
              <a:rPr lang="en-US" dirty="0" smtClean="0"/>
              <a:t>the apriori sigma and process noise. Typical </a:t>
            </a:r>
            <a:r>
              <a:rPr lang="en-US" dirty="0" err="1" smtClean="0"/>
              <a:t>site_stats</a:t>
            </a:r>
            <a:r>
              <a:rPr lang="en-US" dirty="0" smtClean="0"/>
              <a:t> would </a:t>
            </a:r>
            <a:r>
              <a:rPr lang="en-US" dirty="0" smtClean="0"/>
              <a:t>be</a:t>
            </a:r>
            <a:r>
              <a:rPr lang="en-US" dirty="0" smtClean="0"/>
              <a:t> with cit1 as </a:t>
            </a:r>
            <a:r>
              <a:rPr lang="en-US" dirty="0" smtClean="0"/>
              <a:t>the reference site</a:t>
            </a:r>
            <a:r>
              <a:rPr lang="en-US" dirty="0" smtClean="0"/>
              <a:t>.  (If reference not set to zero, all site positions estimated).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site_stats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all   0.1 0.1 0.1   0.025 0.025 0.025</a:t>
            </a:r>
          </a:p>
          <a:p>
            <a:pPr>
              <a:buNone/>
            </a:pPr>
            <a:r>
              <a:rPr lang="en-US" dirty="0" smtClean="0"/>
              <a:t>     cit1  0.0 0.0 0.0   0.0 0.0 0.0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ATM_STATS: By default atmospheric delays are not estimated, and normally</a:t>
            </a:r>
          </a:p>
          <a:p>
            <a:pPr>
              <a:buNone/>
            </a:pPr>
            <a:r>
              <a:rPr lang="en-US" dirty="0" smtClean="0"/>
              <a:t>          these should be.  Normally the reference site is set to zero</a:t>
            </a:r>
          </a:p>
          <a:p>
            <a:pPr>
              <a:buNone/>
            </a:pPr>
            <a:r>
              <a:rPr lang="en-US" dirty="0" smtClean="0"/>
              <a:t>          when site separations are less the 500-1000km. Typical </a:t>
            </a:r>
            <a:r>
              <a:rPr lang="en-US" dirty="0" err="1" smtClean="0"/>
              <a:t>atm_stats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command would be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atm_stats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all   0.20 0.00010 0.000   ! Unit </a:t>
            </a:r>
            <a:r>
              <a:rPr lang="en-US" dirty="0" err="1" smtClean="0"/>
              <a:t>m/sqrt(sec</a:t>
            </a:r>
            <a:r>
              <a:rPr lang="en-US" dirty="0" smtClean="0"/>
              <a:t>) -&gt; 0.0001 = 0.03 </a:t>
            </a:r>
            <a:r>
              <a:rPr lang="en-US" dirty="0" err="1" smtClean="0"/>
              <a:t>m/sqrt(day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cit1  0.00 0.00000 0.000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3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often needed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If mixed antenna and receiver types are used  </a:t>
            </a:r>
          </a:p>
          <a:p>
            <a:pPr>
              <a:buNone/>
            </a:pPr>
            <a:r>
              <a:rPr lang="en-US" dirty="0" smtClean="0"/>
              <a:t>ANTE_OFF: To specify the antenna heights and types and receiver types</a:t>
            </a:r>
          </a:p>
          <a:p>
            <a:pPr>
              <a:buNone/>
            </a:pPr>
            <a:r>
              <a:rPr lang="en-US" dirty="0" smtClean="0"/>
              <a:t>ANTMOD_FILE: Must be given to get the antenna phase center models</a:t>
            </a:r>
          </a:p>
          <a:p>
            <a:pPr>
              <a:buNone/>
            </a:pPr>
            <a:r>
              <a:rPr lang="en-US" dirty="0" smtClean="0"/>
              <a:t>RCV_TYPE: Needed for mixed receiver types (entry can be specified </a:t>
            </a:r>
            <a:r>
              <a:rPr lang="en-US" dirty="0" smtClean="0"/>
              <a:t>in ANTE_OFF </a:t>
            </a:r>
            <a:r>
              <a:rPr lang="en-US" dirty="0" smtClean="0"/>
              <a:t>also and this command would not be needed).</a:t>
            </a:r>
          </a:p>
          <a:p>
            <a:pPr>
              <a:buNone/>
            </a:pPr>
            <a:r>
              <a:rPr lang="en-US" dirty="0" smtClean="0"/>
              <a:t>DCB_FILE: Up to date, data code bias (DCB) file (part of GAMIT ftp area).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Including</a:t>
            </a:r>
          </a:p>
          <a:p>
            <a:pPr>
              <a:buNone/>
            </a:pPr>
            <a:r>
              <a:rPr lang="en-US" dirty="0" smtClean="0"/>
              <a:t>UPDATE_FILE is useful so that </a:t>
            </a:r>
            <a:r>
              <a:rPr lang="en-US" dirty="0" err="1" smtClean="0"/>
              <a:t>trackRT</a:t>
            </a:r>
            <a:r>
              <a:rPr lang="en-US" dirty="0" smtClean="0"/>
              <a:t> can be controlled on the fly.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4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Input/output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@ SP3_DIR &lt;Directory&gt; &lt;center&gt;</a:t>
            </a:r>
          </a:p>
          <a:p>
            <a:pPr>
              <a:buNone/>
            </a:pPr>
            <a:r>
              <a:rPr lang="en-US" dirty="0" smtClean="0"/>
              <a:t>&lt;Directory&gt; -- Directory where sp3 files are stored</a:t>
            </a:r>
          </a:p>
          <a:p>
            <a:pPr>
              <a:buNone/>
            </a:pPr>
            <a:r>
              <a:rPr lang="en-US" dirty="0" smtClean="0"/>
              <a:t>&lt;center&gt;    -- Center for orbits (default </a:t>
            </a:r>
            <a:r>
              <a:rPr lang="en-US" dirty="0" err="1" smtClean="0"/>
              <a:t>igs</a:t>
            </a:r>
            <a:r>
              <a:rPr lang="en-US" dirty="0" smtClean="0"/>
              <a:t>, </a:t>
            </a:r>
            <a:r>
              <a:rPr lang="en-US" dirty="0" err="1" smtClean="0"/>
              <a:t>igr</a:t>
            </a:r>
            <a:r>
              <a:rPr lang="en-US" dirty="0" smtClean="0"/>
              <a:t> and </a:t>
            </a:r>
            <a:r>
              <a:rPr lang="en-US" dirty="0" err="1" smtClean="0"/>
              <a:t>igu</a:t>
            </a:r>
            <a:r>
              <a:rPr lang="en-US" dirty="0" smtClean="0"/>
              <a:t> also tested)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5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@ POS_ROOT &lt;root&gt; &lt;duration&gt;</a:t>
            </a:r>
          </a:p>
          <a:p>
            <a:pPr>
              <a:buNone/>
            </a:pPr>
            <a:r>
              <a:rPr lang="en-US" dirty="0" smtClean="0"/>
              <a:t>Set the root part of the name for the </a:t>
            </a:r>
            <a:r>
              <a:rPr lang="en-US" dirty="0" err="1" smtClean="0"/>
              <a:t>outout</a:t>
            </a:r>
            <a:r>
              <a:rPr lang="en-US" dirty="0" smtClean="0"/>
              <a:t> files.</a:t>
            </a:r>
          </a:p>
          <a:p>
            <a:pPr>
              <a:buNone/>
            </a:pPr>
            <a:r>
              <a:rPr lang="en-US" dirty="0" smtClean="0"/>
              <a:t>&lt;root&gt;     Root part of name.  When ? included in the &lt;root&gt;, the ? is </a:t>
            </a:r>
          </a:p>
          <a:p>
            <a:pPr>
              <a:buNone/>
            </a:pPr>
            <a:r>
              <a:rPr lang="en-US" dirty="0" smtClean="0"/>
              <a:t>           replaced with the -</a:t>
            </a:r>
            <a:r>
              <a:rPr lang="en-US" dirty="0" err="1" smtClean="0"/>
              <a:t>n</a:t>
            </a:r>
            <a:r>
              <a:rPr lang="en-US" dirty="0" smtClean="0"/>
              <a:t> string.</a:t>
            </a:r>
          </a:p>
          <a:p>
            <a:pPr>
              <a:buNone/>
            </a:pPr>
            <a:r>
              <a:rPr lang="en-US" dirty="0" smtClean="0"/>
              <a:t>&lt;duration&gt; Duration of data in each file.  The designations of </a:t>
            </a:r>
            <a:r>
              <a:rPr lang="en-US" dirty="0" err="1" smtClean="0"/>
              <a:t>d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dirty="0" smtClean="0"/>
              <a:t>, or </a:t>
            </a:r>
            <a:r>
              <a:rPr lang="en-US" dirty="0" err="1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may be used to specify the units of days, hours, minutes. </a:t>
            </a:r>
          </a:p>
          <a:p>
            <a:pPr>
              <a:buNone/>
            </a:pPr>
            <a:r>
              <a:rPr lang="en-US" dirty="0" smtClean="0"/>
              <a:t>           Default is </a:t>
            </a:r>
            <a:r>
              <a:rPr lang="en-US" dirty="0" err="1" smtClean="0"/>
              <a:t>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position file names take the form: (see commands below)</a:t>
            </a:r>
          </a:p>
          <a:p>
            <a:pPr>
              <a:buNone/>
            </a:pPr>
            <a:r>
              <a:rPr lang="en-US" dirty="0" smtClean="0"/>
              <a:t>&lt;root&gt;.&lt;</a:t>
            </a:r>
            <a:r>
              <a:rPr lang="en-US" dirty="0" err="1" smtClean="0"/>
              <a:t>outtype</a:t>
            </a:r>
            <a:r>
              <a:rPr lang="en-US" dirty="0" smtClean="0"/>
              <a:t>&gt;.&lt;site&gt;.&lt;start time&gt;.&lt;</a:t>
            </a:r>
            <a:r>
              <a:rPr lang="en-US" dirty="0" err="1" smtClean="0"/>
              <a:t>datatype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The resolution of the &lt;start time&gt; which is modulo the </a:t>
            </a:r>
            <a:r>
              <a:rPr lang="en-US" dirty="0" smtClean="0"/>
              <a:t>output </a:t>
            </a:r>
            <a:r>
              <a:rPr lang="en-US" dirty="0" smtClean="0"/>
              <a:t>interval</a:t>
            </a:r>
          </a:p>
          <a:p>
            <a:pPr>
              <a:buNone/>
            </a:pPr>
            <a:r>
              <a:rPr lang="en-US" dirty="0" smtClean="0"/>
              <a:t>depends on the output duration.  For output durations greater than or</a:t>
            </a:r>
          </a:p>
          <a:p>
            <a:pPr>
              <a:buNone/>
            </a:pPr>
            <a:r>
              <a:rPr lang="en-US" dirty="0" smtClean="0"/>
              <a:t>equal to 1-day, the time is given as YYYYMMDD.  For intervals shorter</a:t>
            </a:r>
          </a:p>
          <a:p>
            <a:pPr>
              <a:buNone/>
            </a:pPr>
            <a:r>
              <a:rPr lang="en-US" dirty="0" smtClean="0"/>
              <a:t>than 1-day, it is YYYYMMDD:HHMN. </a:t>
            </a:r>
            <a:r>
              <a:rPr lang="en-US" dirty="0" smtClean="0"/>
              <a:t> Minimum </a:t>
            </a:r>
            <a:r>
              <a:rPr lang="en-US" dirty="0" smtClean="0"/>
              <a:t>output interval is 1 minute.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6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@ SUM_FILE &lt;root&gt;</a:t>
            </a:r>
          </a:p>
          <a:p>
            <a:pPr>
              <a:buNone/>
            </a:pPr>
            <a:r>
              <a:rPr lang="en-US" dirty="0" smtClean="0"/>
              <a:t>Sets the root part of the summary file </a:t>
            </a:r>
            <a:r>
              <a:rPr lang="en-US" dirty="0" smtClean="0"/>
              <a:t>name.</a:t>
            </a:r>
            <a:r>
              <a:rPr lang="en-US" dirty="0" smtClean="0"/>
              <a:t> </a:t>
            </a:r>
            <a:r>
              <a:rPr lang="en-US" dirty="0" smtClean="0"/>
              <a:t>Using </a:t>
            </a:r>
            <a:r>
              <a:rPr lang="en-US" dirty="0" smtClean="0"/>
              <a:t>? in the </a:t>
            </a:r>
            <a:r>
              <a:rPr lang="en-US" dirty="0" smtClean="0"/>
              <a:t>name with </a:t>
            </a:r>
            <a:r>
              <a:rPr lang="en-US" dirty="0" smtClean="0"/>
              <a:t>be replaced by the -</a:t>
            </a:r>
            <a:r>
              <a:rPr lang="en-US" dirty="0" err="1" smtClean="0"/>
              <a:t>n</a:t>
            </a:r>
            <a:r>
              <a:rPr lang="en-US" dirty="0" smtClean="0"/>
              <a:t> string.  (Default if command is not </a:t>
            </a:r>
            <a:r>
              <a:rPr lang="en-US" dirty="0" smtClean="0"/>
              <a:t>given is </a:t>
            </a:r>
            <a:r>
              <a:rPr lang="en-US" dirty="0" err="1" smtClean="0"/>
              <a:t>trackRT</a:t>
            </a:r>
            <a:r>
              <a:rPr lang="en-US" dirty="0" smtClean="0"/>
              <a:t> or the -</a:t>
            </a:r>
            <a:r>
              <a:rPr lang="en-US" dirty="0" err="1" smtClean="0"/>
              <a:t>n</a:t>
            </a:r>
            <a:r>
              <a:rPr lang="en-US" dirty="0" smtClean="0"/>
              <a:t> string when -</a:t>
            </a:r>
            <a:r>
              <a:rPr lang="en-US" dirty="0" err="1" smtClean="0"/>
              <a:t>n</a:t>
            </a:r>
            <a:r>
              <a:rPr lang="en-US" dirty="0" smtClean="0"/>
              <a:t> used).  File names are time </a:t>
            </a:r>
            <a:r>
              <a:rPr lang="en-US" dirty="0" smtClean="0"/>
              <a:t>tagged according </a:t>
            </a:r>
            <a:r>
              <a:rPr lang="en-US" dirty="0" smtClean="0"/>
              <a:t>to the </a:t>
            </a:r>
            <a:r>
              <a:rPr lang="en-US" dirty="0" err="1" smtClean="0"/>
              <a:t>pos_root</a:t>
            </a:r>
            <a:r>
              <a:rPr lang="en-US" dirty="0" smtClean="0"/>
              <a:t> output interval.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7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@ CSV_ROOT &lt;root&gt;</a:t>
            </a:r>
          </a:p>
          <a:p>
            <a:pPr>
              <a:buNone/>
            </a:pPr>
            <a:r>
              <a:rPr lang="en-US" dirty="0" smtClean="0"/>
              <a:t>Set the root part of the name for comma separated values (CSV) output file.  These files are used for </a:t>
            </a:r>
            <a:r>
              <a:rPr lang="en-US" dirty="0" err="1" smtClean="0"/>
              <a:t>AmCharts</a:t>
            </a:r>
            <a:r>
              <a:rPr lang="en-US" dirty="0" smtClean="0"/>
              <a:t> web plots.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@ DCB_FILE &lt;file name&gt;</a:t>
            </a:r>
          </a:p>
          <a:p>
            <a:pPr>
              <a:buNone/>
            </a:pPr>
            <a:r>
              <a:rPr lang="en-US" dirty="0" smtClean="0"/>
              <a:t>Set the name of the data-code-bias (DCB) file.  This file is part of the</a:t>
            </a:r>
            <a:r>
              <a:rPr lang="en-US" dirty="0" smtClean="0"/>
              <a:t> GAMIT </a:t>
            </a:r>
            <a:r>
              <a:rPr lang="en-US" dirty="0" smtClean="0"/>
              <a:t>tables directory and should be updated regularly.  It is used </a:t>
            </a:r>
            <a:r>
              <a:rPr lang="en-US" dirty="0" smtClean="0"/>
              <a:t>to remove </a:t>
            </a:r>
            <a:r>
              <a:rPr lang="en-US" dirty="0" smtClean="0"/>
              <a:t>biases in the Melbourne-</a:t>
            </a:r>
            <a:r>
              <a:rPr lang="en-US" dirty="0" err="1" smtClean="0"/>
              <a:t>Wubbena</a:t>
            </a:r>
            <a:r>
              <a:rPr lang="en-US" dirty="0" smtClean="0"/>
              <a:t> </a:t>
            </a:r>
            <a:r>
              <a:rPr lang="en-US" dirty="0" err="1" smtClean="0"/>
              <a:t>widelanes</a:t>
            </a:r>
            <a:r>
              <a:rPr lang="en-US" dirty="0" smtClean="0"/>
              <a:t>.  The receiver type </a:t>
            </a:r>
            <a:r>
              <a:rPr lang="en-US" dirty="0" smtClean="0"/>
              <a:t>can be </a:t>
            </a:r>
            <a:r>
              <a:rPr lang="en-US" dirty="0" smtClean="0"/>
              <a:t>specified with the RCV_TYPE or ANTE_OFF</a:t>
            </a:r>
            <a:r>
              <a:rPr lang="en-US" dirty="0" smtClean="0"/>
              <a:t> commands.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8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@ ANTMOD_FILE &lt;file name&gt;</a:t>
            </a:r>
          </a:p>
          <a:p>
            <a:pPr>
              <a:buNone/>
            </a:pPr>
            <a:r>
              <a:rPr lang="en-US" dirty="0" smtClean="0"/>
              <a:t>Sets the name of a standard IGS </a:t>
            </a:r>
            <a:r>
              <a:rPr lang="en-US" dirty="0" err="1" smtClean="0"/>
              <a:t>antex</a:t>
            </a:r>
            <a:r>
              <a:rPr lang="en-US" dirty="0" smtClean="0"/>
              <a:t> file with phase center models </a:t>
            </a:r>
            <a:r>
              <a:rPr lang="en-US" dirty="0" smtClean="0"/>
              <a:t>for the </a:t>
            </a:r>
            <a:r>
              <a:rPr lang="en-US" dirty="0" smtClean="0"/>
              <a:t>GPS ground antennas.  Antenna types at specific sites are given </a:t>
            </a:r>
            <a:r>
              <a:rPr lang="en-US" dirty="0" smtClean="0"/>
              <a:t>with the </a:t>
            </a:r>
            <a:r>
              <a:rPr lang="en-US" dirty="0" smtClean="0"/>
              <a:t>ANTE_OFF command. This command my be used multiple times for </a:t>
            </a:r>
            <a:r>
              <a:rPr lang="en-US" dirty="0" smtClean="0"/>
              <a:t>site specific </a:t>
            </a:r>
            <a:r>
              <a:rPr lang="en-US" dirty="0" smtClean="0"/>
              <a:t>model with new models replacing previously read ones.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@ UPDATE_FILE &lt;file name&gt;</a:t>
            </a:r>
          </a:p>
          <a:p>
            <a:pPr>
              <a:buNone/>
            </a:pPr>
            <a:r>
              <a:rPr lang="en-US" dirty="0" smtClean="0"/>
              <a:t>Allows new </a:t>
            </a:r>
            <a:r>
              <a:rPr lang="en-US" dirty="0" err="1" smtClean="0"/>
              <a:t>trackRT</a:t>
            </a:r>
            <a:r>
              <a:rPr lang="en-US" dirty="0" smtClean="0"/>
              <a:t> commands to be issued during a run.  Once the file is </a:t>
            </a:r>
          </a:p>
          <a:p>
            <a:pPr>
              <a:buNone/>
            </a:pPr>
            <a:r>
              <a:rPr lang="en-US" dirty="0" smtClean="0"/>
              <a:t>read it needs to be deleted before the </a:t>
            </a:r>
            <a:r>
              <a:rPr lang="en-US" dirty="0" err="1" smtClean="0"/>
              <a:t>trackRT</a:t>
            </a:r>
            <a:r>
              <a:rPr lang="en-US" dirty="0" smtClean="0"/>
              <a:t> will re-read it.  File is </a:t>
            </a:r>
          </a:p>
          <a:p>
            <a:pPr>
              <a:buNone/>
            </a:pPr>
            <a:r>
              <a:rPr lang="en-US" dirty="0" smtClean="0"/>
              <a:t>only read if it exists.  NOTE: File should be removed before </a:t>
            </a:r>
            <a:r>
              <a:rPr lang="en-US" dirty="0" err="1" smtClean="0"/>
              <a:t>trackRT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dirty="0" smtClean="0"/>
              <a:t>run or else it will be read when the command file is read (</a:t>
            </a:r>
            <a:r>
              <a:rPr lang="en-US" dirty="0" err="1" smtClean="0"/>
              <a:t>ie</a:t>
            </a:r>
            <a:r>
              <a:rPr lang="en-US" dirty="0" smtClean="0"/>
              <a:t>., it will</a:t>
            </a:r>
          </a:p>
          <a:p>
            <a:pPr>
              <a:buNone/>
            </a:pPr>
            <a:r>
              <a:rPr lang="en-US" dirty="0" smtClean="0"/>
              <a:t>overwrite the commands in the command file.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04/27/2011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Track Short Course: TrackRT commands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AA23-1D95-9C4A-99B7-4939C099958B}" type="slidenum">
              <a:rPr lang="en-US" smtClean="0"/>
              <a:pPr/>
              <a:t>9</a:t>
            </a:fld>
            <a:endParaRPr lang="en-US">
              <a:latin typeface="Time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25912</TotalTime>
  <Words>3510</Words>
  <Application>Microsoft Macintosh PowerPoint</Application>
  <PresentationFormat>On-screen Show (4:3)</PresentationFormat>
  <Paragraphs>297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Track Short Course: TrackRT commands</vt:lpstr>
      <vt:lpstr>TrackRT/TrackRTr commands</vt:lpstr>
      <vt:lpstr>Minimum commands in command file</vt:lpstr>
      <vt:lpstr>Also often needed commands</vt:lpstr>
      <vt:lpstr>Input/output commands</vt:lpstr>
      <vt:lpstr>IO commands</vt:lpstr>
      <vt:lpstr>IO commands</vt:lpstr>
      <vt:lpstr>IO commands</vt:lpstr>
      <vt:lpstr>IO commands</vt:lpstr>
      <vt:lpstr>IO commands</vt:lpstr>
      <vt:lpstr>Analysis commands</vt:lpstr>
      <vt:lpstr>Analysis commands</vt:lpstr>
      <vt:lpstr>Analysis commands</vt:lpstr>
      <vt:lpstr>Analysis commands</vt:lpstr>
      <vt:lpstr>Ambiguity Resolution</vt:lpstr>
      <vt:lpstr>Ambiguity Resolution</vt:lpstr>
      <vt:lpstr>Commands to control ambiguity resolution</vt:lpstr>
      <vt:lpstr>Commands to control ambiguity resolution</vt:lpstr>
      <vt:lpstr>Commands to control ambiguity resolution</vt:lpstr>
      <vt:lpstr>Commands to control ambiguity resolution</vt:lpstr>
      <vt:lpstr>Commands to control ambiguity resolution</vt:lpstr>
      <vt:lpstr>Testing and Evaluation</vt:lpstr>
      <vt:lpstr>Testing and Evalutions</vt:lpstr>
      <vt:lpstr>Testing and Evaluation</vt:lpstr>
      <vt:lpstr>Testing and Evaluation</vt:lpstr>
      <vt:lpstr>Testing and Evalution</vt:lpstr>
      <vt:lpstr>Lines written to summary file</vt:lpstr>
      <vt:lpstr>Lines written to summary file</vt:lpstr>
      <vt:lpstr>Other outputs </vt:lpstr>
    </vt:vector>
  </TitlesOfParts>
  <Company>_x0010_退ː瞠Ŗ祐뿿춀ː礐Á￘_x0010_뿿쵰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12.540 Principles of the Global Positioning System Lecture 08</dc:title>
  <dc:creator>Thomas Herring</dc:creator>
  <cp:keywords/>
  <cp:lastModifiedBy>Thomas Herring</cp:lastModifiedBy>
  <cp:revision>117</cp:revision>
  <cp:lastPrinted>2005-03-15T03:14:34Z</cp:lastPrinted>
  <dcterms:created xsi:type="dcterms:W3CDTF">2011-04-26T02:03:36Z</dcterms:created>
  <dcterms:modified xsi:type="dcterms:W3CDTF">2011-04-27T09:59:19Z</dcterms:modified>
</cp:coreProperties>
</file>