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5" r:id="rId10"/>
    <p:sldId id="275" r:id="rId11"/>
    <p:sldId id="266" r:id="rId12"/>
    <p:sldId id="267" r:id="rId13"/>
    <p:sldId id="268" r:id="rId14"/>
    <p:sldId id="269" r:id="rId15"/>
    <p:sldId id="270" r:id="rId16"/>
    <p:sldId id="271" r:id="rId17"/>
    <p:sldId id="272" r:id="rId18"/>
    <p:sldId id="273" r:id="rId19"/>
    <p:sldId id="274" r:id="rId20"/>
    <p:sldId id="276" r:id="rId21"/>
    <p:sldId id="278" r:id="rId22"/>
    <p:sldId id="280" r:id="rId23"/>
    <p:sldId id="279" r:id="rId24"/>
    <p:sldId id="281" r:id="rId25"/>
    <p:sldId id="282" r:id="rId26"/>
    <p:sldId id="27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5748" autoAdjust="0"/>
    <p:restoredTop sz="90929"/>
  </p:normalViewPr>
  <p:slideViewPr>
    <p:cSldViewPr showGuides="1">
      <p:cViewPr>
        <p:scale>
          <a:sx n="100" d="100"/>
          <a:sy n="100" d="100"/>
        </p:scale>
        <p:origin x="-1368" y="-7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8"/>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A45357-57AC-E64F-9900-5863CBD5890C}"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3F30F1B-C79C-034F-BD10-691CE59A921C}"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1AD8437C-6DD2-3843-853A-E9BEE424B623}" type="slidenum">
              <a:rPr lang="en-US"/>
              <a:pPr/>
              <a:t>‹#›</a:t>
            </a:fld>
            <a:endParaRPr lang="en-US">
              <a:latin typeface="Times"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DAC3CF8C-7146-154E-90FC-2C57407A9838}" type="slidenum">
              <a:rPr lang="en-US"/>
              <a:pPr/>
              <a:t>‹#›</a:t>
            </a:fld>
            <a:endParaRPr lang="en-US">
              <a:latin typeface="Times"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5B2A4B18-27B2-5340-A45F-79575C244FE8}" type="slidenum">
              <a:rPr lang="en-US"/>
              <a:pPr/>
              <a:t>‹#›</a:t>
            </a:fld>
            <a:endParaRPr lang="en-US">
              <a:latin typeface="Time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936B9AA9-EDBA-9742-A9CF-5517B36F0CEC}" type="slidenum">
              <a:rPr lang="en-US"/>
              <a:pPr/>
              <a:t>‹#›</a:t>
            </a:fld>
            <a:endParaRPr lang="en-US">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5EF48B1A-8E7C-3747-B710-5BB7E372401E}" type="slidenum">
              <a:rPr lang="en-US"/>
              <a:pPr/>
              <a:t>‹#›</a:t>
            </a:fld>
            <a:endParaRPr lang="en-US">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7" name="Slide Number Placeholder 6"/>
          <p:cNvSpPr>
            <a:spLocks noGrp="1"/>
          </p:cNvSpPr>
          <p:nvPr>
            <p:ph type="sldNum" sz="quarter" idx="12"/>
          </p:nvPr>
        </p:nvSpPr>
        <p:spPr/>
        <p:txBody>
          <a:bodyPr/>
          <a:lstStyle>
            <a:lvl1pPr>
              <a:defRPr smtClean="0"/>
            </a:lvl1pPr>
          </a:lstStyle>
          <a:p>
            <a:fld id="{2EEF8C53-0F48-FC4D-8F25-E6FE3CF8171A}" type="slidenum">
              <a:rPr lang="en-US"/>
              <a:pPr/>
              <a:t>‹#›</a:t>
            </a:fld>
            <a:endParaRPr lang="en-US">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8" name="Footer Placeholder 7"/>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9" name="Slide Number Placeholder 8"/>
          <p:cNvSpPr>
            <a:spLocks noGrp="1"/>
          </p:cNvSpPr>
          <p:nvPr>
            <p:ph type="sldNum" sz="quarter" idx="12"/>
          </p:nvPr>
        </p:nvSpPr>
        <p:spPr/>
        <p:txBody>
          <a:bodyPr/>
          <a:lstStyle>
            <a:lvl1pPr>
              <a:defRPr smtClean="0"/>
            </a:lvl1pPr>
          </a:lstStyle>
          <a:p>
            <a:fld id="{335C0588-B74B-2344-B1B2-F7F32287CE01}" type="slidenum">
              <a:rPr lang="en-US"/>
              <a:pPr/>
              <a:t>‹#›</a:t>
            </a:fld>
            <a:endParaRPr lang="en-US">
              <a:latin typeface="Time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4" name="Footer Placeholder 3"/>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5" name="Slide Number Placeholder 4"/>
          <p:cNvSpPr>
            <a:spLocks noGrp="1"/>
          </p:cNvSpPr>
          <p:nvPr>
            <p:ph type="sldNum" sz="quarter" idx="12"/>
          </p:nvPr>
        </p:nvSpPr>
        <p:spPr/>
        <p:txBody>
          <a:bodyPr/>
          <a:lstStyle>
            <a:lvl1pPr>
              <a:defRPr smtClean="0"/>
            </a:lvl1pPr>
          </a:lstStyle>
          <a:p>
            <a:fld id="{F5BA1047-CB62-ED4B-902B-36D5DD09650B}" type="slidenum">
              <a:rPr lang="en-US"/>
              <a:pPr/>
              <a:t>‹#›</a:t>
            </a:fld>
            <a:endParaRPr lang="en-US">
              <a:latin typeface="Times"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3" name="Footer Placeholder 2"/>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4" name="Slide Number Placeholder 3"/>
          <p:cNvSpPr>
            <a:spLocks noGrp="1"/>
          </p:cNvSpPr>
          <p:nvPr>
            <p:ph type="sldNum" sz="quarter" idx="12"/>
          </p:nvPr>
        </p:nvSpPr>
        <p:spPr/>
        <p:txBody>
          <a:bodyPr/>
          <a:lstStyle>
            <a:lvl1pPr>
              <a:defRPr smtClean="0"/>
            </a:lvl1pPr>
          </a:lstStyle>
          <a:p>
            <a:fld id="{A2E22B6D-5B42-AD46-8B8F-D37686D61F03}" type="slidenum">
              <a:rPr lang="en-US"/>
              <a:pPr/>
              <a:t>‹#›</a:t>
            </a:fld>
            <a:endParaRPr lang="en-US">
              <a:latin typeface="Time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7" name="Slide Number Placeholder 6"/>
          <p:cNvSpPr>
            <a:spLocks noGrp="1"/>
          </p:cNvSpPr>
          <p:nvPr>
            <p:ph type="sldNum" sz="quarter" idx="12"/>
          </p:nvPr>
        </p:nvSpPr>
        <p:spPr/>
        <p:txBody>
          <a:bodyPr/>
          <a:lstStyle>
            <a:lvl1pPr>
              <a:defRPr smtClean="0"/>
            </a:lvl1pPr>
          </a:lstStyle>
          <a:p>
            <a:fld id="{318F74B9-3008-ED48-872F-2F7C01840746}" type="slidenum">
              <a:rPr lang="en-US"/>
              <a:pPr/>
              <a:t>‹#›</a:t>
            </a:fld>
            <a:endParaRPr lang="en-US">
              <a:latin typeface="Times"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04/26/11</a:t>
            </a:r>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r>
              <a:rPr lang="en-US" smtClean="0"/>
              <a:t>TrackShortCourse L02</a:t>
            </a:r>
            <a:endParaRPr lang="en-US">
              <a:latin typeface="Times" charset="0"/>
            </a:endParaRPr>
          </a:p>
        </p:txBody>
      </p:sp>
      <p:sp>
        <p:nvSpPr>
          <p:cNvPr id="7" name="Slide Number Placeholder 6"/>
          <p:cNvSpPr>
            <a:spLocks noGrp="1"/>
          </p:cNvSpPr>
          <p:nvPr>
            <p:ph type="sldNum" sz="quarter" idx="12"/>
          </p:nvPr>
        </p:nvSpPr>
        <p:spPr/>
        <p:txBody>
          <a:bodyPr/>
          <a:lstStyle>
            <a:lvl1pPr>
              <a:defRPr smtClean="0"/>
            </a:lvl1pPr>
          </a:lstStyle>
          <a:p>
            <a:fld id="{A9DA1EFC-0295-3F40-A271-35A3719F0435}" type="slidenum">
              <a:rPr lang="en-US"/>
              <a:pPr/>
              <a:t>‹#›</a:t>
            </a:fld>
            <a:endParaRPr lang="en-US">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r>
              <a:rPr lang="en-US" smtClean="0"/>
              <a:t>04/26/11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smtClean="0"/>
              <a:t>TrackShortCourse L02</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628A71A-510A-1244-A6B5-B2C5B9C42A5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Helvetica" charset="0"/>
        </a:defRPr>
      </a:lvl2pPr>
      <a:lvl3pPr algn="ctr" rtl="0" fontAlgn="base">
        <a:spcBef>
          <a:spcPct val="0"/>
        </a:spcBef>
        <a:spcAft>
          <a:spcPct val="0"/>
        </a:spcAft>
        <a:defRPr sz="3200">
          <a:solidFill>
            <a:schemeClr val="tx2"/>
          </a:solidFill>
          <a:latin typeface="Helvetica" charset="0"/>
        </a:defRPr>
      </a:lvl3pPr>
      <a:lvl4pPr algn="ctr" rtl="0" fontAlgn="base">
        <a:spcBef>
          <a:spcPct val="0"/>
        </a:spcBef>
        <a:spcAft>
          <a:spcPct val="0"/>
        </a:spcAft>
        <a:defRPr sz="3200">
          <a:solidFill>
            <a:schemeClr val="tx2"/>
          </a:solidFill>
          <a:latin typeface="Helvetica" charset="0"/>
        </a:defRPr>
      </a:lvl4pPr>
      <a:lvl5pPr algn="ctr" rtl="0" fontAlgn="base">
        <a:spcBef>
          <a:spcPct val="0"/>
        </a:spcBef>
        <a:spcAft>
          <a:spcPct val="0"/>
        </a:spcAft>
        <a:defRPr sz="3200">
          <a:solidFill>
            <a:schemeClr val="tx2"/>
          </a:solidFill>
          <a:latin typeface="Helvetica" charset="0"/>
        </a:defRPr>
      </a:lvl5pPr>
      <a:lvl6pPr marL="457200" algn="ctr" rtl="0" fontAlgn="base">
        <a:spcBef>
          <a:spcPct val="0"/>
        </a:spcBef>
        <a:spcAft>
          <a:spcPct val="0"/>
        </a:spcAft>
        <a:defRPr sz="3200">
          <a:solidFill>
            <a:schemeClr val="tx2"/>
          </a:solidFill>
          <a:latin typeface="Helvetica" charset="0"/>
        </a:defRPr>
      </a:lvl6pPr>
      <a:lvl7pPr marL="914400" algn="ctr" rtl="0" fontAlgn="base">
        <a:spcBef>
          <a:spcPct val="0"/>
        </a:spcBef>
        <a:spcAft>
          <a:spcPct val="0"/>
        </a:spcAft>
        <a:defRPr sz="3200">
          <a:solidFill>
            <a:schemeClr val="tx2"/>
          </a:solidFill>
          <a:latin typeface="Helvetica" charset="0"/>
        </a:defRPr>
      </a:lvl7pPr>
      <a:lvl8pPr marL="1371600" algn="ctr" rtl="0" fontAlgn="base">
        <a:spcBef>
          <a:spcPct val="0"/>
        </a:spcBef>
        <a:spcAft>
          <a:spcPct val="0"/>
        </a:spcAft>
        <a:defRPr sz="3200">
          <a:solidFill>
            <a:schemeClr val="tx2"/>
          </a:solidFill>
          <a:latin typeface="Helvetica" charset="0"/>
        </a:defRPr>
      </a:lvl8pPr>
      <a:lvl9pPr marL="1828800" algn="ctr" rtl="0" fontAlgn="base">
        <a:spcBef>
          <a:spcPct val="0"/>
        </a:spcBef>
        <a:spcAft>
          <a:spcPct val="0"/>
        </a:spcAft>
        <a:defRPr sz="3200">
          <a:solidFill>
            <a:schemeClr val="tx2"/>
          </a:solidFill>
          <a:latin typeface="Helvetica" charset="0"/>
        </a:defRPr>
      </a:lvl9pPr>
    </p:titleStyle>
    <p:bodyStyle>
      <a:lvl1pPr marL="233363" indent="-233363" algn="l" rtl="0" fontAlgn="base">
        <a:spcBef>
          <a:spcPct val="20000"/>
        </a:spcBef>
        <a:spcAft>
          <a:spcPct val="0"/>
        </a:spcAft>
        <a:buChar char="•"/>
        <a:defRPr sz="2800">
          <a:solidFill>
            <a:schemeClr val="tx1"/>
          </a:solidFill>
          <a:latin typeface="+mn-lt"/>
          <a:ea typeface="+mn-ea"/>
          <a:cs typeface="+mn-cs"/>
        </a:defRPr>
      </a:lvl1pPr>
      <a:lvl2pPr marL="569913" indent="-222250" algn="l" rtl="0" fontAlgn="base">
        <a:lnSpc>
          <a:spcPct val="80000"/>
        </a:lnSpc>
        <a:spcBef>
          <a:spcPct val="20000"/>
        </a:spcBef>
        <a:spcAft>
          <a:spcPct val="0"/>
        </a:spcAft>
        <a:buChar char="–"/>
        <a:defRPr sz="2400">
          <a:solidFill>
            <a:schemeClr val="tx1"/>
          </a:solidFill>
          <a:latin typeface="+mn-lt"/>
          <a:ea typeface="ＭＳ Ｐゴシック" charset="-128"/>
        </a:defRPr>
      </a:lvl2pPr>
      <a:lvl3pPr marL="920750" indent="-182563" algn="l" rtl="0" fontAlgn="base">
        <a:lnSpc>
          <a:spcPct val="80000"/>
        </a:lnSpc>
        <a:spcBef>
          <a:spcPct val="20000"/>
        </a:spcBef>
        <a:spcAft>
          <a:spcPct val="0"/>
        </a:spcAft>
        <a:buChar char="•"/>
        <a:defRPr sz="2000">
          <a:solidFill>
            <a:schemeClr val="tx1"/>
          </a:solidFill>
          <a:latin typeface="+mn-lt"/>
          <a:ea typeface="ＭＳ Ｐゴシック" charset="-128"/>
        </a:defRPr>
      </a:lvl3pPr>
      <a:lvl4pPr marL="1308100" indent="-219075" algn="l" rtl="0" fontAlgn="base">
        <a:lnSpc>
          <a:spcPct val="80000"/>
        </a:lnSpc>
        <a:spcBef>
          <a:spcPct val="20000"/>
        </a:spcBef>
        <a:spcAft>
          <a:spcPct val="0"/>
        </a:spcAft>
        <a:buChar char="–"/>
        <a:defRPr>
          <a:solidFill>
            <a:schemeClr val="tx1"/>
          </a:solidFill>
          <a:latin typeface="+mn-lt"/>
          <a:ea typeface="ＭＳ Ｐゴシック" charset="-128"/>
        </a:defRPr>
      </a:lvl4pPr>
      <a:lvl5pPr marL="1711325" indent="-220663" algn="l" rtl="0" fontAlgn="base">
        <a:lnSpc>
          <a:spcPct val="80000"/>
        </a:lnSpc>
        <a:spcBef>
          <a:spcPct val="20000"/>
        </a:spcBef>
        <a:spcAft>
          <a:spcPct val="0"/>
        </a:spcAft>
        <a:buChar char="»"/>
        <a:defRPr>
          <a:solidFill>
            <a:schemeClr val="tx1"/>
          </a:solidFill>
          <a:latin typeface="+mn-lt"/>
          <a:ea typeface="ＭＳ Ｐゴシック" charset="-128"/>
        </a:defRPr>
      </a:lvl5pPr>
      <a:lvl6pPr marL="2168525" indent="-220663" algn="l" rtl="0" fontAlgn="base">
        <a:lnSpc>
          <a:spcPct val="80000"/>
        </a:lnSpc>
        <a:spcBef>
          <a:spcPct val="20000"/>
        </a:spcBef>
        <a:spcAft>
          <a:spcPct val="0"/>
        </a:spcAft>
        <a:buChar char="»"/>
        <a:defRPr>
          <a:solidFill>
            <a:schemeClr val="tx1"/>
          </a:solidFill>
          <a:latin typeface="+mn-lt"/>
          <a:ea typeface="ＭＳ Ｐゴシック" charset="-128"/>
        </a:defRPr>
      </a:lvl6pPr>
      <a:lvl7pPr marL="2625725" indent="-220663" algn="l" rtl="0" fontAlgn="base">
        <a:lnSpc>
          <a:spcPct val="80000"/>
        </a:lnSpc>
        <a:spcBef>
          <a:spcPct val="20000"/>
        </a:spcBef>
        <a:spcAft>
          <a:spcPct val="0"/>
        </a:spcAft>
        <a:buChar char="»"/>
        <a:defRPr>
          <a:solidFill>
            <a:schemeClr val="tx1"/>
          </a:solidFill>
          <a:latin typeface="+mn-lt"/>
          <a:ea typeface="ＭＳ Ｐゴシック" charset="-128"/>
        </a:defRPr>
      </a:lvl7pPr>
      <a:lvl8pPr marL="3082925" indent="-220663" algn="l" rtl="0" fontAlgn="base">
        <a:lnSpc>
          <a:spcPct val="80000"/>
        </a:lnSpc>
        <a:spcBef>
          <a:spcPct val="20000"/>
        </a:spcBef>
        <a:spcAft>
          <a:spcPct val="0"/>
        </a:spcAft>
        <a:buChar char="»"/>
        <a:defRPr>
          <a:solidFill>
            <a:schemeClr val="tx1"/>
          </a:solidFill>
          <a:latin typeface="+mn-lt"/>
          <a:ea typeface="ＭＳ Ｐゴシック" charset="-128"/>
        </a:defRPr>
      </a:lvl8pPr>
      <a:lvl9pPr marL="3540125" indent="-220663" algn="l" rtl="0" fontAlgn="base">
        <a:lnSpc>
          <a:spcPct val="80000"/>
        </a:lnSpc>
        <a:spcBef>
          <a:spcPct val="20000"/>
        </a:spcBef>
        <a:spcAft>
          <a:spcPct val="0"/>
        </a:spcAft>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dirty="0" smtClean="0"/>
              <a:t>Track Short Course: Track Commands</a:t>
            </a:r>
            <a:br>
              <a:rPr lang="en-US" dirty="0" smtClean="0"/>
            </a:br>
            <a:r>
              <a:rPr lang="en-US" dirty="0" smtClean="0"/>
              <a:t>Lecture 02</a:t>
            </a:r>
            <a:endParaRPr lang="en-US" dirty="0"/>
          </a:p>
        </p:txBody>
      </p:sp>
      <p:sp>
        <p:nvSpPr>
          <p:cNvPr id="2051" name="Rectangle 3"/>
          <p:cNvSpPr>
            <a:spLocks noGrp="1" noChangeArrowheads="1"/>
          </p:cNvSpPr>
          <p:nvPr>
            <p:ph type="subTitle" idx="1"/>
          </p:nvPr>
        </p:nvSpPr>
        <p:spPr/>
        <p:txBody>
          <a:bodyPr/>
          <a:lstStyle/>
          <a:p>
            <a:pPr eaLnBrk="1" hangingPunct="1"/>
            <a:r>
              <a:rPr lang="en-US" dirty="0" smtClean="0"/>
              <a:t>Thomas Herring, MIT</a:t>
            </a:r>
          </a:p>
          <a:p>
            <a:pPr eaLnBrk="1" hangingPunct="1"/>
            <a:r>
              <a:rPr lang="en-US" dirty="0" smtClean="0"/>
              <a:t>Room 54-820A</a:t>
            </a:r>
          </a:p>
          <a:p>
            <a:pPr eaLnBrk="1" hangingPunct="1"/>
            <a:r>
              <a:rPr lang="en-US" dirty="0" smtClean="0">
                <a:hlinkClick r:id="rId2"/>
              </a:rPr>
              <a:t>tah@mit.edu</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10</a:t>
            </a:fld>
            <a:endParaRPr lang="en-US">
              <a:latin typeface="Time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11</a:t>
            </a:fld>
            <a:endParaRPr lang="en-US">
              <a:latin typeface="Time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a:t>
            </a:r>
            <a:r>
              <a:rPr lang="en-US" dirty="0" err="1" smtClean="0"/>
              <a:t>preceeding</a:t>
            </a:r>
            <a:r>
              <a:rPr lang="en-US" dirty="0" smtClean="0"/>
              <a:t> and </a:t>
            </a:r>
            <a:r>
              <a:rPr lang="en-US" dirty="0" err="1" smtClean="0"/>
              <a:t>postceeding</a:t>
            </a:r>
            <a:r>
              <a:rPr lang="en-US" dirty="0" smtClean="0"/>
              <a:t> </a:t>
            </a:r>
          </a:p>
          <a:p>
            <a:pPr>
              <a:buNone/>
            </a:pPr>
            <a:r>
              <a:rPr lang="en-US" dirty="0" smtClean="0"/>
              <a:t>days should be </a:t>
            </a:r>
            <a:r>
              <a:rPr lang="en-US" dirty="0" err="1" smtClean="0"/>
              <a:t>concatinated</a:t>
            </a:r>
            <a:r>
              <a:rPr lang="en-US" dirty="0" smtClean="0"/>
              <a:t>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a:t>
            </a:r>
            <a:r>
              <a:rPr lang="en-US" dirty="0" err="1" smtClean="0"/>
              <a:t>calender</a:t>
            </a:r>
            <a:r>
              <a:rPr lang="en-US" dirty="0" smtClean="0"/>
              <a:t>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12</a:t>
            </a:fld>
            <a:endParaRPr lang="en-US">
              <a:latin typeface="Time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a:t>
            </a:r>
            <a:r>
              <a:rPr lang="en-US" dirty="0" smtClean="0"/>
              <a:t>being processed</a:t>
            </a:r>
            <a:r>
              <a:rPr lang="en-US" dirty="0" smtClean="0"/>
              <a:t>.  These setting can then be overwritten if desired by use of </a:t>
            </a:r>
            <a:r>
              <a:rPr lang="en-US" dirty="0" smtClean="0"/>
              <a:t>the commands </a:t>
            </a:r>
            <a:r>
              <a:rPr lang="en-US" dirty="0" smtClean="0"/>
              <a:t>below.  Three default setting modes are supported for &lt;Type&gt;:</a:t>
            </a:r>
          </a:p>
          <a:p>
            <a:pPr>
              <a:buNone/>
            </a:pPr>
            <a:r>
              <a:rPr lang="en-US" dirty="0" smtClean="0"/>
              <a:t>   </a:t>
            </a:r>
            <a:r>
              <a:rPr lang="en-US" dirty="0" smtClean="0">
                <a:solidFill>
                  <a:srgbClr val="FFFF00"/>
                </a:solidFill>
              </a:rPr>
              <a:t>AIR</a:t>
            </a:r>
            <a:r>
              <a:rPr lang="en-US" dirty="0" smtClean="0"/>
              <a:t>  -- Assumed to be high-sample rate aircraft. Sets the</a:t>
            </a:r>
            <a:r>
              <a:rPr lang="en-US" dirty="0" smtClean="0"/>
              <a:t> </a:t>
            </a:r>
            <a:r>
              <a:rPr lang="en-US" dirty="0" err="1" smtClean="0"/>
              <a:t>analysis</a:t>
            </a:r>
            <a:r>
              <a:rPr lang="en-US" dirty="0" err="1" smtClean="0"/>
              <a:t>_type</a:t>
            </a:r>
            <a:r>
              <a:rPr lang="en-US" dirty="0" smtClean="0"/>
              <a:t> to</a:t>
            </a:r>
            <a:r>
              <a:rPr lang="en-US" dirty="0" smtClean="0"/>
              <a:t> </a:t>
            </a:r>
            <a:r>
              <a:rPr lang="en-US" dirty="0" smtClean="0"/>
              <a:t>LC, </a:t>
            </a:r>
            <a:r>
              <a:rPr lang="en-US" dirty="0" smtClean="0"/>
              <a:t>and allows gaps of 4-epochs, and minimum data of 120 </a:t>
            </a:r>
            <a:r>
              <a:rPr lang="en-US" dirty="0" smtClean="0"/>
              <a:t>epochs</a:t>
            </a:r>
            <a:r>
              <a:rPr lang="en-US" dirty="0" smtClean="0"/>
              <a:t> </a:t>
            </a:r>
            <a:r>
              <a:rPr lang="en-US" dirty="0" smtClean="0"/>
              <a:t>(</a:t>
            </a:r>
            <a:r>
              <a:rPr lang="en-US" dirty="0" smtClean="0"/>
              <a:t>1 minute for 2Hz data).</a:t>
            </a:r>
          </a:p>
          <a:p>
            <a:pPr>
              <a:buNone/>
            </a:pPr>
            <a:r>
              <a:rPr lang="en-US" dirty="0" smtClean="0"/>
              <a:t>   </a:t>
            </a:r>
            <a:r>
              <a:rPr lang="en-US" dirty="0" smtClean="0">
                <a:solidFill>
                  <a:srgbClr val="FFFF00"/>
                </a:solidFill>
              </a:rPr>
              <a:t>SHORT</a:t>
            </a:r>
            <a:r>
              <a:rPr lang="en-US" dirty="0" smtClean="0"/>
              <a:t> -- Short baseline static data (&lt;1 km).  Sets</a:t>
            </a:r>
            <a:r>
              <a:rPr lang="en-US" dirty="0" smtClean="0"/>
              <a:t> analysis type </a:t>
            </a:r>
            <a:r>
              <a:rPr lang="en-US" dirty="0" smtClean="0"/>
              <a:t>to L1+L2 and </a:t>
            </a:r>
            <a:r>
              <a:rPr lang="en-US" dirty="0" smtClean="0"/>
              <a:t>minimum data </a:t>
            </a:r>
            <a:r>
              <a:rPr lang="en-US" dirty="0" smtClean="0"/>
              <a:t>of 20 epochs (10 minutes of 30 second</a:t>
            </a:r>
            <a:r>
              <a:rPr lang="en-US" dirty="0" smtClean="0"/>
              <a:t> sampled </a:t>
            </a:r>
            <a:r>
              <a:rPr lang="en-US" dirty="0" smtClean="0"/>
              <a:t>data).  Data is still processed as kinematic data.</a:t>
            </a:r>
          </a:p>
          <a:p>
            <a:pPr>
              <a:buNone/>
            </a:pPr>
            <a:r>
              <a:rPr lang="en-US" dirty="0" smtClean="0"/>
              <a:t>   </a:t>
            </a:r>
            <a:r>
              <a:rPr lang="en-US" dirty="0" smtClean="0">
                <a:solidFill>
                  <a:srgbClr val="FFFF00"/>
                </a:solidFill>
              </a:rPr>
              <a:t>LONG</a:t>
            </a:r>
            <a:r>
              <a:rPr lang="en-US" dirty="0" smtClean="0"/>
              <a:t>  -- Long baseline static data (&gt;1 km). Sets search and analysis </a:t>
            </a:r>
            <a:r>
              <a:rPr lang="en-US" dirty="0" smtClean="0"/>
              <a:t>type</a:t>
            </a:r>
            <a:r>
              <a:rPr lang="en-US" dirty="0" smtClean="0"/>
              <a:t> </a:t>
            </a:r>
            <a:r>
              <a:rPr lang="en-US" dirty="0" smtClean="0"/>
              <a:t>to </a:t>
            </a:r>
            <a:r>
              <a:rPr lang="en-US" dirty="0" smtClean="0"/>
              <a:t>LC and </a:t>
            </a:r>
            <a:r>
              <a:rPr lang="en-US" dirty="0" err="1" smtClean="0"/>
              <a:t>mininum</a:t>
            </a:r>
            <a:r>
              <a:rPr lang="en-US" dirty="0" smtClean="0"/>
              <a:t> data of 20 epochs.  Atmospheric delay </a:t>
            </a:r>
            <a:r>
              <a:rPr lang="en-US" dirty="0" smtClean="0"/>
              <a:t>estimation </a:t>
            </a:r>
            <a:r>
              <a:rPr lang="en-US" dirty="0" smtClean="0"/>
              <a:t>is turned on with 0.1 </a:t>
            </a:r>
            <a:r>
              <a:rPr lang="en-US" dirty="0" err="1" smtClean="0"/>
              <a:t>m</a:t>
            </a:r>
            <a:r>
              <a:rPr lang="en-US" dirty="0" smtClean="0"/>
              <a:t> apriori sigma, and process noise </a:t>
            </a:r>
            <a:r>
              <a:rPr lang="en-US" dirty="0" smtClean="0"/>
              <a:t>variance </a:t>
            </a:r>
            <a:r>
              <a:rPr lang="en-US" dirty="0" smtClean="0"/>
              <a:t>of 1.d-6 </a:t>
            </a:r>
            <a:r>
              <a:rPr lang="en-US" dirty="0" err="1" smtClean="0"/>
              <a:t>m</a:t>
            </a:r>
            <a:r>
              <a:rPr lang="en-US" dirty="0" smtClean="0"/>
              <a:t>**2/epoch (~1 mm changes every 30 seconds for 30 </a:t>
            </a:r>
            <a:r>
              <a:rPr lang="en-US" dirty="0" smtClean="0"/>
              <a:t>second  </a:t>
            </a:r>
            <a:r>
              <a:rPr lang="en-US" dirty="0" smtClean="0"/>
              <a:t>sampled data which accumulates to +-5 cm in a day).  These </a:t>
            </a:r>
            <a:r>
              <a:rPr lang="en-US" dirty="0" smtClean="0"/>
              <a:t>settings  </a:t>
            </a:r>
            <a:r>
              <a:rPr lang="en-US" dirty="0" smtClean="0"/>
              <a:t>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13</a:t>
            </a:fld>
            <a:endParaRPr lang="en-US">
              <a:latin typeface="Time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a:t>
            </a:r>
            <a:r>
              <a:rPr lang="en-US" dirty="0" err="1" smtClean="0"/>
              <a:t>positon</a:t>
            </a:r>
            <a:r>
              <a:rPr lang="en-US" dirty="0" smtClean="0"/>
              <a:t> and velocity and the epoch in </a:t>
            </a:r>
            <a:r>
              <a:rPr lang="en-US" dirty="0" err="1" smtClean="0"/>
              <a:t>deciminal</a:t>
            </a:r>
            <a:r>
              <a:rPr lang="en-US" dirty="0" smtClean="0"/>
              <a:t> years to which the position refers.</a:t>
            </a:r>
          </a:p>
          <a:p>
            <a:r>
              <a:rPr lang="en-US" dirty="0" smtClean="0"/>
              <a:t>Velocity is </a:t>
            </a:r>
            <a:r>
              <a:rPr lang="en-US" dirty="0" smtClean="0"/>
              <a:t>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14</a:t>
            </a:fld>
            <a:endParaRPr lang="en-US">
              <a:latin typeface="Times"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15</a:t>
            </a:fld>
            <a:endParaRPr lang="en-US">
              <a:latin typeface="Times"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16</a:t>
            </a:fld>
            <a:endParaRPr lang="en-US">
              <a:latin typeface="Times"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dH/dt</a:t>
            </a:r>
            <a:r>
              <a:rPr lang="en-US" dirty="0" smtClean="0"/>
              <a:t> noise&gt;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a:t>
            </a:r>
            <a:r>
              <a:rPr lang="en-US" smtClean="0"/>
              <a:t>is changing at </a:t>
            </a:r>
            <a:r>
              <a:rPr lang="en-US" dirty="0" smtClean="0"/>
              <a:t>10 </a:t>
            </a:r>
            <a:r>
              <a:rPr lang="en-US" dirty="0" err="1" smtClean="0"/>
              <a:t>m/s</a:t>
            </a:r>
            <a:r>
              <a:rPr lang="en-US" dirty="0" smtClean="0"/>
              <a:t> (fast ascent or </a:t>
            </a:r>
            <a:r>
              <a:rPr lang="en-US" dirty="0" err="1" smtClean="0"/>
              <a:t>desent</a:t>
            </a:r>
            <a:r>
              <a:rPr lang="en-US" dirty="0" smtClean="0"/>
              <a:t>)</a:t>
            </a:r>
          </a:p>
          <a:p>
            <a:pPr>
              <a:buNone/>
            </a:pP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17</a:t>
            </a:fld>
            <a:endParaRPr lang="en-US">
              <a:latin typeface="Time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a:t>
            </a:r>
            <a:r>
              <a:rPr lang="en-US" dirty="0" smtClean="0"/>
              <a:t> coordinates </a:t>
            </a:r>
            <a:r>
              <a:rPr lang="en-US" dirty="0" smtClean="0"/>
              <a:t>of the point relative to which NEU offsets are</a:t>
            </a:r>
            <a:r>
              <a:rPr lang="en-US" dirty="0" smtClean="0"/>
              <a:t> computed</a:t>
            </a:r>
            <a:r>
              <a:rPr lang="en-US" dirty="0" smtClean="0"/>
              <a:t>.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a:t>
            </a:r>
            <a:r>
              <a:rPr lang="en-US" dirty="0" smtClean="0"/>
              <a:t>minutes hour </a:t>
            </a:r>
            <a:r>
              <a:rPr lang="en-US" dirty="0" smtClean="0"/>
              <a:t>or day.  Interval command must be used to specify sampling interval before this</a:t>
            </a:r>
            <a:r>
              <a:rPr lang="en-US" dirty="0" smtClean="0"/>
              <a:t> command </a:t>
            </a:r>
            <a:r>
              <a:rPr lang="en-US" dirty="0" smtClean="0"/>
              <a:t>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18</a:t>
            </a:fld>
            <a:endParaRPr lang="en-US">
              <a:latin typeface="Time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a:t>
            </a:r>
            <a:r>
              <a:rPr lang="en-US" dirty="0" smtClean="0"/>
              <a:t>, P1 </a:t>
            </a:r>
            <a:r>
              <a:rPr lang="en-US" dirty="0" smtClean="0"/>
              <a:t>range and P2 range, and the weight given to elevation </a:t>
            </a:r>
            <a:r>
              <a:rPr lang="en-US" dirty="0" smtClean="0"/>
              <a:t>angle </a:t>
            </a:r>
            <a:r>
              <a:rPr lang="en-US" dirty="0" err="1" smtClean="0"/>
              <a:t>depedence</a:t>
            </a:r>
            <a:r>
              <a:rPr lang="en-US" dirty="0" smtClean="0"/>
              <a:t> </a:t>
            </a:r>
            <a:r>
              <a:rPr lang="en-US" dirty="0" smtClean="0"/>
              <a:t>(at </a:t>
            </a:r>
            <a:r>
              <a:rPr lang="en-US" dirty="0" err="1" smtClean="0"/>
              <a:t>ver</a:t>
            </a:r>
            <a:r>
              <a:rPr lang="en-US" dirty="0" smtClean="0"/>
              <a:t> 1.20); variance is </a:t>
            </a:r>
            <a:r>
              <a:rPr lang="en-US" dirty="0" smtClean="0"/>
              <a:t>scaled </a:t>
            </a:r>
            <a:r>
              <a:rPr lang="en-US" dirty="0" smtClean="0"/>
              <a:t>by (1+(W/sin(el))^2)</a:t>
            </a:r>
            <a:r>
              <a:rPr lang="en-US" dirty="0" smtClean="0"/>
              <a:t>  where </a:t>
            </a:r>
            <a:r>
              <a:rPr lang="en-US" dirty="0" smtClean="0"/>
              <a:t>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a:t>
            </a:r>
            <a:r>
              <a:rPr lang="en-US" dirty="0" smtClean="0"/>
              <a:t>for the </a:t>
            </a:r>
            <a:r>
              <a:rPr lang="en-US" dirty="0" smtClean="0"/>
              <a:t>position determinations (Units: </a:t>
            </a:r>
            <a:r>
              <a:rPr lang="en-US" dirty="0" err="1" smtClean="0"/>
              <a:t>m</a:t>
            </a:r>
            <a:r>
              <a:rPr lang="en-US" dirty="0" smtClean="0"/>
              <a:t> for all, except weight)</a:t>
            </a:r>
          </a:p>
          <a:p>
            <a:pPr>
              <a:buNone/>
            </a:pPr>
            <a:r>
              <a:rPr lang="en-US" dirty="0" smtClean="0"/>
              <a:t>Optional: PRN may be added and noise assigned to that PRN (</a:t>
            </a:r>
            <a:r>
              <a:rPr lang="en-US" dirty="0" smtClean="0"/>
              <a:t>if non</a:t>
            </a:r>
            <a:r>
              <a:rPr lang="en-US" dirty="0" smtClean="0"/>
              <a:t>-PRN form is used, this will replace all PRN specific </a:t>
            </a:r>
            <a:r>
              <a:rPr lang="en-US" dirty="0" smtClean="0"/>
              <a:t>values so </a:t>
            </a:r>
            <a:r>
              <a:rPr lang="en-US" dirty="0" smtClean="0"/>
              <a:t>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19</a:t>
            </a:fld>
            <a:endParaRPr lang="en-US">
              <a:latin typeface="Time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3A9F4BF4-8410-2941-AB20-1745F6D4BC81}" type="slidenum">
              <a:rPr lang="en-US"/>
              <a:pPr/>
              <a:t>2</a:t>
            </a:fld>
            <a:endParaRPr lang="en-US">
              <a:latin typeface="Times" charset="0"/>
            </a:endParaRPr>
          </a:p>
        </p:txBody>
      </p:sp>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a:t>
            </a:r>
            <a:r>
              <a:rPr lang="en-US" dirty="0" smtClean="0"/>
              <a:t>ionospheric delay </a:t>
            </a:r>
            <a:r>
              <a:rPr lang="en-US" dirty="0" smtClean="0"/>
              <a:t>is negligible.  Example: </a:t>
            </a:r>
            <a:r>
              <a:rPr lang="en-US" dirty="0" err="1" smtClean="0"/>
              <a:t>data_type</a:t>
            </a:r>
            <a:r>
              <a:rPr lang="en-US" dirty="0" smtClean="0"/>
              <a:t> l1 l1+l2 lc+p1</a:t>
            </a:r>
            <a:endParaRPr lang="en-US" dirty="0" smtClean="0"/>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20</a:t>
            </a:fld>
            <a:endParaRPr lang="en-US">
              <a:latin typeface="Times"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a:t>
            </a:r>
            <a:r>
              <a:rPr lang="en-US" dirty="0" smtClean="0"/>
              <a:t>Sec</a:t>
            </a:r>
            <a:endParaRPr lang="en-US" dirty="0" smtClean="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21</a:t>
            </a:fld>
            <a:endParaRPr lang="en-US">
              <a:latin typeface="Times"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dirty="0" smtClean="0"/>
              <a:t>ATM_STATS</a:t>
            </a:r>
          </a:p>
          <a:p>
            <a:pPr>
              <a:buNone/>
            </a:pPr>
            <a:r>
              <a:rPr lang="en-US" dirty="0" smtClean="0"/>
              <a:t>@   Site  &lt;Apriori Zenith delay sigma&gt; &lt;RW noise in Zenith delay&gt; &lt;RW </a:t>
            </a:r>
            <a:r>
              <a:rPr lang="en-US" dirty="0" err="1" smtClean="0"/>
              <a:t>dH/dt</a:t>
            </a:r>
            <a:r>
              <a:rPr lang="en-US" dirty="0" smtClean="0"/>
              <a:t> noise&gt;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smtClean="0"/>
              <a:t>@ USE_GPTGMF</a:t>
            </a:r>
          </a:p>
          <a:p>
            <a:pPr>
              <a:buNone/>
            </a:pPr>
            <a:r>
              <a:rPr lang="en-US" dirty="0" smtClean="0"/>
              <a:t>@ ANTE_OFF</a:t>
            </a:r>
          </a:p>
          <a:p>
            <a:pPr>
              <a:buNone/>
            </a:pPr>
            <a:r>
              <a:rPr lang="en-US" dirty="0" smtClean="0"/>
              <a:t>@ Command modified Version 1.14</a:t>
            </a:r>
          </a:p>
          <a:p>
            <a:pPr>
              <a:buNone/>
            </a:pPr>
            <a:r>
              <a:rPr lang="en-US" dirty="0" smtClean="0"/>
              <a:t>@   Site   &lt;ARP </a:t>
            </a:r>
            <a:r>
              <a:rPr lang="en-US" dirty="0" err="1" smtClean="0"/>
              <a:t>dN</a:t>
            </a:r>
            <a:r>
              <a:rPr lang="en-US" dirty="0" smtClean="0"/>
              <a:t> (</a:t>
            </a:r>
            <a:r>
              <a:rPr lang="en-US" dirty="0" err="1" smtClean="0"/>
              <a:t>m</a:t>
            </a:r>
            <a:r>
              <a:rPr lang="en-US" dirty="0" smtClean="0"/>
              <a:t>)&gt; &lt;ARP </a:t>
            </a:r>
            <a:r>
              <a:rPr lang="en-US" dirty="0" err="1" smtClean="0"/>
              <a:t>dE</a:t>
            </a:r>
            <a:r>
              <a:rPr lang="en-US" dirty="0" smtClean="0"/>
              <a:t> (</a:t>
            </a:r>
            <a:r>
              <a:rPr lang="en-US" dirty="0" err="1" smtClean="0"/>
              <a:t>m</a:t>
            </a:r>
            <a:r>
              <a:rPr lang="en-US" dirty="0" smtClean="0"/>
              <a:t>)&gt; &lt;ARP </a:t>
            </a:r>
            <a:r>
              <a:rPr lang="en-US" dirty="0" err="1" smtClean="0"/>
              <a:t>dU</a:t>
            </a:r>
            <a:r>
              <a:rPr lang="en-US" dirty="0" smtClean="0"/>
              <a:t> (</a:t>
            </a:r>
            <a:r>
              <a:rPr lang="en-US" dirty="0" err="1" smtClean="0"/>
              <a:t>m</a:t>
            </a:r>
            <a:r>
              <a:rPr lang="en-US" dirty="0" smtClean="0"/>
              <a:t>)&gt; &lt;Antenna Name&gt;</a:t>
            </a:r>
          </a:p>
          <a:p>
            <a:pPr>
              <a:buNone/>
            </a:pPr>
            <a:r>
              <a:rPr lang="en-US" dirty="0" smtClean="0"/>
              <a:t>@ OBSELETE  Site   &lt;ARP </a:t>
            </a:r>
            <a:r>
              <a:rPr lang="en-US" dirty="0" err="1" smtClean="0"/>
              <a:t>dN</a:t>
            </a:r>
            <a:r>
              <a:rPr lang="en-US" dirty="0" smtClean="0"/>
              <a:t> (</a:t>
            </a:r>
            <a:r>
              <a:rPr lang="en-US" dirty="0" err="1" smtClean="0"/>
              <a:t>m</a:t>
            </a:r>
            <a:r>
              <a:rPr lang="en-US" dirty="0" smtClean="0"/>
              <a:t>)&gt; &lt;ARP </a:t>
            </a:r>
            <a:r>
              <a:rPr lang="en-US" dirty="0" err="1" smtClean="0"/>
              <a:t>dE</a:t>
            </a:r>
            <a:r>
              <a:rPr lang="en-US" dirty="0" smtClean="0"/>
              <a:t> (</a:t>
            </a:r>
            <a:r>
              <a:rPr lang="en-US" dirty="0" err="1" smtClean="0"/>
              <a:t>m</a:t>
            </a:r>
            <a:r>
              <a:rPr lang="en-US" dirty="0" smtClean="0"/>
              <a:t>)&gt; &lt;ARP </a:t>
            </a:r>
            <a:r>
              <a:rPr lang="en-US" dirty="0" err="1" smtClean="0"/>
              <a:t>dU</a:t>
            </a:r>
            <a:r>
              <a:rPr lang="en-US" dirty="0" smtClean="0"/>
              <a:t> (</a:t>
            </a:r>
            <a:r>
              <a:rPr lang="en-US" dirty="0" err="1" smtClean="0"/>
              <a:t>m</a:t>
            </a:r>
            <a:r>
              <a:rPr lang="en-US" dirty="0" smtClean="0"/>
              <a:t>)&gt; &lt;L1 </a:t>
            </a:r>
            <a:r>
              <a:rPr lang="en-US" dirty="0" err="1" smtClean="0"/>
              <a:t>dN</a:t>
            </a:r>
            <a:r>
              <a:rPr lang="en-US" dirty="0" smtClean="0"/>
              <a:t>&gt; &lt;L1 </a:t>
            </a:r>
            <a:r>
              <a:rPr lang="en-US" dirty="0" err="1" smtClean="0"/>
              <a:t>dE</a:t>
            </a:r>
            <a:r>
              <a:rPr lang="en-US" dirty="0" smtClean="0"/>
              <a:t>&gt; &lt;L1 </a:t>
            </a:r>
            <a:r>
              <a:rPr lang="en-US" dirty="0" err="1" smtClean="0"/>
              <a:t>dU</a:t>
            </a:r>
            <a:r>
              <a:rPr lang="en-US" dirty="0" smtClean="0"/>
              <a:t>&gt; &lt;L2 </a:t>
            </a:r>
            <a:r>
              <a:rPr lang="en-US" dirty="0" err="1" smtClean="0"/>
              <a:t>dN</a:t>
            </a:r>
            <a:r>
              <a:rPr lang="en-US" dirty="0" smtClean="0"/>
              <a:t>&gt; &lt;L2 </a:t>
            </a:r>
            <a:r>
              <a:rPr lang="en-US" dirty="0" err="1" smtClean="0"/>
              <a:t>dE</a:t>
            </a:r>
            <a:r>
              <a:rPr lang="en-US" dirty="0" smtClean="0"/>
              <a:t>&gt; &lt;L2 </a:t>
            </a:r>
            <a:r>
              <a:rPr lang="en-US" dirty="0" err="1" smtClean="0"/>
              <a:t>dU</a:t>
            </a:r>
            <a:r>
              <a:rPr lang="en-US" dirty="0" smtClean="0"/>
              <a:t>&gt;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22</a:t>
            </a:fld>
            <a:endParaRPr lang="en-US">
              <a:latin typeface="Time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dirty="0" smtClean="0"/>
              <a:t>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smtClean="0"/>
              <a:t>@ BACK_TYPE  &lt;string&gt;</a:t>
            </a:r>
          </a:p>
          <a:p>
            <a:pPr>
              <a:buNone/>
            </a:pPr>
            <a:r>
              <a:rPr lang="en-US" dirty="0" smtClean="0"/>
              <a:t>@ AMB_CYCLE &lt;Samples&gt; &lt;Relative Rank&gt; &lt;Max search&gt;</a:t>
            </a:r>
          </a:p>
          <a:p>
            <a:pPr>
              <a:buNone/>
            </a:pPr>
            <a:r>
              <a:rPr lang="en-US" dirty="0" smtClean="0"/>
              <a:t>@ ION_STATS &lt;Jump&gt; &lt;ION PPM&gt; &lt;ION Weight&gt; &lt;ION height&gt; &lt;ION spatial&gt;</a:t>
            </a:r>
          </a:p>
          <a:p>
            <a:pPr>
              <a:buNone/>
            </a:pPr>
            <a:r>
              <a:rPr lang="en-US" dirty="0" smtClean="0"/>
              <a:t>@ POS_ROOT &lt;string&gt;</a:t>
            </a:r>
            <a:r>
              <a:rPr lang="en-US" dirty="0" smtClean="0"/>
              <a:t> </a:t>
            </a:r>
            <a:endParaRPr lang="en-US" dirty="0" smtClean="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23</a:t>
            </a:fld>
            <a:endParaRPr lang="en-US">
              <a:latin typeface="Time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dirty="0" smtClean="0"/>
              <a:t>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24</a:t>
            </a:fld>
            <a:endParaRPr lang="en-US">
              <a:latin typeface="Times"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common to </a:t>
            </a:r>
            <a:r>
              <a:rPr lang="en-US" dirty="0" err="1" smtClean="0"/>
              <a:t>trackRT</a:t>
            </a:r>
            <a:endParaRPr lang="en-US" dirty="0"/>
          </a:p>
        </p:txBody>
      </p:sp>
      <p:sp>
        <p:nvSpPr>
          <p:cNvPr id="3" name="Content Placeholder 2"/>
          <p:cNvSpPr>
            <a:spLocks noGrp="1"/>
          </p:cNvSpPr>
          <p:nvPr>
            <p:ph idx="1"/>
          </p:nvPr>
        </p:nvSpPr>
        <p:spPr/>
        <p:txBody>
          <a:bodyPr/>
          <a:lstStyle/>
          <a:p>
            <a:r>
              <a:rPr lang="en-US" dirty="0" smtClean="0"/>
              <a:t>Many commands are common between track and </a:t>
            </a:r>
            <a:r>
              <a:rPr lang="en-US" dirty="0" err="1" smtClean="0"/>
              <a:t>trackRT</a:t>
            </a:r>
            <a:r>
              <a:rPr lang="en-US" dirty="0" smtClean="0"/>
              <a:t> and we will cover some of these in more detail in tomorrows session on </a:t>
            </a:r>
            <a:r>
              <a:rPr lang="en-US" dirty="0" err="1" smtClean="0"/>
              <a:t>trackRT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25</a:t>
            </a:fld>
            <a:endParaRPr lang="en-US">
              <a:latin typeface="Times"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lstStyle/>
          <a:p>
            <a:r>
              <a:rPr lang="en-US" dirty="0" smtClean="0"/>
              <a:t>There are no specific packages from plotting track results.</a:t>
            </a:r>
          </a:p>
          <a:p>
            <a:r>
              <a:rPr lang="en-US" dirty="0" smtClean="0"/>
              <a:t>For quick plots we use the </a:t>
            </a:r>
            <a:r>
              <a:rPr lang="en-US" dirty="0" err="1" smtClean="0"/>
              <a:t>gamit/globk</a:t>
            </a:r>
            <a:r>
              <a:rPr lang="en-US" dirty="0" smtClean="0"/>
              <a:t> X-windows program </a:t>
            </a:r>
            <a:r>
              <a:rPr lang="en-US" dirty="0" err="1" smtClean="0">
                <a:solidFill>
                  <a:srgbClr val="FFFF00"/>
                </a:solidFill>
              </a:rPr>
              <a:t>cplotx</a:t>
            </a:r>
            <a:r>
              <a:rPr lang="en-US" dirty="0" smtClean="0"/>
              <a:t>.</a:t>
            </a:r>
          </a:p>
          <a:p>
            <a:r>
              <a:rPr lang="en-US" dirty="0" smtClean="0"/>
              <a:t>I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26</a:t>
            </a:fld>
            <a:endParaRPr lang="en-US">
              <a:latin typeface="Time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90D6969A-BF10-AC4E-B044-185D8965C74B}" type="slidenum">
              <a:rPr lang="en-US"/>
              <a:pPr/>
              <a:t>3</a:t>
            </a:fld>
            <a:endParaRPr lang="en-US">
              <a:latin typeface="Times" charset="0"/>
            </a:endParaRPr>
          </a:p>
        </p:txBody>
      </p:sp>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79BB401D-CD46-D042-88CF-91E1266D8932}" type="slidenum">
              <a:rPr lang="en-US"/>
              <a:pPr/>
              <a:t>4</a:t>
            </a:fld>
            <a:endParaRPr lang="en-US">
              <a:latin typeface="Times" charset="0"/>
            </a:endParaRPr>
          </a:p>
        </p:txBody>
      </p:sp>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type="body" idx="1"/>
          </p:nvPr>
        </p:nvSpPr>
        <p:spPr/>
        <p:txBody>
          <a:bodyPr>
            <a:normAutofit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6681F880-431B-8948-BFFB-2642B14F0219}" type="slidenum">
              <a:rPr lang="en-US"/>
              <a:pPr/>
              <a:t>5</a:t>
            </a:fld>
            <a:endParaRPr lang="en-US">
              <a:latin typeface="Times" charset="0"/>
            </a:endParaRPr>
          </a:p>
        </p:txBody>
      </p:sp>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a:t>
            </a:r>
            <a:r>
              <a:rPr lang="en-US" sz="2400" dirty="0" smtClean="0"/>
              <a:t>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33073371-49CF-3C46-8828-95A440F6D50A}" type="slidenum">
              <a:rPr lang="en-US"/>
              <a:pPr/>
              <a:t>6</a:t>
            </a:fld>
            <a:endParaRPr lang="en-US">
              <a:latin typeface="Times" charset="0"/>
            </a:endParaRPr>
          </a:p>
        </p:txBody>
      </p:sp>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04/26/11</a:t>
            </a:r>
            <a:endParaRPr lang="en-US">
              <a:latin typeface="Times" charset="0"/>
            </a:endParaRPr>
          </a:p>
        </p:txBody>
      </p:sp>
      <p:sp>
        <p:nvSpPr>
          <p:cNvPr id="6"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7" name="Slide Number Placeholder 5"/>
          <p:cNvSpPr>
            <a:spLocks noGrp="1"/>
          </p:cNvSpPr>
          <p:nvPr>
            <p:ph type="sldNum" sz="quarter" idx="12"/>
          </p:nvPr>
        </p:nvSpPr>
        <p:spPr/>
        <p:txBody>
          <a:bodyPr/>
          <a:lstStyle/>
          <a:p>
            <a:fld id="{B43F0A27-D958-8E43-87C6-598F762E8AE1}" type="slidenum">
              <a:rPr lang="en-US"/>
              <a:pPr/>
              <a:t>7</a:t>
            </a:fld>
            <a:endParaRPr lang="en-US">
              <a:latin typeface="Times" charset="0"/>
            </a:endParaRPr>
          </a:p>
        </p:txBody>
      </p:sp>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54864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FA89F0A4-AC1C-FE40-8AE9-1C397D8E3CFD}" type="slidenum">
              <a:rPr lang="en-US"/>
              <a:pPr/>
              <a:t>8</a:t>
            </a:fld>
            <a:endParaRPr lang="en-US">
              <a:latin typeface="Times" charset="0"/>
            </a:endParaRPr>
          </a:p>
        </p:txBody>
      </p:sp>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a:t>The Fcodes can indicate how to fix ambiguities that track by default is not able to fix. </a:t>
            </a:r>
          </a:p>
          <a:p>
            <a:r>
              <a:rPr lang="en-US" sz="2400"/>
              <a:t>Common fixes:</a:t>
            </a:r>
          </a:p>
          <a:p>
            <a:pPr lvl="1"/>
            <a:r>
              <a:rPr lang="en-US" sz="2000"/>
              <a:t>S and W indicate that the estimated sigmas on the float estimates and/or MW-WL are too large.  If the relative ranks are large, the the sigma tolerances can be increased with the Float_type command,</a:t>
            </a:r>
          </a:p>
          <a:p>
            <a:pPr lvl="1"/>
            <a:r>
              <a:rPr lang="en-US" sz="2000"/>
              <a:t>If ambiguities seem to have the same value then user_delbf can be used to remove an extra one but care should be taken because some receivers can have 1/1 L1 L2 cycle slips.</a:t>
            </a:r>
          </a:p>
          <a:p>
            <a:pPr lvl="1"/>
            <a:r>
              <a:rPr lang="en-US" sz="2000"/>
              <a:t>Chi-squared increments may be too large (especially LG (ionosphere) and sometime WL so by down weighting in the float_type command, relative rank can be improved.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04/26/11</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TrackShortCourse L02</a:t>
            </a:r>
            <a:endParaRPr lang="en-US">
              <a:latin typeface="Times" charset="0"/>
            </a:endParaRPr>
          </a:p>
        </p:txBody>
      </p:sp>
      <p:sp>
        <p:nvSpPr>
          <p:cNvPr id="6" name="Slide Number Placeholder 5"/>
          <p:cNvSpPr>
            <a:spLocks noGrp="1"/>
          </p:cNvSpPr>
          <p:nvPr>
            <p:ph type="sldNum" sz="quarter" idx="12"/>
          </p:nvPr>
        </p:nvSpPr>
        <p:spPr/>
        <p:txBody>
          <a:bodyPr/>
          <a:lstStyle/>
          <a:p>
            <a:fld id="{00E6119C-21E2-0B4F-84B2-290B573743B3}" type="slidenum">
              <a:rPr lang="en-US"/>
              <a:pPr/>
              <a:t>9</a:t>
            </a:fld>
            <a:endParaRPr lang="en-US">
              <a:latin typeface="Times" charset="0"/>
            </a:endParaRPr>
          </a:p>
        </p:txBody>
      </p:sp>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lnSpcReduction="10000"/>
          </a:bodyPr>
          <a:lstStyle/>
          <a:p>
            <a:r>
              <a:rPr lang="en-US" dirty="0"/>
              <a:t>Process noise to be used on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21474</TotalTime>
  <Words>3293</Words>
  <Application>Microsoft Macintosh PowerPoint</Application>
  <PresentationFormat>On-screen Show (4:3)</PresentationFormat>
  <Paragraphs>290</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Blank Presentation</vt:lpstr>
      <vt:lpstr>Track Short Course: Track Commands Lecture 02</vt:lpstr>
      <vt:lpstr>Track Output Files</vt:lpstr>
      <vt:lpstr>Summary file</vt:lpstr>
      <vt:lpstr>Output file from track</vt:lpstr>
      <vt:lpstr>Output continued</vt:lpstr>
      <vt:lpstr>Output continued</vt:lpstr>
      <vt:lpstr>Fcode Interpretation</vt:lpstr>
      <vt:lpstr>Improving ambiguity resolution</vt:lpstr>
      <vt:lpstr>Other tunable parameters</vt:lpstr>
      <vt:lpstr>Track Commands: “Rules”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lpstr>Commands common to trackRT</vt:lpstr>
      <vt:lpstr>Plotting track results</vt:lpstr>
    </vt:vector>
  </TitlesOfParts>
  <Company>_x0010_退ː瞠Ŗ祐뿿춀ː礐Á￘_x0010_뿿쵰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12.540 Principles of the Global Positioning System Lecture 08</dc:title>
  <dc:creator>Thomas Herring</dc:creator>
  <cp:keywords/>
  <cp:lastModifiedBy>Thomas Herring</cp:lastModifiedBy>
  <cp:revision>116</cp:revision>
  <cp:lastPrinted>2005-03-15T03:14:34Z</cp:lastPrinted>
  <dcterms:created xsi:type="dcterms:W3CDTF">2011-04-26T02:03:37Z</dcterms:created>
  <dcterms:modified xsi:type="dcterms:W3CDTF">2011-04-26T07:51:59Z</dcterms:modified>
</cp:coreProperties>
</file>