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embeddings/Microsoft_Equation4.bin" ContentType="application/vnd.openxmlformats-officedocument.oleObject"/>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embeddings/Microsoft_Equation3.bin" ContentType="application/vnd.openxmlformats-officedocument.oleObject"/>
  <Override PartName="/ppt/presProps.xml" ContentType="application/vnd.openxmlformats-officedocument.presentationml.presProps+xml"/>
  <Default Extension="pict" ContentType="image/pict"/>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embeddings/Microsoft_Equation2.bin" ContentType="application/vnd.openxmlformats-officedocument.oleObject"/>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embeddings/Microsoft_Equation1.bin" ContentType="application/vnd.openxmlformats-officedocument.oleObject"/>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48" r:id="rId1"/>
  </p:sldMasterIdLst>
  <p:notesMasterIdLst>
    <p:notesMasterId r:id="rId37"/>
  </p:notesMasterIdLst>
  <p:handoutMasterIdLst>
    <p:handoutMasterId r:id="rId38"/>
  </p:handoutMasterIdLst>
  <p:sldIdLst>
    <p:sldId id="276" r:id="rId2"/>
    <p:sldId id="316" r:id="rId3"/>
    <p:sldId id="262" r:id="rId4"/>
    <p:sldId id="263" r:id="rId5"/>
    <p:sldId id="264" r:id="rId6"/>
    <p:sldId id="265" r:id="rId7"/>
    <p:sldId id="283" r:id="rId8"/>
    <p:sldId id="297" r:id="rId9"/>
    <p:sldId id="298" r:id="rId10"/>
    <p:sldId id="299" r:id="rId11"/>
    <p:sldId id="300" r:id="rId12"/>
    <p:sldId id="301" r:id="rId13"/>
    <p:sldId id="302" r:id="rId14"/>
    <p:sldId id="266" r:id="rId15"/>
    <p:sldId id="267" r:id="rId16"/>
    <p:sldId id="294" r:id="rId17"/>
    <p:sldId id="268" r:id="rId18"/>
    <p:sldId id="269" r:id="rId19"/>
    <p:sldId id="270" r:id="rId20"/>
    <p:sldId id="284" r:id="rId21"/>
    <p:sldId id="293" r:id="rId22"/>
    <p:sldId id="271" r:id="rId23"/>
    <p:sldId id="303" r:id="rId24"/>
    <p:sldId id="304" r:id="rId25"/>
    <p:sldId id="305" r:id="rId26"/>
    <p:sldId id="306" r:id="rId27"/>
    <p:sldId id="307" r:id="rId28"/>
    <p:sldId id="308" r:id="rId29"/>
    <p:sldId id="309" r:id="rId30"/>
    <p:sldId id="310" r:id="rId31"/>
    <p:sldId id="311" r:id="rId32"/>
    <p:sldId id="312" r:id="rId33"/>
    <p:sldId id="313" r:id="rId34"/>
    <p:sldId id="315" r:id="rId35"/>
    <p:sldId id="292"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howGuides="1">
      <p:cViewPr>
        <p:scale>
          <a:sx n="100" d="100"/>
          <a:sy n="100" d="100"/>
        </p:scale>
        <p:origin x="-1832" y="-8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68"/>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 Id="rId2" Type="http://schemas.openxmlformats.org/officeDocument/2006/relationships/image" Target="../media/image2.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CE301A-87C6-AC48-9183-BEE833F82759}"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96DACE9-9255-FD4A-BB72-2A7B38572E80}"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65"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11DBAD3-8D03-C645-8B17-0F7787158D2A}" type="slidenum">
              <a:rPr lang="en-US"/>
              <a:pPr/>
              <a:t>3</a:t>
            </a:fld>
            <a:endParaRPr lang="en-US"/>
          </a:p>
        </p:txBody>
      </p:sp>
      <p:sp>
        <p:nvSpPr>
          <p:cNvPr id="17411"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318B4CC-D4C4-E241-ADB4-777C919ED91B}" type="slidenum">
              <a:rPr lang="en-US"/>
              <a:pPr/>
              <a:t>14</a:t>
            </a:fld>
            <a:endParaRPr lang="en-US"/>
          </a:p>
        </p:txBody>
      </p:sp>
      <p:sp>
        <p:nvSpPr>
          <p:cNvPr id="26627"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C65D21B-B75F-BC4B-A8EC-49F9DAD5EC2F}" type="slidenum">
              <a:rPr lang="en-US"/>
              <a:pPr/>
              <a:t>15</a:t>
            </a:fld>
            <a:endParaRPr lang="en-US"/>
          </a:p>
        </p:txBody>
      </p:sp>
      <p:sp>
        <p:nvSpPr>
          <p:cNvPr id="28675"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DDD52E0-62C9-D245-BB33-98694C7EDD43}" type="slidenum">
              <a:rPr lang="en-US"/>
              <a:pPr/>
              <a:t>17</a:t>
            </a:fld>
            <a:endParaRPr lang="en-US"/>
          </a:p>
        </p:txBody>
      </p:sp>
      <p:sp>
        <p:nvSpPr>
          <p:cNvPr id="31747"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83F3D44-2F8A-ED4F-AC73-F8F555DCF42E}" type="slidenum">
              <a:rPr lang="en-US"/>
              <a:pPr/>
              <a:t>18</a:t>
            </a:fld>
            <a:endParaRPr lang="en-US"/>
          </a:p>
        </p:txBody>
      </p:sp>
      <p:sp>
        <p:nvSpPr>
          <p:cNvPr id="33795"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D157A6F-B876-C44E-B67D-57172F26DE84}" type="slidenum">
              <a:rPr lang="en-US"/>
              <a:pPr/>
              <a:t>19</a:t>
            </a:fld>
            <a:endParaRPr lang="en-US"/>
          </a:p>
        </p:txBody>
      </p:sp>
      <p:sp>
        <p:nvSpPr>
          <p:cNvPr id="35843"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96F40276-F5EE-7D4F-8811-8AF1FDC57EF5}" type="slidenum">
              <a:rPr lang="en-US"/>
              <a:pPr/>
              <a:t>22</a:t>
            </a:fld>
            <a:endParaRPr lang="en-US"/>
          </a:p>
        </p:txBody>
      </p:sp>
      <p:sp>
        <p:nvSpPr>
          <p:cNvPr id="39939"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P494, P496 P500 P066 P473 P472</a:t>
            </a:r>
            <a:r>
              <a:rPr lang="en-US" baseline="0" dirty="0" smtClean="0"/>
              <a:t> sequence in next slides.</a:t>
            </a:r>
            <a:endParaRPr lang="en-US" dirty="0"/>
          </a:p>
        </p:txBody>
      </p:sp>
      <p:sp>
        <p:nvSpPr>
          <p:cNvPr id="4" name="Slide Number Placeholder 3"/>
          <p:cNvSpPr>
            <a:spLocks noGrp="1"/>
          </p:cNvSpPr>
          <p:nvPr>
            <p:ph type="sldNum" sz="quarter" idx="10"/>
          </p:nvPr>
        </p:nvSpPr>
        <p:spPr/>
        <p:txBody>
          <a:bodyPr/>
          <a:lstStyle/>
          <a:p>
            <a:fld id="{362683FD-E508-9545-AD94-38880FD6779A}"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this</a:t>
            </a:r>
            <a:r>
              <a:rPr lang="en-US" baseline="0" dirty="0" smtClean="0"/>
              <a:t> and the next site are similar distances from the epicenter but P742 is along the San Andreas.  Also point out the 220-sec arrival</a:t>
            </a:r>
            <a:endParaRPr lang="en-US" dirty="0"/>
          </a:p>
        </p:txBody>
      </p:sp>
      <p:sp>
        <p:nvSpPr>
          <p:cNvPr id="4" name="Slide Number Placeholder 3"/>
          <p:cNvSpPr>
            <a:spLocks noGrp="1"/>
          </p:cNvSpPr>
          <p:nvPr>
            <p:ph type="sldNum" sz="quarter" idx="10"/>
          </p:nvPr>
        </p:nvSpPr>
        <p:spPr/>
        <p:txBody>
          <a:bodyPr/>
          <a:lstStyle/>
          <a:p>
            <a:fld id="{362683FD-E508-9545-AD94-38880FD6779A}"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Low rate data from distance reference</a:t>
            </a:r>
            <a:r>
              <a:rPr lang="en-US" baseline="0" dirty="0" smtClean="0"/>
              <a:t> site (with sign flipped)</a:t>
            </a:r>
            <a:endParaRPr lang="en-US" dirty="0"/>
          </a:p>
        </p:txBody>
      </p:sp>
      <p:sp>
        <p:nvSpPr>
          <p:cNvPr id="4" name="Slide Number Placeholder 3"/>
          <p:cNvSpPr>
            <a:spLocks noGrp="1"/>
          </p:cNvSpPr>
          <p:nvPr>
            <p:ph type="sldNum" sz="quarter" idx="10"/>
          </p:nvPr>
        </p:nvSpPr>
        <p:spPr/>
        <p:txBody>
          <a:bodyPr/>
          <a:lstStyle/>
          <a:p>
            <a:fld id="{362683FD-E508-9545-AD94-38880FD6779A}"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B610505-91DB-AF46-AAE4-573F558259E4}" type="slidenum">
              <a:rPr lang="en-US"/>
              <a:pPr/>
              <a:t>4</a:t>
            </a:fld>
            <a:endParaRPr lang="en-US"/>
          </a:p>
        </p:txBody>
      </p:sp>
      <p:sp>
        <p:nvSpPr>
          <p:cNvPr id="19459"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B63AF4B-C981-8946-8ECF-B1957F942537}" type="slidenum">
              <a:rPr lang="en-US"/>
              <a:pPr/>
              <a:t>5</a:t>
            </a:fld>
            <a:endParaRPr lang="en-US"/>
          </a:p>
        </p:txBody>
      </p:sp>
      <p:sp>
        <p:nvSpPr>
          <p:cNvPr id="21507"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EC44A6D-D12D-964A-A428-AA5B6B1C21DE}" type="slidenum">
              <a:rPr lang="en-US"/>
              <a:pPr/>
              <a:t>6</a:t>
            </a:fld>
            <a:endParaRPr lang="en-US"/>
          </a:p>
        </p:txBody>
      </p:sp>
      <p:sp>
        <p:nvSpPr>
          <p:cNvPr id="23555" name="Rectangle 2"/>
          <p:cNvSpPr>
            <a:spLocks noGrp="1" noRot="1" noChangeAspect="1" noChangeArrowheads="1"/>
          </p:cNvSpPr>
          <p:nvPr>
            <p:ph type="sldImg"/>
          </p:nvPr>
        </p:nvSpPr>
        <p:spPr>
          <a:xfrm>
            <a:off x="1670050" y="685800"/>
            <a:ext cx="4572000" cy="3429000"/>
          </a:xfrm>
          <a:solidFill>
            <a:srgbClr val="FFFFFF"/>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p:spPr>
        <p:txBody>
          <a:bodyPr/>
          <a:lstStyle/>
          <a:p>
            <a:fld id="{1157478A-39D8-EA4E-AF73-6410524ABC80}" type="slidenum">
              <a:rPr lang="en-GB"/>
              <a:pPr/>
              <a:t>8</a:t>
            </a:fld>
            <a:endParaRPr lang="en-GB"/>
          </a:p>
        </p:txBody>
      </p:sp>
      <p:sp>
        <p:nvSpPr>
          <p:cNvPr id="28675" name="Text Box 1"/>
          <p:cNvSpPr txBox="1">
            <a:spLocks noGrp="1" noRot="1" noChangeAspect="1" noChangeArrowheads="1"/>
          </p:cNvSpPr>
          <p:nvPr>
            <p:ph type="sldImg"/>
          </p:nvPr>
        </p:nvSpPr>
        <p:spPr>
          <a:xfrm>
            <a:off x="1143000" y="685800"/>
            <a:ext cx="4572000" cy="3429000"/>
          </a:xfrm>
          <a:ln/>
        </p:spPr>
      </p:sp>
      <p:sp>
        <p:nvSpPr>
          <p:cNvPr id="28676" name="Text Box 2"/>
          <p:cNvSpPr txBox="1">
            <a:spLocks noGrp="1" noChangeArrowheads="1"/>
          </p:cNvSpPr>
          <p:nvPr>
            <p:ph type="body" idx="1"/>
          </p:nvPr>
        </p:nvSpPr>
        <p:spPr>
          <a:xfrm>
            <a:off x="914400" y="4343400"/>
            <a:ext cx="5029200" cy="4116388"/>
          </a:xfrm>
          <a:noFill/>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p:spPr>
        <p:txBody>
          <a:bodyPr/>
          <a:lstStyle/>
          <a:p>
            <a:fld id="{5A9E27BE-5B78-3043-8296-F52F4762FDCF}" type="slidenum">
              <a:rPr lang="en-GB"/>
              <a:pPr/>
              <a:t>9</a:t>
            </a:fld>
            <a:endParaRPr lang="en-GB"/>
          </a:p>
        </p:txBody>
      </p:sp>
      <p:sp>
        <p:nvSpPr>
          <p:cNvPr id="30723" name="Text Box 1"/>
          <p:cNvSpPr txBox="1">
            <a:spLocks noGrp="1" noRot="1" noChangeAspect="1" noChangeArrowheads="1"/>
          </p:cNvSpPr>
          <p:nvPr>
            <p:ph type="sldImg"/>
          </p:nvPr>
        </p:nvSpPr>
        <p:spPr>
          <a:xfrm>
            <a:off x="1143000" y="685800"/>
            <a:ext cx="4572000" cy="3429000"/>
          </a:xfrm>
          <a:ln/>
        </p:spPr>
      </p:sp>
      <p:sp>
        <p:nvSpPr>
          <p:cNvPr id="30724" name="Text Box 2"/>
          <p:cNvSpPr txBox="1">
            <a:spLocks noGrp="1" noChangeArrowheads="1"/>
          </p:cNvSpPr>
          <p:nvPr>
            <p:ph type="body" idx="1"/>
          </p:nvPr>
        </p:nvSpPr>
        <p:spPr>
          <a:xfrm>
            <a:off x="914400" y="4343400"/>
            <a:ext cx="5029200" cy="4116388"/>
          </a:xfrm>
          <a:noFill/>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p:nvPr>
        </p:nvSpPr>
        <p:spPr>
          <a:noFill/>
        </p:spPr>
        <p:txBody>
          <a:bodyPr/>
          <a:lstStyle/>
          <a:p>
            <a:fld id="{D904B3F1-AB50-4C4C-B0F2-BCF1F903636B}" type="slidenum">
              <a:rPr lang="en-GB"/>
              <a:pPr/>
              <a:t>10</a:t>
            </a:fld>
            <a:endParaRPr lang="en-GB"/>
          </a:p>
        </p:txBody>
      </p:sp>
      <p:sp>
        <p:nvSpPr>
          <p:cNvPr id="32771" name="Text Box 1"/>
          <p:cNvSpPr txBox="1">
            <a:spLocks noGrp="1" noRot="1" noChangeAspect="1" noChangeArrowheads="1"/>
          </p:cNvSpPr>
          <p:nvPr>
            <p:ph type="sldImg"/>
          </p:nvPr>
        </p:nvSpPr>
        <p:spPr>
          <a:xfrm>
            <a:off x="1143000" y="685800"/>
            <a:ext cx="4572000" cy="3429000"/>
          </a:xfrm>
          <a:ln/>
        </p:spPr>
      </p:sp>
      <p:sp>
        <p:nvSpPr>
          <p:cNvPr id="32772" name="Text Box 2"/>
          <p:cNvSpPr txBox="1">
            <a:spLocks noGrp="1" noChangeArrowheads="1"/>
          </p:cNvSpPr>
          <p:nvPr>
            <p:ph type="body" idx="1"/>
          </p:nvPr>
        </p:nvSpPr>
        <p:spPr>
          <a:xfrm>
            <a:off x="914400" y="4343400"/>
            <a:ext cx="5029200" cy="4116388"/>
          </a:xfrm>
          <a:noFill/>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p:spPr>
        <p:txBody>
          <a:bodyPr/>
          <a:lstStyle/>
          <a:p>
            <a:fld id="{CCA16003-9D16-F94D-9F01-F6A935D2C6F2}" type="slidenum">
              <a:rPr lang="en-GB"/>
              <a:pPr/>
              <a:t>11</a:t>
            </a:fld>
            <a:endParaRPr lang="en-GB"/>
          </a:p>
        </p:txBody>
      </p:sp>
      <p:sp>
        <p:nvSpPr>
          <p:cNvPr id="34819" name="Text Box 1"/>
          <p:cNvSpPr txBox="1">
            <a:spLocks noGrp="1" noRot="1" noChangeAspect="1" noChangeArrowheads="1"/>
          </p:cNvSpPr>
          <p:nvPr>
            <p:ph type="sldImg"/>
          </p:nvPr>
        </p:nvSpPr>
        <p:spPr>
          <a:xfrm>
            <a:off x="1143000" y="685800"/>
            <a:ext cx="4572000" cy="3429000"/>
          </a:xfrm>
          <a:ln/>
        </p:spPr>
      </p:sp>
      <p:sp>
        <p:nvSpPr>
          <p:cNvPr id="34820" name="Text Box 2"/>
          <p:cNvSpPr txBox="1">
            <a:spLocks noGrp="1" noChangeArrowheads="1"/>
          </p:cNvSpPr>
          <p:nvPr>
            <p:ph type="body" idx="1"/>
          </p:nvPr>
        </p:nvSpPr>
        <p:spPr>
          <a:xfrm>
            <a:off x="914400" y="4343400"/>
            <a:ext cx="5029200" cy="4116388"/>
          </a:xfrm>
          <a:noFill/>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168B7DB5-D505-F446-8FEF-9F17B5223003}" type="slidenum">
              <a:rPr lang="en-GB"/>
              <a:pPr/>
              <a:t>12</a:t>
            </a:fld>
            <a:endParaRPr lang="en-GB"/>
          </a:p>
        </p:txBody>
      </p:sp>
      <p:sp>
        <p:nvSpPr>
          <p:cNvPr id="36867" name="Text Box 1"/>
          <p:cNvSpPr txBox="1">
            <a:spLocks noGrp="1" noRot="1" noChangeAspect="1" noChangeArrowheads="1"/>
          </p:cNvSpPr>
          <p:nvPr>
            <p:ph type="sldImg"/>
          </p:nvPr>
        </p:nvSpPr>
        <p:spPr>
          <a:xfrm>
            <a:off x="1143000" y="685800"/>
            <a:ext cx="4572000" cy="3429000"/>
          </a:xfrm>
          <a:ln/>
        </p:spPr>
      </p:sp>
      <p:sp>
        <p:nvSpPr>
          <p:cNvPr id="36868" name="Text Box 2"/>
          <p:cNvSpPr txBox="1">
            <a:spLocks noGrp="1" noChangeArrowheads="1"/>
          </p:cNvSpPr>
          <p:nvPr>
            <p:ph type="body" idx="1"/>
          </p:nvPr>
        </p:nvSpPr>
        <p:spPr>
          <a:xfrm>
            <a:off x="914400" y="4343400"/>
            <a:ext cx="5029200" cy="4116388"/>
          </a:xfrm>
          <a:noFill/>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lvl1pPr>
              <a:defRPr smtClean="0"/>
            </a:lvl1pPr>
          </a:lstStyle>
          <a:p>
            <a:fld id="{F6504F3E-1642-3F49-942E-D8FED6810365}" type="slidenum">
              <a:rPr lang="en-US"/>
              <a:pPr/>
              <a:t>‹#›</a:t>
            </a:fld>
            <a:endParaRPr lang="en-US">
              <a:latin typeface="Times"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lvl1pPr>
              <a:defRPr smtClean="0"/>
            </a:lvl1pPr>
          </a:lstStyle>
          <a:p>
            <a:fld id="{4D3D759F-C761-0E48-843B-D2ABEF4755CA}" type="slidenum">
              <a:rPr lang="en-US"/>
              <a:pPr/>
              <a:t>‹#›</a:t>
            </a:fld>
            <a:endParaRPr lang="en-US">
              <a:latin typeface="Times"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lvl1pPr>
              <a:defRPr smtClean="0"/>
            </a:lvl1pPr>
          </a:lstStyle>
          <a:p>
            <a:fld id="{697AA31B-E92F-8342-BE6E-8449C0A3A321}" type="slidenum">
              <a:rPr lang="en-US"/>
              <a:pPr/>
              <a:t>‹#›</a:t>
            </a:fld>
            <a:endParaRPr lang="en-US">
              <a:latin typeface="Times"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lvl1pPr>
              <a:defRPr smtClean="0"/>
            </a:lvl1pPr>
          </a:lstStyle>
          <a:p>
            <a:fld id="{C33ADAC2-B948-D249-889F-DCEEA9413A5A}" type="slidenum">
              <a:rPr lang="en-US"/>
              <a:pPr/>
              <a:t>‹#›</a:t>
            </a:fld>
            <a:endParaRPr lang="en-US">
              <a:latin typeface="Times"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lvl1pPr>
              <a:defRPr/>
            </a:lvl1p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lvl1pPr>
              <a:defRPr smtClean="0"/>
            </a:lvl1pPr>
          </a:lstStyle>
          <a:p>
            <a:fld id="{80B2B22A-C8B8-9546-B2FA-B5FE8FE318B7}" type="slidenum">
              <a:rPr lang="en-US"/>
              <a:pPr/>
              <a:t>‹#›</a:t>
            </a:fld>
            <a:endParaRPr lang="en-US">
              <a:latin typeface="Times"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04/26/2011</a:t>
            </a:r>
            <a:endParaRPr lang="en-US">
              <a:latin typeface="Times" charset="0"/>
            </a:endParaRPr>
          </a:p>
        </p:txBody>
      </p:sp>
      <p:sp>
        <p:nvSpPr>
          <p:cNvPr id="6" name="Footer Placeholder 5"/>
          <p:cNvSpPr>
            <a:spLocks noGrp="1"/>
          </p:cNvSpPr>
          <p:nvPr>
            <p:ph type="ftr" sz="quarter" idx="11"/>
          </p:nvPr>
        </p:nvSpPr>
        <p:spPr/>
        <p:txBody>
          <a:bodyPr/>
          <a:lstStyle>
            <a:lvl1pPr>
              <a:defRPr/>
            </a:lvl1pPr>
          </a:lstStyle>
          <a:p>
            <a:r>
              <a:rPr lang="en-US" smtClean="0"/>
              <a:t>TrackShortCourse L01</a:t>
            </a:r>
            <a:endParaRPr lang="en-US">
              <a:latin typeface="Times" charset="0"/>
            </a:endParaRPr>
          </a:p>
        </p:txBody>
      </p:sp>
      <p:sp>
        <p:nvSpPr>
          <p:cNvPr id="7" name="Slide Number Placeholder 6"/>
          <p:cNvSpPr>
            <a:spLocks noGrp="1"/>
          </p:cNvSpPr>
          <p:nvPr>
            <p:ph type="sldNum" sz="quarter" idx="12"/>
          </p:nvPr>
        </p:nvSpPr>
        <p:spPr/>
        <p:txBody>
          <a:bodyPr/>
          <a:lstStyle>
            <a:lvl1pPr>
              <a:defRPr smtClean="0"/>
            </a:lvl1pPr>
          </a:lstStyle>
          <a:p>
            <a:fld id="{332899FC-B6C6-4147-BC8C-0A0C4CC82A36}" type="slidenum">
              <a:rPr lang="en-US"/>
              <a:pPr/>
              <a:t>‹#›</a:t>
            </a:fld>
            <a:endParaRPr lang="en-US">
              <a:latin typeface="Times"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04/26/2011</a:t>
            </a:r>
            <a:endParaRPr lang="en-US">
              <a:latin typeface="Times" charset="0"/>
            </a:endParaRPr>
          </a:p>
        </p:txBody>
      </p:sp>
      <p:sp>
        <p:nvSpPr>
          <p:cNvPr id="8" name="Footer Placeholder 7"/>
          <p:cNvSpPr>
            <a:spLocks noGrp="1"/>
          </p:cNvSpPr>
          <p:nvPr>
            <p:ph type="ftr" sz="quarter" idx="11"/>
          </p:nvPr>
        </p:nvSpPr>
        <p:spPr/>
        <p:txBody>
          <a:bodyPr/>
          <a:lstStyle>
            <a:lvl1pPr>
              <a:defRPr/>
            </a:lvl1pPr>
          </a:lstStyle>
          <a:p>
            <a:r>
              <a:rPr lang="en-US" smtClean="0"/>
              <a:t>TrackShortCourse L01</a:t>
            </a:r>
            <a:endParaRPr lang="en-US">
              <a:latin typeface="Times" charset="0"/>
            </a:endParaRPr>
          </a:p>
        </p:txBody>
      </p:sp>
      <p:sp>
        <p:nvSpPr>
          <p:cNvPr id="9" name="Slide Number Placeholder 8"/>
          <p:cNvSpPr>
            <a:spLocks noGrp="1"/>
          </p:cNvSpPr>
          <p:nvPr>
            <p:ph type="sldNum" sz="quarter" idx="12"/>
          </p:nvPr>
        </p:nvSpPr>
        <p:spPr/>
        <p:txBody>
          <a:bodyPr/>
          <a:lstStyle>
            <a:lvl1pPr>
              <a:defRPr smtClean="0"/>
            </a:lvl1pPr>
          </a:lstStyle>
          <a:p>
            <a:fld id="{BA0D02EC-2AFF-A043-ACAC-EFB8A9FC2E23}" type="slidenum">
              <a:rPr lang="en-US"/>
              <a:pPr/>
              <a:t>‹#›</a:t>
            </a:fld>
            <a:endParaRPr lang="en-US">
              <a:latin typeface="Times"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04/26/2011</a:t>
            </a:r>
            <a:endParaRPr lang="en-US">
              <a:latin typeface="Times" charset="0"/>
            </a:endParaRPr>
          </a:p>
        </p:txBody>
      </p:sp>
      <p:sp>
        <p:nvSpPr>
          <p:cNvPr id="4" name="Footer Placeholder 3"/>
          <p:cNvSpPr>
            <a:spLocks noGrp="1"/>
          </p:cNvSpPr>
          <p:nvPr>
            <p:ph type="ftr" sz="quarter" idx="11"/>
          </p:nvPr>
        </p:nvSpPr>
        <p:spPr/>
        <p:txBody>
          <a:bodyPr/>
          <a:lstStyle>
            <a:lvl1pPr>
              <a:defRPr/>
            </a:lvl1pPr>
          </a:lstStyle>
          <a:p>
            <a:r>
              <a:rPr lang="en-US" smtClean="0"/>
              <a:t>TrackShortCourse L01</a:t>
            </a:r>
            <a:endParaRPr lang="en-US">
              <a:latin typeface="Times" charset="0"/>
            </a:endParaRPr>
          </a:p>
        </p:txBody>
      </p:sp>
      <p:sp>
        <p:nvSpPr>
          <p:cNvPr id="5" name="Slide Number Placeholder 4"/>
          <p:cNvSpPr>
            <a:spLocks noGrp="1"/>
          </p:cNvSpPr>
          <p:nvPr>
            <p:ph type="sldNum" sz="quarter" idx="12"/>
          </p:nvPr>
        </p:nvSpPr>
        <p:spPr/>
        <p:txBody>
          <a:bodyPr/>
          <a:lstStyle>
            <a:lvl1pPr>
              <a:defRPr smtClean="0"/>
            </a:lvl1pPr>
          </a:lstStyle>
          <a:p>
            <a:fld id="{ACEEADA5-BA49-9846-929F-3D033D4B3D1A}" type="slidenum">
              <a:rPr lang="en-US"/>
              <a:pPr/>
              <a:t>‹#›</a:t>
            </a:fld>
            <a:endParaRPr lang="en-US">
              <a:latin typeface="Times"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04/26/2011</a:t>
            </a:r>
            <a:endParaRPr lang="en-US">
              <a:latin typeface="Times" charset="0"/>
            </a:endParaRPr>
          </a:p>
        </p:txBody>
      </p:sp>
      <p:sp>
        <p:nvSpPr>
          <p:cNvPr id="3" name="Footer Placeholder 2"/>
          <p:cNvSpPr>
            <a:spLocks noGrp="1"/>
          </p:cNvSpPr>
          <p:nvPr>
            <p:ph type="ftr" sz="quarter" idx="11"/>
          </p:nvPr>
        </p:nvSpPr>
        <p:spPr/>
        <p:txBody>
          <a:bodyPr/>
          <a:lstStyle>
            <a:lvl1pPr>
              <a:defRPr/>
            </a:lvl1pPr>
          </a:lstStyle>
          <a:p>
            <a:r>
              <a:rPr lang="en-US" smtClean="0"/>
              <a:t>TrackShortCourse L01</a:t>
            </a:r>
            <a:endParaRPr lang="en-US">
              <a:latin typeface="Times" charset="0"/>
            </a:endParaRPr>
          </a:p>
        </p:txBody>
      </p:sp>
      <p:sp>
        <p:nvSpPr>
          <p:cNvPr id="4" name="Slide Number Placeholder 3"/>
          <p:cNvSpPr>
            <a:spLocks noGrp="1"/>
          </p:cNvSpPr>
          <p:nvPr>
            <p:ph type="sldNum" sz="quarter" idx="12"/>
          </p:nvPr>
        </p:nvSpPr>
        <p:spPr/>
        <p:txBody>
          <a:bodyPr/>
          <a:lstStyle>
            <a:lvl1pPr>
              <a:defRPr smtClean="0"/>
            </a:lvl1pPr>
          </a:lstStyle>
          <a:p>
            <a:fld id="{BD322BD3-CC6A-BD4E-B284-FC1437325C68}" type="slidenum">
              <a:rPr lang="en-US"/>
              <a:pPr/>
              <a:t>‹#›</a:t>
            </a:fld>
            <a:endParaRPr lang="en-US">
              <a:latin typeface="Times"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04/26/2011</a:t>
            </a:r>
            <a:endParaRPr lang="en-US">
              <a:latin typeface="Times" charset="0"/>
            </a:endParaRPr>
          </a:p>
        </p:txBody>
      </p:sp>
      <p:sp>
        <p:nvSpPr>
          <p:cNvPr id="6" name="Footer Placeholder 5"/>
          <p:cNvSpPr>
            <a:spLocks noGrp="1"/>
          </p:cNvSpPr>
          <p:nvPr>
            <p:ph type="ftr" sz="quarter" idx="11"/>
          </p:nvPr>
        </p:nvSpPr>
        <p:spPr/>
        <p:txBody>
          <a:bodyPr/>
          <a:lstStyle>
            <a:lvl1pPr>
              <a:defRPr/>
            </a:lvl1pPr>
          </a:lstStyle>
          <a:p>
            <a:r>
              <a:rPr lang="en-US" smtClean="0"/>
              <a:t>TrackShortCourse L01</a:t>
            </a:r>
            <a:endParaRPr lang="en-US">
              <a:latin typeface="Times" charset="0"/>
            </a:endParaRPr>
          </a:p>
        </p:txBody>
      </p:sp>
      <p:sp>
        <p:nvSpPr>
          <p:cNvPr id="7" name="Slide Number Placeholder 6"/>
          <p:cNvSpPr>
            <a:spLocks noGrp="1"/>
          </p:cNvSpPr>
          <p:nvPr>
            <p:ph type="sldNum" sz="quarter" idx="12"/>
          </p:nvPr>
        </p:nvSpPr>
        <p:spPr/>
        <p:txBody>
          <a:bodyPr/>
          <a:lstStyle>
            <a:lvl1pPr>
              <a:defRPr smtClean="0"/>
            </a:lvl1pPr>
          </a:lstStyle>
          <a:p>
            <a:fld id="{550507A4-0086-7944-B0EE-BE2801EDDDB0}" type="slidenum">
              <a:rPr lang="en-US"/>
              <a:pPr/>
              <a:t>‹#›</a:t>
            </a:fld>
            <a:endParaRPr lang="en-US">
              <a:latin typeface="Times"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04/26/2011</a:t>
            </a:r>
            <a:endParaRPr lang="en-US">
              <a:latin typeface="Times" charset="0"/>
            </a:endParaRPr>
          </a:p>
        </p:txBody>
      </p:sp>
      <p:sp>
        <p:nvSpPr>
          <p:cNvPr id="6" name="Footer Placeholder 5"/>
          <p:cNvSpPr>
            <a:spLocks noGrp="1"/>
          </p:cNvSpPr>
          <p:nvPr>
            <p:ph type="ftr" sz="quarter" idx="11"/>
          </p:nvPr>
        </p:nvSpPr>
        <p:spPr/>
        <p:txBody>
          <a:bodyPr/>
          <a:lstStyle>
            <a:lvl1pPr>
              <a:defRPr/>
            </a:lvl1pPr>
          </a:lstStyle>
          <a:p>
            <a:r>
              <a:rPr lang="en-US" smtClean="0"/>
              <a:t>TrackShortCourse L01</a:t>
            </a:r>
            <a:endParaRPr lang="en-US">
              <a:latin typeface="Times" charset="0"/>
            </a:endParaRPr>
          </a:p>
        </p:txBody>
      </p:sp>
      <p:sp>
        <p:nvSpPr>
          <p:cNvPr id="7" name="Slide Number Placeholder 6"/>
          <p:cNvSpPr>
            <a:spLocks noGrp="1"/>
          </p:cNvSpPr>
          <p:nvPr>
            <p:ph type="sldNum" sz="quarter" idx="12"/>
          </p:nvPr>
        </p:nvSpPr>
        <p:spPr/>
        <p:txBody>
          <a:bodyPr/>
          <a:lstStyle>
            <a:lvl1pPr>
              <a:defRPr smtClean="0"/>
            </a:lvl1pPr>
          </a:lstStyle>
          <a:p>
            <a:fld id="{F9C6FD79-92CB-8E4F-99D6-E00E40FD41AF}" type="slidenum">
              <a:rPr lang="en-US"/>
              <a:pPr/>
              <a:t>‹#›</a:t>
            </a:fld>
            <a:endParaRPr lang="en-US">
              <a:latin typeface="Times"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Helvetica" charset="0"/>
              </a:defRPr>
            </a:lvl1pPr>
          </a:lstStyle>
          <a:p>
            <a:r>
              <a:rPr lang="en-US" smtClean="0"/>
              <a:t>04/26/2011</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Helvetica" charset="0"/>
              </a:defRPr>
            </a:lvl1pPr>
          </a:lstStyle>
          <a:p>
            <a:r>
              <a:rPr lang="en-US" smtClean="0"/>
              <a:t>TrackShortCourse L01</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Helvetica" charset="0"/>
              </a:defRPr>
            </a:lvl1pPr>
          </a:lstStyle>
          <a:p>
            <a:fld id="{9AE00C3D-D436-3D45-B793-4F4B152D103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p:txStyles>
    <p:titleStyle>
      <a:lvl1pPr algn="ctr" rtl="0" eaLnBrk="0" fontAlgn="base" hangingPunct="0">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a:solidFill>
            <a:schemeClr val="tx2"/>
          </a:solidFill>
          <a:latin typeface="Helvetica" pitchFamily="-65" charset="0"/>
          <a:ea typeface="ＭＳ Ｐゴシック" charset="-128"/>
          <a:cs typeface="ＭＳ Ｐゴシック" charset="-128"/>
        </a:defRPr>
      </a:lvl2pPr>
      <a:lvl3pPr algn="ctr" rtl="0" eaLnBrk="0" fontAlgn="base" hangingPunct="0">
        <a:spcBef>
          <a:spcPct val="0"/>
        </a:spcBef>
        <a:spcAft>
          <a:spcPct val="0"/>
        </a:spcAft>
        <a:defRPr sz="3200">
          <a:solidFill>
            <a:schemeClr val="tx2"/>
          </a:solidFill>
          <a:latin typeface="Helvetica" pitchFamily="-65" charset="0"/>
          <a:ea typeface="ＭＳ Ｐゴシック" charset="-128"/>
          <a:cs typeface="ＭＳ Ｐゴシック" charset="-128"/>
        </a:defRPr>
      </a:lvl3pPr>
      <a:lvl4pPr algn="ctr" rtl="0" eaLnBrk="0" fontAlgn="base" hangingPunct="0">
        <a:spcBef>
          <a:spcPct val="0"/>
        </a:spcBef>
        <a:spcAft>
          <a:spcPct val="0"/>
        </a:spcAft>
        <a:defRPr sz="3200">
          <a:solidFill>
            <a:schemeClr val="tx2"/>
          </a:solidFill>
          <a:latin typeface="Helvetica" pitchFamily="-65" charset="0"/>
          <a:ea typeface="ＭＳ Ｐゴシック" charset="-128"/>
          <a:cs typeface="ＭＳ Ｐゴシック" charset="-128"/>
        </a:defRPr>
      </a:lvl4pPr>
      <a:lvl5pPr algn="ctr" rtl="0" eaLnBrk="0" fontAlgn="base" hangingPunct="0">
        <a:spcBef>
          <a:spcPct val="0"/>
        </a:spcBef>
        <a:spcAft>
          <a:spcPct val="0"/>
        </a:spcAft>
        <a:defRPr sz="3200">
          <a:solidFill>
            <a:schemeClr val="tx2"/>
          </a:solidFill>
          <a:latin typeface="Helvetica" pitchFamily="-65" charset="0"/>
          <a:ea typeface="ＭＳ Ｐゴシック" charset="-128"/>
          <a:cs typeface="ＭＳ Ｐゴシック" charset="-128"/>
        </a:defRPr>
      </a:lvl5pPr>
      <a:lvl6pPr marL="457200" algn="ctr" rtl="0" fontAlgn="base">
        <a:spcBef>
          <a:spcPct val="0"/>
        </a:spcBef>
        <a:spcAft>
          <a:spcPct val="0"/>
        </a:spcAft>
        <a:defRPr sz="3200">
          <a:solidFill>
            <a:schemeClr val="tx2"/>
          </a:solidFill>
          <a:latin typeface="Helvetica" pitchFamily="-65" charset="0"/>
        </a:defRPr>
      </a:lvl6pPr>
      <a:lvl7pPr marL="914400" algn="ctr" rtl="0" fontAlgn="base">
        <a:spcBef>
          <a:spcPct val="0"/>
        </a:spcBef>
        <a:spcAft>
          <a:spcPct val="0"/>
        </a:spcAft>
        <a:defRPr sz="3200">
          <a:solidFill>
            <a:schemeClr val="tx2"/>
          </a:solidFill>
          <a:latin typeface="Helvetica" pitchFamily="-65" charset="0"/>
        </a:defRPr>
      </a:lvl7pPr>
      <a:lvl8pPr marL="1371600" algn="ctr" rtl="0" fontAlgn="base">
        <a:spcBef>
          <a:spcPct val="0"/>
        </a:spcBef>
        <a:spcAft>
          <a:spcPct val="0"/>
        </a:spcAft>
        <a:defRPr sz="3200">
          <a:solidFill>
            <a:schemeClr val="tx2"/>
          </a:solidFill>
          <a:latin typeface="Helvetica" pitchFamily="-65" charset="0"/>
        </a:defRPr>
      </a:lvl8pPr>
      <a:lvl9pPr marL="1828800" algn="ctr" rtl="0" fontAlgn="base">
        <a:spcBef>
          <a:spcPct val="0"/>
        </a:spcBef>
        <a:spcAft>
          <a:spcPct val="0"/>
        </a:spcAft>
        <a:defRPr sz="3200">
          <a:solidFill>
            <a:schemeClr val="tx2"/>
          </a:solidFill>
          <a:latin typeface="Helvetica" pitchFamily="-65" charset="0"/>
        </a:defRPr>
      </a:lvl9pPr>
    </p:titleStyle>
    <p:bodyStyle>
      <a:lvl1pPr marL="233363" indent="-233363"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569913" indent="-222250" algn="l" rtl="0" eaLnBrk="0" fontAlgn="base" hangingPunct="0">
        <a:lnSpc>
          <a:spcPct val="80000"/>
        </a:lnSpc>
        <a:spcBef>
          <a:spcPct val="20000"/>
        </a:spcBef>
        <a:spcAft>
          <a:spcPct val="0"/>
        </a:spcAft>
        <a:buChar char="–"/>
        <a:defRPr sz="2400">
          <a:solidFill>
            <a:schemeClr val="tx1"/>
          </a:solidFill>
          <a:latin typeface="+mn-lt"/>
          <a:ea typeface="ＭＳ Ｐゴシック" pitchFamily="-65" charset="-128"/>
        </a:defRPr>
      </a:lvl2pPr>
      <a:lvl3pPr marL="920750" indent="-182563" algn="l" rtl="0" eaLnBrk="0" fontAlgn="base" hangingPunct="0">
        <a:lnSpc>
          <a:spcPct val="80000"/>
        </a:lnSpc>
        <a:spcBef>
          <a:spcPct val="20000"/>
        </a:spcBef>
        <a:spcAft>
          <a:spcPct val="0"/>
        </a:spcAft>
        <a:buChar char="•"/>
        <a:defRPr sz="2000">
          <a:solidFill>
            <a:schemeClr val="tx1"/>
          </a:solidFill>
          <a:latin typeface="+mn-lt"/>
          <a:ea typeface="ＭＳ Ｐゴシック" pitchFamily="-65" charset="-128"/>
        </a:defRPr>
      </a:lvl3pPr>
      <a:lvl4pPr marL="1308100" indent="-219075" algn="l" rtl="0" eaLnBrk="0" fontAlgn="base" hangingPunct="0">
        <a:lnSpc>
          <a:spcPct val="80000"/>
        </a:lnSpc>
        <a:spcBef>
          <a:spcPct val="20000"/>
        </a:spcBef>
        <a:spcAft>
          <a:spcPct val="0"/>
        </a:spcAft>
        <a:buChar char="–"/>
        <a:defRPr>
          <a:solidFill>
            <a:schemeClr val="tx1"/>
          </a:solidFill>
          <a:latin typeface="+mn-lt"/>
          <a:ea typeface="ＭＳ Ｐゴシック" pitchFamily="-65" charset="-128"/>
        </a:defRPr>
      </a:lvl4pPr>
      <a:lvl5pPr marL="1711325" indent="-220663" algn="l" rtl="0" eaLnBrk="0" fontAlgn="base" hangingPunct="0">
        <a:lnSpc>
          <a:spcPct val="80000"/>
        </a:lnSpc>
        <a:spcBef>
          <a:spcPct val="20000"/>
        </a:spcBef>
        <a:spcAft>
          <a:spcPct val="0"/>
        </a:spcAft>
        <a:buChar char="»"/>
        <a:defRPr>
          <a:solidFill>
            <a:schemeClr val="tx1"/>
          </a:solidFill>
          <a:latin typeface="+mn-lt"/>
          <a:ea typeface="ＭＳ Ｐゴシック" pitchFamily="-65" charset="-128"/>
        </a:defRPr>
      </a:lvl5pPr>
      <a:lvl6pPr marL="2168525" indent="-220663" algn="l" rtl="0" fontAlgn="base">
        <a:lnSpc>
          <a:spcPct val="80000"/>
        </a:lnSpc>
        <a:spcBef>
          <a:spcPct val="20000"/>
        </a:spcBef>
        <a:spcAft>
          <a:spcPct val="0"/>
        </a:spcAft>
        <a:buChar char="»"/>
        <a:defRPr>
          <a:solidFill>
            <a:schemeClr val="tx1"/>
          </a:solidFill>
          <a:latin typeface="+mn-lt"/>
          <a:ea typeface="ＭＳ Ｐゴシック" pitchFamily="-65" charset="-128"/>
        </a:defRPr>
      </a:lvl6pPr>
      <a:lvl7pPr marL="2625725" indent="-220663" algn="l" rtl="0" fontAlgn="base">
        <a:lnSpc>
          <a:spcPct val="80000"/>
        </a:lnSpc>
        <a:spcBef>
          <a:spcPct val="20000"/>
        </a:spcBef>
        <a:spcAft>
          <a:spcPct val="0"/>
        </a:spcAft>
        <a:buChar char="»"/>
        <a:defRPr>
          <a:solidFill>
            <a:schemeClr val="tx1"/>
          </a:solidFill>
          <a:latin typeface="+mn-lt"/>
          <a:ea typeface="ＭＳ Ｐゴシック" pitchFamily="-65" charset="-128"/>
        </a:defRPr>
      </a:lvl7pPr>
      <a:lvl8pPr marL="3082925" indent="-220663" algn="l" rtl="0" fontAlgn="base">
        <a:lnSpc>
          <a:spcPct val="80000"/>
        </a:lnSpc>
        <a:spcBef>
          <a:spcPct val="20000"/>
        </a:spcBef>
        <a:spcAft>
          <a:spcPct val="0"/>
        </a:spcAft>
        <a:buChar char="»"/>
        <a:defRPr>
          <a:solidFill>
            <a:schemeClr val="tx1"/>
          </a:solidFill>
          <a:latin typeface="+mn-lt"/>
          <a:ea typeface="ＭＳ Ｐゴシック" pitchFamily="-65" charset="-128"/>
        </a:defRPr>
      </a:lvl8pPr>
      <a:lvl9pPr marL="3540125" indent="-220663" algn="l" rtl="0" fontAlgn="base">
        <a:lnSpc>
          <a:spcPct val="80000"/>
        </a:lnSpc>
        <a:spcBef>
          <a:spcPct val="20000"/>
        </a:spcBef>
        <a:spcAft>
          <a:spcPct val="0"/>
        </a:spcAft>
        <a:buChar char="»"/>
        <a:defRPr>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tah@mit.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quation3.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4.wmf"/></Relationships>
</file>

<file path=ppt/slides/_rels/slide13.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Microsoft_Equation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df"/><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df"/><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df"/><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df"/><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df"/><Relationship Id="rId3"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df"/><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df"/><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df"/><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5" name="Rectangle 2"/>
          <p:cNvSpPr>
            <a:spLocks noGrp="1" noChangeArrowheads="1"/>
          </p:cNvSpPr>
          <p:nvPr>
            <p:ph type="ctrTitle"/>
          </p:nvPr>
        </p:nvSpPr>
        <p:spPr>
          <a:xfrm>
            <a:off x="685800" y="1905000"/>
            <a:ext cx="7772400" cy="1524000"/>
          </a:xfrm>
        </p:spPr>
        <p:txBody>
          <a:bodyPr/>
          <a:lstStyle/>
          <a:p>
            <a:pPr eaLnBrk="1" hangingPunct="1"/>
            <a:r>
              <a:rPr lang="en-US" dirty="0" smtClean="0"/>
              <a:t>Track Short Course: Track Introduction and Commands</a:t>
            </a:r>
            <a:br>
              <a:rPr lang="en-US" dirty="0" smtClean="0"/>
            </a:br>
            <a:r>
              <a:rPr lang="en-US" dirty="0" smtClean="0"/>
              <a:t>Lecture 01</a:t>
            </a:r>
            <a:endParaRPr lang="en-US" dirty="0"/>
          </a:p>
        </p:txBody>
      </p:sp>
      <p:sp>
        <p:nvSpPr>
          <p:cNvPr id="15366" name="Rectangle 3"/>
          <p:cNvSpPr>
            <a:spLocks noGrp="1" noChangeArrowheads="1"/>
          </p:cNvSpPr>
          <p:nvPr>
            <p:ph type="subTitle" idx="1"/>
          </p:nvPr>
        </p:nvSpPr>
        <p:spPr>
          <a:xfrm>
            <a:off x="914400" y="3886200"/>
            <a:ext cx="7391400" cy="1752600"/>
          </a:xfrm>
        </p:spPr>
        <p:txBody>
          <a:bodyPr/>
          <a:lstStyle/>
          <a:p>
            <a:pPr eaLnBrk="1" hangingPunct="1"/>
            <a:r>
              <a:rPr lang="en-US" dirty="0" smtClean="0"/>
              <a:t>Thomas Herring, MIT</a:t>
            </a:r>
          </a:p>
          <a:p>
            <a:pPr eaLnBrk="1" hangingPunct="1"/>
            <a:r>
              <a:rPr lang="en-US" dirty="0" smtClean="0"/>
              <a:t>Room 54-820A</a:t>
            </a:r>
          </a:p>
          <a:p>
            <a:pPr eaLnBrk="1" hangingPunct="1"/>
            <a:r>
              <a:rPr lang="en-US" dirty="0" smtClean="0">
                <a:hlinkClick r:id="rId2"/>
              </a:rPr>
              <a:t>tah@mit.edu</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9" name="Rectangle 1"/>
          <p:cNvSpPr>
            <a:spLocks noGrp="1" noChangeArrowheads="1"/>
          </p:cNvSpPr>
          <p:nvPr>
            <p:ph type="title"/>
          </p:nvPr>
        </p:nvSpPr>
        <p:spPr/>
        <p:txBody>
          <a:bodyPr/>
          <a:lstStyle/>
          <a:p>
            <a:r>
              <a:rPr lang="en-GB" smtClean="0"/>
              <a:t>MW-WL Characteristics</a:t>
            </a:r>
            <a:endParaRPr lang="en-GB"/>
          </a:p>
        </p:txBody>
      </p:sp>
      <p:sp>
        <p:nvSpPr>
          <p:cNvPr id="31750" name="Rectangle 2"/>
          <p:cNvSpPr>
            <a:spLocks noGrp="1" noChangeArrowheads="1"/>
          </p:cNvSpPr>
          <p:nvPr>
            <p:ph type="body" idx="1"/>
          </p:nvPr>
        </p:nvSpPr>
        <p:spPr>
          <a:xfrm>
            <a:off x="685800" y="1524000"/>
            <a:ext cx="7772400" cy="4572000"/>
          </a:xfrm>
        </p:spPr>
        <p:txBody>
          <a:bodyPr>
            <a:normAutofit fontScale="77500" lnSpcReduction="20000"/>
          </a:bodyPr>
          <a:lstStyle/>
          <a:p>
            <a:r>
              <a:rPr lang="en-GB" dirty="0" smtClean="0"/>
              <a:t>In one-way form as shown the MW-WL does not need to be an integer or constant</a:t>
            </a:r>
          </a:p>
          <a:p>
            <a:r>
              <a:rPr lang="en-GB" dirty="0" smtClean="0"/>
              <a:t>Slope in one-way is common, but notice that both satellites show the same slope.</a:t>
            </a:r>
          </a:p>
          <a:p>
            <a:r>
              <a:rPr lang="en-GB" dirty="0" smtClean="0"/>
              <a:t>If same satellite-pair difference from another station (especially when same brand receiver and antenna) are subtracted from these results then would be an integer (even at this one station, difference is close to integer)</a:t>
            </a:r>
          </a:p>
          <a:p>
            <a:r>
              <a:rPr lang="en-GB" dirty="0" smtClean="0"/>
              <a:t>The MW-WL tells you the difference between the L1 and L2 cycles.  To get the individual cycles at L1 and L2 we need another technique.</a:t>
            </a:r>
          </a:p>
          <a:p>
            <a:r>
              <a:rPr lang="en-GB" dirty="0" smtClean="0"/>
              <a:t>There is a formula that gives L1+L2 cycles but it has 10 times the noise of the range data (</a:t>
            </a:r>
            <a:r>
              <a:rPr lang="en-GB" dirty="0" err="1" smtClean="0"/>
              <a:t>f/f</a:t>
            </a:r>
            <a:r>
              <a:rPr lang="en-GB" dirty="0" smtClean="0"/>
              <a:t>) and generally is not used.</a:t>
            </a:r>
            <a:endParaRPr lang="en-GB" dirty="0"/>
          </a:p>
        </p:txBody>
      </p:sp>
      <p:sp>
        <p:nvSpPr>
          <p:cNvPr id="4" name="Date Placeholder 3"/>
          <p:cNvSpPr>
            <a:spLocks noGrp="1"/>
          </p:cNvSpPr>
          <p:nvPr>
            <p:ph type="dt" sz="quarter" idx="10"/>
          </p:nvPr>
        </p:nvSpPr>
        <p:spPr/>
        <p:txBody>
          <a:bodyPr/>
          <a:lstStyle/>
          <a:p>
            <a:r>
              <a:rPr lang="en-US" smtClean="0"/>
              <a:t>04/26/2011</a:t>
            </a:r>
            <a:endParaRPr lang="en-GB"/>
          </a:p>
        </p:txBody>
      </p:sp>
      <p:sp>
        <p:nvSpPr>
          <p:cNvPr id="5" name="Footer Placeholder 4"/>
          <p:cNvSpPr>
            <a:spLocks noGrp="1"/>
          </p:cNvSpPr>
          <p:nvPr>
            <p:ph type="ftr" sz="quarter" idx="11"/>
          </p:nvPr>
        </p:nvSpPr>
        <p:spPr/>
        <p:txBody>
          <a:bodyPr/>
          <a:lstStyle/>
          <a:p>
            <a:r>
              <a:rPr lang="en-US" smtClean="0"/>
              <a:t>TrackShortCourse L01</a:t>
            </a:r>
            <a:endParaRPr lang="en-GB"/>
          </a:p>
        </p:txBody>
      </p:sp>
      <p:sp>
        <p:nvSpPr>
          <p:cNvPr id="6" name="Slide Number Placeholder 5"/>
          <p:cNvSpPr>
            <a:spLocks noGrp="1"/>
          </p:cNvSpPr>
          <p:nvPr>
            <p:ph type="sldNum" sz="quarter" idx="12"/>
          </p:nvPr>
        </p:nvSpPr>
        <p:spPr/>
        <p:txBody>
          <a:bodyPr/>
          <a:lstStyle/>
          <a:p>
            <a:fld id="{83231A0A-BEC9-854A-B123-64968676589F}" type="slidenum">
              <a:rPr lang="en-GB" smtClean="0"/>
              <a:pPr/>
              <a:t>10</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04/26/2011</a:t>
            </a:r>
            <a:endParaRPr lang="en-GB"/>
          </a:p>
        </p:txBody>
      </p:sp>
      <p:sp>
        <p:nvSpPr>
          <p:cNvPr id="7" name="Footer Placeholder 4"/>
          <p:cNvSpPr>
            <a:spLocks noGrp="1"/>
          </p:cNvSpPr>
          <p:nvPr>
            <p:ph type="ftr" sz="quarter" idx="11"/>
          </p:nvPr>
        </p:nvSpPr>
        <p:spPr/>
        <p:txBody>
          <a:bodyPr/>
          <a:lstStyle/>
          <a:p>
            <a:pPr>
              <a:defRPr/>
            </a:pPr>
            <a:r>
              <a:rPr lang="en-US" smtClean="0"/>
              <a:t>TrackShortCourse L01</a:t>
            </a:r>
            <a:endParaRPr lang="en-GB"/>
          </a:p>
        </p:txBody>
      </p:sp>
      <p:sp>
        <p:nvSpPr>
          <p:cNvPr id="8" name="Slide Number Placeholder 5"/>
          <p:cNvSpPr>
            <a:spLocks noGrp="1"/>
          </p:cNvSpPr>
          <p:nvPr>
            <p:ph type="sldNum" sz="quarter" idx="12"/>
          </p:nvPr>
        </p:nvSpPr>
        <p:spPr/>
        <p:txBody>
          <a:bodyPr/>
          <a:lstStyle/>
          <a:p>
            <a:pPr>
              <a:defRPr/>
            </a:pPr>
            <a:fld id="{5B7B5938-AA1B-FF43-9621-9940E8D983E7}" type="slidenum">
              <a:rPr lang="en-GB" smtClean="0"/>
              <a:pPr>
                <a:defRPr/>
              </a:pPr>
              <a:t>11</a:t>
            </a:fld>
            <a:endParaRPr lang="en-GB"/>
          </a:p>
        </p:txBody>
      </p:sp>
      <p:sp>
        <p:nvSpPr>
          <p:cNvPr id="33798" name="Rectangle 1"/>
          <p:cNvSpPr>
            <a:spLocks noGrp="1" noChangeArrowheads="1"/>
          </p:cNvSpPr>
          <p:nvPr>
            <p:ph type="title"/>
          </p:nvPr>
        </p:nvSpPr>
        <p:spPr>
          <a:xfrm>
            <a:off x="685800" y="0"/>
            <a:ext cx="7772400" cy="1143000"/>
          </a:xfrm>
        </p:spPr>
        <p:txBody>
          <a:bodyPr>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Melbourne-Wubena Wide Lane (MW-WL)</a:t>
            </a:r>
          </a:p>
        </p:txBody>
      </p:sp>
      <p:sp>
        <p:nvSpPr>
          <p:cNvPr id="33799" name="Rectangle 2"/>
          <p:cNvSpPr>
            <a:spLocks noGrp="1" noChangeArrowheads="1"/>
          </p:cNvSpPr>
          <p:nvPr>
            <p:ph type="body" idx="1"/>
          </p:nvPr>
        </p:nvSpPr>
        <p:spPr>
          <a:xfrm>
            <a:off x="685800" y="2362200"/>
            <a:ext cx="7696200" cy="3733800"/>
          </a:xfrm>
        </p:spPr>
        <p:txBody>
          <a:bodyPr>
            <a:spAutoFit/>
          </a:bodyPr>
          <a:lstStyle/>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Equation for the MW-WL.  The term Rf/c are the range in cycles (notice the sum due to change of sign ionospheric delay)</a:t>
            </a:r>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The </a:t>
            </a:r>
            <a:r>
              <a:rPr lang="en-GB" sz="2400">
                <a:latin typeface="Symbol" charset="2"/>
              </a:rPr>
              <a:t></a:t>
            </a:r>
            <a:r>
              <a:rPr lang="en-GB" sz="2400"/>
              <a:t>f/</a:t>
            </a:r>
            <a:r>
              <a:rPr lang="en-GB" sz="2400">
                <a:latin typeface="Symbol" charset="2"/>
              </a:rPr>
              <a:t></a:t>
            </a:r>
            <a:r>
              <a:rPr lang="en-GB" sz="2400"/>
              <a:t>f term for GPS is ~0.124 which means range noise is reduced by a about a factor of ten.</a:t>
            </a:r>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The ML-WL should be integer (within noise) when data from different sites and satellites (double differences) are used.  </a:t>
            </a:r>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However, receiver/satellite dependent biases need to be accounted for (and kept up to date).</a:t>
            </a:r>
          </a:p>
        </p:txBody>
      </p:sp>
      <p:graphicFrame>
        <p:nvGraphicFramePr>
          <p:cNvPr id="33794" name="Object 2"/>
          <p:cNvGraphicFramePr>
            <a:graphicFrameLocks noChangeAspect="1"/>
          </p:cNvGraphicFramePr>
          <p:nvPr/>
        </p:nvGraphicFramePr>
        <p:xfrm>
          <a:off x="2057400" y="1143000"/>
          <a:ext cx="5392738" cy="865188"/>
        </p:xfrm>
        <a:graphic>
          <a:graphicData uri="http://schemas.openxmlformats.org/presentationml/2006/ole">
            <p:oleObj spid="_x0000_s77826" name="Equation" r:id="rId4" imgW="2692400" imgH="431800" progId="Equation.3">
              <p:embed/>
            </p:oleObj>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04/26/2011</a:t>
            </a:r>
            <a:endParaRPr lang="en-GB"/>
          </a:p>
        </p:txBody>
      </p:sp>
      <p:sp>
        <p:nvSpPr>
          <p:cNvPr id="6" name="Footer Placeholder 3"/>
          <p:cNvSpPr>
            <a:spLocks noGrp="1"/>
          </p:cNvSpPr>
          <p:nvPr>
            <p:ph type="ftr" sz="quarter" idx="11"/>
          </p:nvPr>
        </p:nvSpPr>
        <p:spPr/>
        <p:txBody>
          <a:bodyPr/>
          <a:lstStyle/>
          <a:p>
            <a:pPr>
              <a:defRPr/>
            </a:pPr>
            <a:r>
              <a:rPr lang="en-US" smtClean="0"/>
              <a:t>TrackShortCourse L01</a:t>
            </a:r>
            <a:endParaRPr lang="en-GB"/>
          </a:p>
        </p:txBody>
      </p:sp>
      <p:sp>
        <p:nvSpPr>
          <p:cNvPr id="7" name="Slide Number Placeholder 4"/>
          <p:cNvSpPr>
            <a:spLocks noGrp="1"/>
          </p:cNvSpPr>
          <p:nvPr>
            <p:ph type="sldNum" sz="quarter" idx="12"/>
          </p:nvPr>
        </p:nvSpPr>
        <p:spPr/>
        <p:txBody>
          <a:bodyPr/>
          <a:lstStyle/>
          <a:p>
            <a:pPr>
              <a:defRPr/>
            </a:pPr>
            <a:fld id="{CF3FB3FD-3F01-1545-BB91-78AEC23FAC7B}" type="slidenum">
              <a:rPr lang="en-GB" smtClean="0"/>
              <a:pPr>
                <a:defRPr/>
              </a:pPr>
              <a:t>12</a:t>
            </a:fld>
            <a:endParaRPr lang="en-GB"/>
          </a:p>
        </p:txBody>
      </p:sp>
      <p:sp>
        <p:nvSpPr>
          <p:cNvPr id="35845" name="Rectangle 1"/>
          <p:cNvSpPr>
            <a:spLocks noGrp="1" noChangeArrowheads="1"/>
          </p:cNvSpPr>
          <p:nvPr>
            <p:ph type="title"/>
          </p:nvPr>
        </p:nvSpPr>
        <p:spPr>
          <a:xfrm>
            <a:off x="685800" y="381000"/>
            <a:ext cx="7772400" cy="763588"/>
          </a:xfrm>
        </p:spPr>
        <p:txBody>
          <a:bodyPr>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Example MW-WL PRN 07 and  PRN 28)</a:t>
            </a:r>
          </a:p>
        </p:txBody>
      </p:sp>
      <p:sp>
        <p:nvSpPr>
          <p:cNvPr id="35846" name="Rectangle 2"/>
          <p:cNvSpPr>
            <a:spLocks noChangeArrowheads="1"/>
          </p:cNvSpPr>
          <p:nvPr/>
        </p:nvSpPr>
        <p:spPr bwMode="auto">
          <a:xfrm>
            <a:off x="685800" y="1295400"/>
            <a:ext cx="7848600" cy="4876800"/>
          </a:xfrm>
          <a:prstGeom prst="rect">
            <a:avLst/>
          </a:prstGeom>
          <a:solidFill>
            <a:srgbClr val="FFFFFF"/>
          </a:solidFill>
          <a:ln w="9360">
            <a:solidFill>
              <a:srgbClr val="FFFFFF"/>
            </a:solidFill>
            <a:miter lim="800000"/>
            <a:headEnd/>
            <a:tailEnd/>
          </a:ln>
        </p:spPr>
        <p:txBody>
          <a:bodyPr wrap="none" anchor="ctr">
            <a:prstTxWarp prst="textNoShape">
              <a:avLst/>
            </a:prstTxWarp>
          </a:bodyPr>
          <a:lstStyle/>
          <a:p>
            <a:endParaRPr lang="en-US"/>
          </a:p>
        </p:txBody>
      </p:sp>
      <p:pic>
        <p:nvPicPr>
          <p:cNvPr id="35847" name="Picture 3"/>
          <p:cNvPicPr>
            <a:picLocks noChangeAspect="1" noChangeArrowheads="1"/>
          </p:cNvPicPr>
          <p:nvPr/>
        </p:nvPicPr>
        <p:blipFill>
          <a:blip r:embed="rId3"/>
          <a:srcRect/>
          <a:stretch>
            <a:fillRect/>
          </a:stretch>
        </p:blipFill>
        <p:spPr bwMode="auto">
          <a:xfrm>
            <a:off x="838200" y="1295400"/>
            <a:ext cx="7429500" cy="4914900"/>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EX-WL Extra-Wide-lane</a:t>
            </a:r>
            <a:endParaRPr lang="en-US" dirty="0"/>
          </a:p>
        </p:txBody>
      </p:sp>
      <p:sp>
        <p:nvSpPr>
          <p:cNvPr id="3" name="Content Placeholder 2"/>
          <p:cNvSpPr>
            <a:spLocks noGrp="1"/>
          </p:cNvSpPr>
          <p:nvPr>
            <p:ph idx="1"/>
          </p:nvPr>
        </p:nvSpPr>
        <p:spPr/>
        <p:txBody>
          <a:bodyPr>
            <a:normAutofit lnSpcReduction="10000"/>
          </a:bodyPr>
          <a:lstStyle/>
          <a:p>
            <a:r>
              <a:rPr lang="en-US" dirty="0" smtClean="0"/>
              <a:t>The other measure of the difference in cycles between L1 and L2 used by track is the EX-WL (Extra </a:t>
            </a:r>
            <a:r>
              <a:rPr lang="en-US" dirty="0" err="1" smtClean="0"/>
              <a:t>Widelane</a:t>
            </a:r>
            <a:r>
              <a:rPr lang="en-US" dirty="0" smtClean="0"/>
              <a:t>).</a:t>
            </a:r>
          </a:p>
          <a:p>
            <a:endParaRPr lang="en-US" dirty="0" smtClean="0"/>
          </a:p>
          <a:p>
            <a:endParaRPr lang="en-US" dirty="0" smtClean="0"/>
          </a:p>
          <a:p>
            <a:r>
              <a:rPr lang="en-US" dirty="0" smtClean="0"/>
              <a:t>This measure is independent of geometry but is affected by the ionospheric delays.  On short separations this measure is often more robust than the MW-WL.</a:t>
            </a:r>
            <a:endParaRPr lang="en-US" dirty="0"/>
          </a:p>
        </p:txBody>
      </p:sp>
      <p:sp>
        <p:nvSpPr>
          <p:cNvPr id="4" name="Date Placeholder 3"/>
          <p:cNvSpPr>
            <a:spLocks noGrp="1"/>
          </p:cNvSpPr>
          <p:nvPr>
            <p:ph type="dt" sz="half" idx="10"/>
          </p:nvPr>
        </p:nvSpPr>
        <p:spPr/>
        <p:txBody>
          <a:body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p>
            <a:fld id="{C33ADAC2-B948-D249-889F-DCEEA9413A5A}" type="slidenum">
              <a:rPr lang="en-US" smtClean="0"/>
              <a:pPr/>
              <a:t>13</a:t>
            </a:fld>
            <a:endParaRPr lang="en-US">
              <a:latin typeface="Times" charset="0"/>
            </a:endParaRPr>
          </a:p>
        </p:txBody>
      </p:sp>
      <p:graphicFrame>
        <p:nvGraphicFramePr>
          <p:cNvPr id="7" name="Object 6"/>
          <p:cNvGraphicFramePr>
            <a:graphicFrameLocks noChangeAspect="1"/>
          </p:cNvGraphicFramePr>
          <p:nvPr/>
        </p:nvGraphicFramePr>
        <p:xfrm>
          <a:off x="2133600" y="3311525"/>
          <a:ext cx="3994150" cy="879475"/>
        </p:xfrm>
        <a:graphic>
          <a:graphicData uri="http://schemas.openxmlformats.org/presentationml/2006/ole">
            <p:oleObj spid="_x0000_s81922" name="Equation" r:id="rId3" imgW="2019300" imgH="444500" progId="Equation.3">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p>
            <a:fld id="{1368219A-0B0F-9C49-BB28-9B58EE6BD8E6}" type="slidenum">
              <a:rPr lang="en-US"/>
              <a:pPr/>
              <a:t>14</a:t>
            </a:fld>
            <a:endParaRPr lang="en-US">
              <a:latin typeface="Times" charset="0"/>
            </a:endParaRPr>
          </a:p>
        </p:txBody>
      </p:sp>
      <p:sp>
        <p:nvSpPr>
          <p:cNvPr id="25605" name="Rectangle 4"/>
          <p:cNvSpPr>
            <a:spLocks noGrp="1" noChangeArrowheads="1"/>
          </p:cNvSpPr>
          <p:nvPr>
            <p:ph type="title"/>
          </p:nvPr>
        </p:nvSpPr>
        <p:spPr/>
        <p:txBody>
          <a:bodyPr/>
          <a:lstStyle/>
          <a:p>
            <a:pPr eaLnBrk="1" hangingPunct="1"/>
            <a:r>
              <a:rPr lang="en-US" dirty="0"/>
              <a:t>Basic</a:t>
            </a:r>
            <a:r>
              <a:rPr lang="en-US" dirty="0" smtClean="0"/>
              <a:t> Inputs for track.</a:t>
            </a:r>
            <a:endParaRPr lang="en-US" dirty="0"/>
          </a:p>
        </p:txBody>
      </p:sp>
      <p:sp>
        <p:nvSpPr>
          <p:cNvPr id="25606" name="Rectangle 5"/>
          <p:cNvSpPr>
            <a:spLocks noGrp="1" noChangeArrowheads="1"/>
          </p:cNvSpPr>
          <p:nvPr>
            <p:ph type="body" idx="1"/>
          </p:nvPr>
        </p:nvSpPr>
        <p:spPr>
          <a:xfrm>
            <a:off x="685800" y="1600200"/>
            <a:ext cx="7772400" cy="4495800"/>
          </a:xfrm>
        </p:spPr>
        <p:txBody>
          <a:bodyPr>
            <a:normAutofit fontScale="92500"/>
          </a:bodyPr>
          <a:lstStyle/>
          <a:p>
            <a:pPr eaLnBrk="1" hangingPunct="1">
              <a:lnSpc>
                <a:spcPct val="90000"/>
              </a:lnSpc>
            </a:pPr>
            <a:r>
              <a:rPr lang="en-US" dirty="0"/>
              <a:t>Track runs using a command file</a:t>
            </a:r>
          </a:p>
          <a:p>
            <a:pPr eaLnBrk="1" hangingPunct="1">
              <a:lnSpc>
                <a:spcPct val="90000"/>
              </a:lnSpc>
            </a:pPr>
            <a:r>
              <a:rPr lang="en-US" dirty="0"/>
              <a:t>The base inputs needed are:</a:t>
            </a:r>
          </a:p>
          <a:p>
            <a:pPr lvl="1" eaLnBrk="1" hangingPunct="1">
              <a:lnSpc>
                <a:spcPct val="90000"/>
              </a:lnSpc>
            </a:pPr>
            <a:r>
              <a:rPr lang="en-US" dirty="0" err="1"/>
              <a:t>Obs_file</a:t>
            </a:r>
            <a:r>
              <a:rPr lang="en-US" dirty="0"/>
              <a:t> specifies names of </a:t>
            </a:r>
            <a:r>
              <a:rPr lang="en-US" dirty="0" err="1"/>
              <a:t>rinex</a:t>
            </a:r>
            <a:r>
              <a:rPr lang="en-US" dirty="0"/>
              <a:t> data files.  Sites can be K kinematic or F fixed</a:t>
            </a:r>
          </a:p>
          <a:p>
            <a:pPr lvl="1" eaLnBrk="1" hangingPunct="1">
              <a:lnSpc>
                <a:spcPct val="90000"/>
              </a:lnSpc>
            </a:pPr>
            <a:r>
              <a:rPr lang="en-US" dirty="0" err="1"/>
              <a:t>Nav_file</a:t>
            </a:r>
            <a:r>
              <a:rPr lang="en-US" dirty="0"/>
              <a:t> orbit file either broadcast ephemeris file or sp3 file</a:t>
            </a:r>
          </a:p>
          <a:p>
            <a:pPr lvl="1" eaLnBrk="1" hangingPunct="1">
              <a:lnSpc>
                <a:spcPct val="90000"/>
              </a:lnSpc>
            </a:pPr>
            <a:r>
              <a:rPr lang="en-US" dirty="0"/>
              <a:t>Mode air/short/long -- Mode command is not strictly needed but it sets defaults for variety of </a:t>
            </a:r>
            <a:r>
              <a:rPr lang="en-US" dirty="0" smtClean="0"/>
              <a:t>situations</a:t>
            </a:r>
          </a:p>
          <a:p>
            <a:pPr lvl="1" eaLnBrk="1" hangingPunct="1">
              <a:lnSpc>
                <a:spcPct val="90000"/>
              </a:lnSpc>
            </a:pPr>
            <a:r>
              <a:rPr lang="en-US" dirty="0" smtClean="0"/>
              <a:t>Normally </a:t>
            </a:r>
            <a:r>
              <a:rPr lang="en-US" dirty="0" err="1" smtClean="0"/>
              <a:t>back_type</a:t>
            </a:r>
            <a:r>
              <a:rPr lang="en-US" dirty="0" smtClean="0"/>
              <a:t> smooth would also be specified.</a:t>
            </a:r>
          </a:p>
          <a:p>
            <a:pPr eaLnBrk="1" hangingPunct="1">
              <a:lnSpc>
                <a:spcPct val="90000"/>
              </a:lnSpc>
            </a:pPr>
            <a:r>
              <a:rPr lang="en-US" dirty="0" smtClean="0"/>
              <a:t>Normally start with just these commands and see how the run looks and based on this output start tuning track. </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p>
            <a:fld id="{F3982619-B3D8-7548-AEAF-0BDE30509561}" type="slidenum">
              <a:rPr lang="en-US"/>
              <a:pPr/>
              <a:t>15</a:t>
            </a:fld>
            <a:endParaRPr lang="en-US">
              <a:latin typeface="Times" charset="0"/>
            </a:endParaRPr>
          </a:p>
        </p:txBody>
      </p:sp>
      <p:sp>
        <p:nvSpPr>
          <p:cNvPr id="27653" name="Rectangle 4"/>
          <p:cNvSpPr>
            <a:spLocks noGrp="1" noChangeArrowheads="1"/>
          </p:cNvSpPr>
          <p:nvPr>
            <p:ph type="title"/>
          </p:nvPr>
        </p:nvSpPr>
        <p:spPr/>
        <p:txBody>
          <a:bodyPr/>
          <a:lstStyle/>
          <a:p>
            <a:pPr eaLnBrk="1" hangingPunct="1"/>
            <a:r>
              <a:rPr lang="en-US"/>
              <a:t>Basic use</a:t>
            </a:r>
          </a:p>
        </p:txBody>
      </p:sp>
      <p:sp>
        <p:nvSpPr>
          <p:cNvPr id="27654" name="Rectangle 5"/>
          <p:cNvSpPr>
            <a:spLocks noGrp="1" noChangeArrowheads="1"/>
          </p:cNvSpPr>
          <p:nvPr>
            <p:ph type="body" idx="1"/>
          </p:nvPr>
        </p:nvSpPr>
        <p:spPr/>
        <p:txBody>
          <a:bodyPr/>
          <a:lstStyle/>
          <a:p>
            <a:pPr eaLnBrk="1" hangingPunct="1">
              <a:lnSpc>
                <a:spcPct val="90000"/>
              </a:lnSpc>
            </a:pPr>
            <a:r>
              <a:rPr lang="en-US"/>
              <a:t>Recommended to start with above commands and see how the solution looks</a:t>
            </a:r>
          </a:p>
          <a:p>
            <a:pPr eaLnBrk="1" hangingPunct="1">
              <a:lnSpc>
                <a:spcPct val="90000"/>
              </a:lnSpc>
            </a:pPr>
            <a:r>
              <a:rPr lang="en-US"/>
              <a:t>Usage: track -f track.cmd &gt;&amp;! track.out</a:t>
            </a:r>
          </a:p>
          <a:p>
            <a:pPr eaLnBrk="1" hangingPunct="1">
              <a:lnSpc>
                <a:spcPct val="90000"/>
              </a:lnSpc>
            </a:pPr>
            <a:r>
              <a:rPr lang="en-US"/>
              <a:t>Basic quality checks: </a:t>
            </a:r>
          </a:p>
          <a:p>
            <a:pPr eaLnBrk="1" hangingPunct="1">
              <a:lnSpc>
                <a:spcPct val="90000"/>
              </a:lnSpc>
            </a:pPr>
            <a:r>
              <a:rPr lang="en-US"/>
              <a:t>grep RMS of output file</a:t>
            </a:r>
          </a:p>
          <a:p>
            <a:pPr lvl="3" eaLnBrk="1" hangingPunct="1">
              <a:lnSpc>
                <a:spcPct val="70000"/>
              </a:lnSpc>
            </a:pPr>
            <a:r>
              <a:rPr lang="en-US">
                <a:ea typeface="ＭＳ Ｐゴシック" charset="-128"/>
              </a:rPr>
              <a:t>Kinematic site rovr appears dynamic  Coordinate RMS XYZ    283.44   662.53   859.17 m.</a:t>
            </a:r>
          </a:p>
          <a:p>
            <a:pPr lvl="3" eaLnBrk="1" hangingPunct="1">
              <a:lnSpc>
                <a:spcPct val="70000"/>
              </a:lnSpc>
            </a:pPr>
            <a:r>
              <a:rPr lang="en-US">
                <a:ea typeface="ＭＳ Ｐゴシック" charset="-128"/>
              </a:rPr>
              <a:t>For   2067 Double differences: Average RMS      17.85 mm</a:t>
            </a:r>
          </a:p>
          <a:p>
            <a:pPr eaLnBrk="1" hangingPunct="1">
              <a:lnSpc>
                <a:spcPct val="90000"/>
              </a:lnSpc>
            </a:pPr>
            <a:r>
              <a:rPr lang="en-US"/>
              <a:t>Check track.sum file for ambiguity status and RMS scatter of residuals.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p>
            <a:fld id="{74D51891-6B29-CE48-9DB4-7DA3F9D37675}" type="slidenum">
              <a:rPr lang="en-US"/>
              <a:pPr/>
              <a:t>16</a:t>
            </a:fld>
            <a:endParaRPr lang="en-US">
              <a:latin typeface="Times" charset="0"/>
            </a:endParaRPr>
          </a:p>
        </p:txBody>
      </p:sp>
      <p:sp>
        <p:nvSpPr>
          <p:cNvPr id="29701" name="Rectangle 2"/>
          <p:cNvSpPr>
            <a:spLocks noGrp="1" noChangeArrowheads="1"/>
          </p:cNvSpPr>
          <p:nvPr>
            <p:ph type="title"/>
          </p:nvPr>
        </p:nvSpPr>
        <p:spPr>
          <a:xfrm>
            <a:off x="685800" y="609600"/>
            <a:ext cx="7772400" cy="762000"/>
          </a:xfrm>
        </p:spPr>
        <p:txBody>
          <a:bodyPr/>
          <a:lstStyle/>
          <a:p>
            <a:pPr eaLnBrk="1" hangingPunct="1"/>
            <a:r>
              <a:rPr lang="en-US" dirty="0"/>
              <a:t>Track command line</a:t>
            </a:r>
          </a:p>
        </p:txBody>
      </p:sp>
      <p:sp>
        <p:nvSpPr>
          <p:cNvPr id="29702" name="Rectangle 3"/>
          <p:cNvSpPr>
            <a:spLocks noGrp="1" noChangeArrowheads="1"/>
          </p:cNvSpPr>
          <p:nvPr>
            <p:ph type="body" idx="1"/>
          </p:nvPr>
        </p:nvSpPr>
        <p:spPr>
          <a:xfrm>
            <a:off x="381000" y="1371600"/>
            <a:ext cx="8077200" cy="4724400"/>
          </a:xfrm>
        </p:spPr>
        <p:txBody>
          <a:bodyPr>
            <a:normAutofit fontScale="92500" lnSpcReduction="20000"/>
          </a:bodyPr>
          <a:lstStyle/>
          <a:p>
            <a:pPr eaLnBrk="1" hangingPunct="1">
              <a:lnSpc>
                <a:spcPct val="90000"/>
              </a:lnSpc>
              <a:buFontTx/>
              <a:buNone/>
            </a:pPr>
            <a:r>
              <a:rPr lang="en-US" sz="2000" dirty="0"/>
              <a:t>% track -</a:t>
            </a:r>
            <a:r>
              <a:rPr lang="en-US" sz="2000" dirty="0" err="1"/>
              <a:t>f</a:t>
            </a:r>
            <a:r>
              <a:rPr lang="en-US" sz="2000" dirty="0"/>
              <a:t> &lt;command file&gt; -a &lt;ambiguity file&gt; -</a:t>
            </a:r>
            <a:r>
              <a:rPr lang="en-US" sz="2000" dirty="0" err="1"/>
              <a:t>d</a:t>
            </a:r>
            <a:r>
              <a:rPr lang="en-US" sz="2000" dirty="0"/>
              <a:t> &lt;day&gt; -</a:t>
            </a:r>
            <a:r>
              <a:rPr lang="en-US" sz="2000" dirty="0" err="1"/>
              <a:t>w</a:t>
            </a:r>
            <a:r>
              <a:rPr lang="en-US" sz="2000" dirty="0"/>
              <a:t> &lt;week&gt; -</a:t>
            </a:r>
            <a:r>
              <a:rPr lang="en-US" sz="2000" dirty="0" err="1"/>
              <a:t>s</a:t>
            </a:r>
            <a:r>
              <a:rPr lang="en-US" sz="2000" dirty="0"/>
              <a:t> &lt;S01&gt; &lt;S02&gt; .. &lt;S10&gt;</a:t>
            </a:r>
          </a:p>
          <a:p>
            <a:pPr eaLnBrk="1" hangingPunct="1">
              <a:lnSpc>
                <a:spcPct val="90000"/>
              </a:lnSpc>
              <a:buFontTx/>
              <a:buNone/>
            </a:pPr>
            <a:r>
              <a:rPr lang="en-US" sz="2000" dirty="0"/>
              <a:t> </a:t>
            </a:r>
          </a:p>
          <a:p>
            <a:pPr marL="639763" indent="-639763" eaLnBrk="1" hangingPunct="1">
              <a:lnSpc>
                <a:spcPct val="90000"/>
              </a:lnSpc>
              <a:buFontTx/>
              <a:buNone/>
            </a:pPr>
            <a:r>
              <a:rPr lang="en-US" sz="2000" dirty="0"/>
              <a:t>where &lt;command file&gt; is a required file containing a list of </a:t>
            </a:r>
            <a:r>
              <a:rPr lang="en-US" sz="2000" dirty="0" smtClean="0"/>
              <a:t>commands  </a:t>
            </a:r>
            <a:r>
              <a:rPr lang="en-US" sz="2000" dirty="0"/>
              <a:t>to control the program  (see below)</a:t>
            </a:r>
          </a:p>
          <a:p>
            <a:pPr marL="639763" indent="-639763" eaLnBrk="1" hangingPunct="1">
              <a:lnSpc>
                <a:spcPct val="90000"/>
              </a:lnSpc>
              <a:buFontTx/>
              <a:buNone/>
            </a:pPr>
            <a:r>
              <a:rPr lang="en-US" sz="2000" dirty="0"/>
              <a:t>      &lt;ambiguity file&gt; is an optional file containing  a </a:t>
            </a:r>
            <a:r>
              <a:rPr lang="en-US" sz="2000" dirty="0" smtClean="0"/>
              <a:t>modified set </a:t>
            </a:r>
            <a:r>
              <a:rPr lang="en-US" sz="2000" dirty="0"/>
              <a:t>of integer bias parameters and settings (see </a:t>
            </a:r>
            <a:r>
              <a:rPr lang="en-US" sz="2000" dirty="0" smtClean="0"/>
              <a:t>full </a:t>
            </a:r>
            <a:r>
              <a:rPr lang="en-US" sz="2000" dirty="0"/>
              <a:t>description below).</a:t>
            </a:r>
          </a:p>
          <a:p>
            <a:pPr marL="639763" indent="-639763" eaLnBrk="1" hangingPunct="1">
              <a:lnSpc>
                <a:spcPct val="90000"/>
              </a:lnSpc>
              <a:buFontTx/>
              <a:buNone/>
            </a:pPr>
            <a:r>
              <a:rPr lang="en-US" sz="2000" dirty="0"/>
              <a:t>      &lt;day&gt; the string in this argument replaces &lt;day&gt; in the </a:t>
            </a:r>
            <a:r>
              <a:rPr lang="en-US" sz="2000" dirty="0" smtClean="0"/>
              <a:t>command file </a:t>
            </a:r>
            <a:r>
              <a:rPr lang="en-US" sz="2000" dirty="0"/>
              <a:t>lines (e.g.</a:t>
            </a:r>
            <a:r>
              <a:rPr lang="en-US" sz="2000" dirty="0" smtClean="0"/>
              <a:t>, bas1</a:t>
            </a:r>
            <a:r>
              <a:rPr lang="en-US" sz="2000" dirty="0"/>
              <a:t>&lt;day&gt;0.03o will become bas12220.03o </a:t>
            </a:r>
            <a:r>
              <a:rPr lang="en-US" sz="2000" dirty="0" smtClean="0"/>
              <a:t>if  </a:t>
            </a:r>
            <a:r>
              <a:rPr lang="en-US" sz="2000" dirty="0"/>
              <a:t>the -</a:t>
            </a:r>
            <a:r>
              <a:rPr lang="en-US" sz="2000" dirty="0" err="1"/>
              <a:t>d</a:t>
            </a:r>
            <a:r>
              <a:rPr lang="en-US" sz="2000" dirty="0"/>
              <a:t> 222 option is given.</a:t>
            </a:r>
          </a:p>
          <a:p>
            <a:pPr marL="639763" indent="-639763" eaLnBrk="1" hangingPunct="1">
              <a:lnSpc>
                <a:spcPct val="90000"/>
              </a:lnSpc>
              <a:buFontTx/>
              <a:buNone/>
            </a:pPr>
            <a:r>
              <a:rPr lang="en-US" sz="2000" dirty="0"/>
              <a:t>      &lt;week&gt; the string here will replace any &lt;week&gt; strings in </a:t>
            </a:r>
            <a:r>
              <a:rPr lang="en-US" sz="2000" dirty="0" smtClean="0"/>
              <a:t>the command </a:t>
            </a:r>
            <a:r>
              <a:rPr lang="en-US" sz="2000" dirty="0"/>
              <a:t>file (useful for the </a:t>
            </a:r>
            <a:r>
              <a:rPr lang="en-US" sz="2000" dirty="0" err="1"/>
              <a:t>nav_file</a:t>
            </a:r>
            <a:r>
              <a:rPr lang="en-US" sz="2000" dirty="0"/>
              <a:t> name which could </a:t>
            </a:r>
            <a:r>
              <a:rPr lang="en-US" sz="2000" dirty="0" smtClean="0"/>
              <a:t>be  </a:t>
            </a:r>
            <a:r>
              <a:rPr lang="en-US" sz="2000" dirty="0"/>
              <a:t>a week of</a:t>
            </a:r>
            <a:r>
              <a:rPr lang="en-US" sz="2000" dirty="0" smtClean="0"/>
              <a:t> concatenated </a:t>
            </a:r>
            <a:r>
              <a:rPr lang="en-US" sz="2000" dirty="0"/>
              <a:t>sp3 files.</a:t>
            </a:r>
          </a:p>
          <a:p>
            <a:pPr marL="639763" indent="-639763" eaLnBrk="1" hangingPunct="1">
              <a:lnSpc>
                <a:spcPct val="90000"/>
              </a:lnSpc>
              <a:buFontTx/>
              <a:buNone/>
            </a:pPr>
            <a:r>
              <a:rPr lang="en-US" sz="2000" dirty="0"/>
              <a:t>      &lt;S01&gt;, &lt;S02&gt; .. &lt;S10&gt; are</a:t>
            </a:r>
            <a:r>
              <a:rPr lang="en-US" sz="2000" dirty="0" smtClean="0"/>
              <a:t> up to </a:t>
            </a:r>
            <a:r>
              <a:rPr lang="en-US" sz="2000" dirty="0"/>
              <a:t>10 strings that can be replaced in the </a:t>
            </a:r>
            <a:r>
              <a:rPr lang="en-US" sz="2000" dirty="0" smtClean="0"/>
              <a:t>command file </a:t>
            </a:r>
            <a:r>
              <a:rPr lang="en-US" sz="2000" dirty="0"/>
              <a:t>i.e. the string &lt;S01&gt; in the command file will be replaced </a:t>
            </a:r>
            <a:r>
              <a:rPr lang="en-US" sz="2000" dirty="0" smtClean="0"/>
              <a:t>by the </a:t>
            </a:r>
            <a:r>
              <a:rPr lang="en-US" sz="2000" dirty="0"/>
              <a:t>first string, &lt;S02&gt; by the second and so on.  If one the </a:t>
            </a:r>
            <a:r>
              <a:rPr lang="en-US" sz="2000" dirty="0" smtClean="0"/>
              <a:t>strings is </a:t>
            </a:r>
            <a:r>
              <a:rPr lang="en-US" sz="2000" dirty="0"/>
              <a:t>called space (all lower case), the corresponding &lt;SXX&gt; entry </a:t>
            </a:r>
            <a:r>
              <a:rPr lang="en-US" sz="2000" dirty="0" smtClean="0"/>
              <a:t>will  </a:t>
            </a:r>
            <a:r>
              <a:rPr lang="en-US" sz="2000" dirty="0"/>
              <a:t>be replaced by a blank character (This provides a means to un-</a:t>
            </a:r>
            <a:r>
              <a:rPr lang="en-US" sz="2000" dirty="0" smtClean="0"/>
              <a:t>comment </a:t>
            </a:r>
            <a:r>
              <a:rPr lang="en-US" sz="2000" dirty="0"/>
              <a:t>lines)</a:t>
            </a:r>
          </a:p>
          <a:p>
            <a:pPr eaLnBrk="1" hangingPunct="1">
              <a:lnSpc>
                <a:spcPct val="90000"/>
              </a:lnSpc>
              <a:buFontTx/>
              <a:buNone/>
            </a:pP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p>
            <a:fld id="{FADF4637-2ED7-FD41-9067-91B7F390957B}" type="slidenum">
              <a:rPr lang="en-US"/>
              <a:pPr/>
              <a:t>17</a:t>
            </a:fld>
            <a:endParaRPr lang="en-US">
              <a:latin typeface="Times" charset="0"/>
            </a:endParaRPr>
          </a:p>
        </p:txBody>
      </p:sp>
      <p:sp>
        <p:nvSpPr>
          <p:cNvPr id="30725" name="Rectangle 4"/>
          <p:cNvSpPr>
            <a:spLocks noGrp="1" noChangeArrowheads="1"/>
          </p:cNvSpPr>
          <p:nvPr>
            <p:ph type="title"/>
          </p:nvPr>
        </p:nvSpPr>
        <p:spPr/>
        <p:txBody>
          <a:bodyPr/>
          <a:lstStyle/>
          <a:p>
            <a:pPr eaLnBrk="1" hangingPunct="1"/>
            <a:r>
              <a:rPr lang="en-US" dirty="0"/>
              <a:t>Basic use</a:t>
            </a:r>
            <a:r>
              <a:rPr lang="en-US" dirty="0" smtClean="0"/>
              <a:t>: Things to check</a:t>
            </a:r>
            <a:endParaRPr lang="en-US" dirty="0"/>
          </a:p>
        </p:txBody>
      </p:sp>
      <p:sp>
        <p:nvSpPr>
          <p:cNvPr id="30726" name="Rectangle 5"/>
          <p:cNvSpPr>
            <a:spLocks noGrp="1" noChangeArrowheads="1"/>
          </p:cNvSpPr>
          <p:nvPr>
            <p:ph type="body" idx="1"/>
          </p:nvPr>
        </p:nvSpPr>
        <p:spPr>
          <a:xfrm>
            <a:off x="685800" y="1676400"/>
            <a:ext cx="7772400" cy="4419600"/>
          </a:xfrm>
        </p:spPr>
        <p:txBody>
          <a:bodyPr/>
          <a:lstStyle/>
          <a:p>
            <a:pPr eaLnBrk="1" hangingPunct="1">
              <a:lnSpc>
                <a:spcPct val="90000"/>
              </a:lnSpc>
            </a:pPr>
            <a:r>
              <a:rPr lang="en-US" sz="2400" dirty="0"/>
              <a:t>Check on number of ambiguities (biases) fixed</a:t>
            </a:r>
          </a:p>
          <a:p>
            <a:pPr lvl="1" eaLnBrk="1" hangingPunct="1">
              <a:lnSpc>
                <a:spcPct val="70000"/>
              </a:lnSpc>
            </a:pPr>
            <a:r>
              <a:rPr lang="en-US" sz="2000" dirty="0" err="1">
                <a:ea typeface="ＭＳ Ｐゴシック" charset="-128"/>
              </a:rPr>
              <a:t>grep</a:t>
            </a:r>
            <a:r>
              <a:rPr lang="en-US" sz="2000" dirty="0">
                <a:ea typeface="ＭＳ Ｐゴシック" charset="-128"/>
              </a:rPr>
              <a:t> FINAL &lt;summary file&gt;</a:t>
            </a:r>
          </a:p>
          <a:p>
            <a:pPr eaLnBrk="1" hangingPunct="1">
              <a:lnSpc>
                <a:spcPct val="90000"/>
              </a:lnSpc>
            </a:pPr>
            <a:r>
              <a:rPr lang="en-US" sz="2400" dirty="0"/>
              <a:t>A 3 in column “</a:t>
            </a:r>
            <a:r>
              <a:rPr lang="en-US" sz="2400" dirty="0" err="1"/>
              <a:t>Fixd</a:t>
            </a:r>
            <a:r>
              <a:rPr lang="en-US" sz="2400" dirty="0"/>
              <a:t>” means fixed, 1 means still floating point estimate</a:t>
            </a:r>
          </a:p>
          <a:p>
            <a:pPr eaLnBrk="1" hangingPunct="1">
              <a:lnSpc>
                <a:spcPct val="90000"/>
              </a:lnSpc>
            </a:pPr>
            <a:r>
              <a:rPr lang="en-US" sz="2400" dirty="0"/>
              <a:t>If still non-fixed biases or atmospheric delays are estimated then smoothing solution should be made (</a:t>
            </a:r>
            <a:r>
              <a:rPr lang="en-US" sz="2400" dirty="0" err="1"/>
              <a:t>back_type</a:t>
            </a:r>
            <a:r>
              <a:rPr lang="en-US" sz="2400" dirty="0"/>
              <a:t> smooth)</a:t>
            </a:r>
          </a:p>
          <a:p>
            <a:pPr eaLnBrk="1" hangingPunct="1">
              <a:lnSpc>
                <a:spcPct val="90000"/>
              </a:lnSpc>
            </a:pPr>
            <a:r>
              <a:rPr lang="en-US" sz="2400" dirty="0"/>
              <a:t>output in </a:t>
            </a:r>
            <a:r>
              <a:rPr lang="en-US" sz="2400" dirty="0" smtClean="0"/>
              <a:t>NEU, geodetic, DHU, XYZ coordinates. </a:t>
            </a:r>
            <a:r>
              <a:rPr lang="en-US" sz="2400" dirty="0"/>
              <a:t>NEU are simple North East distances and height differences from fixed site. (Convenient for plotting and small position changes)</a:t>
            </a:r>
            <a:r>
              <a:rPr lang="en-US" sz="2400" dirty="0" smtClean="0"/>
              <a:t>.  DHU is similar but difference are from the apriori coordinates of the site.</a:t>
            </a:r>
            <a:endParaRPr lang="en-US" sz="24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p>
            <a:fld id="{B087B636-0A5E-4641-9B35-663A282B0848}" type="slidenum">
              <a:rPr lang="en-US"/>
              <a:pPr/>
              <a:t>18</a:t>
            </a:fld>
            <a:endParaRPr lang="en-US">
              <a:latin typeface="Times" charset="0"/>
            </a:endParaRPr>
          </a:p>
        </p:txBody>
      </p:sp>
      <p:sp>
        <p:nvSpPr>
          <p:cNvPr id="32773" name="Rectangle 4"/>
          <p:cNvSpPr>
            <a:spLocks noGrp="1" noChangeArrowheads="1"/>
          </p:cNvSpPr>
          <p:nvPr>
            <p:ph type="title"/>
          </p:nvPr>
        </p:nvSpPr>
        <p:spPr/>
        <p:txBody>
          <a:bodyPr/>
          <a:lstStyle/>
          <a:p>
            <a:pPr eaLnBrk="1" hangingPunct="1"/>
            <a:r>
              <a:rPr lang="en-US"/>
              <a:t>More advanced features</a:t>
            </a:r>
          </a:p>
        </p:txBody>
      </p:sp>
      <p:sp>
        <p:nvSpPr>
          <p:cNvPr id="32774" name="Rectangle 5"/>
          <p:cNvSpPr>
            <a:spLocks noGrp="1" noChangeArrowheads="1"/>
          </p:cNvSpPr>
          <p:nvPr>
            <p:ph type="body" idx="1"/>
          </p:nvPr>
        </p:nvSpPr>
        <p:spPr/>
        <p:txBody>
          <a:bodyPr/>
          <a:lstStyle/>
          <a:p>
            <a:pPr eaLnBrk="1" hangingPunct="1"/>
            <a:r>
              <a:rPr lang="en-US"/>
              <a:t>Track has a large help file which explains strategies for using the program, commands available and an explanation of the output and how to interpret it.</a:t>
            </a:r>
          </a:p>
          <a:p>
            <a:pPr eaLnBrk="1" hangingPunct="1"/>
            <a:r>
              <a:rPr lang="en-US"/>
              <a:t>It is possible to read a set of ambiguities in. </a:t>
            </a:r>
          </a:p>
          <a:p>
            <a:pPr lvl="1" eaLnBrk="1" hangingPunct="1"/>
            <a:r>
              <a:rPr lang="en-US">
                <a:ea typeface="ＭＳ Ｐゴシック" charset="-128"/>
              </a:rPr>
              <a:t>Works by running track and extracting FINAL lines into an ambiguity file.  Setting 7 for the Fixd column will force fix the ambiguity. ambiguity file is then read into track (-a option or ambin_file)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p>
            <a:fld id="{9A0F52C8-CA56-4849-914A-D50329878A29}" type="slidenum">
              <a:rPr lang="en-US"/>
              <a:pPr/>
              <a:t>19</a:t>
            </a:fld>
            <a:endParaRPr lang="en-US">
              <a:latin typeface="Times" charset="0"/>
            </a:endParaRPr>
          </a:p>
        </p:txBody>
      </p:sp>
      <p:sp>
        <p:nvSpPr>
          <p:cNvPr id="34821" name="Rectangle 4"/>
          <p:cNvSpPr>
            <a:spLocks noGrp="1" noChangeArrowheads="1"/>
          </p:cNvSpPr>
          <p:nvPr>
            <p:ph type="title"/>
          </p:nvPr>
        </p:nvSpPr>
        <p:spPr/>
        <p:txBody>
          <a:bodyPr/>
          <a:lstStyle/>
          <a:p>
            <a:pPr eaLnBrk="1" hangingPunct="1"/>
            <a:r>
              <a:rPr lang="en-US"/>
              <a:t>Advanced features</a:t>
            </a:r>
          </a:p>
        </p:txBody>
      </p:sp>
      <p:sp>
        <p:nvSpPr>
          <p:cNvPr id="34822" name="Rectangle 5"/>
          <p:cNvSpPr>
            <a:spLocks noGrp="1" noChangeArrowheads="1"/>
          </p:cNvSpPr>
          <p:nvPr>
            <p:ph type="body" idx="1"/>
          </p:nvPr>
        </p:nvSpPr>
        <p:spPr/>
        <p:txBody>
          <a:bodyPr/>
          <a:lstStyle/>
          <a:p>
            <a:pPr eaLnBrk="1" hangingPunct="1"/>
            <a:r>
              <a:rPr lang="en-US"/>
              <a:t>Commands allow control of how the biases are fixed and editing criteria for data</a:t>
            </a:r>
          </a:p>
          <a:p>
            <a:pPr eaLnBrk="1" hangingPunct="1"/>
            <a:r>
              <a:rPr lang="en-US"/>
              <a:t>Editing is tricky because on moving platform, jumps in phase could simply be movement</a:t>
            </a:r>
          </a:p>
          <a:p>
            <a:pPr eaLnBrk="1" hangingPunct="1"/>
            <a:r>
              <a:rPr lang="en-US"/>
              <a:t>Ionospheric delay and MW WL used for editing.</a:t>
            </a:r>
          </a:p>
          <a:p>
            <a:pPr eaLnBrk="1" hangingPunct="1"/>
            <a:r>
              <a:rPr lang="en-US"/>
              <a:t>Explicit edit_svs command</a:t>
            </a:r>
          </a:p>
          <a:p>
            <a:pPr eaLnBrk="1" hangingPunct="1"/>
            <a:r>
              <a:rPr lang="en-US"/>
              <a:t>Explicit add and remove bias flags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p:txBody>
          <a:bodyPr/>
          <a:lstStyle/>
          <a:p>
            <a:r>
              <a:rPr lang="en-US" dirty="0" smtClean="0"/>
              <a:t>Lectures 9:00-10:30 and 11:00-12:30;</a:t>
            </a:r>
          </a:p>
          <a:p>
            <a:r>
              <a:rPr lang="en-US" dirty="0" smtClean="0"/>
              <a:t>Tutorial sessions 13:30-17:00 </a:t>
            </a:r>
          </a:p>
          <a:p>
            <a:r>
              <a:rPr lang="en-US" dirty="0" smtClean="0"/>
              <a:t>Tuesday: Cover track, the post-processing program</a:t>
            </a:r>
          </a:p>
          <a:p>
            <a:r>
              <a:rPr lang="en-US" dirty="0" smtClean="0"/>
              <a:t>Wednesday: Cover </a:t>
            </a:r>
            <a:r>
              <a:rPr lang="en-US" dirty="0" err="1" smtClean="0"/>
              <a:t>trackRT</a:t>
            </a:r>
            <a:r>
              <a:rPr lang="en-US" dirty="0" smtClean="0"/>
              <a:t>, real-time processing and </a:t>
            </a:r>
            <a:r>
              <a:rPr lang="en-US" dirty="0" err="1" smtClean="0"/>
              <a:t>trackRTr</a:t>
            </a:r>
            <a:r>
              <a:rPr lang="en-US" dirty="0" smtClean="0"/>
              <a:t> the post-processing version of </a:t>
            </a:r>
            <a:r>
              <a:rPr lang="en-US" dirty="0" err="1" smtClean="0"/>
              <a:t>trackRT</a:t>
            </a:r>
            <a:r>
              <a:rPr lang="en-US" dirty="0" smtClean="0"/>
              <a:t> (used for analysis and tuning of </a:t>
            </a:r>
            <a:r>
              <a:rPr lang="en-US" dirty="0" err="1" smtClean="0"/>
              <a:t>trackRT</a:t>
            </a:r>
            <a:r>
              <a:rPr lang="en-US" dirty="0" smtClean="0"/>
              <a:t>).</a:t>
            </a:r>
            <a:endParaRPr lang="en-US" dirty="0"/>
          </a:p>
        </p:txBody>
      </p:sp>
      <p:sp>
        <p:nvSpPr>
          <p:cNvPr id="4" name="Date Placeholder 3"/>
          <p:cNvSpPr>
            <a:spLocks noGrp="1"/>
          </p:cNvSpPr>
          <p:nvPr>
            <p:ph type="dt" sz="half" idx="10"/>
          </p:nvPr>
        </p:nvSpPr>
        <p:spPr/>
        <p:txBody>
          <a:body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p>
            <a:fld id="{C33ADAC2-B948-D249-889F-DCEEA9413A5A}" type="slidenum">
              <a:rPr lang="en-US" smtClean="0"/>
              <a:pPr/>
              <a:t>2</a:t>
            </a:fld>
            <a:endParaRPr lang="en-US">
              <a:latin typeface="Times"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p>
            <a:fld id="{FD1AF006-AE27-CD4C-AF44-8B99455C0E02}" type="slidenum">
              <a:rPr lang="en-US"/>
              <a:pPr/>
              <a:t>20</a:t>
            </a:fld>
            <a:endParaRPr lang="en-US">
              <a:latin typeface="Times" charset="0"/>
            </a:endParaRPr>
          </a:p>
        </p:txBody>
      </p:sp>
      <p:sp>
        <p:nvSpPr>
          <p:cNvPr id="36869" name="Rectangle 2"/>
          <p:cNvSpPr>
            <a:spLocks noGrp="1" noChangeArrowheads="1"/>
          </p:cNvSpPr>
          <p:nvPr>
            <p:ph type="title"/>
          </p:nvPr>
        </p:nvSpPr>
        <p:spPr>
          <a:xfrm>
            <a:off x="685800" y="228600"/>
            <a:ext cx="7772400" cy="1143000"/>
          </a:xfrm>
        </p:spPr>
        <p:txBody>
          <a:bodyPr/>
          <a:lstStyle/>
          <a:p>
            <a:pPr eaLnBrk="1" hangingPunct="1"/>
            <a:r>
              <a:rPr lang="en-US"/>
              <a:t>Main Tunable commands</a:t>
            </a:r>
          </a:p>
        </p:txBody>
      </p:sp>
      <p:sp>
        <p:nvSpPr>
          <p:cNvPr id="36870" name="Rectangle 3"/>
          <p:cNvSpPr>
            <a:spLocks noGrp="1" noChangeArrowheads="1"/>
          </p:cNvSpPr>
          <p:nvPr>
            <p:ph type="body" idx="1"/>
          </p:nvPr>
        </p:nvSpPr>
        <p:spPr>
          <a:xfrm>
            <a:off x="609600" y="1295400"/>
            <a:ext cx="7772400" cy="4724400"/>
          </a:xfrm>
        </p:spPr>
        <p:txBody>
          <a:bodyPr/>
          <a:lstStyle/>
          <a:p>
            <a:pPr eaLnBrk="1" hangingPunct="1">
              <a:lnSpc>
                <a:spcPct val="90000"/>
              </a:lnSpc>
            </a:pPr>
            <a:r>
              <a:rPr lang="en-US" sz="2400"/>
              <a:t> BF_SET  &lt;Max gap&gt;  &lt;Min good&gt;</a:t>
            </a:r>
          </a:p>
          <a:p>
            <a:pPr lvl="1" eaLnBrk="1" hangingPunct="1">
              <a:lnSpc>
                <a:spcPct val="70000"/>
              </a:lnSpc>
            </a:pPr>
            <a:r>
              <a:rPr lang="en-US" sz="2000">
                <a:ea typeface="ＭＳ Ｐゴシック" charset="-128"/>
              </a:rPr>
              <a:t>Sets sizes of gaps in data that will automatically add bias flag for possible cycle slip.  Default is 1, but high rate data often misses measurements.</a:t>
            </a:r>
          </a:p>
          <a:p>
            <a:pPr eaLnBrk="1" hangingPunct="1">
              <a:lnSpc>
                <a:spcPct val="90000"/>
              </a:lnSpc>
            </a:pPr>
            <a:r>
              <a:rPr lang="en-US" sz="2400"/>
              <a:t> ION_STATS &lt;Jump&gt;</a:t>
            </a:r>
          </a:p>
          <a:p>
            <a:pPr lvl="1" eaLnBrk="1" hangingPunct="1">
              <a:lnSpc>
                <a:spcPct val="70000"/>
              </a:lnSpc>
            </a:pPr>
            <a:r>
              <a:rPr lang="en-US" sz="2000">
                <a:ea typeface="ＭＳ Ｐゴシック" charset="-128"/>
              </a:rPr>
              <a:t>Size of jump in ionospheric delay that will be flagged as cycle slip. Can be increased for noisy data</a:t>
            </a:r>
          </a:p>
          <a:p>
            <a:pPr eaLnBrk="1" hangingPunct="1">
              <a:lnSpc>
                <a:spcPct val="90000"/>
              </a:lnSpc>
            </a:pPr>
            <a:r>
              <a:rPr lang="en-US" sz="2400"/>
              <a:t> FLOAT_TYPE &lt;Start&gt; &lt;Decimation&gt; &lt;Type&gt; &lt;Float sigma Limits(2)&gt; &lt;WL_Fact&gt; &lt;Ion_fact&gt; &lt;MAX_Fit&gt; &lt;RR&gt;</a:t>
            </a:r>
          </a:p>
          <a:p>
            <a:pPr lvl="1" eaLnBrk="1" hangingPunct="1">
              <a:lnSpc>
                <a:spcPct val="70000"/>
              </a:lnSpc>
            </a:pPr>
            <a:r>
              <a:rPr lang="en-US" sz="2000">
                <a:ea typeface="ＭＳ Ｐゴシック" charset="-128"/>
              </a:rPr>
              <a:t>Main control on resolving ambiguities.  Float sigma limits (for LC and WL) often need resetting based on data quality.</a:t>
            </a:r>
          </a:p>
          <a:p>
            <a:pPr lvl="1" eaLnBrk="1" hangingPunct="1">
              <a:lnSpc>
                <a:spcPct val="70000"/>
              </a:lnSpc>
            </a:pPr>
            <a:r>
              <a:rPr lang="en-US" sz="2000">
                <a:ea typeface="ＭＳ Ｐゴシック" charset="-128"/>
              </a:rPr>
              <a:t>&lt;WL_Fact&gt; &lt;Ion_fact&gt; control relative weights of WL and LG chi-squared contributions.</a:t>
            </a:r>
          </a:p>
          <a:p>
            <a:pPr lvl="1" eaLnBrk="1" hangingPunct="1">
              <a:lnSpc>
                <a:spcPct val="70000"/>
              </a:lnSpc>
            </a:pPr>
            <a:r>
              <a:rPr lang="en-US" sz="2000">
                <a:ea typeface="ＭＳ Ｐゴシック" charset="-128"/>
              </a:rPr>
              <a:t>RR is relative rank tolerance</a:t>
            </a:r>
          </a:p>
          <a:p>
            <a:pPr eaLnBrk="1" hangingPunct="1">
              <a:lnSpc>
                <a:spcPct val="90000"/>
              </a:lnSpc>
            </a:pPr>
            <a:r>
              <a:rPr lang="en-US" sz="2400"/>
              <a:t>Fcode in output is diagnostic of why biases are not resolved.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p>
            <a:fld id="{8AD4BB7C-DA4A-BD4D-B891-421702ED1351}" type="slidenum">
              <a:rPr lang="en-US"/>
              <a:pPr/>
              <a:t>21</a:t>
            </a:fld>
            <a:endParaRPr lang="en-US">
              <a:latin typeface="Times" charset="0"/>
            </a:endParaRPr>
          </a:p>
        </p:txBody>
      </p:sp>
      <p:sp>
        <p:nvSpPr>
          <p:cNvPr id="37893" name="Rectangle 2"/>
          <p:cNvSpPr>
            <a:spLocks noGrp="1" noChangeArrowheads="1"/>
          </p:cNvSpPr>
          <p:nvPr>
            <p:ph type="title"/>
          </p:nvPr>
        </p:nvSpPr>
        <p:spPr/>
        <p:txBody>
          <a:bodyPr/>
          <a:lstStyle/>
          <a:p>
            <a:pPr eaLnBrk="1" hangingPunct="1"/>
            <a:r>
              <a:rPr lang="en-US"/>
              <a:t>Other common commands</a:t>
            </a:r>
          </a:p>
        </p:txBody>
      </p:sp>
      <p:sp>
        <p:nvSpPr>
          <p:cNvPr id="37894" name="Rectangle 3"/>
          <p:cNvSpPr>
            <a:spLocks noGrp="1" noChangeArrowheads="1"/>
          </p:cNvSpPr>
          <p:nvPr>
            <p:ph type="body" idx="1"/>
          </p:nvPr>
        </p:nvSpPr>
        <p:spPr>
          <a:xfrm>
            <a:off x="685800" y="1600200"/>
            <a:ext cx="7772400" cy="4495800"/>
          </a:xfrm>
        </p:spPr>
        <p:txBody>
          <a:bodyPr/>
          <a:lstStyle/>
          <a:p>
            <a:pPr eaLnBrk="1" hangingPunct="1"/>
            <a:r>
              <a:rPr lang="en-US" sz="2400"/>
              <a:t>USR_ADDBF &lt;site&gt; &lt;prn #&gt; &lt;time (ymdhms)&gt;</a:t>
            </a:r>
          </a:p>
          <a:p>
            <a:pPr eaLnBrk="1" hangingPunct="1">
              <a:buFontTx/>
              <a:buNone/>
            </a:pPr>
            <a:r>
              <a:rPr lang="en-US" sz="2400"/>
              <a:t>Allows user to add a bias file at site &lt;site&gt; for PRN &lt;prn #&gt; at time &lt;time&gt;.  First valid measurement at or after time will be flags.</a:t>
            </a:r>
          </a:p>
          <a:p>
            <a:pPr eaLnBrk="1" hangingPunct="1"/>
            <a:r>
              <a:rPr lang="en-US" sz="2400"/>
              <a:t> USR_DELBF &lt;site&gt; &lt;prn #&gt; &lt;time (ymdhms)&gt;</a:t>
            </a:r>
          </a:p>
          <a:p>
            <a:pPr eaLnBrk="1" hangingPunct="1">
              <a:buFontTx/>
              <a:buNone/>
            </a:pPr>
            <a:r>
              <a:rPr lang="en-US" sz="2400"/>
              <a:t>Allows user to delete a bias file at site &lt;site&gt; for PRN &lt;prn #&gt; at time &lt;time&gt;. The time must match within 50% of sampling interval.</a:t>
            </a:r>
          </a:p>
          <a:p>
            <a:pPr eaLnBrk="1" hangingPunct="1"/>
            <a:endParaRPr lang="en-U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p>
            <a:fld id="{6E1D1373-F269-E940-9221-7BA805B0C1E3}" type="slidenum">
              <a:rPr lang="en-US"/>
              <a:pPr/>
              <a:t>22</a:t>
            </a:fld>
            <a:endParaRPr lang="en-US">
              <a:latin typeface="Times" charset="0"/>
            </a:endParaRPr>
          </a:p>
        </p:txBody>
      </p:sp>
      <p:sp>
        <p:nvSpPr>
          <p:cNvPr id="38917" name="Rectangle 4"/>
          <p:cNvSpPr>
            <a:spLocks noGrp="1" noChangeArrowheads="1"/>
          </p:cNvSpPr>
          <p:nvPr>
            <p:ph type="title"/>
          </p:nvPr>
        </p:nvSpPr>
        <p:spPr/>
        <p:txBody>
          <a:bodyPr/>
          <a:lstStyle/>
          <a:p>
            <a:pPr eaLnBrk="1" hangingPunct="1"/>
            <a:r>
              <a:rPr lang="en-US"/>
              <a:t>Some results</a:t>
            </a:r>
          </a:p>
        </p:txBody>
      </p:sp>
      <p:sp>
        <p:nvSpPr>
          <p:cNvPr id="38918" name="Rectangle 5"/>
          <p:cNvSpPr>
            <a:spLocks noGrp="1" noChangeArrowheads="1"/>
          </p:cNvSpPr>
          <p:nvPr>
            <p:ph type="body" idx="1"/>
          </p:nvPr>
        </p:nvSpPr>
        <p:spPr/>
        <p:txBody>
          <a:bodyPr/>
          <a:lstStyle/>
          <a:p>
            <a:pPr eaLnBrk="1" hangingPunct="1">
              <a:lnSpc>
                <a:spcPct val="90000"/>
              </a:lnSpc>
            </a:pPr>
            <a:r>
              <a:rPr lang="en-US" dirty="0" smtClean="0"/>
              <a:t>Examine the short baseline MIT results: Look at this example in more detail later</a:t>
            </a:r>
          </a:p>
          <a:p>
            <a:pPr eaLnBrk="1" hangingPunct="1">
              <a:lnSpc>
                <a:spcPct val="90000"/>
              </a:lnSpc>
            </a:pPr>
            <a:r>
              <a:rPr lang="en-US" kern="1200" dirty="0" smtClean="0"/>
              <a:t>April 4, 2010 El-Mayor </a:t>
            </a:r>
            <a:r>
              <a:rPr lang="en-US" kern="1200" dirty="0" err="1" smtClean="0"/>
              <a:t>Cucapah</a:t>
            </a:r>
            <a:r>
              <a:rPr lang="en-US" kern="1200" dirty="0" smtClean="0"/>
              <a:t> earthquake in Baja California: 5-Hz results.  Look later at long baseline processing for these sites.</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04/26/2011</a:t>
            </a:r>
            <a:endParaRPr lang="en-US">
              <a:latin typeface="Times" charset="0"/>
            </a:endParaRPr>
          </a:p>
        </p:txBody>
      </p:sp>
      <p:sp>
        <p:nvSpPr>
          <p:cNvPr id="4" name="Footer Placeholder 3"/>
          <p:cNvSpPr>
            <a:spLocks noGrp="1"/>
          </p:cNvSpPr>
          <p:nvPr>
            <p:ph type="ftr" sz="quarter" idx="11"/>
          </p:nvPr>
        </p:nvSpPr>
        <p:spPr/>
        <p:txBody>
          <a:bodyPr/>
          <a:lstStyle/>
          <a:p>
            <a:r>
              <a:rPr lang="en-US" smtClean="0"/>
              <a:t>TrackShortCourse L01</a:t>
            </a:r>
            <a:endParaRPr lang="en-US">
              <a:latin typeface="Times" charset="0"/>
            </a:endParaRPr>
          </a:p>
        </p:txBody>
      </p:sp>
      <p:pic>
        <p:nvPicPr>
          <p:cNvPr id="8" name="Picture 7"/>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62000" y="368300"/>
            <a:ext cx="7315200" cy="6261100"/>
          </a:xfrm>
          <a:prstGeom prst="rect">
            <a:avLst/>
          </a:prstGeom>
          <a:solidFill>
            <a:schemeClr val="tx1"/>
          </a:solidFill>
        </p:spPr>
      </p:pic>
      <p:sp>
        <p:nvSpPr>
          <p:cNvPr id="5" name="Slide Number Placeholder 4"/>
          <p:cNvSpPr>
            <a:spLocks noGrp="1"/>
          </p:cNvSpPr>
          <p:nvPr>
            <p:ph type="sldNum" sz="quarter" idx="12"/>
          </p:nvPr>
        </p:nvSpPr>
        <p:spPr/>
        <p:txBody>
          <a:bodyPr/>
          <a:lstStyle/>
          <a:p>
            <a:fld id="{ACEEADA5-BA49-9846-929F-3D033D4B3D1A}" type="slidenum">
              <a:rPr lang="en-US" smtClean="0"/>
              <a:pPr/>
              <a:t>23</a:t>
            </a:fld>
            <a:endParaRPr lang="en-US">
              <a:latin typeface="Times" charset="0"/>
            </a:endParaRPr>
          </a:p>
        </p:txBody>
      </p:sp>
      <p:sp>
        <p:nvSpPr>
          <p:cNvPr id="2" name="Title 1"/>
          <p:cNvSpPr>
            <a:spLocks noGrp="1"/>
          </p:cNvSpPr>
          <p:nvPr>
            <p:ph type="title"/>
          </p:nvPr>
        </p:nvSpPr>
        <p:spPr>
          <a:xfrm>
            <a:off x="685800" y="609600"/>
            <a:ext cx="5638800" cy="990600"/>
          </a:xfrm>
        </p:spPr>
        <p:txBody>
          <a:bodyPr/>
          <a:lstStyle/>
          <a:p>
            <a:r>
              <a:rPr lang="en-US" dirty="0" smtClean="0">
                <a:solidFill>
                  <a:srgbClr val="FF0000"/>
                </a:solidFill>
              </a:rPr>
              <a:t>MIT Short Example</a:t>
            </a:r>
            <a:endParaRPr lang="en-US" dirty="0">
              <a:solidFill>
                <a:srgbClr val="FF0000"/>
              </a:solidFill>
            </a:endParaRPr>
          </a:p>
        </p:txBody>
      </p:sp>
      <p:sp>
        <p:nvSpPr>
          <p:cNvPr id="9" name="TextBox 8"/>
          <p:cNvSpPr txBox="1"/>
          <p:nvPr/>
        </p:nvSpPr>
        <p:spPr>
          <a:xfrm>
            <a:off x="1752600" y="5105400"/>
            <a:ext cx="2514600" cy="646331"/>
          </a:xfrm>
          <a:prstGeom prst="rect">
            <a:avLst/>
          </a:prstGeom>
          <a:noFill/>
        </p:spPr>
        <p:txBody>
          <a:bodyPr wrap="square" rtlCol="0">
            <a:spAutoFit/>
          </a:bodyPr>
          <a:lstStyle/>
          <a:p>
            <a:r>
              <a:rPr lang="en-US" sz="1800" dirty="0" smtClean="0">
                <a:solidFill>
                  <a:schemeClr val="bg2"/>
                </a:solidFill>
                <a:latin typeface="+mn-lt"/>
              </a:rPr>
              <a:t>Analysis with LC data type</a:t>
            </a:r>
            <a:endParaRPr lang="en-US" sz="1800" dirty="0">
              <a:solidFill>
                <a:schemeClr val="bg2"/>
              </a:solidFill>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60242" y="203200"/>
            <a:ext cx="2283758" cy="1282700"/>
          </a:xfrm>
        </p:spPr>
        <p:txBody>
          <a:bodyPr>
            <a:normAutofit/>
          </a:bodyPr>
          <a:lstStyle/>
          <a:p>
            <a:r>
              <a:rPr lang="en-US" sz="2800" dirty="0" smtClean="0"/>
              <a:t>Coseismic offsets</a:t>
            </a:r>
            <a:endParaRPr lang="en-US" sz="2800" dirty="0"/>
          </a:p>
        </p:txBody>
      </p:sp>
      <p:sp>
        <p:nvSpPr>
          <p:cNvPr id="3" name="Content Placeholder 2"/>
          <p:cNvSpPr>
            <a:spLocks noGrp="1"/>
          </p:cNvSpPr>
          <p:nvPr>
            <p:ph idx="1"/>
          </p:nvPr>
        </p:nvSpPr>
        <p:spPr>
          <a:xfrm>
            <a:off x="6860242" y="1485900"/>
            <a:ext cx="2283758" cy="4640263"/>
          </a:xfrm>
        </p:spPr>
        <p:txBody>
          <a:bodyPr>
            <a:normAutofit fontScale="70000" lnSpcReduction="20000"/>
          </a:bodyPr>
          <a:lstStyle/>
          <a:p>
            <a:pPr>
              <a:spcBef>
                <a:spcPts val="0"/>
              </a:spcBef>
              <a:buClr>
                <a:schemeClr val="accent2"/>
              </a:buClr>
            </a:pPr>
            <a:r>
              <a:rPr lang="en-US" dirty="0" smtClean="0"/>
              <a:t>Offsets based on 2-days before and after earthquake.</a:t>
            </a:r>
          </a:p>
          <a:p>
            <a:pPr>
              <a:spcBef>
                <a:spcPts val="0"/>
              </a:spcBef>
              <a:buClr>
                <a:schemeClr val="accent2"/>
              </a:buClr>
            </a:pPr>
            <a:r>
              <a:rPr lang="en-US" dirty="0" smtClean="0"/>
              <a:t>Two days used is reduce leakage of postseismic motions.</a:t>
            </a:r>
          </a:p>
          <a:p>
            <a:pPr>
              <a:spcBef>
                <a:spcPts val="0"/>
              </a:spcBef>
              <a:buClr>
                <a:schemeClr val="accent2"/>
              </a:buClr>
            </a:pPr>
            <a:r>
              <a:rPr lang="en-US" dirty="0" smtClean="0"/>
              <a:t>Red Star is epicenter; blue circle is 60 km (15-20 seconds surface wave speed)</a:t>
            </a:r>
            <a:endParaRPr lang="en-US" dirty="0"/>
          </a:p>
        </p:txBody>
      </p:sp>
      <p:sp>
        <p:nvSpPr>
          <p:cNvPr id="4" name="Date Placeholder 3"/>
          <p:cNvSpPr>
            <a:spLocks noGrp="1"/>
          </p:cNvSpPr>
          <p:nvPr>
            <p:ph type="dt" sz="half" idx="10"/>
          </p:nvPr>
        </p:nvSpPr>
        <p:spPr/>
        <p:txBody>
          <a:bodyPr/>
          <a:lstStyle/>
          <a:p>
            <a:r>
              <a:rPr lang="en-US" smtClean="0"/>
              <a:t>3/24/11</a:t>
            </a:r>
            <a:endParaRPr lang="en-US"/>
          </a:p>
        </p:txBody>
      </p:sp>
      <p:sp>
        <p:nvSpPr>
          <p:cNvPr id="5" name="Footer Placeholder 4"/>
          <p:cNvSpPr>
            <a:spLocks noGrp="1"/>
          </p:cNvSpPr>
          <p:nvPr>
            <p:ph type="ftr" sz="quarter" idx="11"/>
          </p:nvPr>
        </p:nvSpPr>
        <p:spPr/>
        <p:txBody>
          <a:bodyPr/>
          <a:lstStyle/>
          <a:p>
            <a:r>
              <a:rPr lang="en-US" smtClean="0"/>
              <a:t>ANU Seminar</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24</a:t>
            </a:fld>
            <a:endParaRPr lang="en-US"/>
          </a:p>
        </p:txBody>
      </p:sp>
      <p:pic>
        <p:nvPicPr>
          <p:cNvPr id="8" name="Picture 7"/>
          <p:cNvPicPr>
            <a:picLocks noChangeAspect="1"/>
          </p:cNvPicPr>
          <p:nvPr/>
        </p:nvPicPr>
        <p:blipFill>
          <a:blip r:embed="rId2"/>
          <a:srcRect l="4248" t="25253" r="7843" b="9091"/>
          <a:stretch>
            <a:fillRect/>
          </a:stretch>
        </p:blipFill>
        <p:spPr>
          <a:xfrm>
            <a:off x="0" y="203200"/>
            <a:ext cx="6832600" cy="6604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88200" y="582706"/>
            <a:ext cx="1858962" cy="1627094"/>
          </a:xfrm>
        </p:spPr>
        <p:txBody>
          <a:bodyPr>
            <a:normAutofit/>
          </a:bodyPr>
          <a:lstStyle/>
          <a:p>
            <a:r>
              <a:rPr lang="en-US" sz="3200" dirty="0" smtClean="0"/>
              <a:t>Zoom around border</a:t>
            </a:r>
            <a:endParaRPr lang="en-US" sz="3200" dirty="0"/>
          </a:p>
        </p:txBody>
      </p:sp>
      <p:sp>
        <p:nvSpPr>
          <p:cNvPr id="3" name="Content Placeholder 2"/>
          <p:cNvSpPr>
            <a:spLocks noGrp="1"/>
          </p:cNvSpPr>
          <p:nvPr>
            <p:ph idx="1"/>
          </p:nvPr>
        </p:nvSpPr>
        <p:spPr>
          <a:xfrm>
            <a:off x="6934200" y="2209800"/>
            <a:ext cx="2112962" cy="4081463"/>
          </a:xfrm>
        </p:spPr>
        <p:txBody>
          <a:bodyPr>
            <a:normAutofit fontScale="70000" lnSpcReduction="20000"/>
          </a:bodyPr>
          <a:lstStyle/>
          <a:p>
            <a:pPr>
              <a:spcBef>
                <a:spcPts val="0"/>
              </a:spcBef>
            </a:pPr>
            <a:r>
              <a:rPr lang="en-US" dirty="0" smtClean="0"/>
              <a:t>Sites near the epicenter. </a:t>
            </a:r>
          </a:p>
          <a:p>
            <a:pPr>
              <a:spcBef>
                <a:spcPts val="0"/>
              </a:spcBef>
            </a:pPr>
            <a:r>
              <a:rPr lang="en-US" dirty="0" smtClean="0"/>
              <a:t>Blue circle is 60 km radius</a:t>
            </a:r>
          </a:p>
          <a:p>
            <a:pPr>
              <a:spcBef>
                <a:spcPts val="0"/>
              </a:spcBef>
            </a:pPr>
            <a:r>
              <a:rPr lang="en-US" dirty="0" smtClean="0"/>
              <a:t>Displacements</a:t>
            </a:r>
            <a:br>
              <a:rPr lang="en-US" dirty="0" smtClean="0"/>
            </a:br>
            <a:r>
              <a:rPr lang="en-US" dirty="0" smtClean="0"/>
              <a:t>P494 200 mm</a:t>
            </a:r>
            <a:br>
              <a:rPr lang="en-US" dirty="0" smtClean="0"/>
            </a:br>
            <a:r>
              <a:rPr lang="en-US" dirty="0" smtClean="0"/>
              <a:t>P496 182 mm</a:t>
            </a:r>
            <a:br>
              <a:rPr lang="en-US" dirty="0" smtClean="0"/>
            </a:br>
            <a:r>
              <a:rPr lang="en-US" dirty="0" smtClean="0"/>
              <a:t>P497   97 mm</a:t>
            </a:r>
            <a:br>
              <a:rPr lang="en-US" dirty="0" smtClean="0"/>
            </a:br>
            <a:r>
              <a:rPr lang="en-US" dirty="0" smtClean="0"/>
              <a:t>…</a:t>
            </a:r>
            <a:br>
              <a:rPr lang="en-US" dirty="0" smtClean="0"/>
            </a:br>
            <a:r>
              <a:rPr lang="en-US" dirty="0" smtClean="0"/>
              <a:t>P491     9 mm</a:t>
            </a:r>
            <a:endParaRPr lang="en-US" dirty="0"/>
          </a:p>
        </p:txBody>
      </p:sp>
      <p:sp>
        <p:nvSpPr>
          <p:cNvPr id="4" name="Date Placeholder 3"/>
          <p:cNvSpPr>
            <a:spLocks noGrp="1"/>
          </p:cNvSpPr>
          <p:nvPr>
            <p:ph type="dt" sz="half" idx="10"/>
          </p:nvPr>
        </p:nvSpPr>
        <p:spPr/>
        <p:txBody>
          <a:bodyPr/>
          <a:lstStyle/>
          <a:p>
            <a:r>
              <a:rPr lang="en-US" smtClean="0"/>
              <a:t>3/24/11</a:t>
            </a:r>
            <a:endParaRPr lang="en-US"/>
          </a:p>
        </p:txBody>
      </p:sp>
      <p:sp>
        <p:nvSpPr>
          <p:cNvPr id="5" name="Footer Placeholder 4"/>
          <p:cNvSpPr>
            <a:spLocks noGrp="1"/>
          </p:cNvSpPr>
          <p:nvPr>
            <p:ph type="ftr" sz="quarter" idx="11"/>
          </p:nvPr>
        </p:nvSpPr>
        <p:spPr/>
        <p:txBody>
          <a:bodyPr/>
          <a:lstStyle/>
          <a:p>
            <a:r>
              <a:rPr lang="en-US" smtClean="0"/>
              <a:t>ANU Seminar</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25</a:t>
            </a:fld>
            <a:endParaRPr lang="en-US"/>
          </a:p>
        </p:txBody>
      </p:sp>
      <p:pic>
        <p:nvPicPr>
          <p:cNvPr id="8" name="Picture 7"/>
          <p:cNvPicPr>
            <a:picLocks noChangeAspect="1"/>
          </p:cNvPicPr>
          <p:nvPr/>
        </p:nvPicPr>
        <p:blipFill>
          <a:blip r:embed="rId2"/>
          <a:srcRect t="25000" r="7843" b="8586"/>
          <a:stretch>
            <a:fillRect/>
          </a:stretch>
        </p:blipFill>
        <p:spPr>
          <a:xfrm>
            <a:off x="25400" y="177800"/>
            <a:ext cx="7162800" cy="6680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81800" y="582706"/>
            <a:ext cx="2362200" cy="1220694"/>
          </a:xfrm>
        </p:spPr>
        <p:txBody>
          <a:bodyPr>
            <a:noAutofit/>
          </a:bodyPr>
          <a:lstStyle/>
          <a:p>
            <a:r>
              <a:rPr lang="en-US" sz="3200" dirty="0" smtClean="0"/>
              <a:t>High-rate GPS site download</a:t>
            </a:r>
            <a:endParaRPr lang="en-US" sz="3200" dirty="0"/>
          </a:p>
        </p:txBody>
      </p:sp>
      <p:sp>
        <p:nvSpPr>
          <p:cNvPr id="3" name="Content Placeholder 2"/>
          <p:cNvSpPr>
            <a:spLocks noGrp="1"/>
          </p:cNvSpPr>
          <p:nvPr>
            <p:ph idx="1"/>
          </p:nvPr>
        </p:nvSpPr>
        <p:spPr>
          <a:xfrm>
            <a:off x="6654800" y="2324100"/>
            <a:ext cx="2311400" cy="3802063"/>
          </a:xfrm>
        </p:spPr>
        <p:txBody>
          <a:bodyPr>
            <a:normAutofit fontScale="92500" lnSpcReduction="10000"/>
          </a:bodyPr>
          <a:lstStyle/>
          <a:p>
            <a:pPr>
              <a:buClr>
                <a:schemeClr val="accent2"/>
              </a:buClr>
            </a:pPr>
            <a:r>
              <a:rPr lang="en-US" dirty="0" smtClean="0"/>
              <a:t>High rate data from these sites downloaded after event.</a:t>
            </a:r>
          </a:p>
          <a:p>
            <a:pPr>
              <a:buClr>
                <a:schemeClr val="accent2"/>
              </a:buClr>
            </a:pPr>
            <a:r>
              <a:rPr lang="en-US" dirty="0" smtClean="0"/>
              <a:t>Most sites are 5-Hz; more distant sites are 1-Hz.</a:t>
            </a:r>
            <a:endParaRPr lang="en-US" dirty="0"/>
          </a:p>
        </p:txBody>
      </p:sp>
      <p:sp>
        <p:nvSpPr>
          <p:cNvPr id="4" name="Date Placeholder 3"/>
          <p:cNvSpPr>
            <a:spLocks noGrp="1"/>
          </p:cNvSpPr>
          <p:nvPr>
            <p:ph type="dt" sz="half" idx="10"/>
          </p:nvPr>
        </p:nvSpPr>
        <p:spPr/>
        <p:txBody>
          <a:bodyPr/>
          <a:lstStyle/>
          <a:p>
            <a:r>
              <a:rPr lang="en-US" smtClean="0"/>
              <a:t>3/24/11</a:t>
            </a:r>
            <a:endParaRPr lang="en-US"/>
          </a:p>
        </p:txBody>
      </p:sp>
      <p:sp>
        <p:nvSpPr>
          <p:cNvPr id="5" name="Footer Placeholder 4"/>
          <p:cNvSpPr>
            <a:spLocks noGrp="1"/>
          </p:cNvSpPr>
          <p:nvPr>
            <p:ph type="ftr" sz="quarter" idx="11"/>
          </p:nvPr>
        </p:nvSpPr>
        <p:spPr/>
        <p:txBody>
          <a:bodyPr/>
          <a:lstStyle/>
          <a:p>
            <a:r>
              <a:rPr lang="en-US" smtClean="0"/>
              <a:t>ANU Seminar</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26</a:t>
            </a:fld>
            <a:endParaRPr lang="en-US"/>
          </a:p>
        </p:txBody>
      </p:sp>
      <p:pic>
        <p:nvPicPr>
          <p:cNvPr id="7" name="Picture 6"/>
          <p:cNvPicPr>
            <a:picLocks noChangeAspect="1"/>
          </p:cNvPicPr>
          <p:nvPr/>
        </p:nvPicPr>
        <p:blipFill>
          <a:blip r:embed="rId2"/>
          <a:srcRect l="4902" t="29545" r="7843" b="10101"/>
          <a:stretch>
            <a:fillRect/>
          </a:stretch>
        </p:blipFill>
        <p:spPr>
          <a:xfrm>
            <a:off x="0" y="393700"/>
            <a:ext cx="6781800" cy="6070600"/>
          </a:xfrm>
          <a:prstGeom prst="rect">
            <a:avLst/>
          </a:prstGeom>
        </p:spPr>
      </p:pic>
      <p:sp>
        <p:nvSpPr>
          <p:cNvPr id="8" name="TextBox 7"/>
          <p:cNvSpPr txBox="1"/>
          <p:nvPr/>
        </p:nvSpPr>
        <p:spPr>
          <a:xfrm>
            <a:off x="1828800" y="3429000"/>
            <a:ext cx="3997509" cy="338554"/>
          </a:xfrm>
          <a:prstGeom prst="rect">
            <a:avLst/>
          </a:prstGeom>
          <a:noFill/>
        </p:spPr>
        <p:txBody>
          <a:bodyPr wrap="none" rtlCol="0">
            <a:spAutoFit/>
          </a:bodyPr>
          <a:lstStyle/>
          <a:p>
            <a:r>
              <a:rPr lang="en-US" sz="1600" dirty="0" smtClean="0">
                <a:solidFill>
                  <a:srgbClr val="000000"/>
                </a:solidFill>
              </a:rPr>
              <a:t>Reference site for high rate positioning</a:t>
            </a:r>
            <a:endParaRPr lang="en-US" sz="1600" dirty="0">
              <a:solidFill>
                <a:srgbClr val="000000"/>
              </a:solidFill>
            </a:endParaRPr>
          </a:p>
        </p:txBody>
      </p:sp>
      <p:cxnSp>
        <p:nvCxnSpPr>
          <p:cNvPr id="10" name="Straight Arrow Connector 9"/>
          <p:cNvCxnSpPr/>
          <p:nvPr/>
        </p:nvCxnSpPr>
        <p:spPr>
          <a:xfrm rot="10800000" flipV="1">
            <a:off x="1511300" y="3767554"/>
            <a:ext cx="546100" cy="3599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676400" y="1803400"/>
            <a:ext cx="2159929" cy="369332"/>
          </a:xfrm>
          <a:prstGeom prst="rect">
            <a:avLst/>
          </a:prstGeom>
          <a:noFill/>
        </p:spPr>
        <p:txBody>
          <a:bodyPr wrap="none" rtlCol="0">
            <a:spAutoFit/>
          </a:bodyPr>
          <a:lstStyle/>
          <a:p>
            <a:r>
              <a:rPr lang="en-US" dirty="0" smtClean="0">
                <a:solidFill>
                  <a:srgbClr val="000000"/>
                </a:solidFill>
              </a:rPr>
              <a:t>1Hz reference site</a:t>
            </a:r>
            <a:endParaRPr lang="en-US" dirty="0">
              <a:solidFill>
                <a:srgbClr val="000000"/>
              </a:solidFill>
            </a:endParaRPr>
          </a:p>
        </p:txBody>
      </p:sp>
      <p:cxnSp>
        <p:nvCxnSpPr>
          <p:cNvPr id="13" name="Straight Arrow Connector 12"/>
          <p:cNvCxnSpPr/>
          <p:nvPr/>
        </p:nvCxnSpPr>
        <p:spPr>
          <a:xfrm>
            <a:off x="3836329" y="2097048"/>
            <a:ext cx="443571" cy="1513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156200" y="5486400"/>
            <a:ext cx="1054100" cy="40640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934200" y="582706"/>
            <a:ext cx="1981200" cy="1461994"/>
          </a:xfrm>
        </p:spPr>
        <p:txBody>
          <a:bodyPr>
            <a:normAutofit fontScale="90000"/>
          </a:bodyPr>
          <a:lstStyle/>
          <a:p>
            <a:r>
              <a:rPr lang="en-US" sz="3200" dirty="0" smtClean="0"/>
              <a:t>Sites in coseismic region</a:t>
            </a:r>
            <a:endParaRPr lang="en-US" sz="3200" dirty="0"/>
          </a:p>
        </p:txBody>
      </p:sp>
      <p:sp>
        <p:nvSpPr>
          <p:cNvPr id="3" name="Content Placeholder 2"/>
          <p:cNvSpPr>
            <a:spLocks noGrp="1"/>
          </p:cNvSpPr>
          <p:nvPr>
            <p:ph idx="1"/>
          </p:nvPr>
        </p:nvSpPr>
        <p:spPr>
          <a:xfrm>
            <a:off x="6934200" y="2235200"/>
            <a:ext cx="1981200" cy="3890963"/>
          </a:xfrm>
        </p:spPr>
        <p:txBody>
          <a:bodyPr>
            <a:normAutofit fontScale="77500" lnSpcReduction="20000"/>
          </a:bodyPr>
          <a:lstStyle/>
          <a:p>
            <a:pPr>
              <a:spcBef>
                <a:spcPts val="0"/>
              </a:spcBef>
              <a:buClr>
                <a:schemeClr val="accent2"/>
              </a:buClr>
            </a:pPr>
            <a:r>
              <a:rPr lang="en-US" dirty="0" smtClean="0"/>
              <a:t>Sites shown have 5-Hz data for 3-days before and after the earthquake</a:t>
            </a:r>
          </a:p>
          <a:p>
            <a:pPr>
              <a:spcBef>
                <a:spcPts val="0"/>
              </a:spcBef>
              <a:buClr>
                <a:schemeClr val="accent2"/>
              </a:buClr>
            </a:pPr>
            <a:r>
              <a:rPr lang="en-US" dirty="0" smtClean="0"/>
              <a:t>Examine sequence of sites along US/Mexico border and North</a:t>
            </a:r>
            <a:endParaRPr lang="en-US" dirty="0"/>
          </a:p>
        </p:txBody>
      </p:sp>
      <p:sp>
        <p:nvSpPr>
          <p:cNvPr id="4" name="Date Placeholder 3"/>
          <p:cNvSpPr>
            <a:spLocks noGrp="1"/>
          </p:cNvSpPr>
          <p:nvPr>
            <p:ph type="dt" sz="half" idx="10"/>
          </p:nvPr>
        </p:nvSpPr>
        <p:spPr/>
        <p:txBody>
          <a:bodyPr/>
          <a:lstStyle/>
          <a:p>
            <a:r>
              <a:rPr lang="en-US" smtClean="0"/>
              <a:t>3/24/11</a:t>
            </a:r>
            <a:endParaRPr lang="en-US"/>
          </a:p>
        </p:txBody>
      </p:sp>
      <p:sp>
        <p:nvSpPr>
          <p:cNvPr id="5" name="Footer Placeholder 4"/>
          <p:cNvSpPr>
            <a:spLocks noGrp="1"/>
          </p:cNvSpPr>
          <p:nvPr>
            <p:ph type="ftr" sz="quarter" idx="11"/>
          </p:nvPr>
        </p:nvSpPr>
        <p:spPr/>
        <p:txBody>
          <a:bodyPr/>
          <a:lstStyle/>
          <a:p>
            <a:r>
              <a:rPr lang="en-US" dirty="0" smtClean="0"/>
              <a:t>ANU Seminar</a:t>
            </a:r>
            <a:endParaRPr lang="en-US" dirty="0"/>
          </a:p>
        </p:txBody>
      </p:sp>
      <p:sp>
        <p:nvSpPr>
          <p:cNvPr id="6" name="Slide Number Placeholder 5"/>
          <p:cNvSpPr>
            <a:spLocks noGrp="1"/>
          </p:cNvSpPr>
          <p:nvPr>
            <p:ph type="sldNum" sz="quarter" idx="12"/>
          </p:nvPr>
        </p:nvSpPr>
        <p:spPr/>
        <p:txBody>
          <a:bodyPr/>
          <a:lstStyle/>
          <a:p>
            <a:fld id="{8F2BB984-D87A-7442-B99B-FAD33192D9E7}" type="slidenum">
              <a:rPr lang="en-US" smtClean="0"/>
              <a:pPr/>
              <a:t>27</a:t>
            </a:fld>
            <a:endParaRPr lang="en-US"/>
          </a:p>
        </p:txBody>
      </p:sp>
      <p:pic>
        <p:nvPicPr>
          <p:cNvPr id="7" name="Picture 6"/>
          <p:cNvPicPr>
            <a:picLocks noChangeAspect="1"/>
          </p:cNvPicPr>
          <p:nvPr/>
        </p:nvPicPr>
        <p:blipFill>
          <a:blip r:embed="rId3"/>
          <a:srcRect l="2941" t="25758" r="7843" b="10101"/>
          <a:stretch>
            <a:fillRect/>
          </a:stretch>
        </p:blipFill>
        <p:spPr>
          <a:xfrm>
            <a:off x="0" y="406400"/>
            <a:ext cx="6934200" cy="64516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49412"/>
            <a:ext cx="7918450" cy="688788"/>
          </a:xfrm>
        </p:spPr>
        <p:txBody>
          <a:bodyPr>
            <a:normAutofit/>
          </a:bodyPr>
          <a:lstStyle/>
          <a:p>
            <a:r>
              <a:rPr lang="en-US" dirty="0" smtClean="0"/>
              <a:t>P494</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3/24/11</a:t>
            </a:r>
            <a:endParaRPr lang="en-US"/>
          </a:p>
        </p:txBody>
      </p:sp>
      <p:sp>
        <p:nvSpPr>
          <p:cNvPr id="5" name="Footer Placeholder 4"/>
          <p:cNvSpPr>
            <a:spLocks noGrp="1"/>
          </p:cNvSpPr>
          <p:nvPr>
            <p:ph type="ftr" sz="quarter" idx="11"/>
          </p:nvPr>
        </p:nvSpPr>
        <p:spPr/>
        <p:txBody>
          <a:bodyPr/>
          <a:lstStyle/>
          <a:p>
            <a:r>
              <a:rPr lang="en-US" smtClean="0"/>
              <a:t>ANU Seminar</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28</a:t>
            </a:fld>
            <a:endParaRPr lang="en-US"/>
          </a:p>
        </p:txBody>
      </p:sp>
      <p:pic>
        <p:nvPicPr>
          <p:cNvPr id="7" name="Picture 6"/>
          <p:cNvPicPr>
            <a:picLocks noChangeAspect="1"/>
          </p:cNvPicPr>
          <p:nvPr/>
        </p:nvPicPr>
        <mc:AlternateContent>
          <mc:Choice xmlns:ma="http://schemas.microsoft.com/office/mac/drawingml/2008/main" Requires="ma">
            <p:blipFill>
              <a:blip r:embed="rId2"/>
              <a:srcRect t="7620"/>
              <a:stretch>
                <a:fillRect/>
              </a:stretch>
            </p:blipFill>
          </mc:Choice>
          <mc:Fallback>
            <p:blipFill>
              <a:blip r:embed="rId3"/>
              <a:srcRect t="7620"/>
              <a:stretch>
                <a:fillRect/>
              </a:stretch>
            </p:blipFill>
          </mc:Fallback>
        </mc:AlternateContent>
        <p:spPr>
          <a:xfrm>
            <a:off x="428625" y="1098550"/>
            <a:ext cx="8293100" cy="5619750"/>
          </a:xfrm>
          <a:prstGeom prst="rect">
            <a:avLst/>
          </a:prstGeom>
          <a:solidFill>
            <a:schemeClr val="tx1"/>
          </a:solid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7918450" cy="749860"/>
          </a:xfrm>
        </p:spPr>
        <p:txBody>
          <a:bodyPr>
            <a:normAutofit/>
          </a:bodyPr>
          <a:lstStyle/>
          <a:p>
            <a:r>
              <a:rPr lang="en-US" dirty="0" smtClean="0"/>
              <a:t>P496</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3/24/11</a:t>
            </a:r>
            <a:endParaRPr lang="en-US"/>
          </a:p>
        </p:txBody>
      </p:sp>
      <p:sp>
        <p:nvSpPr>
          <p:cNvPr id="5" name="Footer Placeholder 4"/>
          <p:cNvSpPr>
            <a:spLocks noGrp="1"/>
          </p:cNvSpPr>
          <p:nvPr>
            <p:ph type="ftr" sz="quarter" idx="11"/>
          </p:nvPr>
        </p:nvSpPr>
        <p:spPr/>
        <p:txBody>
          <a:bodyPr/>
          <a:lstStyle/>
          <a:p>
            <a:r>
              <a:rPr lang="en-US" smtClean="0"/>
              <a:t>ANU Seminar</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29</a:t>
            </a:fld>
            <a:endParaRPr lang="en-US"/>
          </a:p>
        </p:txBody>
      </p:sp>
      <p:pic>
        <p:nvPicPr>
          <p:cNvPr id="7" name="Picture 6"/>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457200" y="1141319"/>
            <a:ext cx="8229600" cy="5499100"/>
          </a:xfrm>
          <a:prstGeom prst="rect">
            <a:avLst/>
          </a:prstGeom>
          <a:solidFill>
            <a:schemeClr val="tx1"/>
          </a:solid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p>
            <a:fld id="{2C23DEBD-4B61-3246-8123-3AB2D8E482B2}" type="slidenum">
              <a:rPr lang="en-US"/>
              <a:pPr/>
              <a:t>3</a:t>
            </a:fld>
            <a:endParaRPr lang="en-US">
              <a:latin typeface="Times" charset="0"/>
            </a:endParaRPr>
          </a:p>
        </p:txBody>
      </p:sp>
      <p:sp>
        <p:nvSpPr>
          <p:cNvPr id="16389" name="Rectangle 4"/>
          <p:cNvSpPr>
            <a:spLocks noGrp="1" noChangeArrowheads="1"/>
          </p:cNvSpPr>
          <p:nvPr>
            <p:ph type="title"/>
          </p:nvPr>
        </p:nvSpPr>
        <p:spPr/>
        <p:txBody>
          <a:bodyPr/>
          <a:lstStyle/>
          <a:p>
            <a:pPr eaLnBrk="1" hangingPunct="1"/>
            <a:r>
              <a:rPr lang="en-US"/>
              <a:t>Kinematic GPS</a:t>
            </a:r>
          </a:p>
        </p:txBody>
      </p:sp>
      <p:sp>
        <p:nvSpPr>
          <p:cNvPr id="16390" name="Rectangle 5"/>
          <p:cNvSpPr>
            <a:spLocks noGrp="1" noChangeArrowheads="1"/>
          </p:cNvSpPr>
          <p:nvPr>
            <p:ph type="body" idx="1"/>
          </p:nvPr>
        </p:nvSpPr>
        <p:spPr/>
        <p:txBody>
          <a:bodyPr>
            <a:normAutofit lnSpcReduction="10000"/>
          </a:bodyPr>
          <a:lstStyle/>
          <a:p>
            <a:pPr eaLnBrk="1" hangingPunct="1">
              <a:lnSpc>
                <a:spcPct val="90000"/>
              </a:lnSpc>
            </a:pPr>
            <a:r>
              <a:rPr lang="en-US" sz="2400" dirty="0"/>
              <a:t>The style of GPS data collection and processing suggests that one or more GPS stations is moving (e.g., car, aircraft)</a:t>
            </a:r>
          </a:p>
          <a:p>
            <a:pPr eaLnBrk="1" hangingPunct="1">
              <a:lnSpc>
                <a:spcPct val="90000"/>
              </a:lnSpc>
            </a:pPr>
            <a:r>
              <a:rPr lang="en-US" sz="2400" dirty="0"/>
              <a:t>To obtain good results for positioning as a function of time it helps if the ambiguities can be fixed to integer values.  Although with the “back smooth” option in track this is nit so critical.</a:t>
            </a:r>
          </a:p>
          <a:p>
            <a:pPr eaLnBrk="1" hangingPunct="1">
              <a:lnSpc>
                <a:spcPct val="90000"/>
              </a:lnSpc>
            </a:pPr>
            <a:r>
              <a:rPr lang="en-US" sz="2400" dirty="0"/>
              <a:t>Program </a:t>
            </a:r>
            <a:r>
              <a:rPr lang="en-US" sz="2400" dirty="0">
                <a:solidFill>
                  <a:srgbClr val="FFFF00"/>
                </a:solidFill>
              </a:rPr>
              <a:t>track</a:t>
            </a:r>
            <a:r>
              <a:rPr lang="en-US" sz="2400" dirty="0"/>
              <a:t> is the MIT implementation of this style of processing</a:t>
            </a:r>
            <a:r>
              <a:rPr lang="en-US" sz="2400" dirty="0" smtClean="0"/>
              <a:t>.  The real time version is </a:t>
            </a:r>
            <a:r>
              <a:rPr lang="en-US" sz="2400" dirty="0" err="1" smtClean="0">
                <a:solidFill>
                  <a:srgbClr val="FFFF00"/>
                </a:solidFill>
              </a:rPr>
              <a:t>trackRT</a:t>
            </a:r>
            <a:endParaRPr lang="en-US" sz="2400" dirty="0" smtClean="0">
              <a:solidFill>
                <a:srgbClr val="FFFF00"/>
              </a:solidFill>
            </a:endParaRPr>
          </a:p>
          <a:p>
            <a:pPr eaLnBrk="1" hangingPunct="1">
              <a:lnSpc>
                <a:spcPct val="90000"/>
              </a:lnSpc>
            </a:pPr>
            <a:r>
              <a:rPr lang="en-US" sz="2400" dirty="0"/>
              <a:t>Unlike many programs of this type, track pre-reads all data before processing.  (This approach has its pros and cons)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304800"/>
            <a:ext cx="7918450" cy="788894"/>
          </a:xfrm>
        </p:spPr>
        <p:txBody>
          <a:bodyPr/>
          <a:lstStyle/>
          <a:p>
            <a:r>
              <a:rPr lang="en-US" dirty="0" smtClean="0"/>
              <a:t>P500</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3/24/11</a:t>
            </a:r>
            <a:endParaRPr lang="en-US"/>
          </a:p>
        </p:txBody>
      </p:sp>
      <p:sp>
        <p:nvSpPr>
          <p:cNvPr id="5" name="Footer Placeholder 4"/>
          <p:cNvSpPr>
            <a:spLocks noGrp="1"/>
          </p:cNvSpPr>
          <p:nvPr>
            <p:ph type="ftr" sz="quarter" idx="11"/>
          </p:nvPr>
        </p:nvSpPr>
        <p:spPr/>
        <p:txBody>
          <a:bodyPr/>
          <a:lstStyle/>
          <a:p>
            <a:r>
              <a:rPr lang="en-US" smtClean="0"/>
              <a:t>ANU Seminar</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30</a:t>
            </a:fld>
            <a:endParaRPr lang="en-US"/>
          </a:p>
        </p:txBody>
      </p:sp>
      <p:pic>
        <p:nvPicPr>
          <p:cNvPr id="7" name="Picture 6"/>
          <p:cNvPicPr>
            <a:picLocks noChangeAspect="1"/>
          </p:cNvPicPr>
          <p:nvPr/>
        </p:nvPicPr>
        <mc:AlternateContent>
          <mc:Choice xmlns:ma="http://schemas.microsoft.com/office/mac/drawingml/2008/main" Requires="ma">
            <p:blipFill>
              <a:blip r:embed="rId2"/>
              <a:srcRect t="8246"/>
              <a:stretch>
                <a:fillRect/>
              </a:stretch>
            </p:blipFill>
          </mc:Choice>
          <mc:Fallback>
            <p:blipFill>
              <a:blip r:embed="rId3"/>
              <a:srcRect t="8246"/>
              <a:stretch>
                <a:fillRect/>
              </a:stretch>
            </p:blipFill>
          </mc:Fallback>
        </mc:AlternateContent>
        <p:spPr>
          <a:xfrm>
            <a:off x="425450" y="1231900"/>
            <a:ext cx="8293100" cy="5581650"/>
          </a:xfrm>
          <a:prstGeom prst="rect">
            <a:avLst/>
          </a:prstGeom>
          <a:solidFill>
            <a:schemeClr val="tx1"/>
          </a:solid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P066</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3/24/11</a:t>
            </a:r>
            <a:endParaRPr lang="en-US"/>
          </a:p>
        </p:txBody>
      </p:sp>
      <p:sp>
        <p:nvSpPr>
          <p:cNvPr id="5" name="Footer Placeholder 4"/>
          <p:cNvSpPr>
            <a:spLocks noGrp="1"/>
          </p:cNvSpPr>
          <p:nvPr>
            <p:ph type="ftr" sz="quarter" idx="11"/>
          </p:nvPr>
        </p:nvSpPr>
        <p:spPr/>
        <p:txBody>
          <a:bodyPr/>
          <a:lstStyle/>
          <a:p>
            <a:r>
              <a:rPr lang="en-US" smtClean="0"/>
              <a:t>ANU Seminar</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31</a:t>
            </a:fld>
            <a:endParaRPr lang="en-US"/>
          </a:p>
        </p:txBody>
      </p:sp>
      <p:pic>
        <p:nvPicPr>
          <p:cNvPr id="7" name="Picture 6"/>
          <p:cNvPicPr>
            <a:picLocks noChangeAspect="1"/>
          </p:cNvPicPr>
          <p:nvPr/>
        </p:nvPicPr>
        <mc:AlternateContent>
          <mc:Choice xmlns:ma="http://schemas.microsoft.com/office/mac/drawingml/2008/main" Requires="ma">
            <p:blipFill>
              <a:blip r:embed="rId2"/>
              <a:srcRect t="9081"/>
              <a:stretch>
                <a:fillRect/>
              </a:stretch>
            </p:blipFill>
          </mc:Choice>
          <mc:Fallback>
            <p:blipFill>
              <a:blip r:embed="rId3"/>
              <a:srcRect t="9081"/>
              <a:stretch>
                <a:fillRect/>
              </a:stretch>
            </p:blipFill>
          </mc:Fallback>
        </mc:AlternateContent>
        <p:spPr>
          <a:xfrm>
            <a:off x="425450" y="1327150"/>
            <a:ext cx="8293100" cy="5530850"/>
          </a:xfrm>
          <a:prstGeom prst="rect">
            <a:avLst/>
          </a:prstGeom>
          <a:solidFill>
            <a:schemeClr val="tx1"/>
          </a:solid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P473</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3/24/11</a:t>
            </a:r>
            <a:endParaRPr lang="en-US"/>
          </a:p>
        </p:txBody>
      </p:sp>
      <p:sp>
        <p:nvSpPr>
          <p:cNvPr id="5" name="Footer Placeholder 4"/>
          <p:cNvSpPr>
            <a:spLocks noGrp="1"/>
          </p:cNvSpPr>
          <p:nvPr>
            <p:ph type="ftr" sz="quarter" idx="11"/>
          </p:nvPr>
        </p:nvSpPr>
        <p:spPr/>
        <p:txBody>
          <a:bodyPr/>
          <a:lstStyle/>
          <a:p>
            <a:r>
              <a:rPr lang="en-US" smtClean="0"/>
              <a:t>ANU Seminar</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32</a:t>
            </a:fld>
            <a:endParaRPr lang="en-US"/>
          </a:p>
        </p:txBody>
      </p:sp>
      <p:pic>
        <p:nvPicPr>
          <p:cNvPr id="7" name="Picture 6"/>
          <p:cNvPicPr>
            <a:picLocks noChangeAspect="1"/>
          </p:cNvPicPr>
          <p:nvPr/>
        </p:nvPicPr>
        <mc:AlternateContent>
          <mc:Choice xmlns:ma="http://schemas.microsoft.com/office/mac/drawingml/2008/main" Requires="ma">
            <p:blipFill>
              <a:blip r:embed="rId3"/>
              <a:srcRect t="8873"/>
              <a:stretch>
                <a:fillRect/>
              </a:stretch>
            </p:blipFill>
          </mc:Choice>
          <mc:Fallback>
            <p:blipFill>
              <a:blip r:embed="rId4"/>
              <a:srcRect t="8873"/>
              <a:stretch>
                <a:fillRect/>
              </a:stretch>
            </p:blipFill>
          </mc:Fallback>
        </mc:AlternateContent>
        <p:spPr>
          <a:xfrm>
            <a:off x="425450" y="1314450"/>
            <a:ext cx="8293100" cy="5543550"/>
          </a:xfrm>
          <a:prstGeom prst="rect">
            <a:avLst/>
          </a:prstGeom>
          <a:solidFill>
            <a:schemeClr val="tx1"/>
          </a:solid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P742</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3/24/11</a:t>
            </a:r>
            <a:endParaRPr lang="en-US"/>
          </a:p>
        </p:txBody>
      </p:sp>
      <p:sp>
        <p:nvSpPr>
          <p:cNvPr id="5" name="Footer Placeholder 4"/>
          <p:cNvSpPr>
            <a:spLocks noGrp="1"/>
          </p:cNvSpPr>
          <p:nvPr>
            <p:ph type="ftr" sz="quarter" idx="11"/>
          </p:nvPr>
        </p:nvSpPr>
        <p:spPr/>
        <p:txBody>
          <a:bodyPr/>
          <a:lstStyle/>
          <a:p>
            <a:r>
              <a:rPr lang="en-US" smtClean="0"/>
              <a:t>ANU Seminar</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33</a:t>
            </a:fld>
            <a:endParaRPr lang="en-US"/>
          </a:p>
        </p:txBody>
      </p:sp>
      <p:pic>
        <p:nvPicPr>
          <p:cNvPr id="7" name="Picture 6"/>
          <p:cNvPicPr>
            <a:picLocks noChangeAspect="1"/>
          </p:cNvPicPr>
          <p:nvPr/>
        </p:nvPicPr>
        <mc:AlternateContent>
          <mc:Choice xmlns:ma="http://schemas.microsoft.com/office/mac/drawingml/2008/main" Requires="ma">
            <p:blipFill>
              <a:blip r:embed="rId2"/>
              <a:srcRect t="8664"/>
              <a:stretch>
                <a:fillRect/>
              </a:stretch>
            </p:blipFill>
          </mc:Choice>
          <mc:Fallback>
            <p:blipFill>
              <a:blip r:embed="rId3"/>
              <a:srcRect t="8664"/>
              <a:stretch>
                <a:fillRect/>
              </a:stretch>
            </p:blipFill>
          </mc:Fallback>
        </mc:AlternateContent>
        <p:spPr>
          <a:xfrm>
            <a:off x="457200" y="1301750"/>
            <a:ext cx="8293100" cy="5556250"/>
          </a:xfrm>
          <a:prstGeom prst="rect">
            <a:avLst/>
          </a:prstGeom>
          <a:solidFill>
            <a:schemeClr val="tx1"/>
          </a:solid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112"/>
            <a:ext cx="7918450" cy="420594"/>
          </a:xfrm>
        </p:spPr>
        <p:txBody>
          <a:bodyPr>
            <a:normAutofit fontScale="90000"/>
          </a:bodyPr>
          <a:lstStyle/>
          <a:p>
            <a:r>
              <a:rPr lang="en-US" dirty="0" smtClean="0"/>
              <a:t>Surface wave arrival at P725</a:t>
            </a:r>
            <a:endParaRPr lang="en-US" dirty="0"/>
          </a:p>
        </p:txBody>
      </p:sp>
      <p:sp>
        <p:nvSpPr>
          <p:cNvPr id="3" name="Content Placeholder 2"/>
          <p:cNvSpPr>
            <a:spLocks noGrp="1"/>
          </p:cNvSpPr>
          <p:nvPr>
            <p:ph idx="1"/>
          </p:nvPr>
        </p:nvSpPr>
        <p:spPr>
          <a:xfrm>
            <a:off x="696258" y="646206"/>
            <a:ext cx="7380942" cy="1625600"/>
          </a:xfrm>
        </p:spPr>
        <p:txBody>
          <a:bodyPr/>
          <a:lstStyle/>
          <a:p>
            <a:pPr>
              <a:buClr>
                <a:schemeClr val="accent2"/>
              </a:buClr>
            </a:pPr>
            <a:r>
              <a:rPr lang="en-US" sz="1800" dirty="0" smtClean="0"/>
              <a:t>P725 is ~600 km from epicenter.  This signal common to sites is the arrival at the “reference site”</a:t>
            </a:r>
            <a:endParaRPr lang="en-US" sz="1800" dirty="0"/>
          </a:p>
        </p:txBody>
      </p:sp>
      <p:sp>
        <p:nvSpPr>
          <p:cNvPr id="4" name="Date Placeholder 3"/>
          <p:cNvSpPr>
            <a:spLocks noGrp="1"/>
          </p:cNvSpPr>
          <p:nvPr>
            <p:ph type="dt" sz="half" idx="10"/>
          </p:nvPr>
        </p:nvSpPr>
        <p:spPr/>
        <p:txBody>
          <a:bodyPr/>
          <a:lstStyle/>
          <a:p>
            <a:r>
              <a:rPr lang="en-US" smtClean="0"/>
              <a:t>3/24/11</a:t>
            </a:r>
            <a:endParaRPr lang="en-US"/>
          </a:p>
        </p:txBody>
      </p:sp>
      <p:sp>
        <p:nvSpPr>
          <p:cNvPr id="5" name="Footer Placeholder 4"/>
          <p:cNvSpPr>
            <a:spLocks noGrp="1"/>
          </p:cNvSpPr>
          <p:nvPr>
            <p:ph type="ftr" sz="quarter" idx="11"/>
          </p:nvPr>
        </p:nvSpPr>
        <p:spPr/>
        <p:txBody>
          <a:bodyPr/>
          <a:lstStyle/>
          <a:p>
            <a:r>
              <a:rPr lang="en-US" smtClean="0"/>
              <a:t>ANU Seminar</a:t>
            </a:r>
            <a:endParaRPr lang="en-US"/>
          </a:p>
        </p:txBody>
      </p:sp>
      <p:sp>
        <p:nvSpPr>
          <p:cNvPr id="6" name="Slide Number Placeholder 5"/>
          <p:cNvSpPr>
            <a:spLocks noGrp="1"/>
          </p:cNvSpPr>
          <p:nvPr>
            <p:ph type="sldNum" sz="quarter" idx="12"/>
          </p:nvPr>
        </p:nvSpPr>
        <p:spPr/>
        <p:txBody>
          <a:bodyPr/>
          <a:lstStyle/>
          <a:p>
            <a:fld id="{8F2BB984-D87A-7442-B99B-FAD33192D9E7}" type="slidenum">
              <a:rPr lang="en-US" smtClean="0"/>
              <a:pPr/>
              <a:t>34</a:t>
            </a:fld>
            <a:endParaRPr lang="en-US"/>
          </a:p>
        </p:txBody>
      </p:sp>
      <p:pic>
        <p:nvPicPr>
          <p:cNvPr id="8" name="Picture 7"/>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57200" y="1358900"/>
            <a:ext cx="8229600" cy="5499100"/>
          </a:xfrm>
          <a:prstGeom prst="rect">
            <a:avLst/>
          </a:prstGeom>
          <a:solidFill>
            <a:schemeClr val="tx1"/>
          </a:solid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p>
            <a:fld id="{E764B454-4DB0-3042-A30C-63D9C2AFAAEC}" type="slidenum">
              <a:rPr lang="en-US"/>
              <a:pPr/>
              <a:t>35</a:t>
            </a:fld>
            <a:endParaRPr lang="en-US">
              <a:latin typeface="Times" charset="0"/>
            </a:endParaRPr>
          </a:p>
        </p:txBody>
      </p:sp>
      <p:sp>
        <p:nvSpPr>
          <p:cNvPr id="48133" name="Rectangle 2"/>
          <p:cNvSpPr>
            <a:spLocks noGrp="1" noChangeArrowheads="1"/>
          </p:cNvSpPr>
          <p:nvPr>
            <p:ph type="title"/>
          </p:nvPr>
        </p:nvSpPr>
        <p:spPr/>
        <p:txBody>
          <a:bodyPr/>
          <a:lstStyle/>
          <a:p>
            <a:pPr eaLnBrk="1" hangingPunct="1"/>
            <a:r>
              <a:rPr lang="en-US" dirty="0" smtClean="0"/>
              <a:t>Next</a:t>
            </a:r>
            <a:endParaRPr lang="en-US" dirty="0"/>
          </a:p>
        </p:txBody>
      </p:sp>
      <p:sp>
        <p:nvSpPr>
          <p:cNvPr id="48134" name="Rectangle 3"/>
          <p:cNvSpPr>
            <a:spLocks noGrp="1" noChangeArrowheads="1"/>
          </p:cNvSpPr>
          <p:nvPr>
            <p:ph type="body" idx="1"/>
          </p:nvPr>
        </p:nvSpPr>
        <p:spPr/>
        <p:txBody>
          <a:bodyPr/>
          <a:lstStyle/>
          <a:p>
            <a:pPr eaLnBrk="1" hangingPunct="1"/>
            <a:r>
              <a:rPr lang="en-US" dirty="0" smtClean="0"/>
              <a:t>Next lecture </a:t>
            </a:r>
            <a:r>
              <a:rPr lang="en-US" dirty="0" smtClean="0"/>
              <a:t>will look at commands in more detail</a:t>
            </a:r>
          </a:p>
          <a:p>
            <a:pPr eaLnBrk="1" hangingPunct="1"/>
            <a:r>
              <a:rPr lang="en-US" dirty="0" smtClean="0"/>
              <a:t>Tutorial session will also look at </a:t>
            </a:r>
            <a:r>
              <a:rPr lang="en-US" dirty="0" smtClean="0"/>
              <a:t>some of </a:t>
            </a:r>
            <a:r>
              <a:rPr lang="en-US" smtClean="0"/>
              <a:t>these results.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p>
            <a:fld id="{97F8ABDC-F6C4-554B-BEE0-E92D1915DE2D}" type="slidenum">
              <a:rPr lang="en-US"/>
              <a:pPr/>
              <a:t>4</a:t>
            </a:fld>
            <a:endParaRPr lang="en-US">
              <a:latin typeface="Times" charset="0"/>
            </a:endParaRPr>
          </a:p>
        </p:txBody>
      </p:sp>
      <p:sp>
        <p:nvSpPr>
          <p:cNvPr id="18437" name="Rectangle 4"/>
          <p:cNvSpPr>
            <a:spLocks noGrp="1" noChangeArrowheads="1"/>
          </p:cNvSpPr>
          <p:nvPr>
            <p:ph type="title"/>
          </p:nvPr>
        </p:nvSpPr>
        <p:spPr/>
        <p:txBody>
          <a:bodyPr/>
          <a:lstStyle/>
          <a:p>
            <a:pPr eaLnBrk="1" hangingPunct="1"/>
            <a:r>
              <a:rPr lang="en-US"/>
              <a:t>General aspects</a:t>
            </a:r>
          </a:p>
        </p:txBody>
      </p:sp>
      <p:sp>
        <p:nvSpPr>
          <p:cNvPr id="18438" name="Rectangle 5"/>
          <p:cNvSpPr>
            <a:spLocks noGrp="1" noChangeArrowheads="1"/>
          </p:cNvSpPr>
          <p:nvPr>
            <p:ph type="body" idx="1"/>
          </p:nvPr>
        </p:nvSpPr>
        <p:spPr/>
        <p:txBody>
          <a:bodyPr/>
          <a:lstStyle/>
          <a:p>
            <a:pPr eaLnBrk="1" hangingPunct="1"/>
            <a:r>
              <a:rPr lang="en-US" sz="2400" dirty="0"/>
              <a:t>The success of kinematic processing depends on separation of sites</a:t>
            </a:r>
          </a:p>
          <a:p>
            <a:pPr eaLnBrk="1" hangingPunct="1"/>
            <a:r>
              <a:rPr lang="en-US" sz="2400" dirty="0"/>
              <a:t>If there are one or more static base stations and the moving receivers are positioned relative to these.</a:t>
            </a:r>
          </a:p>
          <a:p>
            <a:pPr eaLnBrk="1" hangingPunct="1"/>
            <a:r>
              <a:rPr lang="en-US" sz="2400" dirty="0"/>
              <a:t>For separations &lt; 10 km, usually easy</a:t>
            </a:r>
          </a:p>
          <a:p>
            <a:pPr eaLnBrk="1" hangingPunct="1"/>
            <a:r>
              <a:rPr lang="en-US" sz="2400" dirty="0"/>
              <a:t>10&gt;100 km more difficult but often successful</a:t>
            </a:r>
          </a:p>
          <a:p>
            <a:pPr eaLnBrk="1" hangingPunct="1"/>
            <a:r>
              <a:rPr lang="en-US" sz="2400" dirty="0"/>
              <a:t>&gt;100 km very mixed results depending on quality of data collected.</a:t>
            </a:r>
            <a:r>
              <a:rPr lang="en-US" sz="2400" dirty="0" smtClean="0"/>
              <a:t> </a:t>
            </a:r>
            <a:endParaRPr lang="en-US" sz="2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p>
            <a:fld id="{FA25F1BE-0B1E-0B42-93E7-8983C4B402BC}" type="slidenum">
              <a:rPr lang="en-US"/>
              <a:pPr/>
              <a:t>5</a:t>
            </a:fld>
            <a:endParaRPr lang="en-US">
              <a:latin typeface="Times" charset="0"/>
            </a:endParaRPr>
          </a:p>
        </p:txBody>
      </p:sp>
      <p:sp>
        <p:nvSpPr>
          <p:cNvPr id="20485" name="Rectangle 4"/>
          <p:cNvSpPr>
            <a:spLocks noGrp="1" noChangeArrowheads="1"/>
          </p:cNvSpPr>
          <p:nvPr>
            <p:ph type="title"/>
          </p:nvPr>
        </p:nvSpPr>
        <p:spPr/>
        <p:txBody>
          <a:bodyPr/>
          <a:lstStyle/>
          <a:p>
            <a:pPr eaLnBrk="1" hangingPunct="1"/>
            <a:r>
              <a:rPr lang="en-US"/>
              <a:t>Issues with length</a:t>
            </a:r>
          </a:p>
        </p:txBody>
      </p:sp>
      <p:sp>
        <p:nvSpPr>
          <p:cNvPr id="20486" name="Rectangle 5"/>
          <p:cNvSpPr>
            <a:spLocks noGrp="1" noChangeArrowheads="1"/>
          </p:cNvSpPr>
          <p:nvPr>
            <p:ph type="body" idx="1"/>
          </p:nvPr>
        </p:nvSpPr>
        <p:spPr/>
        <p:txBody>
          <a:bodyPr/>
          <a:lstStyle/>
          <a:p>
            <a:pPr eaLnBrk="1" hangingPunct="1">
              <a:lnSpc>
                <a:spcPct val="90000"/>
              </a:lnSpc>
            </a:pPr>
            <a:r>
              <a:rPr lang="en-US" dirty="0"/>
              <a:t>As site separation increases, the differential ionospheric delays increases, atmospheric delay differences also increase</a:t>
            </a:r>
          </a:p>
          <a:p>
            <a:pPr eaLnBrk="1" hangingPunct="1">
              <a:lnSpc>
                <a:spcPct val="90000"/>
              </a:lnSpc>
            </a:pPr>
            <a:r>
              <a:rPr lang="en-US" dirty="0"/>
              <a:t>For short baselines (&lt;2-3 km), ionospheric delay can be treated as ~zero and L1 and L2 ambiguities resolved separately.  Positioning can use L1 and L2 separately (less random noise).</a:t>
            </a:r>
          </a:p>
          <a:p>
            <a:pPr eaLnBrk="1" hangingPunct="1">
              <a:lnSpc>
                <a:spcPct val="90000"/>
              </a:lnSpc>
            </a:pPr>
            <a:r>
              <a:rPr lang="en-US" dirty="0"/>
              <a:t>For longer baselines this is no longer true and track uses the MW-WL to resolve L1-</a:t>
            </a:r>
            <a:r>
              <a:rPr lang="en-US" dirty="0" smtClean="0"/>
              <a:t>L2 cycles</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p>
            <a:fld id="{E43B3166-CBBE-684C-AAA1-F6F27DD230C9}" type="slidenum">
              <a:rPr lang="en-US"/>
              <a:pPr/>
              <a:t>6</a:t>
            </a:fld>
            <a:endParaRPr lang="en-US">
              <a:latin typeface="Times" charset="0"/>
            </a:endParaRPr>
          </a:p>
        </p:txBody>
      </p:sp>
      <p:sp>
        <p:nvSpPr>
          <p:cNvPr id="22533" name="Rectangle 4"/>
          <p:cNvSpPr>
            <a:spLocks noGrp="1" noChangeArrowheads="1"/>
          </p:cNvSpPr>
          <p:nvPr>
            <p:ph type="title"/>
          </p:nvPr>
        </p:nvSpPr>
        <p:spPr>
          <a:xfrm>
            <a:off x="685800" y="381000"/>
            <a:ext cx="7772400" cy="609600"/>
          </a:xfrm>
        </p:spPr>
        <p:txBody>
          <a:bodyPr/>
          <a:lstStyle/>
          <a:p>
            <a:pPr eaLnBrk="1" hangingPunct="1"/>
            <a:r>
              <a:rPr lang="en-US"/>
              <a:t>Track features</a:t>
            </a:r>
          </a:p>
        </p:txBody>
      </p:sp>
      <p:sp>
        <p:nvSpPr>
          <p:cNvPr id="22534" name="Rectangle 5"/>
          <p:cNvSpPr>
            <a:spLocks noGrp="1" noChangeArrowheads="1"/>
          </p:cNvSpPr>
          <p:nvPr>
            <p:ph type="body" idx="1"/>
          </p:nvPr>
        </p:nvSpPr>
        <p:spPr>
          <a:xfrm>
            <a:off x="685800" y="990600"/>
            <a:ext cx="7772400" cy="4724400"/>
          </a:xfrm>
        </p:spPr>
        <p:txBody>
          <a:bodyPr/>
          <a:lstStyle/>
          <a:p>
            <a:pPr eaLnBrk="1" hangingPunct="1">
              <a:lnSpc>
                <a:spcPct val="90000"/>
              </a:lnSpc>
            </a:pPr>
            <a:r>
              <a:rPr lang="en-US" sz="2400"/>
              <a:t>Track uses the Melbourne-Wubena Wide Lane to resolve L1-L2 and then a combination of techniques to determine L1 and L2 cycles separately. </a:t>
            </a:r>
          </a:p>
          <a:p>
            <a:pPr eaLnBrk="1" hangingPunct="1">
              <a:lnSpc>
                <a:spcPct val="90000"/>
              </a:lnSpc>
            </a:pPr>
            <a:r>
              <a:rPr lang="en-US" sz="2400"/>
              <a:t>“Bias flags” are added at times of cycle slips and the ambiguity resolution tries to resolve these to integer values.</a:t>
            </a:r>
          </a:p>
          <a:p>
            <a:pPr eaLnBrk="1" hangingPunct="1">
              <a:lnSpc>
                <a:spcPct val="90000"/>
              </a:lnSpc>
            </a:pPr>
            <a:r>
              <a:rPr lang="en-US" sz="2400"/>
              <a:t>Track uses floating point estimate with LC, MW-WL and  ionospheric delay constraints to determine the integer biases and the reliability with which they are determined.</a:t>
            </a:r>
          </a:p>
          <a:p>
            <a:pPr eaLnBrk="1" hangingPunct="1">
              <a:lnSpc>
                <a:spcPct val="90000"/>
              </a:lnSpc>
            </a:pPr>
            <a:r>
              <a:rPr lang="en-US" sz="2400"/>
              <a:t>Kalman filter smoothing can be used.  (Non-resolved ambiguity parameters are constant, and atmospheric delays are consistent with process noise). When atmospheric delays are estimated, the smoothing option should always be used.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r>
              <a:rPr lang="en-US" smtClean="0"/>
              <a:t>04/26/2011</a:t>
            </a:r>
            <a:endParaRPr lang="en-US">
              <a:latin typeface="Times" charset="0"/>
            </a:endParaRPr>
          </a:p>
        </p:txBody>
      </p:sp>
      <p:sp>
        <p:nvSpPr>
          <p:cNvPr id="5" name="Footer Placeholder 4"/>
          <p:cNvSpPr>
            <a:spLocks noGrp="1"/>
          </p:cNvSpPr>
          <p:nvPr>
            <p:ph type="ftr" sz="quarter" idx="11"/>
          </p:nvPr>
        </p:nvSpPr>
        <p:spPr/>
        <p:txBody>
          <a:bodyPr/>
          <a:lstStyle/>
          <a:p>
            <a:r>
              <a:rPr lang="en-US" smtClean="0"/>
              <a:t>TrackShortCourse L01</a:t>
            </a:r>
            <a:endParaRPr lang="en-US">
              <a:latin typeface="Times" charset="0"/>
            </a:endParaRPr>
          </a:p>
        </p:txBody>
      </p:sp>
      <p:sp>
        <p:nvSpPr>
          <p:cNvPr id="6" name="Slide Number Placeholder 5"/>
          <p:cNvSpPr>
            <a:spLocks noGrp="1"/>
          </p:cNvSpPr>
          <p:nvPr>
            <p:ph type="sldNum" sz="quarter" idx="12"/>
          </p:nvPr>
        </p:nvSpPr>
        <p:spPr/>
        <p:txBody>
          <a:bodyPr/>
          <a:lstStyle/>
          <a:p>
            <a:fld id="{5357E5CB-39CF-8145-AB87-079F749ED8DF}" type="slidenum">
              <a:rPr lang="en-US"/>
              <a:pPr/>
              <a:t>7</a:t>
            </a:fld>
            <a:endParaRPr lang="en-US">
              <a:latin typeface="Times" charset="0"/>
            </a:endParaRPr>
          </a:p>
        </p:txBody>
      </p:sp>
      <p:sp>
        <p:nvSpPr>
          <p:cNvPr id="24581" name="Rectangle 2"/>
          <p:cNvSpPr>
            <a:spLocks noGrp="1" noChangeArrowheads="1"/>
          </p:cNvSpPr>
          <p:nvPr>
            <p:ph type="title"/>
          </p:nvPr>
        </p:nvSpPr>
        <p:spPr>
          <a:xfrm>
            <a:off x="685800" y="0"/>
            <a:ext cx="7772400" cy="1143000"/>
          </a:xfrm>
        </p:spPr>
        <p:txBody>
          <a:bodyPr/>
          <a:lstStyle/>
          <a:p>
            <a:pPr eaLnBrk="1" hangingPunct="1"/>
            <a:r>
              <a:rPr lang="en-US"/>
              <a:t>Ambiguity resolution</a:t>
            </a:r>
          </a:p>
        </p:txBody>
      </p:sp>
      <p:sp>
        <p:nvSpPr>
          <p:cNvPr id="24582" name="Rectangle 3"/>
          <p:cNvSpPr>
            <a:spLocks noGrp="1" noChangeArrowheads="1"/>
          </p:cNvSpPr>
          <p:nvPr>
            <p:ph type="body" idx="1"/>
          </p:nvPr>
        </p:nvSpPr>
        <p:spPr>
          <a:xfrm>
            <a:off x="685800" y="1066800"/>
            <a:ext cx="7772400" cy="5105400"/>
          </a:xfrm>
        </p:spPr>
        <p:txBody>
          <a:bodyPr/>
          <a:lstStyle/>
          <a:p>
            <a:pPr eaLnBrk="1" hangingPunct="1">
              <a:lnSpc>
                <a:spcPct val="90000"/>
              </a:lnSpc>
            </a:pPr>
            <a:r>
              <a:rPr lang="en-US" sz="2400"/>
              <a:t>Algorithm is “relative-rank” approach.  Chi-squared increment of making L1 and L2 ambiguities integer values for the best choice and next best are compared.  If best has much smaller chi-squared impact, then ambiguity is fixed to integer values.</a:t>
            </a:r>
          </a:p>
          <a:p>
            <a:pPr eaLnBrk="1" hangingPunct="1">
              <a:lnSpc>
                <a:spcPct val="90000"/>
              </a:lnSpc>
            </a:pPr>
            <a:r>
              <a:rPr lang="en-US" sz="2400"/>
              <a:t>Test is on inverse-ratio of chi-squared increments (i.e., Large relative rank (RR) is good).</a:t>
            </a:r>
          </a:p>
          <a:p>
            <a:pPr eaLnBrk="1" hangingPunct="1">
              <a:lnSpc>
                <a:spcPct val="90000"/>
              </a:lnSpc>
            </a:pPr>
            <a:r>
              <a:rPr lang="en-US" sz="2400"/>
              <a:t>Chi-squared computed from:</a:t>
            </a:r>
          </a:p>
          <a:p>
            <a:pPr lvl="1" eaLnBrk="1" hangingPunct="1">
              <a:lnSpc>
                <a:spcPct val="70000"/>
              </a:lnSpc>
            </a:pPr>
            <a:r>
              <a:rPr lang="en-US" sz="2000">
                <a:ea typeface="ＭＳ Ｐゴシック" charset="-128"/>
              </a:rPr>
              <a:t>Match of LC combination to estimated value (LC)</a:t>
            </a:r>
          </a:p>
          <a:p>
            <a:pPr lvl="1" eaLnBrk="1" hangingPunct="1">
              <a:lnSpc>
                <a:spcPct val="70000"/>
              </a:lnSpc>
            </a:pPr>
            <a:r>
              <a:rPr lang="en-US" sz="2000">
                <a:ea typeface="ＭＳ Ｐゴシック" charset="-128"/>
              </a:rPr>
              <a:t>Match to MW-WL average value (WL)</a:t>
            </a:r>
          </a:p>
          <a:p>
            <a:pPr lvl="1" eaLnBrk="1" hangingPunct="1">
              <a:lnSpc>
                <a:spcPct val="70000"/>
              </a:lnSpc>
            </a:pPr>
            <a:r>
              <a:rPr lang="en-US" sz="2000">
                <a:ea typeface="ＭＳ Ｐゴシック" charset="-128"/>
              </a:rPr>
              <a:t>Closeness of ionospheric delay to zero (less weight on longer baselines) (LG)</a:t>
            </a:r>
          </a:p>
          <a:p>
            <a:pPr eaLnBrk="1" hangingPunct="1">
              <a:lnSpc>
                <a:spcPct val="90000"/>
              </a:lnSpc>
            </a:pPr>
            <a:r>
              <a:rPr lang="en-US" sz="2400"/>
              <a:t>Relative weights of LC, WL and LG  can be set.</a:t>
            </a:r>
          </a:p>
          <a:p>
            <a:pPr eaLnBrk="1" hangingPunct="1">
              <a:lnSpc>
                <a:spcPct val="90000"/>
              </a:lnSpc>
            </a:pPr>
            <a:r>
              <a:rPr lang="en-US" sz="2400"/>
              <a:t>Estimates are iterated until no more ambiguities can be resolved.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smtClean="0"/>
              <a:t>04/26/2011</a:t>
            </a:r>
            <a:endParaRPr lang="en-GB"/>
          </a:p>
        </p:txBody>
      </p:sp>
      <p:sp>
        <p:nvSpPr>
          <p:cNvPr id="8" name="Footer Placeholder 4"/>
          <p:cNvSpPr>
            <a:spLocks noGrp="1"/>
          </p:cNvSpPr>
          <p:nvPr>
            <p:ph type="ftr" sz="quarter" idx="11"/>
          </p:nvPr>
        </p:nvSpPr>
        <p:spPr/>
        <p:txBody>
          <a:bodyPr/>
          <a:lstStyle/>
          <a:p>
            <a:pPr>
              <a:defRPr/>
            </a:pPr>
            <a:r>
              <a:rPr lang="en-US" smtClean="0"/>
              <a:t>TrackShortCourse L01</a:t>
            </a:r>
            <a:endParaRPr lang="en-GB"/>
          </a:p>
        </p:txBody>
      </p:sp>
      <p:sp>
        <p:nvSpPr>
          <p:cNvPr id="9" name="Slide Number Placeholder 5"/>
          <p:cNvSpPr>
            <a:spLocks noGrp="1"/>
          </p:cNvSpPr>
          <p:nvPr>
            <p:ph type="sldNum" sz="quarter" idx="12"/>
          </p:nvPr>
        </p:nvSpPr>
        <p:spPr/>
        <p:txBody>
          <a:bodyPr/>
          <a:lstStyle/>
          <a:p>
            <a:pPr>
              <a:defRPr/>
            </a:pPr>
            <a:fld id="{B8B7A953-F4F6-9242-A0B2-319826C80D3D}" type="slidenum">
              <a:rPr lang="en-GB" smtClean="0"/>
              <a:pPr>
                <a:defRPr/>
              </a:pPr>
              <a:t>8</a:t>
            </a:fld>
            <a:endParaRPr lang="en-GB"/>
          </a:p>
        </p:txBody>
      </p:sp>
      <p:sp>
        <p:nvSpPr>
          <p:cNvPr id="27656" name="Rectangle 2"/>
          <p:cNvSpPr>
            <a:spLocks noGrp="1" noChangeArrowheads="1"/>
          </p:cNvSpPr>
          <p:nvPr>
            <p:ph type="title"/>
          </p:nvPr>
        </p:nvSpPr>
        <p:spPr>
          <a:xfrm>
            <a:off x="685800" y="609600"/>
            <a:ext cx="7772400" cy="1143000"/>
          </a:xfrm>
        </p:spPr>
        <p:txBody>
          <a:bodyPr>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Basic GPS phase and range equations</a:t>
            </a:r>
          </a:p>
        </p:txBody>
      </p:sp>
      <p:sp>
        <p:nvSpPr>
          <p:cNvPr id="27657" name="Rectangle 3"/>
          <p:cNvSpPr>
            <a:spLocks noGrp="1" noChangeArrowheads="1"/>
          </p:cNvSpPr>
          <p:nvPr>
            <p:ph type="body" idx="1"/>
          </p:nvPr>
        </p:nvSpPr>
        <p:spPr>
          <a:xfrm>
            <a:off x="685800" y="1981200"/>
            <a:ext cx="7772400" cy="4114800"/>
          </a:xfrm>
        </p:spPr>
        <p:txBody>
          <a:bodyPr>
            <a:spAutoFit/>
          </a:bodyPr>
          <a:lstStyle/>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Basic equations show the relationship between pseudorange and phase measurements</a:t>
            </a:r>
          </a:p>
        </p:txBody>
      </p:sp>
      <p:graphicFrame>
        <p:nvGraphicFramePr>
          <p:cNvPr id="27650" name="Object 2"/>
          <p:cNvGraphicFramePr>
            <a:graphicFrameLocks noChangeAspect="1"/>
          </p:cNvGraphicFramePr>
          <p:nvPr/>
        </p:nvGraphicFramePr>
        <p:xfrm>
          <a:off x="820737" y="3459162"/>
          <a:ext cx="4360863" cy="3170238"/>
        </p:xfrm>
        <a:graphic>
          <a:graphicData uri="http://schemas.openxmlformats.org/presentationml/2006/ole">
            <p:oleObj spid="_x0000_s71682" name="Equation" r:id="rId4" imgW="2184400" imgH="1587500" progId="Equation.3">
              <p:embed/>
            </p:oleObj>
          </a:graphicData>
        </a:graphic>
      </p:graphicFrame>
      <p:graphicFrame>
        <p:nvGraphicFramePr>
          <p:cNvPr id="10" name="Object 9"/>
          <p:cNvGraphicFramePr>
            <a:graphicFrameLocks noChangeAspect="1"/>
          </p:cNvGraphicFramePr>
          <p:nvPr/>
        </p:nvGraphicFramePr>
        <p:xfrm>
          <a:off x="5791200" y="4267200"/>
          <a:ext cx="2651125" cy="1657350"/>
        </p:xfrm>
        <a:graphic>
          <a:graphicData uri="http://schemas.openxmlformats.org/presentationml/2006/ole">
            <p:oleObj spid="_x0000_s71684" name="Equation" r:id="rId5" imgW="1320800" imgH="825500" progId="Equation.3">
              <p:embed/>
            </p:oleObj>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04/26/2011</a:t>
            </a:r>
            <a:endParaRPr lang="en-GB"/>
          </a:p>
        </p:txBody>
      </p:sp>
      <p:sp>
        <p:nvSpPr>
          <p:cNvPr id="5" name="Footer Placeholder 4"/>
          <p:cNvSpPr>
            <a:spLocks noGrp="1"/>
          </p:cNvSpPr>
          <p:nvPr>
            <p:ph type="ftr" sz="quarter" idx="11"/>
          </p:nvPr>
        </p:nvSpPr>
        <p:spPr/>
        <p:txBody>
          <a:bodyPr/>
          <a:lstStyle/>
          <a:p>
            <a:pPr>
              <a:defRPr/>
            </a:pPr>
            <a:r>
              <a:rPr lang="en-US" smtClean="0"/>
              <a:t>TrackShortCourse L01</a:t>
            </a:r>
            <a:endParaRPr lang="en-GB"/>
          </a:p>
        </p:txBody>
      </p:sp>
      <p:sp>
        <p:nvSpPr>
          <p:cNvPr id="6" name="Slide Number Placeholder 5"/>
          <p:cNvSpPr>
            <a:spLocks noGrp="1"/>
          </p:cNvSpPr>
          <p:nvPr>
            <p:ph type="sldNum" sz="quarter" idx="12"/>
          </p:nvPr>
        </p:nvSpPr>
        <p:spPr/>
        <p:txBody>
          <a:bodyPr/>
          <a:lstStyle/>
          <a:p>
            <a:pPr>
              <a:defRPr/>
            </a:pPr>
            <a:fld id="{8FD64FE9-78F5-0F49-B10F-ED7B062D8617}" type="slidenum">
              <a:rPr lang="en-GB" smtClean="0"/>
              <a:pPr>
                <a:defRPr/>
              </a:pPr>
              <a:t>9</a:t>
            </a:fld>
            <a:endParaRPr lang="en-GB"/>
          </a:p>
        </p:txBody>
      </p:sp>
      <p:sp>
        <p:nvSpPr>
          <p:cNvPr id="29701" name="Rectangle 1"/>
          <p:cNvSpPr>
            <a:spLocks noGrp="1" noChangeArrowheads="1"/>
          </p:cNvSpPr>
          <p:nvPr>
            <p:ph type="title"/>
          </p:nvPr>
        </p:nvSpPr>
        <p:spPr>
          <a:xfrm>
            <a:off x="685800" y="609600"/>
            <a:ext cx="7772400" cy="1143000"/>
          </a:xfrm>
        </p:spPr>
        <p:txBody>
          <a:bodyPr>
            <a:spAutoFit/>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L1-L2 and Melbourne-Wubena Wide Lane</a:t>
            </a:r>
          </a:p>
        </p:txBody>
      </p:sp>
      <p:sp>
        <p:nvSpPr>
          <p:cNvPr id="29702" name="Rectangle 2"/>
          <p:cNvSpPr>
            <a:spLocks noGrp="1" noChangeArrowheads="1"/>
          </p:cNvSpPr>
          <p:nvPr>
            <p:ph type="body" idx="1"/>
          </p:nvPr>
        </p:nvSpPr>
        <p:spPr>
          <a:xfrm>
            <a:off x="685800" y="1981200"/>
            <a:ext cx="7772400" cy="4194175"/>
          </a:xfrm>
        </p:spPr>
        <p:txBody>
          <a:bodyPr>
            <a:spAutoFit/>
          </a:bodyPr>
          <a:lstStyle/>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The difference between L1 and L2 phase with the L2 phase scaled to the L1 wavelength is often called simply the widelane and used to detect cycle slips.  However it is effected fluctuations in the ionospheric delay which in delay is inversely proportional to frequency squared. </a:t>
            </a:r>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The lower frequency L2 has a larger contribution than the higher frequency L1</a:t>
            </a:r>
          </a:p>
          <a:p>
            <a:pPr eaLnBrk="1" hangingPunct="1">
              <a:lnSpc>
                <a:spcPct val="90000"/>
              </a:lnSpc>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t>The MW-WL removes both the effects on the ionospheric delay and changes in range by using the range measurements to estimate the difference in phase between L1 and L2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24800</TotalTime>
  <Words>2549</Words>
  <Application>Microsoft Macintosh PowerPoint</Application>
  <PresentationFormat>On-screen Show (4:3)</PresentationFormat>
  <Paragraphs>271</Paragraphs>
  <Slides>35</Slides>
  <Notes>18</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Blank Presentation</vt:lpstr>
      <vt:lpstr>Equation</vt:lpstr>
      <vt:lpstr>Track Short Course: Track Introduction and Commands Lecture 01</vt:lpstr>
      <vt:lpstr>Schedule</vt:lpstr>
      <vt:lpstr>Kinematic GPS</vt:lpstr>
      <vt:lpstr>General aspects</vt:lpstr>
      <vt:lpstr>Issues with length</vt:lpstr>
      <vt:lpstr>Track features</vt:lpstr>
      <vt:lpstr>Ambiguity resolution</vt:lpstr>
      <vt:lpstr>Basic GPS phase and range equations</vt:lpstr>
      <vt:lpstr>L1-L2 and Melbourne-Wubena Wide Lane</vt:lpstr>
      <vt:lpstr>MW-WL Characteristics</vt:lpstr>
      <vt:lpstr>Melbourne-Wubena Wide Lane (MW-WL)</vt:lpstr>
      <vt:lpstr>Example MW-WL PRN 07 and  PRN 28)</vt:lpstr>
      <vt:lpstr>EX-WL Extra-Wide-lane</vt:lpstr>
      <vt:lpstr>Basic Inputs for track.</vt:lpstr>
      <vt:lpstr>Basic use</vt:lpstr>
      <vt:lpstr>Track command line</vt:lpstr>
      <vt:lpstr>Basic use: Things to check</vt:lpstr>
      <vt:lpstr>More advanced features</vt:lpstr>
      <vt:lpstr>Advanced features</vt:lpstr>
      <vt:lpstr>Main Tunable commands</vt:lpstr>
      <vt:lpstr>Other common commands</vt:lpstr>
      <vt:lpstr>Some results</vt:lpstr>
      <vt:lpstr>MIT Short Example</vt:lpstr>
      <vt:lpstr>Coseismic offsets</vt:lpstr>
      <vt:lpstr>Zoom around border</vt:lpstr>
      <vt:lpstr>High-rate GPS site download</vt:lpstr>
      <vt:lpstr>Sites in coseismic region</vt:lpstr>
      <vt:lpstr>P494</vt:lpstr>
      <vt:lpstr>P496</vt:lpstr>
      <vt:lpstr>P500</vt:lpstr>
      <vt:lpstr>P066</vt:lpstr>
      <vt:lpstr>P473</vt:lpstr>
      <vt:lpstr>P742</vt:lpstr>
      <vt:lpstr>Surface wave arrival at P725</vt:lpstr>
      <vt:lpstr>Next</vt:lpstr>
    </vt:vector>
  </TitlesOfParts>
  <Company>_x0010_退ː瞠Ŗ祐뿿춀ː礐Á￘_x0010_뿿쵰</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12.540 Principles of the Global Positioning System Lecture 08</dc:title>
  <dc:creator>Thomas Herring</dc:creator>
  <cp:keywords/>
  <cp:lastModifiedBy>Thomas Herring</cp:lastModifiedBy>
  <cp:revision>115</cp:revision>
  <cp:lastPrinted>2005-03-15T03:14:34Z</cp:lastPrinted>
  <dcterms:created xsi:type="dcterms:W3CDTF">2011-04-26T02:03:37Z</dcterms:created>
  <dcterms:modified xsi:type="dcterms:W3CDTF">2011-04-26T14:14:01Z</dcterms:modified>
</cp:coreProperties>
</file>