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1" r:id="rId5"/>
    <p:sldId id="265" r:id="rId6"/>
    <p:sldId id="263" r:id="rId7"/>
    <p:sldId id="264" r:id="rId8"/>
    <p:sldId id="260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8FF"/>
    <a:srgbClr val="D6EB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6"/>
    <p:restoredTop sz="73832" autoAdjust="0"/>
  </p:normalViewPr>
  <p:slideViewPr>
    <p:cSldViewPr snapToGrid="0" snapToObjects="1">
      <p:cViewPr varScale="1">
        <p:scale>
          <a:sx n="37" d="100"/>
          <a:sy n="37" d="100"/>
        </p:scale>
        <p:origin x="-968" y="-12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53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0E306-9248-574E-BE96-078FDC302538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1E449-C0A4-5246-8AA8-024CED836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2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UNAVCO mission statement including education support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UNAVCO is, funded by, includes support for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WInSAR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1" rtl="0" fontAlgn="base"/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UNAVCO, a non-profit university-governed consortium, facilitates geoscience research and education using geodesy.”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1E449-C0A4-5246-8AA8-024CED8365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0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UNAVCO is governed by the community</a:t>
            </a:r>
          </a:p>
          <a:p>
            <a:endParaRPr lang="en-US" dirty="0"/>
          </a:p>
          <a:p>
            <a:r>
              <a:rPr lang="en-US" dirty="0"/>
              <a:t>Funded</a:t>
            </a:r>
            <a:r>
              <a:rPr lang="en-US" baseline="0" dirty="0"/>
              <a:t> by NSF and NASA</a:t>
            </a:r>
          </a:p>
          <a:p>
            <a:endParaRPr lang="en-US" baseline="0" dirty="0"/>
          </a:p>
          <a:p>
            <a:r>
              <a:rPr lang="en-US" baseline="0" dirty="0"/>
              <a:t>Provides support for </a:t>
            </a:r>
            <a:r>
              <a:rPr lang="en-US" baseline="0" dirty="0" err="1"/>
              <a:t>WInSAR</a:t>
            </a:r>
            <a:r>
              <a:rPr lang="en-US" baseline="0" dirty="0"/>
              <a:t> consortium</a:t>
            </a:r>
          </a:p>
          <a:p>
            <a:endParaRPr lang="en-US" baseline="0" dirty="0"/>
          </a:p>
          <a:p>
            <a:r>
              <a:rPr lang="en-US" baseline="0" dirty="0"/>
              <a:t>ECE hosts technical short courses, provides funding for graduate students and post-docs; creates educational materials and disseminates information about SAR, broadly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1E449-C0A4-5246-8AA8-024CED8365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48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 spent summer making the SAR display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Getting transferred to poster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1E449-C0A4-5246-8AA8-024CED8365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5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1E449-C0A4-5246-8AA8-024CED8365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29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UNAVCO SAR training workshops have evolved, numbers of attendees (where from, student/faculty, PS recipients), GMTSAR, ISCE, who funds, survey results of overall satisfaction; online vs in person;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Jupyter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 not; how frequently the online materials are accessed?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about UNAVCO sponsored short courses (funding from GAGE and maybe a few GDS other awards)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Donna should have these numbers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all materials from courses are posted online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instructors donate their time (thus it is volunteer and not scalable with same people)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one listed on UNAVCO website is 2008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Started online ~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(at least that’s what show on the UNAVCO short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 websites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Sandwell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allowed online participants in 2018 for first time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 ICSE started application process for 2018 for first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1E449-C0A4-5246-8AA8-024CED8365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9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are from the Paul Rosen/Eric Fielding group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Roipac</a:t>
            </a:r>
            <a:r>
              <a:rPr lang="en-US" dirty="0"/>
              <a:t> followed by ISCE-</a:t>
            </a:r>
            <a:r>
              <a:rPr lang="en-US" dirty="0" err="1"/>
              <a:t>GIaNT</a:t>
            </a:r>
            <a:r>
              <a:rPr lang="en-US" dirty="0"/>
              <a:t>-</a:t>
            </a:r>
            <a:r>
              <a:rPr lang="en-US" dirty="0" err="1"/>
              <a:t>StaMPS</a:t>
            </a:r>
            <a:r>
              <a:rPr lang="en-US" dirty="0"/>
              <a:t> (most but not all years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missing 2010, 2011, 2014)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E449-C0A4-5246-8AA8-024CED8365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38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InSAR in GEodesy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 resources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1E449-C0A4-5246-8AA8-024CED8365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96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Backwards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1E449-C0A4-5246-8AA8-024CED8365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9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tle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7980" y="4730294"/>
            <a:ext cx="24820140" cy="3718167"/>
          </a:xfrm>
          <a:prstGeom prst="rect">
            <a:avLst/>
          </a:prstGeom>
          <a:ln w="3175">
            <a:miter lim="400000"/>
          </a:ln>
        </p:spPr>
      </p:pic>
      <p:pic>
        <p:nvPicPr>
          <p:cNvPr id="12" name="LOGO_NASA 2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774" y="9658350"/>
            <a:ext cx="1060451" cy="876301"/>
          </a:xfrm>
          <a:prstGeom prst="rect">
            <a:avLst/>
          </a:prstGeom>
          <a:ln w="3175">
            <a:miter lim="400000"/>
          </a:ln>
        </p:spPr>
      </p:pic>
      <p:pic>
        <p:nvPicPr>
          <p:cNvPr id="13" name="nsf1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149" y="9077325"/>
            <a:ext cx="1771651" cy="1771650"/>
          </a:xfrm>
          <a:prstGeom prst="rect">
            <a:avLst/>
          </a:prstGeom>
          <a:ln w="3175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9723288" y="8745294"/>
            <a:ext cx="2954140" cy="73025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200">
                <a:solidFill>
                  <a:srgbClr val="2B2B2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1734800" y="6386512"/>
            <a:ext cx="8724901" cy="1362076"/>
          </a:xfrm>
          <a:prstGeom prst="rect">
            <a:avLst/>
          </a:prstGeom>
        </p:spPr>
        <p:txBody>
          <a:bodyPr anchor="t"/>
          <a:lstStyle>
            <a:lvl1pPr>
              <a:defRPr sz="7000" cap="none" baseline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16" name="unavco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83527" y="2714987"/>
            <a:ext cx="9096517" cy="1718631"/>
          </a:xfrm>
          <a:prstGeom prst="rect">
            <a:avLst/>
          </a:prstGeom>
          <a:ln w="3175">
            <a:miter lim="400000"/>
          </a:ln>
        </p:spPr>
      </p:pic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ectonics-r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249" y="-599239"/>
            <a:ext cx="24982477" cy="3514415"/>
          </a:xfrm>
          <a:prstGeom prst="rect">
            <a:avLst/>
          </a:prstGeom>
          <a:ln w="3175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8509339" y="1156318"/>
            <a:ext cx="12308652" cy="1574531"/>
          </a:xfrm>
          <a:prstGeom prst="rect">
            <a:avLst/>
          </a:prstGeom>
        </p:spPr>
        <p:txBody>
          <a:bodyPr anchor="t"/>
          <a:lstStyle>
            <a:lvl1pPr>
              <a:defRPr sz="6400" cap="none" baseline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6" name="Shape 26"/>
          <p:cNvSpPr>
            <a:spLocks noGrp="1"/>
          </p:cNvSpPr>
          <p:nvPr>
            <p:ph type="body" sz="half" idx="1"/>
          </p:nvPr>
        </p:nvSpPr>
        <p:spPr>
          <a:xfrm>
            <a:off x="1695449" y="4048125"/>
            <a:ext cx="16870376" cy="7439026"/>
          </a:xfrm>
          <a:prstGeom prst="rect">
            <a:avLst/>
          </a:prstGeom>
        </p:spPr>
        <p:txBody>
          <a:bodyPr/>
          <a:lstStyle>
            <a:lvl1pPr marL="390769" indent="-390769">
              <a:lnSpc>
                <a:spcPct val="100000"/>
              </a:lnSpc>
              <a:buClrTx/>
              <a:defRPr sz="50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98769" indent="-390769">
              <a:lnSpc>
                <a:spcPct val="100000"/>
              </a:lnSpc>
              <a:buClrTx/>
              <a:defRPr sz="50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06769" indent="-390769">
              <a:lnSpc>
                <a:spcPct val="100000"/>
              </a:lnSpc>
              <a:buClrTx/>
              <a:defRPr sz="50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14769" indent="-390769">
              <a:lnSpc>
                <a:spcPct val="100000"/>
              </a:lnSpc>
              <a:buClrTx/>
              <a:defRPr sz="50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422769" indent="-390769">
              <a:lnSpc>
                <a:spcPct val="100000"/>
              </a:lnSpc>
              <a:buClrTx/>
              <a:defRPr sz="50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pic>
        <p:nvPicPr>
          <p:cNvPr id="27" name="unavco-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918" y="320759"/>
            <a:ext cx="4298537" cy="812135"/>
          </a:xfrm>
          <a:prstGeom prst="rect">
            <a:avLst/>
          </a:prstGeom>
          <a:ln w="3175">
            <a:miter lim="400000"/>
          </a:ln>
        </p:spPr>
      </p:pic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ectonics-r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249" y="-599239"/>
            <a:ext cx="24982478" cy="3514415"/>
          </a:xfrm>
          <a:prstGeom prst="rect">
            <a:avLst/>
          </a:prstGeom>
          <a:ln w="3175">
            <a:miter lim="400000"/>
          </a:ln>
        </p:spPr>
      </p:pic>
      <p:sp>
        <p:nvSpPr>
          <p:cNvPr id="43" name="Shape 43"/>
          <p:cNvSpPr>
            <a:spLocks noGrp="1"/>
          </p:cNvSpPr>
          <p:nvPr>
            <p:ph type="body" sz="quarter" idx="13"/>
          </p:nvPr>
        </p:nvSpPr>
        <p:spPr>
          <a:xfrm>
            <a:off x="8509339" y="1156318"/>
            <a:ext cx="12308652" cy="157453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6400" cap="all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4" name="unavco-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918" y="320759"/>
            <a:ext cx="4298537" cy="812135"/>
          </a:xfrm>
          <a:prstGeom prst="rect">
            <a:avLst/>
          </a:prstGeom>
          <a:ln w="3175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tectonics-r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249" y="-599239"/>
            <a:ext cx="24982478" cy="3514415"/>
          </a:xfrm>
          <a:prstGeom prst="rect">
            <a:avLst/>
          </a:prstGeom>
          <a:ln w="3175">
            <a:miter lim="400000"/>
          </a:ln>
        </p:spPr>
      </p:pic>
      <p:sp>
        <p:nvSpPr>
          <p:cNvPr id="53" name="Shape 53"/>
          <p:cNvSpPr>
            <a:spLocks noGrp="1"/>
          </p:cNvSpPr>
          <p:nvPr>
            <p:ph type="pic" sz="half" idx="13"/>
          </p:nvPr>
        </p:nvSpPr>
        <p:spPr>
          <a:xfrm>
            <a:off x="13726250" y="3987508"/>
            <a:ext cx="9344028" cy="728818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half" idx="1"/>
          </p:nvPr>
        </p:nvSpPr>
        <p:spPr>
          <a:xfrm>
            <a:off x="1647824" y="4013688"/>
            <a:ext cx="11263835" cy="7439027"/>
          </a:xfrm>
          <a:prstGeom prst="rect">
            <a:avLst/>
          </a:prstGeom>
        </p:spPr>
        <p:txBody>
          <a:bodyPr/>
          <a:lstStyle>
            <a:lvl1pPr marL="385010" indent="-385010">
              <a:lnSpc>
                <a:spcPct val="100000"/>
              </a:lnSpc>
              <a:defRPr sz="36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93010" indent="-385010">
              <a:lnSpc>
                <a:spcPct val="100000"/>
              </a:lnSpc>
              <a:defRPr sz="36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01010" indent="-385010">
              <a:lnSpc>
                <a:spcPct val="100000"/>
              </a:lnSpc>
              <a:defRPr sz="36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09010" indent="-385010">
              <a:lnSpc>
                <a:spcPct val="100000"/>
              </a:lnSpc>
              <a:defRPr sz="36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417010" indent="-385010">
              <a:lnSpc>
                <a:spcPct val="100000"/>
              </a:lnSpc>
              <a:defRPr sz="3600">
                <a:solidFill>
                  <a:srgbClr val="24242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4"/>
          </p:nvPr>
        </p:nvSpPr>
        <p:spPr>
          <a:xfrm>
            <a:off x="8509339" y="1156318"/>
            <a:ext cx="12308652" cy="157453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6400" cap="none" baseline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6" name="unavco-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918" y="320759"/>
            <a:ext cx="4298537" cy="812135"/>
          </a:xfrm>
          <a:prstGeom prst="rect">
            <a:avLst/>
          </a:prstGeom>
          <a:ln w="3175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2824" y="1981199"/>
            <a:ext cx="17287878" cy="25717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625" tIns="47625" rIns="47625" bIns="47625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552824" y="1981199"/>
            <a:ext cx="17287878" cy="97345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625" tIns="47625" rIns="47625" bIns="47625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03087" y="11525250"/>
            <a:ext cx="368301" cy="393701"/>
          </a:xfrm>
          <a:prstGeom prst="rect">
            <a:avLst/>
          </a:prstGeom>
          <a:ln w="3175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xmlns:p14="http://schemas.microsoft.com/office/powerpoint/2010/main" spd="med"/>
  <p:txStyles>
    <p:title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381000" marR="0" indent="-381000" algn="l" defTabSz="825500" eaLnBrk="1" latinLnBrk="0" hangingPunct="1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0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89000" marR="0" indent="-381000" algn="l" defTabSz="825500" eaLnBrk="1" latinLnBrk="0" hangingPunct="1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0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397000" marR="0" indent="-381000" algn="l" defTabSz="825500" eaLnBrk="1" latinLnBrk="0" hangingPunct="1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0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905000" marR="0" indent="-381000" algn="l" defTabSz="825500" eaLnBrk="1" latinLnBrk="0" hangingPunct="1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0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413000" marR="0" indent="-381000" algn="l" defTabSz="825500" eaLnBrk="1" latinLnBrk="0" hangingPunct="1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0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921000" marR="0" indent="-381000" algn="l" defTabSz="825500" eaLnBrk="1" latinLnBrk="0" hangingPunct="1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0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429000" marR="0" indent="-381000" algn="l" defTabSz="825500" eaLnBrk="1" latinLnBrk="0" hangingPunct="1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0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937000" marR="0" indent="-381000" algn="l" defTabSz="825500" eaLnBrk="1" latinLnBrk="0" hangingPunct="1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0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4445000" marR="0" indent="-381000" algn="l" defTabSz="825500" eaLnBrk="1" latinLnBrk="0" hangingPunct="1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0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481655E-1AF4-5F4A-AC39-5999E8A5D0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5441" y="8788853"/>
            <a:ext cx="17132895" cy="3974165"/>
          </a:xfrm>
        </p:spPr>
        <p:txBody>
          <a:bodyPr/>
          <a:lstStyle/>
          <a:p>
            <a:r>
              <a:rPr lang="en-US" dirty="0"/>
              <a:t>Dr. Donna J. Charlevoix, Director Education &amp; Community Engagement</a:t>
            </a:r>
          </a:p>
          <a:p>
            <a:r>
              <a:rPr lang="en-US" dirty="0"/>
              <a:t>Dr. Beth Pratt-Sitaula, Education Specialist</a:t>
            </a:r>
          </a:p>
          <a:p>
            <a:endParaRPr lang="en-US" dirty="0"/>
          </a:p>
          <a:p>
            <a:r>
              <a:rPr lang="en-US" dirty="0"/>
              <a:t>22 October 2018</a:t>
            </a:r>
          </a:p>
          <a:p>
            <a:r>
              <a:rPr lang="en-US" dirty="0"/>
              <a:t>Synthetic Aperture Radar Literacy and Training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044E68E8-C562-6C4B-AAF3-C4A8B54F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656" y="6321197"/>
            <a:ext cx="16958218" cy="1362076"/>
          </a:xfrm>
        </p:spPr>
        <p:txBody>
          <a:bodyPr/>
          <a:lstStyle/>
          <a:p>
            <a:r>
              <a:rPr lang="en-US" dirty="0"/>
              <a:t>UNAVCO &amp; </a:t>
            </a:r>
            <a:r>
              <a:rPr lang="en-US" dirty="0" err="1"/>
              <a:t>InSAR</a:t>
            </a:r>
            <a:r>
              <a:rPr lang="en-US" dirty="0"/>
              <a:t> Training and Education</a:t>
            </a:r>
          </a:p>
        </p:txBody>
      </p:sp>
    </p:spTree>
    <p:extLst>
      <p:ext uri="{BB962C8B-B14F-4D97-AF65-F5344CB8AC3E}">
        <p14:creationId xmlns:p14="http://schemas.microsoft.com/office/powerpoint/2010/main" val="794527188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0B147EB-8B00-FA43-B8B8-E4A389F038EB}"/>
              </a:ext>
            </a:extLst>
          </p:cNvPr>
          <p:cNvSpPr/>
          <p:nvPr/>
        </p:nvSpPr>
        <p:spPr>
          <a:xfrm>
            <a:off x="234622" y="5981191"/>
            <a:ext cx="12925182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Gill Sans MT" panose="020B0502020104020203" pitchFamily="34" charset="77"/>
              </a:rPr>
              <a:t>NSF-funded: Earth Sciences (EAR), Polar (PLR)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Gill Sans MT" panose="020B0502020104020203" pitchFamily="34" charset="77"/>
              </a:rPr>
              <a:t>NASA funded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4800" dirty="0">
              <a:latin typeface="Gill Sans MT" panose="020B0502020104020203" pitchFamily="34" charset="77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Gill Sans MT" panose="020B0502020104020203" pitchFamily="34" charset="77"/>
              </a:rPr>
              <a:t>Organizational and </a:t>
            </a:r>
            <a:br>
              <a:rPr lang="en-US" sz="4800" dirty="0">
                <a:latin typeface="Gill Sans MT" panose="020B0502020104020203" pitchFamily="34" charset="77"/>
              </a:rPr>
            </a:br>
            <a:r>
              <a:rPr lang="en-US" sz="4800" dirty="0">
                <a:latin typeface="Gill Sans MT" panose="020B0502020104020203" pitchFamily="34" charset="77"/>
              </a:rPr>
              <a:t>operational support for </a:t>
            </a:r>
            <a:r>
              <a:rPr lang="en-US" sz="4800" dirty="0" err="1">
                <a:latin typeface="Gill Sans MT" panose="020B0502020104020203" pitchFamily="34" charset="77"/>
              </a:rPr>
              <a:t>WInSAR</a:t>
            </a:r>
            <a:r>
              <a:rPr lang="en-US" sz="4800" dirty="0">
                <a:latin typeface="Gill Sans MT" panose="020B0502020104020203" pitchFamily="34" charset="77"/>
              </a:rPr>
              <a:t> activities.</a:t>
            </a:r>
          </a:p>
          <a:p>
            <a:pPr algn="l"/>
            <a:endParaRPr lang="en-US" sz="4800" dirty="0">
              <a:latin typeface="Gill Sans MT" panose="020B0502020104020203" pitchFamily="34" charset="77"/>
            </a:endParaRPr>
          </a:p>
          <a:p>
            <a:pPr algn="l"/>
            <a:r>
              <a:rPr lang="en-US" sz="4800" u="sng" dirty="0">
                <a:latin typeface="Gill Sans MT" panose="020B0502020104020203" pitchFamily="34" charset="77"/>
              </a:rPr>
              <a:t>Education &amp; Community Engagement Program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Gill Sans MT" panose="020B0502020104020203" pitchFamily="34" charset="77"/>
              </a:rPr>
              <a:t>Short courses (organization, student support, online course materials)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>
                <a:latin typeface="Gill Sans MT" panose="020B0502020104020203" pitchFamily="34" charset="77"/>
              </a:rPr>
              <a:t>Educational materials</a:t>
            </a:r>
          </a:p>
          <a:p>
            <a:pPr algn="l"/>
            <a:endParaRPr lang="en-US" sz="4800" dirty="0">
              <a:latin typeface="Gill Sans MT" panose="020B050202010402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0B4361-DA9B-DD47-A62D-C871112AA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597" y="1042928"/>
            <a:ext cx="9830366" cy="2210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FFCED7-FA2A-BC4E-B356-8D93B7C3CCB9}"/>
              </a:ext>
            </a:extLst>
          </p:cNvPr>
          <p:cNvSpPr txBox="1"/>
          <p:nvPr/>
        </p:nvSpPr>
        <p:spPr>
          <a:xfrm>
            <a:off x="305819" y="3047290"/>
            <a:ext cx="12143922" cy="266226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a non-profit university-governed consortium, facilitating geoscience research and education using geodesy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AD140A-21D6-E845-820E-3A532A9B63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4737" y="5358371"/>
            <a:ext cx="5621993" cy="4216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280AE2B-70E7-8347-81DC-388058822C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9804" y="554090"/>
            <a:ext cx="5515976" cy="4136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0416884-71FE-C74F-ABB8-2C4DE6BC57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7264" y="554090"/>
            <a:ext cx="4440123" cy="413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8C75EA0-CF15-694E-8365-D64056FB2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4737" y="11527972"/>
            <a:ext cx="9465053" cy="1533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43C5A8F-D247-3A4D-91CE-C729CF7C0B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1426" y="5358371"/>
            <a:ext cx="3095961" cy="4588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6549952-BF9C-AE4F-A46C-8993A490A5E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662" y="6727413"/>
            <a:ext cx="1983920" cy="1983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044E6C0-0122-9A44-B361-846C77C5E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3056" y="6995568"/>
            <a:ext cx="1719036" cy="14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59641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2E4F84-5BE5-354E-8161-A0C13E732DC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62024" y="3752430"/>
            <a:ext cx="11263835" cy="9636999"/>
          </a:xfrm>
        </p:spPr>
        <p:txBody>
          <a:bodyPr/>
          <a:lstStyle/>
          <a:p>
            <a:r>
              <a:rPr lang="en-US" sz="4800" dirty="0"/>
              <a:t>Wall display at UNAVCO Headquarters in Boulder</a:t>
            </a:r>
          </a:p>
          <a:p>
            <a:r>
              <a:rPr lang="en-US" sz="4800" dirty="0"/>
              <a:t>Created by graduate student intern</a:t>
            </a:r>
          </a:p>
          <a:p>
            <a:r>
              <a:rPr lang="en-US" sz="4800" dirty="0"/>
              <a:t>Wall display converted to poster for distribution</a:t>
            </a:r>
          </a:p>
          <a:p>
            <a:r>
              <a:rPr lang="en-US" sz="4800" dirty="0"/>
              <a:t>UNAVCO has the ability to consider other SAR-focused support activities in education &amp; outreach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DB2973-B45C-F441-826B-01463D6112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InSAR</a:t>
            </a:r>
            <a:r>
              <a:rPr lang="en-US" dirty="0"/>
              <a:t> Education &amp; Outreach </a:t>
            </a:r>
          </a:p>
        </p:txBody>
      </p:sp>
      <p:pic>
        <p:nvPicPr>
          <p:cNvPr id="2" name="Picture 1" descr="InSAR-Basics-front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556" y="8975922"/>
            <a:ext cx="3931030" cy="4542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1111" y="3132667"/>
            <a:ext cx="11331222" cy="5569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6111" y="8975922"/>
            <a:ext cx="3927254" cy="45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09698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F36126-9E4B-6744-AB99-0511A955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InSAR</a:t>
            </a:r>
            <a:r>
              <a:rPr lang="en-US" dirty="0"/>
              <a:t> Short Courses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936DD8-FFA4-8A46-8394-82F36C6A3F9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0493" y="3351346"/>
            <a:ext cx="21965588" cy="7439026"/>
          </a:xfrm>
        </p:spPr>
        <p:txBody>
          <a:bodyPr anchor="t"/>
          <a:lstStyle/>
          <a:p>
            <a:pPr marL="299329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Offered based on community requests</a:t>
            </a:r>
          </a:p>
          <a:p>
            <a:pPr marL="299329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Focus on data managed by UNAVCO</a:t>
            </a:r>
          </a:p>
          <a:p>
            <a:pPr marL="299329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Audience: current researchers including post-docs &amp; graduate students</a:t>
            </a:r>
          </a:p>
          <a:p>
            <a:pPr marL="299329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Financial support available for students (“participant support”)</a:t>
            </a:r>
          </a:p>
          <a:p>
            <a:pPr marL="299329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Taught by community experts</a:t>
            </a:r>
          </a:p>
          <a:p>
            <a:pPr marL="299329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Course materials archived online</a:t>
            </a:r>
          </a:p>
          <a:p>
            <a:pPr marL="299329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Recordings of courses available 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DC1C96-F26A-4C4B-9E49-86B00BC85A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0725" y="7787156"/>
            <a:ext cx="10522799" cy="578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9EA9D6B-20DC-E340-AE71-C37E3F6401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432" y="9728371"/>
            <a:ext cx="5123543" cy="3842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CB9D1EA-C126-424B-A483-A14ECC86A0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742" y="9751242"/>
            <a:ext cx="5733262" cy="381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61099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251896-250E-E040-A6DE-E59A0B1B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InSAR</a:t>
            </a:r>
            <a:r>
              <a:rPr lang="en-US" dirty="0"/>
              <a:t> Short Courses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3A6A11-406B-0143-9F48-C753D61F98C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97991" y="3503087"/>
            <a:ext cx="13429312" cy="414836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2008 – 2018 (2014 started remote option)</a:t>
            </a:r>
          </a:p>
          <a:p>
            <a:pPr>
              <a:spcBef>
                <a:spcPts val="1800"/>
              </a:spcBef>
            </a:pPr>
            <a:r>
              <a:rPr lang="en-US" dirty="0"/>
              <a:t>12 Short courses, 429 Participants</a:t>
            </a:r>
          </a:p>
          <a:p>
            <a:pPr>
              <a:spcBef>
                <a:spcPts val="1800"/>
              </a:spcBef>
            </a:pPr>
            <a:r>
              <a:rPr lang="en-US" dirty="0"/>
              <a:t>42 countries represented; 56% U.S. </a:t>
            </a:r>
            <a:br>
              <a:rPr lang="en-US" dirty="0"/>
            </a:br>
            <a:r>
              <a:rPr lang="en-US" dirty="0"/>
              <a:t>(Mexico, 7%; China &amp; Canada 4%; India 3%)</a:t>
            </a:r>
          </a:p>
          <a:p>
            <a:pPr>
              <a:spcBef>
                <a:spcPts val="1800"/>
              </a:spcBef>
            </a:pPr>
            <a:r>
              <a:rPr lang="en-US" u="sng" dirty="0"/>
              <a:t>Most common</a:t>
            </a:r>
            <a:r>
              <a:rPr lang="en-US" dirty="0"/>
              <a:t>: Male, Caucasian, </a:t>
            </a:r>
            <a:br>
              <a:rPr lang="en-US" dirty="0"/>
            </a:br>
            <a:r>
              <a:rPr lang="en-US" dirty="0"/>
              <a:t>non-Hispanic, graduate student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D475B4-8016-5741-9624-2D0B94143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303" y="3232151"/>
            <a:ext cx="10260753" cy="480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41EE0B-32E5-BD46-A29A-C9F5D3885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91" y="8636560"/>
            <a:ext cx="6642100" cy="481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C8C7ECE-1CEB-C44A-B05B-9E2A4AAFC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4163" y="8636560"/>
            <a:ext cx="6844637" cy="4771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EED5210-2A4A-AD45-A919-92DF49634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678" y="8636560"/>
            <a:ext cx="7890897" cy="469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InSAR Short Course Survey 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40063" y="8447272"/>
            <a:ext cx="8709042" cy="5127376"/>
          </a:xfrm>
        </p:spPr>
        <p:txBody>
          <a:bodyPr/>
          <a:lstStyle/>
          <a:p>
            <a:r>
              <a:rPr lang="en-US" dirty="0"/>
              <a:t>Would recommend = 4.8/5</a:t>
            </a:r>
          </a:p>
          <a:p>
            <a:r>
              <a:rPr lang="en-US" dirty="0"/>
              <a:t>Confident to use = 4.6/5</a:t>
            </a:r>
          </a:p>
          <a:p>
            <a:r>
              <a:rPr lang="en-US" dirty="0"/>
              <a:t>Intend to use = 4.8/5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1502" y="3028327"/>
            <a:ext cx="11028281" cy="5182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1502" y="8447272"/>
            <a:ext cx="11015581" cy="5196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063" y="3028327"/>
            <a:ext cx="11015581" cy="5243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44536" y="7947135"/>
            <a:ext cx="1153060" cy="1000274"/>
          </a:xfrm>
          <a:prstGeom prst="rect">
            <a:avLst/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Calibri"/>
                <a:ea typeface="+mn-ea"/>
                <a:cs typeface="Calibri"/>
                <a:sym typeface="Gill Sans Light"/>
              </a:rPr>
              <a:t>Included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Calibri"/>
                <a:ea typeface="+mn-ea"/>
                <a:cs typeface="Calibri"/>
                <a:sym typeface="Gill Sans Light"/>
              </a:rPr>
              <a:t>Jupyter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Calibri"/>
                <a:ea typeface="+mn-ea"/>
                <a:cs typeface="Calibri"/>
                <a:sym typeface="Gill Sans Light"/>
              </a:rPr>
              <a:t> notebook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53320" y="8345221"/>
            <a:ext cx="2417944" cy="384721"/>
          </a:xfrm>
          <a:prstGeom prst="rect">
            <a:avLst/>
          </a:prstGeom>
          <a:solidFill>
            <a:srgbClr val="FFFFFF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Calibri"/>
                <a:ea typeface="+mn-ea"/>
                <a:cs typeface="Calibri"/>
                <a:sym typeface="Gill Sans Light"/>
              </a:rPr>
              <a:t>*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Calibri"/>
                <a:ea typeface="+mn-ea"/>
                <a:cs typeface="Calibri"/>
                <a:sym typeface="Gill Sans Light"/>
              </a:rPr>
              <a:t> low% responses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Calibri"/>
              <a:ea typeface="+mn-ea"/>
              <a:cs typeface="Calibri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1792945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23411D-128F-644F-A629-6E8C232D63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4525" y="1155700"/>
            <a:ext cx="12309475" cy="1574800"/>
          </a:xfrm>
        </p:spPr>
        <p:txBody>
          <a:bodyPr/>
          <a:lstStyle/>
          <a:p>
            <a:r>
              <a:rPr lang="en-US" dirty="0"/>
              <a:t>GETSI and </a:t>
            </a:r>
            <a:r>
              <a:rPr lang="en-US" dirty="0" err="1"/>
              <a:t>InSAR</a:t>
            </a:r>
            <a:endParaRPr lang="en-US" dirty="0"/>
          </a:p>
        </p:txBody>
      </p:sp>
      <p:pic>
        <p:nvPicPr>
          <p:cNvPr id="4" name="Picture 3" descr="GETSI_banner_narr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199704" cy="26418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88890" y="2938830"/>
            <a:ext cx="17192977" cy="5200142"/>
          </a:xfrm>
          <a:prstGeom prst="rect">
            <a:avLst/>
          </a:prstGeom>
        </p:spPr>
        <p:txBody>
          <a:bodyPr>
            <a:noAutofit/>
          </a:bodyPr>
          <a:lstStyle>
            <a:lvl1pPr marL="381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889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1397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1905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2413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2921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3429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3937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4445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700"/>
              </a:spcBef>
              <a:buFontTx/>
              <a:buNone/>
            </a:pPr>
            <a:r>
              <a:rPr lang="en-US" sz="4000" i="1" dirty="0"/>
              <a:t>Mission: Develop and disseminate teaching and learning materials that feature geodesy data &amp; quantitative skills applied to critical societal issues such as </a:t>
            </a:r>
            <a:r>
              <a:rPr lang="en-US" sz="4000" i="1" u="sng" dirty="0">
                <a:solidFill>
                  <a:srgbClr val="1F497D"/>
                </a:solidFill>
              </a:rPr>
              <a:t>climate chang</a:t>
            </a:r>
            <a:r>
              <a:rPr lang="en-US" sz="4000" i="1" dirty="0">
                <a:solidFill>
                  <a:srgbClr val="1F497D"/>
                </a:solidFill>
              </a:rPr>
              <a:t>e</a:t>
            </a:r>
            <a:r>
              <a:rPr lang="en-US" sz="4000" i="1" dirty="0"/>
              <a:t>, </a:t>
            </a:r>
            <a:r>
              <a:rPr lang="en-US" sz="4000" i="1" u="sng" dirty="0">
                <a:solidFill>
                  <a:srgbClr val="1F497D"/>
                </a:solidFill>
              </a:rPr>
              <a:t>water resources</a:t>
            </a:r>
            <a:r>
              <a:rPr lang="en-US" sz="4000" i="1" dirty="0"/>
              <a:t>, and </a:t>
            </a:r>
            <a:r>
              <a:rPr lang="en-US" sz="4000" i="1" u="sng" dirty="0">
                <a:solidFill>
                  <a:srgbClr val="1F497D"/>
                </a:solidFill>
              </a:rPr>
              <a:t>natural hazards</a:t>
            </a:r>
          </a:p>
          <a:p>
            <a:pPr>
              <a:lnSpc>
                <a:spcPct val="100000"/>
              </a:lnSpc>
              <a:spcBef>
                <a:spcPts val="1700"/>
              </a:spcBef>
            </a:pPr>
            <a:r>
              <a:rPr lang="en-US" sz="4000" dirty="0"/>
              <a:t>US National Science Foundation funded (3 grants)</a:t>
            </a:r>
          </a:p>
          <a:p>
            <a:pPr>
              <a:lnSpc>
                <a:spcPct val="100000"/>
              </a:lnSpc>
              <a:spcBef>
                <a:spcPts val="1700"/>
              </a:spcBef>
            </a:pPr>
            <a:r>
              <a:rPr lang="en-US" sz="4000" dirty="0"/>
              <a:t>Partnership with </a:t>
            </a:r>
            <a:r>
              <a:rPr lang="en-US" sz="4000" i="1" dirty="0"/>
              <a:t>Science Education Resource Center </a:t>
            </a:r>
            <a:r>
              <a:rPr lang="en-US" sz="4000" dirty="0"/>
              <a:t>(SERC) and </a:t>
            </a:r>
            <a:r>
              <a:rPr lang="en-US" sz="4000" i="1" dirty="0"/>
              <a:t>National Association of Geoscience Teachers</a:t>
            </a:r>
            <a:r>
              <a:rPr lang="en-US" sz="4000" dirty="0"/>
              <a:t> (NAGT)</a:t>
            </a:r>
            <a:endParaRPr lang="en-US" sz="4000" i="1" dirty="0"/>
          </a:p>
          <a:p>
            <a:pPr>
              <a:lnSpc>
                <a:spcPct val="100000"/>
              </a:lnSpc>
              <a:spcBef>
                <a:spcPts val="1700"/>
              </a:spcBef>
            </a:pPr>
            <a:r>
              <a:rPr lang="en-US" sz="4000" dirty="0"/>
              <a:t>Developing dozen modules (~2 weeks each)</a:t>
            </a:r>
          </a:p>
          <a:p>
            <a:pPr lvl="1">
              <a:lnSpc>
                <a:spcPct val="100000"/>
              </a:lnSpc>
              <a:spcBef>
                <a:spcPts val="1700"/>
              </a:spcBef>
            </a:pPr>
            <a:r>
              <a:rPr lang="en-US" sz="4000" dirty="0"/>
              <a:t>Introductory &amp; Majors-level</a:t>
            </a:r>
          </a:p>
          <a:p>
            <a:pPr lvl="1">
              <a:lnSpc>
                <a:spcPct val="100000"/>
              </a:lnSpc>
              <a:spcBef>
                <a:spcPts val="1700"/>
              </a:spcBef>
            </a:pPr>
            <a:r>
              <a:rPr lang="en-US" sz="4000" dirty="0"/>
              <a:t>Classroom &amp; field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01"/>
          <a:stretch/>
        </p:blipFill>
        <p:spPr>
          <a:xfrm>
            <a:off x="10421060" y="8146326"/>
            <a:ext cx="13576305" cy="193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060" y="10381442"/>
            <a:ext cx="13651094" cy="195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421060" y="12733781"/>
            <a:ext cx="11615932" cy="692497"/>
          </a:xfrm>
          <a:prstGeom prst="rect">
            <a:avLst/>
          </a:prstGeom>
          <a:solidFill>
            <a:srgbClr val="E2F8FF"/>
          </a:solidFill>
          <a:ln w="3175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Calibri"/>
                <a:cs typeface="Calibri"/>
              </a:rPr>
              <a:t>Monitoring Volcanic </a:t>
            </a:r>
            <a:r>
              <a:rPr lang="en-US" sz="4000" b="1" dirty="0" smtClean="0">
                <a:latin typeface="Calibri"/>
                <a:cs typeface="Calibri"/>
              </a:rPr>
              <a:t>Hazards (Intro) </a:t>
            </a:r>
            <a:r>
              <a:rPr lang="mr-IN" sz="4000" b="1" dirty="0">
                <a:latin typeface="Calibri"/>
                <a:cs typeface="Calibri"/>
              </a:rPr>
              <a:t>–</a:t>
            </a:r>
            <a:r>
              <a:rPr lang="en-US" sz="4000" b="1" dirty="0">
                <a:latin typeface="Calibri"/>
                <a:cs typeface="Calibri"/>
              </a:rPr>
              <a:t> coming in 2019</a:t>
            </a:r>
            <a:endParaRPr kumimoji="0" lang="en-US" sz="4000" b="1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Calibri"/>
              <a:cs typeface="Calibri"/>
              <a:sym typeface="Gill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3356" y="7355140"/>
            <a:ext cx="4299354" cy="6924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Gill Sans"/>
                <a:ea typeface="+mn-ea"/>
                <a:cs typeface="Gill Sans"/>
                <a:sym typeface="Gill Sans Light"/>
              </a:rPr>
              <a:t>Modules with InSAR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159" y="12194029"/>
            <a:ext cx="7679893" cy="10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25313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SI_banner_narr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989423" cy="11997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88890" y="1295572"/>
            <a:ext cx="17192977" cy="4455623"/>
          </a:xfrm>
          <a:prstGeom prst="rect">
            <a:avLst/>
          </a:prstGeom>
        </p:spPr>
        <p:txBody>
          <a:bodyPr>
            <a:noAutofit/>
          </a:bodyPr>
          <a:lstStyle>
            <a:lvl1pPr marL="381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889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1397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1905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2413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2921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3429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3937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4445000" marR="0" indent="-381000" algn="l" defTabSz="825500" eaLnBrk="1" latinLnBrk="0" hangingPunct="1">
              <a:lnSpc>
                <a:spcPct val="12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ct val="82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700"/>
              </a:spcBef>
              <a:buFontTx/>
              <a:buNone/>
            </a:pPr>
            <a:r>
              <a:rPr lang="en-US" sz="6600" dirty="0">
                <a:latin typeface="Gill Sans"/>
                <a:cs typeface="Gill Sans"/>
              </a:rPr>
              <a:t>Thoughts on designing educational programs</a:t>
            </a:r>
          </a:p>
          <a:p>
            <a:pPr>
              <a:lnSpc>
                <a:spcPct val="100000"/>
              </a:lnSpc>
              <a:spcBef>
                <a:spcPts val="1700"/>
              </a:spcBef>
            </a:pPr>
            <a:r>
              <a:rPr lang="en-US" sz="5400" dirty="0"/>
              <a:t>Clearly define the learning goals</a:t>
            </a:r>
          </a:p>
          <a:p>
            <a:pPr>
              <a:lnSpc>
                <a:spcPct val="100000"/>
              </a:lnSpc>
              <a:spcBef>
                <a:spcPts val="1700"/>
              </a:spcBef>
            </a:pPr>
            <a:r>
              <a:rPr lang="en-US" sz="5400" dirty="0"/>
              <a:t>Decide how you will assess goal achievement</a:t>
            </a:r>
          </a:p>
          <a:p>
            <a:pPr>
              <a:lnSpc>
                <a:spcPct val="100000"/>
              </a:lnSpc>
              <a:spcBef>
                <a:spcPts val="1700"/>
              </a:spcBef>
            </a:pPr>
            <a:r>
              <a:rPr lang="en-US" sz="5400" dirty="0"/>
              <a:t>Include process for feedback and improvement</a:t>
            </a:r>
          </a:p>
          <a:p>
            <a:pPr>
              <a:lnSpc>
                <a:spcPct val="100000"/>
              </a:lnSpc>
              <a:spcBef>
                <a:spcPts val="1700"/>
              </a:spcBef>
            </a:pPr>
            <a:endParaRPr lang="en-US" sz="5400" dirty="0"/>
          </a:p>
          <a:p>
            <a:pPr marL="0" indent="0">
              <a:lnSpc>
                <a:spcPct val="100000"/>
              </a:lnSpc>
              <a:spcBef>
                <a:spcPts val="1700"/>
              </a:spcBef>
              <a:buFontTx/>
              <a:buNone/>
            </a:pPr>
            <a:endParaRPr lang="en-US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74" y="6062718"/>
            <a:ext cx="20567106" cy="707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2986224" y="6739572"/>
            <a:ext cx="19754246" cy="5290010"/>
            <a:chOff x="10989423" y="1247646"/>
            <a:chExt cx="13208000" cy="35369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89423" y="1838230"/>
              <a:ext cx="13208000" cy="294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89423" y="1247646"/>
              <a:ext cx="11150600" cy="584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168667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x-wide">
  <a:themeElements>
    <a:clrScheme name="White">
      <a:dk1>
        <a:srgbClr val="535353"/>
      </a:dk1>
      <a:lt1>
        <a:srgbClr val="340053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35353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fix-wide</Template>
  <TotalTime>826</TotalTime>
  <Words>621</Words>
  <Application>Microsoft Macintosh PowerPoint</Application>
  <PresentationFormat>Custom</PresentationFormat>
  <Paragraphs>85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fix-wide</vt:lpstr>
      <vt:lpstr>UNAVCO &amp; InSAR Training and Education</vt:lpstr>
      <vt:lpstr>PowerPoint Presentation</vt:lpstr>
      <vt:lpstr>PowerPoint Presentation</vt:lpstr>
      <vt:lpstr>InSAR Short Courses</vt:lpstr>
      <vt:lpstr>InSAR Short Courses</vt:lpstr>
      <vt:lpstr>InSAR Short Course Survey Results</vt:lpstr>
      <vt:lpstr>GETSI and InSAR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Charlevoix</dc:creator>
  <cp:lastModifiedBy>Beth Pratt-Sitaula</cp:lastModifiedBy>
  <cp:revision>30</cp:revision>
  <dcterms:created xsi:type="dcterms:W3CDTF">2018-10-19T00:52:16Z</dcterms:created>
  <dcterms:modified xsi:type="dcterms:W3CDTF">2018-10-22T17:01:36Z</dcterms:modified>
</cp:coreProperties>
</file>