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99" r:id="rId3"/>
    <p:sldId id="300" r:id="rId4"/>
    <p:sldId id="301" r:id="rId5"/>
    <p:sldId id="302" r:id="rId6"/>
    <p:sldId id="303" r:id="rId7"/>
    <p:sldId id="304" r:id="rId8"/>
    <p:sldId id="305" r:id="rId9"/>
    <p:sldId id="316" r:id="rId10"/>
    <p:sldId id="309" r:id="rId11"/>
    <p:sldId id="310" r:id="rId12"/>
    <p:sldId id="311" r:id="rId13"/>
    <p:sldId id="312" r:id="rId14"/>
    <p:sldId id="313" r:id="rId15"/>
    <p:sldId id="314" r:id="rId16"/>
    <p:sldId id="324" r:id="rId17"/>
    <p:sldId id="317" r:id="rId18"/>
    <p:sldId id="318" r:id="rId19"/>
    <p:sldId id="319" r:id="rId20"/>
    <p:sldId id="320" r:id="rId21"/>
    <p:sldId id="321" r:id="rId22"/>
    <p:sldId id="322" r:id="rId23"/>
    <p:sldId id="323" r:id="rId24"/>
    <p:sldId id="306" r:id="rId25"/>
    <p:sldId id="307" r:id="rId26"/>
    <p:sldId id="308" r:id="rId27"/>
    <p:sldId id="259" r:id="rId28"/>
    <p:sldId id="297" r:id="rId29"/>
    <p:sldId id="273" r:id="rId30"/>
    <p:sldId id="276" r:id="rId31"/>
    <p:sldId id="277" r:id="rId32"/>
    <p:sldId id="278" r:id="rId33"/>
    <p:sldId id="279" r:id="rId34"/>
    <p:sldId id="280" r:id="rId35"/>
    <p:sldId id="298" r:id="rId36"/>
    <p:sldId id="315" r:id="rId37"/>
    <p:sldId id="325" r:id="rId38"/>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477" autoAdjust="0"/>
  </p:normalViewPr>
  <p:slideViewPr>
    <p:cSldViewPr snapToGrid="0" snapToObjects="1">
      <p:cViewPr>
        <p:scale>
          <a:sx n="121" d="100"/>
          <a:sy n="121" d="100"/>
        </p:scale>
        <p:origin x="-528" y="-80"/>
      </p:cViewPr>
      <p:guideLst>
        <p:guide orient="horz" pos="2160"/>
        <p:guide pos="2880"/>
      </p:guideLst>
    </p:cSldViewPr>
  </p:slideViewPr>
  <p:notesTextViewPr>
    <p:cViewPr>
      <p:scale>
        <a:sx n="100" d="100"/>
        <a:sy n="100" d="100"/>
      </p:scale>
      <p:origin x="0" y="0"/>
    </p:cViewPr>
  </p:notesTextViewPr>
  <p:sorterViewPr>
    <p:cViewPr>
      <p:scale>
        <a:sx n="141" d="100"/>
        <a:sy n="141" d="100"/>
      </p:scale>
      <p:origin x="0" y="120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45218-A835-6A47-80A4-C864A23E8EEE}" type="datetimeFigureOut">
              <a:rPr lang="en-US" smtClean="0"/>
              <a:t>8/14/18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484231-38D1-B641-8966-40088916EFA8}" type="slidenum">
              <a:rPr lang="en-US" smtClean="0"/>
              <a:t>‹#›</a:t>
            </a:fld>
            <a:endParaRPr lang="en-US"/>
          </a:p>
        </p:txBody>
      </p:sp>
    </p:spTree>
    <p:extLst>
      <p:ext uri="{BB962C8B-B14F-4D97-AF65-F5344CB8AC3E}">
        <p14:creationId xmlns:p14="http://schemas.microsoft.com/office/powerpoint/2010/main" val="346538746"/>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84231-38D1-B641-8966-40088916EFA8}" type="slidenum">
              <a:rPr lang="en-US" smtClean="0"/>
              <a:t>29</a:t>
            </a:fld>
            <a:endParaRPr lang="en-US"/>
          </a:p>
        </p:txBody>
      </p:sp>
    </p:spTree>
    <p:extLst>
      <p:ext uri="{BB962C8B-B14F-4D97-AF65-F5344CB8AC3E}">
        <p14:creationId xmlns:p14="http://schemas.microsoft.com/office/powerpoint/2010/main" val="122388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InTeGrate</a:t>
            </a:r>
            <a:r>
              <a:rPr lang="en-US" baseline="0" dirty="0" smtClean="0"/>
              <a:t> is specifically aiming to get some of their modules taught outside geoscience departments. Although it would be great if GETSI modules are used in some physics engineering courses and some disseminations efforts will be aimed towards this end, significant implementation outside of geoscience courses is not a stated GETSI goal.</a:t>
            </a:r>
            <a:endParaRPr lang="en-US" dirty="0"/>
          </a:p>
        </p:txBody>
      </p:sp>
      <p:sp>
        <p:nvSpPr>
          <p:cNvPr id="4" name="Slide Number Placeholder 3"/>
          <p:cNvSpPr>
            <a:spLocks noGrp="1"/>
          </p:cNvSpPr>
          <p:nvPr>
            <p:ph type="sldNum" sz="quarter" idx="10"/>
          </p:nvPr>
        </p:nvSpPr>
        <p:spPr/>
        <p:txBody>
          <a:bodyPr/>
          <a:lstStyle/>
          <a:p>
            <a:fld id="{6E484231-38D1-B641-8966-40088916EFA8}" type="slidenum">
              <a:rPr lang="en-US" smtClean="0"/>
              <a:t>31</a:t>
            </a:fld>
            <a:endParaRPr lang="en-US"/>
          </a:p>
        </p:txBody>
      </p:sp>
    </p:spTree>
    <p:extLst>
      <p:ext uri="{BB962C8B-B14F-4D97-AF65-F5344CB8AC3E}">
        <p14:creationId xmlns:p14="http://schemas.microsoft.com/office/powerpoint/2010/main" val="124919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on to showing the online teaching resources</a:t>
            </a:r>
            <a:endParaRPr lang="en-US" dirty="0"/>
          </a:p>
        </p:txBody>
      </p:sp>
      <p:sp>
        <p:nvSpPr>
          <p:cNvPr id="4" name="Slide Number Placeholder 3"/>
          <p:cNvSpPr>
            <a:spLocks noGrp="1"/>
          </p:cNvSpPr>
          <p:nvPr>
            <p:ph type="sldNum" sz="quarter" idx="10"/>
          </p:nvPr>
        </p:nvSpPr>
        <p:spPr/>
        <p:txBody>
          <a:bodyPr/>
          <a:lstStyle/>
          <a:p>
            <a:fld id="{6E484231-38D1-B641-8966-40088916EFA8}" type="slidenum">
              <a:rPr lang="en-US" smtClean="0"/>
              <a:t>33</a:t>
            </a:fld>
            <a:endParaRPr lang="en-US"/>
          </a:p>
        </p:txBody>
      </p:sp>
    </p:spTree>
    <p:extLst>
      <p:ext uri="{BB962C8B-B14F-4D97-AF65-F5344CB8AC3E}">
        <p14:creationId xmlns:p14="http://schemas.microsoft.com/office/powerpoint/2010/main" val="127412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3832729"/>
            <a:ext cx="6400800" cy="1752600"/>
          </a:xfrm>
        </p:spPr>
        <p:txBody>
          <a:bodyPr>
            <a:normAutofit/>
          </a:bodyPr>
          <a:lstStyle>
            <a:lvl1pPr marL="0" indent="0" algn="ctr">
              <a:buNone/>
              <a:defRPr sz="2800">
                <a:solidFill>
                  <a:schemeClr val="tx1">
                    <a:lumMod val="65000"/>
                    <a:lumOff val="3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5766394"/>
            <a:ext cx="2133600" cy="365125"/>
          </a:xfrm>
        </p:spPr>
        <p:txBody>
          <a:bodyPr/>
          <a:lstStyle/>
          <a:p>
            <a:fld id="{BD0E7532-6558-2949-8B64-49F3D63F0157}" type="datetimeFigureOut">
              <a:rPr lang="en-US" smtClean="0"/>
              <a:t>8/14/18</a:t>
            </a:fld>
            <a:endParaRPr lang="en-US"/>
          </a:p>
        </p:txBody>
      </p:sp>
      <p:sp>
        <p:nvSpPr>
          <p:cNvPr id="5" name="Footer Placeholder 4"/>
          <p:cNvSpPr>
            <a:spLocks noGrp="1"/>
          </p:cNvSpPr>
          <p:nvPr>
            <p:ph type="ftr" sz="quarter" idx="11"/>
          </p:nvPr>
        </p:nvSpPr>
        <p:spPr>
          <a:xfrm>
            <a:off x="3124201" y="5766394"/>
            <a:ext cx="2895600" cy="365125"/>
          </a:xfrm>
        </p:spPr>
        <p:txBody>
          <a:bodyPr/>
          <a:lstStyle/>
          <a:p>
            <a:endParaRPr lang="en-US"/>
          </a:p>
        </p:txBody>
      </p:sp>
      <p:sp>
        <p:nvSpPr>
          <p:cNvPr id="6" name="Slide Number Placeholder 5"/>
          <p:cNvSpPr>
            <a:spLocks noGrp="1"/>
          </p:cNvSpPr>
          <p:nvPr>
            <p:ph type="sldNum" sz="quarter" idx="12"/>
          </p:nvPr>
        </p:nvSpPr>
        <p:spPr>
          <a:xfrm>
            <a:off x="6553200" y="5766394"/>
            <a:ext cx="2133600" cy="365125"/>
          </a:xfrm>
        </p:spPr>
        <p:txBody>
          <a:bodyPr/>
          <a:lstStyle/>
          <a:p>
            <a:fld id="{D2095A01-13E2-7E4C-9E76-AC791C07FBA4}" type="slidenum">
              <a:rPr lang="en-US" smtClean="0"/>
              <a:t>‹#›</a:t>
            </a:fld>
            <a:endParaRPr lang="en-US"/>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pic>
        <p:nvPicPr>
          <p:cNvPr id="10" name="Picture 9" descr="NSF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1" y="6109370"/>
            <a:ext cx="708526" cy="708526"/>
          </a:xfrm>
          <a:prstGeom prst="rect">
            <a:avLst/>
          </a:prstGeom>
        </p:spPr>
      </p:pic>
      <p:sp>
        <p:nvSpPr>
          <p:cNvPr id="11" name="TextBox 10"/>
          <p:cNvSpPr txBox="1"/>
          <p:nvPr userDrawn="1"/>
        </p:nvSpPr>
        <p:spPr>
          <a:xfrm>
            <a:off x="851948" y="6232802"/>
            <a:ext cx="8131632" cy="461665"/>
          </a:xfrm>
          <a:prstGeom prst="rect">
            <a:avLst/>
          </a:prstGeom>
          <a:noFill/>
        </p:spPr>
        <p:txBody>
          <a:bodyPr wrap="square" lIns="91435" tIns="45718" rIns="91435" bIns="45718" rtlCol="0">
            <a:spAutoFit/>
          </a:bodyPr>
          <a:lstStyle/>
          <a:p>
            <a:r>
              <a:rPr lang="en-US" sz="1200" dirty="0" smtClean="0"/>
              <a:t>This work is supported by the National Science Foundation’s </a:t>
            </a:r>
            <a:r>
              <a:rPr lang="en-US" sz="1200" i="1" dirty="0" smtClean="0"/>
              <a:t>Transforming Undergraduate Education in STEM </a:t>
            </a:r>
            <a:r>
              <a:rPr lang="en-US" sz="1200" dirty="0" smtClean="0"/>
              <a:t>program within the Directorate for </a:t>
            </a:r>
            <a:r>
              <a:rPr lang="en-US" sz="1200" i="1" dirty="0" smtClean="0"/>
              <a:t>Education and Human Resources </a:t>
            </a:r>
            <a:r>
              <a:rPr lang="en-US" sz="1200" dirty="0" smtClean="0"/>
              <a:t>(DUE-1245025).</a:t>
            </a:r>
            <a:endParaRPr lang="en-US" sz="1200" dirty="0"/>
          </a:p>
        </p:txBody>
      </p:sp>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5228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284629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title.jpg"/>
          <p:cNvPicPr>
            <a:picLocks noChangeAspect="1"/>
          </p:cNvPicPr>
          <p:nvPr/>
        </p:nvPicPr>
        <p:blipFill>
          <a:blip r:embed="rId2">
            <a:extLst/>
          </a:blip>
          <a:srcRect b="13093"/>
          <a:stretch>
            <a:fillRect/>
          </a:stretch>
        </p:blipFill>
        <p:spPr>
          <a:xfrm>
            <a:off x="0" y="2400299"/>
            <a:ext cx="9144000" cy="1788010"/>
          </a:xfrm>
          <a:prstGeom prst="rect">
            <a:avLst/>
          </a:prstGeom>
          <a:ln w="3175">
            <a:miter lim="400000"/>
          </a:ln>
        </p:spPr>
      </p:pic>
      <p:pic>
        <p:nvPicPr>
          <p:cNvPr id="12" name="LOGO_NASA 2.pdf"/>
          <p:cNvPicPr>
            <a:picLocks noChangeAspect="1"/>
          </p:cNvPicPr>
          <p:nvPr/>
        </p:nvPicPr>
        <p:blipFill>
          <a:blip r:embed="rId3">
            <a:extLst/>
          </a:blip>
          <a:stretch>
            <a:fillRect/>
          </a:stretch>
        </p:blipFill>
        <p:spPr>
          <a:xfrm>
            <a:off x="1385887" y="4829174"/>
            <a:ext cx="530226" cy="438151"/>
          </a:xfrm>
          <a:prstGeom prst="rect">
            <a:avLst/>
          </a:prstGeom>
          <a:ln w="3175">
            <a:miter lim="400000"/>
          </a:ln>
        </p:spPr>
      </p:pic>
      <p:pic>
        <p:nvPicPr>
          <p:cNvPr id="13" name="nsf1.pdf"/>
          <p:cNvPicPr>
            <a:picLocks noChangeAspect="1"/>
          </p:cNvPicPr>
          <p:nvPr/>
        </p:nvPicPr>
        <p:blipFill>
          <a:blip r:embed="rId4">
            <a:extLst/>
          </a:blip>
          <a:stretch>
            <a:fillRect/>
          </a:stretch>
        </p:blipFill>
        <p:spPr>
          <a:xfrm>
            <a:off x="409575" y="4538662"/>
            <a:ext cx="885826" cy="885826"/>
          </a:xfrm>
          <a:prstGeom prst="rect">
            <a:avLst/>
          </a:prstGeom>
          <a:ln w="3175">
            <a:miter lim="400000"/>
          </a:ln>
        </p:spPr>
      </p:pic>
      <p:sp>
        <p:nvSpPr>
          <p:cNvPr id="14" name="Shape 14"/>
          <p:cNvSpPr>
            <a:spLocks noGrp="1"/>
          </p:cNvSpPr>
          <p:nvPr>
            <p:ph type="body" sz="quarter" idx="13"/>
          </p:nvPr>
        </p:nvSpPr>
        <p:spPr>
          <a:xfrm>
            <a:off x="2271216" y="4370604"/>
            <a:ext cx="3609928" cy="371252"/>
          </a:xfrm>
          <a:prstGeom prst="rect">
            <a:avLst/>
          </a:prstGeom>
        </p:spPr>
        <p:txBody>
          <a:bodyPr wrap="none">
            <a:spAutoFit/>
          </a:bodyPr>
          <a:lstStyle>
            <a:lvl1pPr marL="0" indent="0" algn="ctr">
              <a:lnSpc>
                <a:spcPct val="100000"/>
              </a:lnSpc>
              <a:spcBef>
                <a:spcPts val="0"/>
              </a:spcBef>
              <a:buClrTx/>
              <a:buSzTx/>
              <a:buNone/>
              <a:defRPr sz="2100">
                <a:solidFill>
                  <a:srgbClr val="2B2B2B"/>
                </a:solidFill>
                <a:latin typeface="Helvetica"/>
                <a:ea typeface="Helvetica"/>
                <a:cs typeface="Helvetica"/>
                <a:sym typeface="Helvetica"/>
              </a:defRPr>
            </a:lvl1pPr>
          </a:lstStyle>
          <a:p>
            <a:pPr lvl="0"/>
            <a:r>
              <a:rPr lang="en-US" smtClean="0"/>
              <a:t>Click to edit Master text styles</a:t>
            </a:r>
          </a:p>
        </p:txBody>
      </p:sp>
      <p:sp>
        <p:nvSpPr>
          <p:cNvPr id="15" name="Shape 15"/>
          <p:cNvSpPr>
            <a:spLocks noGrp="1"/>
          </p:cNvSpPr>
          <p:nvPr>
            <p:ph type="title"/>
          </p:nvPr>
        </p:nvSpPr>
        <p:spPr>
          <a:xfrm>
            <a:off x="4343401" y="3300413"/>
            <a:ext cx="4362451" cy="681038"/>
          </a:xfrm>
          <a:prstGeom prst="rect">
            <a:avLst/>
          </a:prstGeom>
        </p:spPr>
        <p:txBody>
          <a:bodyPr anchor="t"/>
          <a:lstStyle>
            <a:lvl1pPr>
              <a:defRPr sz="3500">
                <a:solidFill>
                  <a:srgbClr val="FFFFFF"/>
                </a:solidFill>
                <a:latin typeface="Impact"/>
                <a:ea typeface="Impact"/>
                <a:cs typeface="Impact"/>
                <a:sym typeface="Impact"/>
              </a:defRPr>
            </a:lvl1pPr>
          </a:lstStyle>
          <a:p>
            <a:r>
              <a:rPr lang="en-US" smtClean="0"/>
              <a:t>Click to edit Master title style</a:t>
            </a:r>
            <a:endParaRPr/>
          </a:p>
        </p:txBody>
      </p:sp>
      <p:pic>
        <p:nvPicPr>
          <p:cNvPr id="16" name="unavco-logo.png"/>
          <p:cNvPicPr>
            <a:picLocks noChangeAspect="1"/>
          </p:cNvPicPr>
          <p:nvPr/>
        </p:nvPicPr>
        <p:blipFill>
          <a:blip r:embed="rId5">
            <a:extLst/>
          </a:blip>
          <a:stretch>
            <a:fillRect/>
          </a:stretch>
        </p:blipFill>
        <p:spPr>
          <a:xfrm>
            <a:off x="567764" y="1357493"/>
            <a:ext cx="4548259" cy="859316"/>
          </a:xfrm>
          <a:prstGeom prst="rect">
            <a:avLst/>
          </a:prstGeom>
          <a:ln w="3175">
            <a:miter lim="400000"/>
          </a:ln>
        </p:spPr>
      </p:pic>
      <p:sp>
        <p:nvSpPr>
          <p:cNvPr id="17" name="Shape 17"/>
          <p:cNvSpPr>
            <a:spLocks noGrp="1"/>
          </p:cNvSpPr>
          <p:nvPr>
            <p:ph type="sldNum" sz="quarter" idx="2"/>
          </p:nvPr>
        </p:nvSpPr>
        <p:spPr>
          <a:prstGeom prst="rect">
            <a:avLst/>
          </a:prstGeom>
        </p:spPr>
        <p:txBody>
          <a:bodyPr/>
          <a:lstStyle/>
          <a:p>
            <a:fld id="{86CB4B4D-7CA3-9044-876B-883B54F8677D}" type="slidenum">
              <a:rPr>
                <a:latin typeface="Gill Sans Light"/>
                <a:ea typeface="Gill Sans Light"/>
                <a:cs typeface="Gill Sans Light"/>
              </a:rPr>
              <a:pPr/>
              <a:t>‹#›</a:t>
            </a:fld>
            <a:endParaRPr>
              <a:latin typeface="Gill Sans Light"/>
              <a:ea typeface="Gill Sans Light"/>
              <a:cs typeface="Gill Sans Light"/>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24" name="tectonics-red.png"/>
          <p:cNvPicPr>
            <a:picLocks/>
          </p:cNvPicPr>
          <p:nvPr/>
        </p:nvPicPr>
        <p:blipFill>
          <a:blip r:embed="rId2">
            <a:extLst/>
          </a:blip>
          <a:stretch>
            <a:fillRect/>
          </a:stretch>
        </p:blipFill>
        <p:spPr>
          <a:xfrm>
            <a:off x="1" y="-299619"/>
            <a:ext cx="9144001" cy="1680157"/>
          </a:xfrm>
          <a:prstGeom prst="rect">
            <a:avLst/>
          </a:prstGeom>
          <a:ln w="3175">
            <a:miter lim="400000"/>
          </a:ln>
        </p:spPr>
      </p:pic>
      <p:sp>
        <p:nvSpPr>
          <p:cNvPr id="25" name="Shape 25"/>
          <p:cNvSpPr>
            <a:spLocks noGrp="1"/>
          </p:cNvSpPr>
          <p:nvPr>
            <p:ph type="title"/>
          </p:nvPr>
        </p:nvSpPr>
        <p:spPr>
          <a:xfrm>
            <a:off x="2730671" y="578160"/>
            <a:ext cx="6154326" cy="787266"/>
          </a:xfrm>
          <a:prstGeom prst="rect">
            <a:avLst/>
          </a:prstGeom>
        </p:spPr>
        <p:txBody>
          <a:bodyPr anchor="t"/>
          <a:lstStyle>
            <a:lvl1pPr>
              <a:defRPr sz="3200">
                <a:solidFill>
                  <a:srgbClr val="FFFFFF"/>
                </a:solidFill>
                <a:latin typeface="Impact"/>
                <a:ea typeface="Impact"/>
                <a:cs typeface="Impact"/>
                <a:sym typeface="Impact"/>
              </a:defRPr>
            </a:lvl1pPr>
          </a:lstStyle>
          <a:p>
            <a:r>
              <a:rPr lang="en-US" smtClean="0"/>
              <a:t>Click to edit Master title style</a:t>
            </a:r>
            <a:endParaRPr/>
          </a:p>
        </p:txBody>
      </p:sp>
      <p:sp>
        <p:nvSpPr>
          <p:cNvPr id="26" name="Shape 26"/>
          <p:cNvSpPr>
            <a:spLocks noGrp="1"/>
          </p:cNvSpPr>
          <p:nvPr>
            <p:ph type="body" idx="1"/>
          </p:nvPr>
        </p:nvSpPr>
        <p:spPr>
          <a:xfrm>
            <a:off x="300037" y="1976437"/>
            <a:ext cx="8435188" cy="3719513"/>
          </a:xfrm>
          <a:prstGeom prst="rect">
            <a:avLst/>
          </a:prstGeom>
        </p:spPr>
        <p:txBody>
          <a:bodyPr/>
          <a:lstStyle>
            <a:lvl1pPr marL="197809" indent="-197809">
              <a:lnSpc>
                <a:spcPct val="100000"/>
              </a:lnSpc>
              <a:buClrTx/>
              <a:defRPr sz="2500">
                <a:solidFill>
                  <a:srgbClr val="242424"/>
                </a:solidFill>
                <a:latin typeface="Helvetica Light"/>
                <a:ea typeface="Helvetica Light"/>
                <a:cs typeface="Helvetica Light"/>
                <a:sym typeface="Helvetica Light"/>
              </a:defRPr>
            </a:lvl1pPr>
            <a:lvl2pPr marL="554965" indent="-197809">
              <a:lnSpc>
                <a:spcPct val="100000"/>
              </a:lnSpc>
              <a:buClrTx/>
              <a:defRPr sz="2500">
                <a:solidFill>
                  <a:srgbClr val="242424"/>
                </a:solidFill>
                <a:latin typeface="Helvetica Light"/>
                <a:ea typeface="Helvetica Light"/>
                <a:cs typeface="Helvetica Light"/>
                <a:sym typeface="Helvetica Light"/>
              </a:defRPr>
            </a:lvl2pPr>
            <a:lvl3pPr marL="912122" indent="-197809">
              <a:lnSpc>
                <a:spcPct val="100000"/>
              </a:lnSpc>
              <a:buClrTx/>
              <a:defRPr sz="2500">
                <a:solidFill>
                  <a:srgbClr val="242424"/>
                </a:solidFill>
                <a:latin typeface="Helvetica Light"/>
                <a:ea typeface="Helvetica Light"/>
                <a:cs typeface="Helvetica Light"/>
                <a:sym typeface="Helvetica Light"/>
              </a:defRPr>
            </a:lvl3pPr>
            <a:lvl4pPr marL="1269279" indent="-197809">
              <a:lnSpc>
                <a:spcPct val="100000"/>
              </a:lnSpc>
              <a:buClrTx/>
              <a:defRPr sz="2500">
                <a:solidFill>
                  <a:srgbClr val="242424"/>
                </a:solidFill>
                <a:latin typeface="Helvetica Light"/>
                <a:ea typeface="Helvetica Light"/>
                <a:cs typeface="Helvetica Light"/>
                <a:sym typeface="Helvetica Light"/>
              </a:defRPr>
            </a:lvl4pPr>
            <a:lvl5pPr marL="1626435" indent="-197809">
              <a:lnSpc>
                <a:spcPct val="100000"/>
              </a:lnSpc>
              <a:buClrTx/>
              <a:defRPr sz="2500">
                <a:solidFill>
                  <a:srgbClr val="242424"/>
                </a:solidFill>
                <a:latin typeface="Helvetica Light"/>
                <a:ea typeface="Helvetica Light"/>
                <a:cs typeface="Helvetica Light"/>
                <a:sym typeface="Helvetica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pic>
        <p:nvPicPr>
          <p:cNvPr id="27" name="unavco-logo.png"/>
          <p:cNvPicPr>
            <a:picLocks noChangeAspect="1"/>
          </p:cNvPicPr>
          <p:nvPr/>
        </p:nvPicPr>
        <p:blipFill>
          <a:blip r:embed="rId3">
            <a:extLst/>
          </a:blip>
          <a:stretch>
            <a:fillRect/>
          </a:stretch>
        </p:blipFill>
        <p:spPr>
          <a:xfrm>
            <a:off x="488804" y="159785"/>
            <a:ext cx="1791303" cy="338437"/>
          </a:xfrm>
          <a:prstGeom prst="rect">
            <a:avLst/>
          </a:prstGeom>
          <a:ln w="3175">
            <a:miter lim="400000"/>
          </a:ln>
        </p:spPr>
      </p:pic>
      <p:sp>
        <p:nvSpPr>
          <p:cNvPr id="28" name="Shape 28"/>
          <p:cNvSpPr>
            <a:spLocks noGrp="1"/>
          </p:cNvSpPr>
          <p:nvPr>
            <p:ph type="sldNum" sz="quarter" idx="2"/>
          </p:nvPr>
        </p:nvSpPr>
        <p:spPr>
          <a:prstGeom prst="rect">
            <a:avLst/>
          </a:prstGeom>
        </p:spPr>
        <p:txBody>
          <a:bodyPr/>
          <a:lstStyle/>
          <a:p>
            <a:fld id="{86CB4B4D-7CA3-9044-876B-883B54F8677D}" type="slidenum">
              <a:rPr>
                <a:latin typeface="Gill Sans Light"/>
                <a:ea typeface="Gill Sans Light"/>
                <a:cs typeface="Gill Sans Light"/>
              </a:rPr>
              <a:pPr/>
              <a:t>‹#›</a:t>
            </a:fld>
            <a:endParaRPr>
              <a:latin typeface="Gill Sans Light"/>
              <a:ea typeface="Gill Sans Light"/>
              <a:cs typeface="Gill Sans Light"/>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fld id="{86CB4B4D-7CA3-9044-876B-883B54F8677D}" type="slidenum">
              <a:rPr>
                <a:latin typeface="Gill Sans Light"/>
                <a:ea typeface="Gill Sans Light"/>
                <a:cs typeface="Gill Sans Light"/>
              </a:rPr>
              <a:pPr/>
              <a:t>‹#›</a:t>
            </a:fld>
            <a:endParaRPr>
              <a:latin typeface="Gill Sans Light"/>
              <a:ea typeface="Gill Sans Light"/>
              <a:cs typeface="Gill Sans Light"/>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pic>
        <p:nvPicPr>
          <p:cNvPr id="42" name="tectonics-red.png"/>
          <p:cNvPicPr>
            <a:picLocks/>
          </p:cNvPicPr>
          <p:nvPr/>
        </p:nvPicPr>
        <p:blipFill>
          <a:blip r:embed="rId2">
            <a:extLst/>
          </a:blip>
          <a:stretch>
            <a:fillRect/>
          </a:stretch>
        </p:blipFill>
        <p:spPr>
          <a:xfrm>
            <a:off x="1" y="-299619"/>
            <a:ext cx="9144001" cy="1680157"/>
          </a:xfrm>
          <a:prstGeom prst="rect">
            <a:avLst/>
          </a:prstGeom>
          <a:ln w="3175">
            <a:miter lim="400000"/>
          </a:ln>
        </p:spPr>
      </p:pic>
      <p:sp>
        <p:nvSpPr>
          <p:cNvPr id="43" name="Shape 43"/>
          <p:cNvSpPr>
            <a:spLocks noGrp="1"/>
          </p:cNvSpPr>
          <p:nvPr>
            <p:ph type="body" sz="quarter" idx="13"/>
          </p:nvPr>
        </p:nvSpPr>
        <p:spPr>
          <a:xfrm>
            <a:off x="2730671" y="578160"/>
            <a:ext cx="6154326" cy="787266"/>
          </a:xfrm>
          <a:prstGeom prst="rect">
            <a:avLst/>
          </a:prstGeom>
        </p:spPr>
        <p:txBody>
          <a:bodyPr anchor="t"/>
          <a:lstStyle>
            <a:lvl1pPr marL="0" indent="0" algn="ctr">
              <a:lnSpc>
                <a:spcPct val="100000"/>
              </a:lnSpc>
              <a:spcBef>
                <a:spcPts val="0"/>
              </a:spcBef>
              <a:buClrTx/>
              <a:buSzTx/>
              <a:buNone/>
              <a:defRPr sz="3200" cap="all">
                <a:solidFill>
                  <a:srgbClr val="FFFFFF"/>
                </a:solidFill>
                <a:latin typeface="Impact"/>
                <a:ea typeface="Impact"/>
                <a:cs typeface="Impact"/>
                <a:sym typeface="Impact"/>
              </a:defRPr>
            </a:lvl1pPr>
          </a:lstStyle>
          <a:p>
            <a:pPr lvl="0"/>
            <a:r>
              <a:rPr lang="en-US" smtClean="0"/>
              <a:t>Click to edit Master text styles</a:t>
            </a:r>
          </a:p>
        </p:txBody>
      </p:sp>
      <p:pic>
        <p:nvPicPr>
          <p:cNvPr id="44" name="unavco-logo.png"/>
          <p:cNvPicPr>
            <a:picLocks noChangeAspect="1"/>
          </p:cNvPicPr>
          <p:nvPr/>
        </p:nvPicPr>
        <p:blipFill>
          <a:blip r:embed="rId3">
            <a:extLst/>
          </a:blip>
          <a:stretch>
            <a:fillRect/>
          </a:stretch>
        </p:blipFill>
        <p:spPr>
          <a:xfrm>
            <a:off x="488804" y="159785"/>
            <a:ext cx="1791303" cy="338437"/>
          </a:xfrm>
          <a:prstGeom prst="rect">
            <a:avLst/>
          </a:prstGeom>
          <a:ln w="3175">
            <a:miter lim="400000"/>
          </a:ln>
        </p:spPr>
      </p:pic>
      <p:sp>
        <p:nvSpPr>
          <p:cNvPr id="45" name="Shape 45"/>
          <p:cNvSpPr>
            <a:spLocks noGrp="1"/>
          </p:cNvSpPr>
          <p:nvPr>
            <p:ph type="sldNum" sz="quarter" idx="2"/>
          </p:nvPr>
        </p:nvSpPr>
        <p:spPr>
          <a:prstGeom prst="rect">
            <a:avLst/>
          </a:prstGeom>
        </p:spPr>
        <p:txBody>
          <a:bodyPr/>
          <a:lstStyle/>
          <a:p>
            <a:fld id="{86CB4B4D-7CA3-9044-876B-883B54F8677D}" type="slidenum">
              <a:rPr>
                <a:latin typeface="Gill Sans Light"/>
                <a:ea typeface="Gill Sans Light"/>
                <a:cs typeface="Gill Sans Light"/>
              </a:rPr>
              <a:pPr/>
              <a:t>‹#›</a:t>
            </a:fld>
            <a:endParaRPr>
              <a:latin typeface="Gill Sans Light"/>
              <a:ea typeface="Gill Sans Light"/>
              <a:cs typeface="Gill Sans Light"/>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amp; Image">
    <p:spTree>
      <p:nvGrpSpPr>
        <p:cNvPr id="1" name=""/>
        <p:cNvGrpSpPr/>
        <p:nvPr/>
      </p:nvGrpSpPr>
      <p:grpSpPr>
        <a:xfrm>
          <a:off x="0" y="0"/>
          <a:ext cx="0" cy="0"/>
          <a:chOff x="0" y="0"/>
          <a:chExt cx="0" cy="0"/>
        </a:xfrm>
      </p:grpSpPr>
      <p:pic>
        <p:nvPicPr>
          <p:cNvPr id="52" name="tectonics-red.png"/>
          <p:cNvPicPr>
            <a:picLocks/>
          </p:cNvPicPr>
          <p:nvPr/>
        </p:nvPicPr>
        <p:blipFill>
          <a:blip r:embed="rId2">
            <a:extLst/>
          </a:blip>
          <a:stretch>
            <a:fillRect/>
          </a:stretch>
        </p:blipFill>
        <p:spPr>
          <a:xfrm>
            <a:off x="1" y="-299619"/>
            <a:ext cx="9144001" cy="1680157"/>
          </a:xfrm>
          <a:prstGeom prst="rect">
            <a:avLst/>
          </a:prstGeom>
          <a:ln w="3175">
            <a:miter lim="400000"/>
          </a:ln>
        </p:spPr>
      </p:pic>
      <p:sp>
        <p:nvSpPr>
          <p:cNvPr id="53" name="Shape 53"/>
          <p:cNvSpPr>
            <a:spLocks noGrp="1"/>
          </p:cNvSpPr>
          <p:nvPr>
            <p:ph type="pic" sz="half" idx="13"/>
          </p:nvPr>
        </p:nvSpPr>
        <p:spPr>
          <a:xfrm>
            <a:off x="4029439" y="1993754"/>
            <a:ext cx="4672013" cy="3644094"/>
          </a:xfrm>
          <a:prstGeom prst="rect">
            <a:avLst/>
          </a:prstGeom>
          <a:ln w="9525">
            <a:round/>
          </a:ln>
        </p:spPr>
        <p:txBody>
          <a:bodyPr lIns="64288" tIns="32144" rIns="64288" bIns="32144" anchor="t"/>
          <a:lstStyle/>
          <a:p>
            <a:r>
              <a:rPr lang="en-US" smtClean="0"/>
              <a:t>Drag picture to placeholder or click icon to add</a:t>
            </a:r>
            <a:endParaRPr/>
          </a:p>
        </p:txBody>
      </p:sp>
      <p:sp>
        <p:nvSpPr>
          <p:cNvPr id="54" name="Shape 54"/>
          <p:cNvSpPr>
            <a:spLocks noGrp="1"/>
          </p:cNvSpPr>
          <p:nvPr>
            <p:ph type="body" sz="quarter" idx="1"/>
          </p:nvPr>
        </p:nvSpPr>
        <p:spPr>
          <a:xfrm>
            <a:off x="300038" y="1976437"/>
            <a:ext cx="3257551" cy="3719513"/>
          </a:xfrm>
          <a:prstGeom prst="rect">
            <a:avLst/>
          </a:prstGeom>
        </p:spPr>
        <p:txBody>
          <a:bodyPr/>
          <a:lstStyle>
            <a:lvl1pPr marL="195496" indent="-195496">
              <a:lnSpc>
                <a:spcPct val="100000"/>
              </a:lnSpc>
              <a:defRPr sz="1800">
                <a:solidFill>
                  <a:srgbClr val="242424"/>
                </a:solidFill>
                <a:latin typeface="Helvetica Light"/>
                <a:ea typeface="Helvetica Light"/>
                <a:cs typeface="Helvetica Light"/>
                <a:sym typeface="Helvetica Light"/>
              </a:defRPr>
            </a:lvl1pPr>
            <a:lvl2pPr marL="552653" indent="-195496">
              <a:lnSpc>
                <a:spcPct val="100000"/>
              </a:lnSpc>
              <a:defRPr sz="1800">
                <a:solidFill>
                  <a:srgbClr val="242424"/>
                </a:solidFill>
                <a:latin typeface="Helvetica Light"/>
                <a:ea typeface="Helvetica Light"/>
                <a:cs typeface="Helvetica Light"/>
                <a:sym typeface="Helvetica Light"/>
              </a:defRPr>
            </a:lvl2pPr>
            <a:lvl3pPr marL="909809" indent="-195496">
              <a:lnSpc>
                <a:spcPct val="100000"/>
              </a:lnSpc>
              <a:defRPr sz="1800">
                <a:solidFill>
                  <a:srgbClr val="242424"/>
                </a:solidFill>
                <a:latin typeface="Helvetica Light"/>
                <a:ea typeface="Helvetica Light"/>
                <a:cs typeface="Helvetica Light"/>
                <a:sym typeface="Helvetica Light"/>
              </a:defRPr>
            </a:lvl3pPr>
            <a:lvl4pPr marL="1266965" indent="-195496">
              <a:lnSpc>
                <a:spcPct val="100000"/>
              </a:lnSpc>
              <a:defRPr sz="1800">
                <a:solidFill>
                  <a:srgbClr val="242424"/>
                </a:solidFill>
                <a:latin typeface="Helvetica Light"/>
                <a:ea typeface="Helvetica Light"/>
                <a:cs typeface="Helvetica Light"/>
                <a:sym typeface="Helvetica Light"/>
              </a:defRPr>
            </a:lvl4pPr>
            <a:lvl5pPr marL="1624122" indent="-195496">
              <a:lnSpc>
                <a:spcPct val="100000"/>
              </a:lnSpc>
              <a:defRPr sz="1800">
                <a:solidFill>
                  <a:srgbClr val="242424"/>
                </a:solidFill>
                <a:latin typeface="Helvetica Light"/>
                <a:ea typeface="Helvetica Light"/>
                <a:cs typeface="Helvetica Light"/>
                <a:sym typeface="Helvetica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5" name="Shape 55"/>
          <p:cNvSpPr>
            <a:spLocks noGrp="1"/>
          </p:cNvSpPr>
          <p:nvPr>
            <p:ph type="body" sz="quarter" idx="14"/>
          </p:nvPr>
        </p:nvSpPr>
        <p:spPr>
          <a:xfrm>
            <a:off x="2730671" y="578160"/>
            <a:ext cx="6154326" cy="787266"/>
          </a:xfrm>
          <a:prstGeom prst="rect">
            <a:avLst/>
          </a:prstGeom>
        </p:spPr>
        <p:txBody>
          <a:bodyPr anchor="t"/>
          <a:lstStyle>
            <a:lvl1pPr marL="0" indent="0" algn="ctr">
              <a:lnSpc>
                <a:spcPct val="100000"/>
              </a:lnSpc>
              <a:spcBef>
                <a:spcPts val="0"/>
              </a:spcBef>
              <a:buClrTx/>
              <a:buSzTx/>
              <a:buNone/>
              <a:defRPr sz="3200" cap="all">
                <a:solidFill>
                  <a:srgbClr val="FFFFFF"/>
                </a:solidFill>
                <a:latin typeface="Impact"/>
                <a:ea typeface="Impact"/>
                <a:cs typeface="Impact"/>
                <a:sym typeface="Impact"/>
              </a:defRPr>
            </a:lvl1pPr>
          </a:lstStyle>
          <a:p>
            <a:pPr lvl="0"/>
            <a:r>
              <a:rPr lang="en-US" smtClean="0"/>
              <a:t>Click to edit Master text styles</a:t>
            </a:r>
          </a:p>
        </p:txBody>
      </p:sp>
      <p:pic>
        <p:nvPicPr>
          <p:cNvPr id="56" name="unavco-logo.png"/>
          <p:cNvPicPr>
            <a:picLocks noChangeAspect="1"/>
          </p:cNvPicPr>
          <p:nvPr/>
        </p:nvPicPr>
        <p:blipFill>
          <a:blip r:embed="rId3">
            <a:extLst/>
          </a:blip>
          <a:stretch>
            <a:fillRect/>
          </a:stretch>
        </p:blipFill>
        <p:spPr>
          <a:xfrm>
            <a:off x="488804" y="159785"/>
            <a:ext cx="1791303" cy="338437"/>
          </a:xfrm>
          <a:prstGeom prst="rect">
            <a:avLst/>
          </a:prstGeom>
          <a:ln w="3175">
            <a:miter lim="400000"/>
          </a:ln>
        </p:spPr>
      </p:pic>
      <p:sp>
        <p:nvSpPr>
          <p:cNvPr id="57" name="Shape 57"/>
          <p:cNvSpPr>
            <a:spLocks noGrp="1"/>
          </p:cNvSpPr>
          <p:nvPr>
            <p:ph type="sldNum" sz="quarter" idx="2"/>
          </p:nvPr>
        </p:nvSpPr>
        <p:spPr>
          <a:prstGeom prst="rect">
            <a:avLst/>
          </a:prstGeom>
        </p:spPr>
        <p:txBody>
          <a:bodyPr/>
          <a:lstStyle/>
          <a:p>
            <a:fld id="{86CB4B4D-7CA3-9044-876B-883B54F8677D}" type="slidenum">
              <a:rPr>
                <a:latin typeface="Gill Sans Light"/>
                <a:ea typeface="Gill Sans Light"/>
                <a:cs typeface="Gill Sans Light"/>
              </a:rPr>
              <a:pPr/>
              <a:t>‹#›</a:t>
            </a:fld>
            <a:endParaRPr>
              <a:latin typeface="Gill Sans Light"/>
              <a:ea typeface="Gill Sans Light"/>
              <a:cs typeface="Gill Sans Light"/>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0"/>
            <a:ext cx="2133600" cy="365125"/>
          </a:xfrm>
          <a:prstGeom prst="rect">
            <a:avLst/>
          </a:prstGeom>
        </p:spPr>
        <p:txBody>
          <a:bodyPr lIns="64291" tIns="32146" rIns="64291" bIns="32146"/>
          <a:lstStyle/>
          <a:p>
            <a:fld id="{C0B1550E-3ECD-418A-ACF9-6CBA3A8EC65F}" type="datetimeFigureOut">
              <a:rPr lang="en-US" smtClean="0">
                <a:solidFill>
                  <a:prstClr val="black">
                    <a:tint val="75000"/>
                  </a:prstClr>
                </a:solidFill>
                <a:latin typeface="Calibri"/>
              </a:rPr>
              <a:pPr/>
              <a:t>8/14/18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1" y="6356360"/>
            <a:ext cx="2895600" cy="365125"/>
          </a:xfrm>
          <a:prstGeom prst="rect">
            <a:avLst/>
          </a:prstGeom>
        </p:spPr>
        <p:txBody>
          <a:bodyPr lIns="64291" tIns="32146" rIns="64291" bIns="32146"/>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4462260" y="5762625"/>
            <a:ext cx="204329" cy="207745"/>
          </a:xfrm>
        </p:spPr>
        <p:txBody>
          <a:bodyPr/>
          <a:lstStyle/>
          <a:p>
            <a:fld id="{117E3A73-1F8F-4F9A-BEAD-EBE2BC3F72C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57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287746"/>
            <a:ext cx="2133600" cy="365125"/>
          </a:xfrm>
        </p:spPr>
        <p:txBody>
          <a:bodyPr/>
          <a:lstStyle/>
          <a:p>
            <a:fld id="{BD0E7532-6558-2949-8B64-49F3D63F0157}" type="datetimeFigureOut">
              <a:rPr lang="en-US" smtClean="0"/>
              <a:t>8/14/18</a:t>
            </a:fld>
            <a:endParaRPr lang="en-US"/>
          </a:p>
        </p:txBody>
      </p:sp>
      <p:sp>
        <p:nvSpPr>
          <p:cNvPr id="5" name="Footer Placeholder 4"/>
          <p:cNvSpPr>
            <a:spLocks noGrp="1"/>
          </p:cNvSpPr>
          <p:nvPr>
            <p:ph type="ftr" sz="quarter" idx="11"/>
          </p:nvPr>
        </p:nvSpPr>
        <p:spPr>
          <a:xfrm>
            <a:off x="3124201" y="6287746"/>
            <a:ext cx="2895600" cy="365125"/>
          </a:xfrm>
        </p:spPr>
        <p:txBody>
          <a:bodyPr/>
          <a:lstStyle/>
          <a:p>
            <a:endParaRPr lang="en-US"/>
          </a:p>
        </p:txBody>
      </p:sp>
      <p:sp>
        <p:nvSpPr>
          <p:cNvPr id="6" name="Slide Number Placeholder 5"/>
          <p:cNvSpPr>
            <a:spLocks noGrp="1"/>
          </p:cNvSpPr>
          <p:nvPr>
            <p:ph type="sldNum" sz="quarter" idx="12"/>
          </p:nvPr>
        </p:nvSpPr>
        <p:spPr>
          <a:xfrm>
            <a:off x="6553200" y="6287746"/>
            <a:ext cx="2133600" cy="365125"/>
          </a:xfrm>
        </p:spPr>
        <p:txBody>
          <a:bodyPr/>
          <a:lstStyle/>
          <a:p>
            <a:fld id="{D2095A01-13E2-7E4C-9E76-AC791C07FBA4}" type="slidenum">
              <a:rPr lang="en-US" smtClean="0"/>
              <a:t>‹#›</a:t>
            </a:fld>
            <a:endParaRPr lang="en-US"/>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931801"/>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31801"/>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0E7532-6558-2949-8B64-49F3D63F0157}"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920185"/>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0E7532-6558-2949-8B64-49F3D63F0157}" type="datetimeFigureOut">
              <a:rPr lang="en-US" smtClean="0"/>
              <a:t>8/14/18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t>8/14/18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t>8/14/18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51282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839469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D8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35" tIns="45718" rIns="91435" bIns="45718"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5819866"/>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fld id="{BD0E7532-6558-2949-8B64-49F3D63F0157}" type="datetimeFigureOut">
              <a:rPr lang="en-US" smtClean="0"/>
              <a:t>8/14/18</a:t>
            </a:fld>
            <a:endParaRPr lang="en-US"/>
          </a:p>
        </p:txBody>
      </p:sp>
      <p:sp>
        <p:nvSpPr>
          <p:cNvPr id="5" name="Footer Placeholder 4"/>
          <p:cNvSpPr>
            <a:spLocks noGrp="1"/>
          </p:cNvSpPr>
          <p:nvPr>
            <p:ph type="ftr" sz="quarter" idx="3"/>
          </p:nvPr>
        </p:nvSpPr>
        <p:spPr>
          <a:xfrm>
            <a:off x="3124201" y="5819866"/>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819866"/>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fld id="{D2095A01-13E2-7E4C-9E76-AC791C07FBA4}" type="slidenum">
              <a:rPr lang="en-US" smtClean="0"/>
              <a:t>‹#›</a:t>
            </a:fld>
            <a:endParaRPr lang="en-US"/>
          </a:p>
        </p:txBody>
      </p:sp>
      <p:pic>
        <p:nvPicPr>
          <p:cNvPr id="7" name="Picture 6" descr="GETSI_banner_wide.png"/>
          <p:cNvPicPr>
            <a:picLocks noChangeAspect="1"/>
          </p:cNvPicPr>
          <p:nvPr/>
        </p:nvPicPr>
        <p:blipFill rotWithShape="1">
          <a:blip r:embed="rId13">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16096" y="6463858"/>
            <a:ext cx="373662" cy="263743"/>
          </a:xfrm>
          <a:prstGeom prst="rect">
            <a:avLst/>
          </a:prstGeom>
        </p:spPr>
      </p:pic>
      <p:pic>
        <p:nvPicPr>
          <p:cNvPr id="12" name="Picture 11" descr="NSF_Logo.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41530" y="6380811"/>
            <a:ext cx="429834" cy="429834"/>
          </a:xfrm>
          <a:prstGeom prst="rect">
            <a:avLst/>
          </a:prstGeom>
        </p:spPr>
      </p:pic>
      <p:pic>
        <p:nvPicPr>
          <p:cNvPr id="8" name="Picture 7"/>
          <p:cNvPicPr>
            <a:picLocks noChangeAspect="1"/>
          </p:cNvPicPr>
          <p:nvPr/>
        </p:nvPicPr>
        <p:blipFill>
          <a:blip r:embed="rId16"/>
          <a:stretch>
            <a:fillRect/>
          </a:stretch>
        </p:blipFill>
        <p:spPr>
          <a:xfrm>
            <a:off x="6695450" y="6506502"/>
            <a:ext cx="669199" cy="178453"/>
          </a:xfrm>
          <a:prstGeom prst="rect">
            <a:avLst/>
          </a:prstGeom>
        </p:spPr>
      </p:pic>
      <p:pic>
        <p:nvPicPr>
          <p:cNvPr id="13" name="Picture 12"/>
          <p:cNvPicPr>
            <a:picLocks noChangeAspect="1"/>
          </p:cNvPicPr>
          <p:nvPr/>
        </p:nvPicPr>
        <p:blipFill>
          <a:blip r:embed="rId17"/>
          <a:stretch>
            <a:fillRect/>
          </a:stretch>
        </p:blipFill>
        <p:spPr>
          <a:xfrm>
            <a:off x="7410065" y="6448482"/>
            <a:ext cx="233256" cy="294495"/>
          </a:xfrm>
          <a:prstGeom prst="rect">
            <a:avLst/>
          </a:prstGeom>
        </p:spPr>
      </p:pic>
      <p:pic>
        <p:nvPicPr>
          <p:cNvPr id="14" name="Picture 13"/>
          <p:cNvPicPr>
            <a:picLocks noChangeAspect="1"/>
          </p:cNvPicPr>
          <p:nvPr/>
        </p:nvPicPr>
        <p:blipFill>
          <a:blip r:embed="rId18"/>
          <a:stretch>
            <a:fillRect/>
          </a:stretch>
        </p:blipFill>
        <p:spPr>
          <a:xfrm>
            <a:off x="8177346" y="6527245"/>
            <a:ext cx="410898" cy="136966"/>
          </a:xfrm>
          <a:prstGeom prst="rect">
            <a:avLst/>
          </a:prstGeom>
        </p:spPr>
      </p:pic>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177"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52413" y="990601"/>
            <a:ext cx="8643939" cy="1285876"/>
          </a:xfrm>
          <a:prstGeom prst="rect">
            <a:avLst/>
          </a:prstGeom>
          <a:ln w="3175">
            <a:miter lim="400000"/>
          </a:ln>
          <a:extLst>
            <a:ext uri="{C572A759-6A51-4108-AA02-DFA0A04FC94B}">
              <ma14:wrappingTextBoxFlag xmlns:ma14="http://schemas.microsoft.com/office/mac/drawingml/2011/main" val="1"/>
            </a:ext>
          </a:extLst>
        </p:spPr>
        <p:txBody>
          <a:bodyPr lIns="23810" tIns="23810" rIns="23810" bIns="23810" anchor="ctr"/>
          <a:lstStyle/>
          <a:p>
            <a:r>
              <a:t>Title Text</a:t>
            </a:r>
          </a:p>
        </p:txBody>
      </p:sp>
      <p:sp>
        <p:nvSpPr>
          <p:cNvPr id="3" name="Shape 3"/>
          <p:cNvSpPr>
            <a:spLocks noGrp="1"/>
          </p:cNvSpPr>
          <p:nvPr>
            <p:ph type="body" idx="1"/>
          </p:nvPr>
        </p:nvSpPr>
        <p:spPr>
          <a:xfrm>
            <a:off x="252413" y="990600"/>
            <a:ext cx="8643939" cy="4867276"/>
          </a:xfrm>
          <a:prstGeom prst="rect">
            <a:avLst/>
          </a:prstGeom>
          <a:ln w="3175">
            <a:miter lim="400000"/>
          </a:ln>
          <a:extLst>
            <a:ext uri="{C572A759-6A51-4108-AA02-DFA0A04FC94B}">
              <ma14:wrappingTextBoxFlag xmlns:ma14="http://schemas.microsoft.com/office/mac/drawingml/2011/main" val="1"/>
            </a:ext>
          </a:extLst>
        </p:spPr>
        <p:txBody>
          <a:bodyPr lIns="23810" tIns="23810" rIns="23810" bIns="23810" anchor="ct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62260" y="5762625"/>
            <a:ext cx="214721" cy="211593"/>
          </a:xfrm>
          <a:prstGeom prst="rect">
            <a:avLst/>
          </a:prstGeom>
          <a:ln w="3175">
            <a:miter lim="400000"/>
          </a:ln>
        </p:spPr>
        <p:txBody>
          <a:bodyPr wrap="none" lIns="19048" tIns="19048" rIns="19048" bIns="19048">
            <a:spAutoFit/>
          </a:bodyPr>
          <a:lstStyle>
            <a:lvl1pPr>
              <a:defRPr sz="1100"/>
            </a:lvl1pPr>
          </a:lstStyle>
          <a:p>
            <a:pPr algn="ctr" defTabSz="412714" hangingPunct="0"/>
            <a:fld id="{86CB4B4D-7CA3-9044-876B-883B54F8677D}" type="slidenum">
              <a:rPr lang="uk-UA" kern="0" smtClean="0">
                <a:solidFill>
                  <a:srgbClr val="535353"/>
                </a:solidFill>
                <a:latin typeface="Gill Sans Light"/>
                <a:ea typeface="Gill Sans Light"/>
                <a:cs typeface="Gill Sans Light"/>
                <a:sym typeface="Gill Sans Light"/>
              </a:rPr>
              <a:pPr algn="ctr" defTabSz="412714" hangingPunct="0"/>
              <a:t>‹#›</a:t>
            </a:fld>
            <a:endParaRPr lang="uk-UA" kern="0">
              <a:solidFill>
                <a:srgbClr val="535353"/>
              </a:solidFill>
              <a:latin typeface="Gill Sans Light"/>
              <a:ea typeface="Gill Sans Light"/>
              <a:cs typeface="Gill Sans Light"/>
              <a:sym typeface="Gill Sans Ligh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xmlns:p14="http://schemas.microsoft.com/office/powerpoint/2010/main" spd="med"/>
  <p:txStyles>
    <p:titleStyle>
      <a:lvl1pPr marL="0" marR="0" indent="0"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1pPr>
      <a:lvl2pPr marL="0" marR="0" indent="160721"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2pPr>
      <a:lvl3pPr marL="0" marR="0" indent="321440"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3pPr>
      <a:lvl4pPr marL="0" marR="0" indent="482161"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4pPr>
      <a:lvl5pPr marL="0" marR="0" indent="642882"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5pPr>
      <a:lvl6pPr marL="0" marR="0" indent="803602"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6pPr>
      <a:lvl7pPr marL="0" marR="0" indent="964323"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7pPr>
      <a:lvl8pPr marL="0" marR="0" indent="1125044"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8pPr>
      <a:lvl9pPr marL="0" marR="0" indent="1285763" algn="ctr" defTabSz="412714" eaLnBrk="1" latinLnBrk="0" hangingPunct="1">
        <a:lnSpc>
          <a:spcPct val="100000"/>
        </a:lnSpc>
        <a:spcBef>
          <a:spcPts val="0"/>
        </a:spcBef>
        <a:spcAft>
          <a:spcPts val="0"/>
        </a:spcAft>
        <a:buClrTx/>
        <a:buSzTx/>
        <a:buFontTx/>
        <a:buNone/>
        <a:tabLst/>
        <a:defRPr sz="4900" b="0" i="0" u="none" strike="noStrike" cap="all" spc="0" baseline="0">
          <a:ln>
            <a:noFill/>
          </a:ln>
          <a:solidFill>
            <a:srgbClr val="535353"/>
          </a:solidFill>
          <a:uFillTx/>
          <a:latin typeface="+mn-lt"/>
          <a:ea typeface="+mn-ea"/>
          <a:cs typeface="+mn-cs"/>
          <a:sym typeface="Gill Sans Light"/>
        </a:defRPr>
      </a:lvl9pPr>
    </p:titleStyle>
    <p:bodyStyle>
      <a:lvl1pPr marL="196436"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1pPr>
      <a:lvl2pPr marL="553593"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2pPr>
      <a:lvl3pPr marL="910749"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3pPr>
      <a:lvl4pPr marL="1267906"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4pPr>
      <a:lvl5pPr marL="1625062"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5pPr>
      <a:lvl6pPr marL="1982219"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6pPr>
      <a:lvl7pPr marL="2339375"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7pPr>
      <a:lvl8pPr marL="2696532"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8pPr>
      <a:lvl9pPr marL="3053688" marR="0" indent="-196436" algn="l" defTabSz="412714" eaLnBrk="1" latinLnBrk="0" hangingPunct="1">
        <a:lnSpc>
          <a:spcPct val="120000"/>
        </a:lnSpc>
        <a:spcBef>
          <a:spcPts val="2601"/>
        </a:spcBef>
        <a:spcAft>
          <a:spcPts val="0"/>
        </a:spcAft>
        <a:buClr>
          <a:srgbClr val="535353"/>
        </a:buClr>
        <a:buSzPct val="82000"/>
        <a:buFontTx/>
        <a:buChar char="•"/>
        <a:tabLst/>
        <a:defRPr sz="31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1pPr>
      <a:lvl2pPr marL="0" marR="0" indent="160721"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2pPr>
      <a:lvl3pPr marL="0" marR="0" indent="321440"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3pPr>
      <a:lvl4pPr marL="0" marR="0" indent="482161"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4pPr>
      <a:lvl5pPr marL="0" marR="0" indent="642882"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5pPr>
      <a:lvl6pPr marL="0" marR="0" indent="803602"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6pPr>
      <a:lvl7pPr marL="0" marR="0" indent="964323"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7pPr>
      <a:lvl8pPr marL="0" marR="0" indent="1125044"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8pPr>
      <a:lvl9pPr marL="0" marR="0" indent="1285763" algn="ctr" defTabSz="412714"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youtube.com/watch?v=yxLMk120vM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tiff"/><Relationship Id="rId1" Type="http://schemas.openxmlformats.org/officeDocument/2006/relationships/slideLayout" Target="../slideLayouts/slideLayout1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eg"/><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15.xml"/><Relationship Id="rId2"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rc.carleton.edu/gets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23090" y="4611601"/>
            <a:ext cx="4863656" cy="848304"/>
          </a:xfrm>
        </p:spPr>
        <p:txBody>
          <a:bodyPr/>
          <a:lstStyle/>
          <a:p>
            <a:r>
              <a:rPr lang="en-US" sz="3100" b="1" dirty="0" smtClean="0"/>
              <a:t>Introductions &amp; Overview</a:t>
            </a:r>
            <a:endParaRPr lang="en-US" sz="3100" b="1" dirty="0"/>
          </a:p>
          <a:p>
            <a:r>
              <a:rPr lang="en-US" i="1" dirty="0" smtClean="0"/>
              <a:t>August 14-17, 2018</a:t>
            </a:r>
            <a:endParaRPr lang="en-US" i="1" dirty="0"/>
          </a:p>
        </p:txBody>
      </p:sp>
      <p:sp>
        <p:nvSpPr>
          <p:cNvPr id="3" name="Title 2"/>
          <p:cNvSpPr>
            <a:spLocks noGrp="1"/>
          </p:cNvSpPr>
          <p:nvPr>
            <p:ph type="title"/>
          </p:nvPr>
        </p:nvSpPr>
        <p:spPr>
          <a:xfrm>
            <a:off x="396847" y="2744091"/>
            <a:ext cx="8309004" cy="1115902"/>
          </a:xfrm>
        </p:spPr>
        <p:txBody>
          <a:bodyPr/>
          <a:lstStyle/>
          <a:p>
            <a:r>
              <a:rPr lang="en-US" sz="3100" dirty="0"/>
              <a:t>Using kinematic and static GPS in undergraduate field courses</a:t>
            </a:r>
          </a:p>
        </p:txBody>
      </p:sp>
    </p:spTree>
    <p:extLst>
      <p:ext uri="{BB962C8B-B14F-4D97-AF65-F5344CB8AC3E}">
        <p14:creationId xmlns:p14="http://schemas.microsoft.com/office/powerpoint/2010/main" val="14247071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Tuesday</a:t>
            </a:r>
            <a:endParaRPr lang="en-US" dirty="0"/>
          </a:p>
        </p:txBody>
      </p:sp>
      <p:pic>
        <p:nvPicPr>
          <p:cNvPr id="3" name="Picture 2"/>
          <p:cNvPicPr>
            <a:picLocks noChangeAspect="1"/>
          </p:cNvPicPr>
          <p:nvPr/>
        </p:nvPicPr>
        <p:blipFill>
          <a:blip r:embed="rId2"/>
          <a:stretch>
            <a:fillRect/>
          </a:stretch>
        </p:blipFill>
        <p:spPr>
          <a:xfrm>
            <a:off x="433294" y="2059640"/>
            <a:ext cx="8255580" cy="2945653"/>
          </a:xfrm>
          <a:prstGeom prst="rect">
            <a:avLst/>
          </a:prstGeom>
        </p:spPr>
      </p:pic>
    </p:spTree>
    <p:extLst>
      <p:ext uri="{BB962C8B-B14F-4D97-AF65-F5344CB8AC3E}">
        <p14:creationId xmlns:p14="http://schemas.microsoft.com/office/powerpoint/2010/main" val="24533112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Wednesday</a:t>
            </a:r>
            <a:endParaRPr lang="en-US" dirty="0"/>
          </a:p>
        </p:txBody>
      </p:sp>
      <p:pic>
        <p:nvPicPr>
          <p:cNvPr id="3" name="Picture 2"/>
          <p:cNvPicPr>
            <a:picLocks noChangeAspect="1"/>
          </p:cNvPicPr>
          <p:nvPr/>
        </p:nvPicPr>
        <p:blipFill>
          <a:blip r:embed="rId2"/>
          <a:stretch>
            <a:fillRect/>
          </a:stretch>
        </p:blipFill>
        <p:spPr>
          <a:xfrm>
            <a:off x="597648" y="1571151"/>
            <a:ext cx="7903882" cy="5114277"/>
          </a:xfrm>
          <a:prstGeom prst="rect">
            <a:avLst/>
          </a:prstGeom>
        </p:spPr>
      </p:pic>
    </p:spTree>
    <p:extLst>
      <p:ext uri="{BB962C8B-B14F-4D97-AF65-F5344CB8AC3E}">
        <p14:creationId xmlns:p14="http://schemas.microsoft.com/office/powerpoint/2010/main" val="39893355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Thursday</a:t>
            </a:r>
            <a:endParaRPr lang="en-US" dirty="0"/>
          </a:p>
        </p:txBody>
      </p:sp>
      <p:pic>
        <p:nvPicPr>
          <p:cNvPr id="4" name="Picture 3"/>
          <p:cNvPicPr>
            <a:picLocks noChangeAspect="1"/>
          </p:cNvPicPr>
          <p:nvPr/>
        </p:nvPicPr>
        <p:blipFill>
          <a:blip r:embed="rId2"/>
          <a:stretch>
            <a:fillRect/>
          </a:stretch>
        </p:blipFill>
        <p:spPr>
          <a:xfrm>
            <a:off x="642470" y="1869730"/>
            <a:ext cx="7859059" cy="4632222"/>
          </a:xfrm>
          <a:prstGeom prst="rect">
            <a:avLst/>
          </a:prstGeom>
        </p:spPr>
      </p:pic>
    </p:spTree>
    <p:extLst>
      <p:ext uri="{BB962C8B-B14F-4D97-AF65-F5344CB8AC3E}">
        <p14:creationId xmlns:p14="http://schemas.microsoft.com/office/powerpoint/2010/main" val="1057261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Friday</a:t>
            </a:r>
            <a:endParaRPr lang="en-US" dirty="0"/>
          </a:p>
        </p:txBody>
      </p:sp>
      <p:pic>
        <p:nvPicPr>
          <p:cNvPr id="5" name="Picture 4"/>
          <p:cNvPicPr>
            <a:picLocks noChangeAspect="1"/>
          </p:cNvPicPr>
          <p:nvPr/>
        </p:nvPicPr>
        <p:blipFill>
          <a:blip r:embed="rId2"/>
          <a:stretch>
            <a:fillRect/>
          </a:stretch>
        </p:blipFill>
        <p:spPr>
          <a:xfrm>
            <a:off x="502997" y="1960340"/>
            <a:ext cx="8028415" cy="3220811"/>
          </a:xfrm>
          <a:prstGeom prst="rect">
            <a:avLst/>
          </a:prstGeom>
        </p:spPr>
      </p:pic>
    </p:spTree>
    <p:extLst>
      <p:ext uri="{BB962C8B-B14F-4D97-AF65-F5344CB8AC3E}">
        <p14:creationId xmlns:p14="http://schemas.microsoft.com/office/powerpoint/2010/main" val="17714334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00042" y="1976437"/>
            <a:ext cx="8584960" cy="4589660"/>
          </a:xfrm>
        </p:spPr>
        <p:txBody>
          <a:bodyPr/>
          <a:lstStyle/>
          <a:p>
            <a:pPr>
              <a:spcBef>
                <a:spcPts val="1334"/>
              </a:spcBef>
            </a:pPr>
            <a:r>
              <a:rPr lang="en-US" sz="3100" dirty="0"/>
              <a:t>Post-it notes for questions, comments, ideas</a:t>
            </a:r>
          </a:p>
          <a:p>
            <a:pPr>
              <a:spcBef>
                <a:spcPts val="1334"/>
              </a:spcBef>
            </a:pPr>
            <a:r>
              <a:rPr lang="en-US" sz="3100" dirty="0" smtClean="0"/>
              <a:t>Wednesday </a:t>
            </a:r>
            <a:r>
              <a:rPr lang="en-US" sz="3100" dirty="0"/>
              <a:t>Community Presentations Session </a:t>
            </a:r>
          </a:p>
          <a:p>
            <a:pPr lvl="1">
              <a:spcBef>
                <a:spcPts val="1334"/>
              </a:spcBef>
            </a:pPr>
            <a:r>
              <a:rPr lang="en-US" sz="2500" dirty="0"/>
              <a:t>Email Beth your </a:t>
            </a:r>
            <a:r>
              <a:rPr lang="en-US" sz="2500" dirty="0" err="1"/>
              <a:t>pptx</a:t>
            </a:r>
            <a:r>
              <a:rPr lang="en-US" sz="2500" dirty="0"/>
              <a:t> </a:t>
            </a:r>
            <a:r>
              <a:rPr lang="en-US" sz="2500" dirty="0" smtClean="0"/>
              <a:t>Today (ideally) or at least by Wednesday morning</a:t>
            </a:r>
            <a:endParaRPr lang="en-US" sz="2500" dirty="0"/>
          </a:p>
          <a:p>
            <a:pPr lvl="1">
              <a:spcBef>
                <a:spcPts val="1334"/>
              </a:spcBef>
            </a:pPr>
            <a:r>
              <a:rPr lang="en-US" sz="2500" dirty="0"/>
              <a:t>5 min MAX; 5-7 slides recommended</a:t>
            </a:r>
          </a:p>
          <a:p>
            <a:pPr>
              <a:spcBef>
                <a:spcPts val="1334"/>
              </a:spcBef>
            </a:pPr>
            <a:endParaRPr lang="en-US" sz="3100" dirty="0"/>
          </a:p>
        </p:txBody>
      </p:sp>
      <p:sp>
        <p:nvSpPr>
          <p:cNvPr id="5" name="Text Placeholder 4"/>
          <p:cNvSpPr>
            <a:spLocks noGrp="1"/>
          </p:cNvSpPr>
          <p:nvPr>
            <p:ph type="body" sz="quarter" idx="14"/>
          </p:nvPr>
        </p:nvSpPr>
        <p:spPr/>
        <p:txBody>
          <a:bodyPr/>
          <a:lstStyle/>
          <a:p>
            <a:r>
              <a:rPr lang="en-US" dirty="0" smtClean="0"/>
              <a:t>Other stuff</a:t>
            </a:r>
            <a:endParaRPr lang="en-US" dirty="0"/>
          </a:p>
        </p:txBody>
      </p:sp>
    </p:spTree>
    <p:extLst>
      <p:ext uri="{BB962C8B-B14F-4D97-AF65-F5344CB8AC3E}">
        <p14:creationId xmlns:p14="http://schemas.microsoft.com/office/powerpoint/2010/main" val="31618714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5" name="Text Placeholder 4"/>
          <p:cNvSpPr>
            <a:spLocks noGrp="1"/>
          </p:cNvSpPr>
          <p:nvPr>
            <p:ph type="body" idx="1"/>
          </p:nvPr>
        </p:nvSpPr>
        <p:spPr>
          <a:xfrm>
            <a:off x="1494117" y="1976437"/>
            <a:ext cx="7241107" cy="3719513"/>
          </a:xfrm>
        </p:spPr>
        <p:txBody>
          <a:bodyPr/>
          <a:lstStyle/>
          <a:p>
            <a:pPr marL="0" indent="0">
              <a:buNone/>
            </a:pPr>
            <a:r>
              <a:rPr lang="en-US" i="1" dirty="0" smtClean="0">
                <a:hlinkClick r:id="rId2"/>
              </a:rPr>
              <a:t>UNAVCO Explained in 3 Minutes </a:t>
            </a:r>
            <a:r>
              <a:rPr lang="en-US" dirty="0" smtClean="0"/>
              <a:t>video</a:t>
            </a:r>
            <a:endParaRPr lang="en-US" dirty="0"/>
          </a:p>
        </p:txBody>
      </p:sp>
    </p:spTree>
    <p:extLst>
      <p:ext uri="{BB962C8B-B14F-4D97-AF65-F5344CB8AC3E}">
        <p14:creationId xmlns:p14="http://schemas.microsoft.com/office/powerpoint/2010/main" val="37371141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609600"/>
            <a:ext cx="8153400" cy="2620962"/>
          </a:xfrm>
        </p:spPr>
        <p:txBody>
          <a:bodyPr>
            <a:normAutofit/>
          </a:bodyPr>
          <a:lstStyle/>
          <a:p>
            <a:r>
              <a:rPr lang="en-US" sz="3200" dirty="0"/>
              <a:t>A Brief History of Geodesy in Field Education (supported by UNAVCO)</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69853"/>
            <a:ext cx="2819400" cy="63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Documents and Settings\douglasb\Desktop\IUGFS\TLS UNAVCO\2010 AGU_TLS\nsf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519" y="5943599"/>
            <a:ext cx="763681" cy="7636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 and Settings\douglasb\Desktop\IUGFS\TLS UNAVCO\2010 AGU_TLS\TLS_Lodge1.t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544" y="1371600"/>
            <a:ext cx="5060313" cy="3290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7538" y="4953002"/>
            <a:ext cx="8003062" cy="830997"/>
          </a:xfrm>
          <a:prstGeom prst="rect">
            <a:avLst/>
          </a:prstGeom>
          <a:noFill/>
        </p:spPr>
        <p:txBody>
          <a:bodyPr wrap="none" lIns="91388" tIns="45694" rIns="91388" bIns="45694" rtlCol="0">
            <a:spAutoFit/>
          </a:bodyPr>
          <a:lstStyle/>
          <a:p>
            <a:pPr defTabSz="913883"/>
            <a:r>
              <a:rPr lang="en-US" sz="2400" dirty="0">
                <a:solidFill>
                  <a:prstClr val="black"/>
                </a:solidFill>
                <a:latin typeface="Calibri"/>
              </a:rPr>
              <a:t>Bruce Douglas (IU), Nathan </a:t>
            </a:r>
            <a:r>
              <a:rPr lang="en-US" sz="2400" dirty="0" err="1">
                <a:solidFill>
                  <a:prstClr val="black"/>
                </a:solidFill>
                <a:latin typeface="Calibri"/>
              </a:rPr>
              <a:t>Niemi</a:t>
            </a:r>
            <a:r>
              <a:rPr lang="en-US" sz="2400" dirty="0">
                <a:solidFill>
                  <a:prstClr val="black"/>
                </a:solidFill>
                <a:latin typeface="Calibri"/>
              </a:rPr>
              <a:t> &amp; Marin Clark (U. Michigan), </a:t>
            </a:r>
          </a:p>
          <a:p>
            <a:pPr defTabSz="913883"/>
            <a:r>
              <a:rPr lang="en-US" sz="2400" dirty="0">
                <a:solidFill>
                  <a:prstClr val="black"/>
                </a:solidFill>
                <a:latin typeface="Calibri"/>
              </a:rPr>
              <a:t>David Phillips (UNAVCO) + numerous faculty &amp; students</a:t>
            </a:r>
          </a:p>
        </p:txBody>
      </p:sp>
    </p:spTree>
    <p:extLst>
      <p:ext uri="{BB962C8B-B14F-4D97-AF65-F5344CB8AC3E}">
        <p14:creationId xmlns:p14="http://schemas.microsoft.com/office/powerpoint/2010/main" val="1450291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douglasb\Desktop\IUGFS\IUGFS Promo Graphics\IUGFS photos\G429 BD Picks\DSCN02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 y="-20572"/>
            <a:ext cx="9171432" cy="6878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10" y="228600"/>
            <a:ext cx="6917693" cy="1087796"/>
          </a:xfrm>
          <a:prstGeom prst="rect">
            <a:avLst/>
          </a:prstGeom>
          <a:noFill/>
        </p:spPr>
        <p:txBody>
          <a:bodyPr wrap="none" lIns="91388" tIns="45694" rIns="91388" bIns="45694" rtlCol="0">
            <a:spAutoFit/>
          </a:bodyPr>
          <a:lstStyle/>
          <a:p>
            <a:pPr defTabSz="913883"/>
            <a:r>
              <a:rPr lang="en-US" sz="3200" dirty="0">
                <a:solidFill>
                  <a:prstClr val="black"/>
                </a:solidFill>
                <a:latin typeface="Calibri"/>
              </a:rPr>
              <a:t>IUGFS G429 – A Traditional Field Course</a:t>
            </a:r>
          </a:p>
          <a:p>
            <a:pPr defTabSz="913883"/>
            <a:r>
              <a:rPr lang="en-US" sz="3200" i="1" dirty="0">
                <a:solidFill>
                  <a:prstClr val="black"/>
                </a:solidFill>
                <a:latin typeface="Calibri"/>
              </a:rPr>
              <a:t>Cardwell, MT</a:t>
            </a:r>
          </a:p>
        </p:txBody>
      </p:sp>
    </p:spTree>
    <p:extLst>
      <p:ext uri="{BB962C8B-B14F-4D97-AF65-F5344CB8AC3E}">
        <p14:creationId xmlns:p14="http://schemas.microsoft.com/office/powerpoint/2010/main" val="31529479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douglasb\Desktop\IUGFS\IUGFS Promo Graphics\IUGFS photos\G429 BD Picks\DSCN0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8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200" y="5105401"/>
            <a:ext cx="4061926" cy="1087796"/>
          </a:xfrm>
          <a:prstGeom prst="rect">
            <a:avLst/>
          </a:prstGeom>
          <a:noFill/>
        </p:spPr>
        <p:txBody>
          <a:bodyPr wrap="none" lIns="91388" tIns="45694" rIns="91388" bIns="45694" rtlCol="0">
            <a:spAutoFit/>
          </a:bodyPr>
          <a:lstStyle/>
          <a:p>
            <a:pPr marL="456940" indent="-456940" defTabSz="913883">
              <a:buFont typeface="Arial" pitchFamily="34" charset="0"/>
              <a:buChar char="•"/>
            </a:pPr>
            <a:r>
              <a:rPr lang="en-US" sz="3200" dirty="0">
                <a:solidFill>
                  <a:srgbClr val="FFFF00"/>
                </a:solidFill>
                <a:latin typeface="Calibri"/>
              </a:rPr>
              <a:t>Traditional Methods</a:t>
            </a:r>
          </a:p>
          <a:p>
            <a:pPr marL="456940" indent="-456940" defTabSz="913883">
              <a:buFont typeface="Arial" pitchFamily="34" charset="0"/>
              <a:buChar char="•"/>
            </a:pPr>
            <a:r>
              <a:rPr lang="en-US" sz="3200" dirty="0">
                <a:solidFill>
                  <a:srgbClr val="FFFF00"/>
                </a:solidFill>
                <a:latin typeface="Calibri"/>
              </a:rPr>
              <a:t>Individual Work</a:t>
            </a:r>
          </a:p>
        </p:txBody>
      </p:sp>
    </p:spTree>
    <p:extLst>
      <p:ext uri="{BB962C8B-B14F-4D97-AF65-F5344CB8AC3E}">
        <p14:creationId xmlns:p14="http://schemas.microsoft.com/office/powerpoint/2010/main" val="993013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Documents and Settings\douglasb\Desktop\IUGFS\IUGFS Promo Graphics\IUGFS photos\G429 BD Picks\pole canyon study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3" y="0"/>
            <a:ext cx="916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8" y="76201"/>
            <a:ext cx="6022853" cy="400110"/>
          </a:xfrm>
          <a:prstGeom prst="rect">
            <a:avLst/>
          </a:prstGeom>
          <a:noFill/>
        </p:spPr>
        <p:txBody>
          <a:bodyPr wrap="none" lIns="91388" tIns="45694" rIns="91388" bIns="45694" rtlCol="0">
            <a:spAutoFit/>
          </a:bodyPr>
          <a:lstStyle/>
          <a:p>
            <a:pPr defTabSz="913883"/>
            <a:r>
              <a:rPr lang="en-US" sz="2000" dirty="0">
                <a:solidFill>
                  <a:prstClr val="black"/>
                </a:solidFill>
                <a:latin typeface="Calibri"/>
              </a:rPr>
              <a:t>Limitations Associated with Traditional Field Techniques</a:t>
            </a:r>
          </a:p>
        </p:txBody>
      </p:sp>
    </p:spTree>
    <p:extLst>
      <p:ext uri="{BB962C8B-B14F-4D97-AF65-F5344CB8AC3E}">
        <p14:creationId xmlns:p14="http://schemas.microsoft.com/office/powerpoint/2010/main" val="19623444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Where is your field teaching site located?</a:t>
            </a:r>
            <a:r>
              <a:rPr lang="en-US" dirty="0" smtClean="0"/>
              <a:t/>
            </a:r>
            <a:br>
              <a:rPr lang="en-US" dirty="0" smtClean="0"/>
            </a:br>
            <a:r>
              <a:rPr lang="en-US" dirty="0" smtClean="0"/>
              <a:t>(the one you might integrate field geodesy into)</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West coast (CA, OR, WA)</a:t>
            </a:r>
          </a:p>
          <a:p>
            <a:pPr marL="522314" indent="-522314">
              <a:spcBef>
                <a:spcPts val="914"/>
              </a:spcBef>
              <a:buFont typeface="+mj-lt"/>
              <a:buAutoNum type="alphaUcPeriod"/>
            </a:pPr>
            <a:r>
              <a:rPr lang="en-US" b="1" dirty="0" smtClean="0">
                <a:latin typeface="Helvetica"/>
                <a:cs typeface="Helvetica"/>
              </a:rPr>
              <a:t>Rockies/Southwest</a:t>
            </a:r>
          </a:p>
          <a:p>
            <a:pPr marL="522314" indent="-522314">
              <a:spcBef>
                <a:spcPts val="914"/>
              </a:spcBef>
              <a:buFont typeface="+mj-lt"/>
              <a:buAutoNum type="alphaUcPeriod"/>
            </a:pPr>
            <a:r>
              <a:rPr lang="en-US" b="1" dirty="0" smtClean="0">
                <a:latin typeface="Helvetica"/>
                <a:cs typeface="Helvetica"/>
              </a:rPr>
              <a:t>Eastern USA</a:t>
            </a:r>
          </a:p>
          <a:p>
            <a:pPr marL="522314" indent="-522314">
              <a:spcBef>
                <a:spcPts val="914"/>
              </a:spcBef>
              <a:buFont typeface="+mj-lt"/>
              <a:buAutoNum type="alphaUcPeriod"/>
            </a:pPr>
            <a:r>
              <a:rPr lang="en-US" b="1" dirty="0" smtClean="0">
                <a:latin typeface="Helvetica"/>
                <a:cs typeface="Helvetica"/>
              </a:rPr>
              <a:t>Somewhere else</a:t>
            </a:r>
          </a:p>
        </p:txBody>
      </p:sp>
    </p:spTree>
    <p:extLst>
      <p:ext uri="{BB962C8B-B14F-4D97-AF65-F5344CB8AC3E}">
        <p14:creationId xmlns:p14="http://schemas.microsoft.com/office/powerpoint/2010/main" val="29378475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5" name="Picture 3" descr="C:\Documents and Settings\douglasb\Desktop\IUGFS\IUGFS Administration\AAPG2_Douglas G329 G429e G429g\imagesforPoster2\DSC003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91501"/>
            <a:ext cx="7571044" cy="400110"/>
          </a:xfrm>
          <a:prstGeom prst="rect">
            <a:avLst/>
          </a:prstGeom>
          <a:noFill/>
        </p:spPr>
        <p:txBody>
          <a:bodyPr wrap="none" lIns="91388" tIns="45694" rIns="91388" bIns="45694" rtlCol="0">
            <a:spAutoFit/>
          </a:bodyPr>
          <a:lstStyle/>
          <a:p>
            <a:pPr defTabSz="913883"/>
            <a:r>
              <a:rPr lang="en-US" sz="2000" dirty="0">
                <a:solidFill>
                  <a:prstClr val="white"/>
                </a:solidFill>
                <a:latin typeface="Calibri"/>
              </a:rPr>
              <a:t>2009: 1</a:t>
            </a:r>
            <a:r>
              <a:rPr lang="en-US" sz="2000" baseline="30000" dirty="0">
                <a:solidFill>
                  <a:prstClr val="white"/>
                </a:solidFill>
                <a:latin typeface="Calibri"/>
              </a:rPr>
              <a:t>st</a:t>
            </a:r>
            <a:r>
              <a:rPr lang="en-US" sz="2000" dirty="0">
                <a:solidFill>
                  <a:prstClr val="white"/>
                </a:solidFill>
                <a:latin typeface="Calibri"/>
              </a:rPr>
              <a:t> efforts to introduce TLS into IUGFS G429 as one week elective</a:t>
            </a:r>
          </a:p>
        </p:txBody>
      </p:sp>
    </p:spTree>
    <p:extLst>
      <p:ext uri="{BB962C8B-B14F-4D97-AF65-F5344CB8AC3E}">
        <p14:creationId xmlns:p14="http://schemas.microsoft.com/office/powerpoint/2010/main" val="18481795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douglasb\Desktop\IUGFS\TLS UNAVCO\2010 AGU_TLS\DSC003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36" y="-76199"/>
            <a:ext cx="9257792" cy="6943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83723" y="221019"/>
            <a:ext cx="5468164" cy="1815882"/>
          </a:xfrm>
          <a:prstGeom prst="rect">
            <a:avLst/>
          </a:prstGeom>
          <a:noFill/>
        </p:spPr>
        <p:txBody>
          <a:bodyPr wrap="none" lIns="91388" tIns="45694" rIns="91388" bIns="45694" rtlCol="0">
            <a:spAutoFit/>
          </a:bodyPr>
          <a:lstStyle/>
          <a:p>
            <a:pPr marL="456940" indent="-456940" defTabSz="913883">
              <a:buFont typeface="Arial" pitchFamily="34" charset="0"/>
              <a:buChar char="•"/>
            </a:pPr>
            <a:r>
              <a:rPr lang="en-US" sz="2800" dirty="0">
                <a:solidFill>
                  <a:srgbClr val="FFFF00"/>
                </a:solidFill>
                <a:effectLst>
                  <a:outerShdw blurRad="38100" dist="38100" dir="2700000" algn="tl">
                    <a:srgbClr val="000000">
                      <a:alpha val="43137"/>
                    </a:srgbClr>
                  </a:outerShdw>
                </a:effectLst>
                <a:latin typeface="Calibri"/>
              </a:rPr>
              <a:t>Collaborative Learning</a:t>
            </a:r>
          </a:p>
          <a:p>
            <a:pPr marL="456940" indent="-456940" defTabSz="913883">
              <a:buFont typeface="Arial" pitchFamily="34" charset="0"/>
              <a:buChar char="•"/>
            </a:pPr>
            <a:r>
              <a:rPr lang="en-US" sz="2800" dirty="0">
                <a:solidFill>
                  <a:srgbClr val="FFFF00"/>
                </a:solidFill>
                <a:effectLst>
                  <a:outerShdw blurRad="38100" dist="38100" dir="2700000" algn="tl">
                    <a:srgbClr val="000000">
                      <a:alpha val="43137"/>
                    </a:srgbClr>
                  </a:outerShdw>
                </a:effectLst>
                <a:latin typeface="Calibri"/>
              </a:rPr>
              <a:t>Incorporation of Instrumentation</a:t>
            </a:r>
          </a:p>
          <a:p>
            <a:pPr defTabSz="913883"/>
            <a:r>
              <a:rPr lang="en-US" sz="2800" dirty="0">
                <a:solidFill>
                  <a:srgbClr val="FFFF00"/>
                </a:solidFill>
                <a:effectLst>
                  <a:outerShdw blurRad="38100" dist="38100" dir="2700000" algn="tl">
                    <a:srgbClr val="000000">
                      <a:alpha val="43137"/>
                    </a:srgbClr>
                  </a:outerShdw>
                </a:effectLst>
                <a:latin typeface="Calibri"/>
              </a:rPr>
              <a:t>	into traditional field work</a:t>
            </a:r>
          </a:p>
          <a:p>
            <a:pPr defTabSz="913883"/>
            <a:endParaRPr lang="en-US" sz="2800" dirty="0">
              <a:solidFill>
                <a:srgbClr val="FFFF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8203416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3600" dirty="0"/>
              <a:t>Two dozen field education projects since ‘09</a:t>
            </a:r>
          </a:p>
        </p:txBody>
      </p:sp>
      <p:sp>
        <p:nvSpPr>
          <p:cNvPr id="3" name="Content Placeholder 2"/>
          <p:cNvSpPr>
            <a:spLocks noGrp="1"/>
          </p:cNvSpPr>
          <p:nvPr>
            <p:ph idx="1"/>
          </p:nvPr>
        </p:nvSpPr>
        <p:spPr>
          <a:xfrm>
            <a:off x="457200" y="1066811"/>
            <a:ext cx="8229600" cy="4525963"/>
          </a:xfrm>
        </p:spPr>
        <p:txBody>
          <a:bodyPr/>
          <a:lstStyle/>
          <a:p>
            <a:pPr>
              <a:spcBef>
                <a:spcPts val="600"/>
              </a:spcBef>
            </a:pPr>
            <a:r>
              <a:rPr lang="en-US" dirty="0"/>
              <a:t>Indiana University </a:t>
            </a:r>
            <a:r>
              <a:rPr lang="en-US" dirty="0" smtClean="0"/>
              <a:t>(9x)</a:t>
            </a:r>
            <a:endParaRPr lang="en-US" dirty="0"/>
          </a:p>
          <a:p>
            <a:pPr>
              <a:spcBef>
                <a:spcPts val="600"/>
              </a:spcBef>
            </a:pPr>
            <a:r>
              <a:rPr lang="en-US" dirty="0" smtClean="0"/>
              <a:t>University </a:t>
            </a:r>
            <a:r>
              <a:rPr lang="en-US" dirty="0"/>
              <a:t>of Michigan </a:t>
            </a:r>
            <a:r>
              <a:rPr lang="en-US" dirty="0" smtClean="0"/>
              <a:t>(8x</a:t>
            </a:r>
            <a:r>
              <a:rPr lang="en-US" dirty="0"/>
              <a:t>), </a:t>
            </a:r>
            <a:endParaRPr lang="en-US" dirty="0" smtClean="0"/>
          </a:p>
          <a:p>
            <a:pPr>
              <a:spcBef>
                <a:spcPts val="600"/>
              </a:spcBef>
            </a:pPr>
            <a:r>
              <a:rPr lang="en-US" dirty="0" smtClean="0"/>
              <a:t>University </a:t>
            </a:r>
            <a:r>
              <a:rPr lang="en-US" dirty="0"/>
              <a:t>of Houston (3x</a:t>
            </a:r>
            <a:r>
              <a:rPr lang="en-US" dirty="0" smtClean="0"/>
              <a:t>) </a:t>
            </a:r>
          </a:p>
          <a:p>
            <a:pPr>
              <a:spcBef>
                <a:spcPts val="600"/>
              </a:spcBef>
            </a:pPr>
            <a:r>
              <a:rPr lang="en-US" dirty="0" smtClean="0"/>
              <a:t>UC </a:t>
            </a:r>
            <a:r>
              <a:rPr lang="en-US" dirty="0"/>
              <a:t>Santa Cruz, Cal Poly Pomona, U. Saint Thomas, Stanford, NM State </a:t>
            </a:r>
            <a:r>
              <a:rPr lang="en-US" dirty="0" smtClean="0"/>
              <a:t>University, Montana State University</a:t>
            </a:r>
            <a:endParaRPr lang="en-US" dirty="0"/>
          </a:p>
          <a:p>
            <a:pPr>
              <a:spcBef>
                <a:spcPts val="600"/>
              </a:spcBef>
            </a:pPr>
            <a:endParaRPr lang="en-US" dirty="0"/>
          </a:p>
        </p:txBody>
      </p:sp>
      <p:pic>
        <p:nvPicPr>
          <p:cNvPr id="4" name="Picture 3" descr="IMG_405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00"/>
            <a:ext cx="3288632" cy="2466474"/>
          </a:xfrm>
          <a:prstGeom prst="rect">
            <a:avLst/>
          </a:prstGeom>
        </p:spPr>
      </p:pic>
      <p:pic>
        <p:nvPicPr>
          <p:cNvPr id="5" name="Picture 4" descr="IMG_39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286250"/>
            <a:ext cx="3429000" cy="2571750"/>
          </a:xfrm>
          <a:prstGeom prst="rect">
            <a:avLst/>
          </a:prstGeom>
        </p:spPr>
      </p:pic>
    </p:spTree>
    <p:extLst>
      <p:ext uri="{BB962C8B-B14F-4D97-AF65-F5344CB8AC3E}">
        <p14:creationId xmlns:p14="http://schemas.microsoft.com/office/powerpoint/2010/main" val="2837939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p:txBody>
          <a:bodyPr/>
          <a:lstStyle/>
          <a:p>
            <a:pPr marL="359309" indent="-359309" fontAlgn="base">
              <a:buFont typeface="+mj-lt"/>
              <a:buAutoNum type="arabicPeriod"/>
            </a:pPr>
            <a:r>
              <a:rPr lang="en-US" dirty="0"/>
              <a:t>Increase the visibility of field education services available from UNAVCO.</a:t>
            </a:r>
          </a:p>
          <a:p>
            <a:pPr marL="359309" indent="-359309" fontAlgn="base">
              <a:buFont typeface="+mj-lt"/>
              <a:buAutoNum type="arabicPeriod"/>
            </a:pPr>
            <a:r>
              <a:rPr lang="en-US" dirty="0"/>
              <a:t>Provide professional development for technical and pedagogical aspects of field education.</a:t>
            </a:r>
          </a:p>
          <a:p>
            <a:pPr marL="359309" indent="-359309" fontAlgn="base">
              <a:buFont typeface="+mj-lt"/>
              <a:buAutoNum type="arabicPeriod"/>
            </a:pPr>
            <a:r>
              <a:rPr lang="en-US" dirty="0"/>
              <a:t>Make existing and new resources available to the community via online </a:t>
            </a:r>
            <a:r>
              <a:rPr lang="en-US" dirty="0" smtClean="0"/>
              <a:t>pathways – TLS, SfM, GPS</a:t>
            </a:r>
            <a:endParaRPr lang="en-US" dirty="0"/>
          </a:p>
          <a:p>
            <a:pPr marL="359309" indent="-359309">
              <a:buFont typeface="+mj-lt"/>
              <a:buAutoNum type="arabicPeriod"/>
            </a:pPr>
            <a:endParaRPr lang="en-US" dirty="0"/>
          </a:p>
        </p:txBody>
      </p:sp>
      <p:sp>
        <p:nvSpPr>
          <p:cNvPr id="5" name="Text Placeholder 4"/>
          <p:cNvSpPr>
            <a:spLocks noGrp="1"/>
          </p:cNvSpPr>
          <p:nvPr>
            <p:ph type="body" sz="quarter" idx="14"/>
          </p:nvPr>
        </p:nvSpPr>
        <p:spPr>
          <a:xfrm>
            <a:off x="2877063" y="314671"/>
            <a:ext cx="6154326" cy="787266"/>
          </a:xfrm>
        </p:spPr>
        <p:txBody>
          <a:bodyPr/>
          <a:lstStyle/>
          <a:p>
            <a:r>
              <a:rPr lang="en-US" dirty="0"/>
              <a:t>2014 Geodesy Field Education Community Input Workshop</a:t>
            </a:r>
          </a:p>
        </p:txBody>
      </p:sp>
      <p:pic>
        <p:nvPicPr>
          <p:cNvPr id="6" name="Picture Placeholder 5"/>
          <p:cNvPicPr>
            <a:picLocks noGrp="1" noChangeAspect="1"/>
          </p:cNvPicPr>
          <p:nvPr>
            <p:ph type="pic" sz="half" idx="13"/>
          </p:nvPr>
        </p:nvPicPr>
        <p:blipFill>
          <a:blip r:embed="rId2"/>
          <a:srcRect l="1922" r="1922"/>
          <a:stretch>
            <a:fillRect/>
          </a:stretch>
        </p:blipFill>
        <p:spPr>
          <a:prstGeom prst="rect">
            <a:avLst/>
          </a:prstGeom>
        </p:spPr>
      </p:pic>
    </p:spTree>
    <p:extLst>
      <p:ext uri="{BB962C8B-B14F-4D97-AF65-F5344CB8AC3E}">
        <p14:creationId xmlns:p14="http://schemas.microsoft.com/office/powerpoint/2010/main" val="1014475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00129" y="1668755"/>
            <a:ext cx="8584868" cy="4027195"/>
          </a:xfrm>
        </p:spPr>
        <p:txBody>
          <a:bodyPr anchor="t">
            <a:normAutofit fontScale="92500" lnSpcReduction="20000"/>
          </a:bodyPr>
          <a:lstStyle/>
          <a:p>
            <a:pPr marL="0" indent="0">
              <a:buNone/>
            </a:pPr>
            <a:r>
              <a:rPr lang="en-US" sz="2200" u="sng" dirty="0"/>
              <a:t>A Field-Based Curriculum for Quantifying Deformation of the Earth’s Surface with Lasers, GPS and Cameras</a:t>
            </a:r>
          </a:p>
          <a:p>
            <a:pPr>
              <a:spcBef>
                <a:spcPts val="1755"/>
              </a:spcBef>
            </a:pPr>
            <a:r>
              <a:rPr lang="en-US" sz="2200" dirty="0"/>
              <a:t>NSF IUSE (</a:t>
            </a:r>
            <a:r>
              <a:rPr lang="en-US" sz="2200" i="1" dirty="0"/>
              <a:t>Improving Undergraduate STEM Education</a:t>
            </a:r>
            <a:r>
              <a:rPr lang="en-US" sz="2200" dirty="0"/>
              <a:t>)</a:t>
            </a:r>
          </a:p>
          <a:p>
            <a:pPr>
              <a:spcBef>
                <a:spcPts val="1755"/>
              </a:spcBef>
            </a:pPr>
            <a:r>
              <a:rPr lang="en-US" sz="2200" dirty="0"/>
              <a:t>UNAVCO, Indiana University, Idaho State University</a:t>
            </a:r>
          </a:p>
          <a:p>
            <a:pPr>
              <a:spcBef>
                <a:spcPts val="1755"/>
              </a:spcBef>
            </a:pPr>
            <a:r>
              <a:rPr lang="en-US" sz="2200" dirty="0"/>
              <a:t>$300,000 over two years (2016-2018)</a:t>
            </a:r>
          </a:p>
          <a:p>
            <a:pPr>
              <a:spcBef>
                <a:spcPts val="1755"/>
              </a:spcBef>
            </a:pPr>
            <a:r>
              <a:rPr lang="en-US" sz="2200" dirty="0"/>
              <a:t>Two field education modules</a:t>
            </a:r>
          </a:p>
          <a:p>
            <a:pPr lvl="1">
              <a:spcBef>
                <a:spcPts val="1755"/>
              </a:spcBef>
            </a:pPr>
            <a:r>
              <a:rPr lang="en-US" sz="2200" i="1" dirty="0"/>
              <a:t>Analyzing High Resolution Topography w/ TLS and SfM</a:t>
            </a:r>
          </a:p>
          <a:p>
            <a:pPr lvl="1">
              <a:spcBef>
                <a:spcPts val="1755"/>
              </a:spcBef>
            </a:pPr>
            <a:r>
              <a:rPr lang="en-US" sz="2200" i="1" dirty="0"/>
              <a:t>High Precision Positioning w/ Kinematic &amp; Static GPS/GNSS</a:t>
            </a:r>
            <a:endParaRPr lang="en-US" sz="2200" dirty="0"/>
          </a:p>
          <a:p>
            <a:pPr>
              <a:spcBef>
                <a:spcPts val="1755"/>
              </a:spcBef>
            </a:pPr>
            <a:r>
              <a:rPr lang="en-US" sz="2200" dirty="0"/>
              <a:t>Several short courses and workshops for instructors</a:t>
            </a:r>
          </a:p>
        </p:txBody>
      </p:sp>
      <p:sp>
        <p:nvSpPr>
          <p:cNvPr id="4" name="Text Placeholder 3"/>
          <p:cNvSpPr>
            <a:spLocks noGrp="1"/>
          </p:cNvSpPr>
          <p:nvPr>
            <p:ph type="body" sz="quarter" idx="14"/>
          </p:nvPr>
        </p:nvSpPr>
        <p:spPr/>
        <p:txBody>
          <a:bodyPr/>
          <a:lstStyle/>
          <a:p>
            <a:r>
              <a:rPr lang="en-US" dirty="0" smtClean="0"/>
              <a:t>NSF Funding</a:t>
            </a:r>
            <a:endParaRPr lang="en-US" dirty="0"/>
          </a:p>
        </p:txBody>
      </p:sp>
    </p:spTree>
    <p:extLst>
      <p:ext uri="{BB962C8B-B14F-4D97-AF65-F5344CB8AC3E}">
        <p14:creationId xmlns:p14="http://schemas.microsoft.com/office/powerpoint/2010/main" val="26820386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2016 &amp; 2017 short courses</a:t>
            </a:r>
            <a:endParaRPr lang="en-US" dirty="0"/>
          </a:p>
        </p:txBody>
      </p:sp>
      <p:pic>
        <p:nvPicPr>
          <p:cNvPr id="2" name="Picture 1" descr="IMG_34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5" y="2813982"/>
            <a:ext cx="2964734" cy="3969313"/>
          </a:xfrm>
          <a:prstGeom prst="rect">
            <a:avLst/>
          </a:prstGeom>
        </p:spPr>
      </p:pic>
      <p:pic>
        <p:nvPicPr>
          <p:cNvPr id="3" name="Picture 2" descr="IMG_34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999" y="1380367"/>
            <a:ext cx="3795060" cy="2834582"/>
          </a:xfrm>
          <a:prstGeom prst="rect">
            <a:avLst/>
          </a:prstGeom>
        </p:spPr>
      </p:pic>
      <p:pic>
        <p:nvPicPr>
          <p:cNvPr id="7" name="Picture 6" descr="2_TLS-str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646" y="3701396"/>
            <a:ext cx="4146183" cy="3096840"/>
          </a:xfrm>
          <a:prstGeom prst="rect">
            <a:avLst/>
          </a:prstGeom>
        </p:spPr>
      </p:pic>
    </p:spTree>
    <p:extLst>
      <p:ext uri="{BB962C8B-B14F-4D97-AF65-F5344CB8AC3E}">
        <p14:creationId xmlns:p14="http://schemas.microsoft.com/office/powerpoint/2010/main" val="27365157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047584"/>
            <a:ext cx="7772400" cy="1470025"/>
          </a:xfrm>
        </p:spPr>
        <p:txBody>
          <a:bodyPr/>
          <a:lstStyle/>
          <a:p>
            <a:r>
              <a:rPr lang="en-US" dirty="0" smtClean="0"/>
              <a:t>Intro to GETSI-Field Development Model &amp; Guiding Principles</a:t>
            </a:r>
            <a:endParaRPr lang="en-US" dirty="0"/>
          </a:p>
        </p:txBody>
      </p:sp>
      <p:sp>
        <p:nvSpPr>
          <p:cNvPr id="5" name="Subtitle 4"/>
          <p:cNvSpPr>
            <a:spLocks noGrp="1"/>
          </p:cNvSpPr>
          <p:nvPr>
            <p:ph type="subTitle" idx="1"/>
          </p:nvPr>
        </p:nvSpPr>
        <p:spPr>
          <a:xfrm>
            <a:off x="1371600" y="2900947"/>
            <a:ext cx="6400800" cy="3235158"/>
          </a:xfrm>
        </p:spPr>
        <p:txBody>
          <a:bodyPr>
            <a:normAutofit/>
          </a:bodyPr>
          <a:lstStyle/>
          <a:p>
            <a:endParaRPr lang="en-US" sz="2200" dirty="0"/>
          </a:p>
        </p:txBody>
      </p:sp>
    </p:spTree>
    <p:extLst>
      <p:ext uri="{BB962C8B-B14F-4D97-AF65-F5344CB8AC3E}">
        <p14:creationId xmlns:p14="http://schemas.microsoft.com/office/powerpoint/2010/main" val="41326232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GEodesy Tools for Societal Issues GETSI</a:t>
            </a:r>
            <a:endParaRPr lang="en-US" dirty="0"/>
          </a:p>
        </p:txBody>
      </p:sp>
      <p:sp>
        <p:nvSpPr>
          <p:cNvPr id="3" name="Content Placeholder 2"/>
          <p:cNvSpPr>
            <a:spLocks noGrp="1"/>
          </p:cNvSpPr>
          <p:nvPr>
            <p:ph idx="1"/>
          </p:nvPr>
        </p:nvSpPr>
        <p:spPr/>
        <p:txBody>
          <a:bodyPr/>
          <a:lstStyle/>
          <a:p>
            <a:r>
              <a:rPr lang="en-US" i="1" dirty="0"/>
              <a:t>Develop and disseminate teaching and learning materials that feature geodesy data &amp; quantitative skills applied to critical societal issues such as </a:t>
            </a:r>
            <a:r>
              <a:rPr lang="en-US" i="1" u="sng" dirty="0">
                <a:solidFill>
                  <a:srgbClr val="1F497D"/>
                </a:solidFill>
              </a:rPr>
              <a:t>climate chang</a:t>
            </a:r>
            <a:r>
              <a:rPr lang="en-US" i="1" dirty="0">
                <a:solidFill>
                  <a:srgbClr val="1F497D"/>
                </a:solidFill>
              </a:rPr>
              <a:t>e</a:t>
            </a:r>
            <a:r>
              <a:rPr lang="en-US" i="1" dirty="0"/>
              <a:t>, </a:t>
            </a:r>
            <a:r>
              <a:rPr lang="en-US" i="1" u="sng" dirty="0">
                <a:solidFill>
                  <a:srgbClr val="1F497D"/>
                </a:solidFill>
              </a:rPr>
              <a:t>water resources</a:t>
            </a:r>
            <a:r>
              <a:rPr lang="en-US" i="1" dirty="0"/>
              <a:t>, and </a:t>
            </a:r>
            <a:r>
              <a:rPr lang="en-US" i="1" u="sng" dirty="0">
                <a:solidFill>
                  <a:srgbClr val="1F497D"/>
                </a:solidFill>
              </a:rPr>
              <a:t>natural </a:t>
            </a:r>
            <a:r>
              <a:rPr lang="en-US" i="1" u="sng" dirty="0" smtClean="0">
                <a:solidFill>
                  <a:srgbClr val="1F497D"/>
                </a:solidFill>
              </a:rPr>
              <a:t>hazards</a:t>
            </a:r>
          </a:p>
          <a:p>
            <a:r>
              <a:rPr lang="en-US" i="1" dirty="0" smtClean="0"/>
              <a:t>FIELD COLLECTION – integrate geodetic methods into geoscience field learning</a:t>
            </a:r>
            <a:endParaRPr lang="en-US" i="1" u="sng" dirty="0">
              <a:solidFill>
                <a:srgbClr val="1F497D"/>
              </a:solidFill>
            </a:endParaRPr>
          </a:p>
          <a:p>
            <a:endParaRPr lang="en-US" dirty="0"/>
          </a:p>
        </p:txBody>
      </p:sp>
    </p:spTree>
    <p:extLst>
      <p:ext uri="{BB962C8B-B14F-4D97-AF65-F5344CB8AC3E}">
        <p14:creationId xmlns:p14="http://schemas.microsoft.com/office/powerpoint/2010/main" val="36410652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Guided by Earth Science &amp; Climate Literacy Docs</a:t>
            </a:r>
          </a:p>
        </p:txBody>
      </p:sp>
      <p:pic>
        <p:nvPicPr>
          <p:cNvPr id="3" name="Picture 2"/>
          <p:cNvPicPr>
            <a:picLocks noChangeAspect="1"/>
          </p:cNvPicPr>
          <p:nvPr/>
        </p:nvPicPr>
        <p:blipFill rotWithShape="1">
          <a:blip r:embed="rId2"/>
          <a:srcRect t="4449" b="12500"/>
          <a:stretch/>
        </p:blipFill>
        <p:spPr>
          <a:xfrm>
            <a:off x="320842" y="2360467"/>
            <a:ext cx="8472905" cy="3756527"/>
          </a:xfrm>
          <a:prstGeom prst="rect">
            <a:avLst/>
          </a:prstGeom>
        </p:spPr>
      </p:pic>
      <p:pic>
        <p:nvPicPr>
          <p:cNvPr id="4" name="Picture 6" descr="http://www.palmyracove.org/portals/0/ClimateLiteracyPoster-8_5x11_Final4-11_11KB.jpg"/>
          <p:cNvPicPr>
            <a:picLocks noChangeAspect="1" noChangeArrowheads="1"/>
          </p:cNvPicPr>
          <p:nvPr/>
        </p:nvPicPr>
        <p:blipFill rotWithShape="1">
          <a:blip r:embed="rId3">
            <a:extLst>
              <a:ext uri="{28A0092B-C50C-407E-A947-70E740481C1C}">
                <a14:useLocalDpi xmlns:a14="http://schemas.microsoft.com/office/drawing/2010/main" val="0"/>
              </a:ext>
            </a:extLst>
          </a:blip>
          <a:srcRect l="36209" t="12740" b="56977"/>
          <a:stretch/>
        </p:blipFill>
        <p:spPr bwMode="auto">
          <a:xfrm>
            <a:off x="5852695" y="940268"/>
            <a:ext cx="2133600" cy="12922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palmyracove.org/portals/0/es_literacy_6may10_11KB.jpg"/>
          <p:cNvPicPr>
            <a:picLocks noChangeAspect="1" noChangeArrowheads="1"/>
          </p:cNvPicPr>
          <p:nvPr/>
        </p:nvPicPr>
        <p:blipFill rotWithShape="1">
          <a:blip r:embed="rId4">
            <a:extLst>
              <a:ext uri="{28A0092B-C50C-407E-A947-70E740481C1C}">
                <a14:useLocalDpi xmlns:a14="http://schemas.microsoft.com/office/drawing/2010/main" val="0"/>
              </a:ext>
            </a:extLst>
          </a:blip>
          <a:srcRect t="7442" b="62287"/>
          <a:stretch/>
        </p:blipFill>
        <p:spPr bwMode="auto">
          <a:xfrm>
            <a:off x="2072105" y="940268"/>
            <a:ext cx="3114843" cy="129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677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latin typeface="Calibri" charset="0"/>
                <a:ea typeface="ＭＳ Ｐゴシック" charset="0"/>
                <a:cs typeface="ＭＳ Ｐゴシック" charset="0"/>
              </a:rPr>
              <a:t>GETSI </a:t>
            </a:r>
            <a:r>
              <a:rPr lang="en-US" u="sng" dirty="0" smtClean="0">
                <a:latin typeface="Calibri" charset="0"/>
                <a:ea typeface="ＭＳ Ｐゴシック" charset="0"/>
                <a:cs typeface="ＭＳ Ｐゴシック" charset="0"/>
              </a:rPr>
              <a:t>Field Education</a:t>
            </a:r>
            <a:r>
              <a:rPr lang="en-US" dirty="0" smtClean="0">
                <a:latin typeface="Calibri" charset="0"/>
                <a:ea typeface="ＭＳ Ｐゴシック" charset="0"/>
                <a:cs typeface="ＭＳ Ｐゴシック" charset="0"/>
              </a:rPr>
              <a:t> Guiding Principles</a:t>
            </a:r>
            <a:endParaRPr lang="en-US" dirty="0">
              <a:latin typeface="Calibri" charset="0"/>
              <a:ea typeface="ＭＳ Ｐゴシック" charset="0"/>
              <a:cs typeface="ＭＳ Ｐゴシック" charset="0"/>
            </a:endParaRPr>
          </a:p>
        </p:txBody>
      </p:sp>
      <p:sp>
        <p:nvSpPr>
          <p:cNvPr id="23554" name="Content Placeholder 2"/>
          <p:cNvSpPr>
            <a:spLocks noGrp="1"/>
          </p:cNvSpPr>
          <p:nvPr>
            <p:ph idx="1"/>
          </p:nvPr>
        </p:nvSpPr>
        <p:spPr>
          <a:xfrm>
            <a:off x="457200" y="949332"/>
            <a:ext cx="8229600" cy="5160036"/>
          </a:xfrm>
        </p:spPr>
        <p:txBody>
          <a:bodyPr>
            <a:noAutofit/>
          </a:bodyPr>
          <a:lstStyle/>
          <a:p>
            <a:pPr marL="457177" indent="-457177">
              <a:buFont typeface="+mj-lt"/>
              <a:buAutoNum type="alphaUcPeriod"/>
            </a:pPr>
            <a:r>
              <a:rPr lang="en-US" sz="2400" dirty="0">
                <a:latin typeface="Calibri" charset="0"/>
                <a:ea typeface="ＭＳ Ｐゴシック" charset="0"/>
                <a:cs typeface="ＭＳ Ｐゴシック" charset="0"/>
              </a:rPr>
              <a:t>Address one or more </a:t>
            </a:r>
            <a:r>
              <a:rPr lang="en-US" sz="2400" b="1" dirty="0">
                <a:solidFill>
                  <a:srgbClr val="376092"/>
                </a:solidFill>
              </a:rPr>
              <a:t>geodesy-related grand challenges </a:t>
            </a:r>
            <a:r>
              <a:rPr lang="en-US" sz="2400" dirty="0">
                <a:latin typeface="Calibri" charset="0"/>
                <a:ea typeface="ＭＳ Ｐゴシック" charset="0"/>
                <a:cs typeface="ＭＳ Ｐゴシック" charset="0"/>
              </a:rPr>
              <a:t>facing society</a:t>
            </a:r>
          </a:p>
          <a:p>
            <a:pPr marL="457177" indent="-457177">
              <a:buFont typeface="+mj-lt"/>
              <a:buAutoNum type="alphaUcPeriod"/>
            </a:pPr>
            <a:r>
              <a:rPr lang="en-US" sz="2400" dirty="0">
                <a:latin typeface="Calibri" charset="0"/>
                <a:ea typeface="ＭＳ Ｐゴシック" charset="0"/>
                <a:cs typeface="ＭＳ Ｐゴシック" charset="0"/>
              </a:rPr>
              <a:t>Improve student understanding of the nature and methods of geoscience and </a:t>
            </a:r>
            <a:r>
              <a:rPr lang="en-US" sz="2400" b="1" dirty="0">
                <a:solidFill>
                  <a:srgbClr val="376092"/>
                </a:solidFill>
              </a:rPr>
              <a:t>developing geoscientific habits</a:t>
            </a:r>
            <a:r>
              <a:rPr lang="en-US" sz="2400" dirty="0">
                <a:latin typeface="Calibri" charset="0"/>
                <a:ea typeface="ＭＳ Ｐゴシック" charset="0"/>
                <a:cs typeface="ＭＳ Ｐゴシック" charset="0"/>
              </a:rPr>
              <a:t> of mind</a:t>
            </a:r>
          </a:p>
          <a:p>
            <a:pPr marL="457177" indent="-457177">
              <a:buFont typeface="+mj-lt"/>
              <a:buAutoNum type="alphaUcPeriod"/>
            </a:pPr>
            <a:r>
              <a:rPr lang="en-US" sz="2400" dirty="0">
                <a:latin typeface="Calibri" charset="0"/>
                <a:ea typeface="ＭＳ Ｐゴシック" charset="0"/>
                <a:cs typeface="ＭＳ Ｐゴシック" charset="0"/>
              </a:rPr>
              <a:t>Make use of </a:t>
            </a:r>
            <a:r>
              <a:rPr lang="en-US" sz="2400" b="1" dirty="0">
                <a:solidFill>
                  <a:srgbClr val="376092"/>
                </a:solidFill>
              </a:rPr>
              <a:t>authentic and credible geodesy </a:t>
            </a:r>
            <a:r>
              <a:rPr lang="en-US" sz="2400" b="1" u="sng" dirty="0">
                <a:solidFill>
                  <a:srgbClr val="376092"/>
                </a:solidFill>
              </a:rPr>
              <a:t>field methods </a:t>
            </a:r>
            <a:r>
              <a:rPr lang="en-US" sz="2400" b="1" dirty="0">
                <a:solidFill>
                  <a:srgbClr val="376092"/>
                </a:solidFill>
              </a:rPr>
              <a:t>and data </a:t>
            </a:r>
            <a:r>
              <a:rPr lang="en-US" sz="2400" dirty="0">
                <a:latin typeface="Calibri" charset="0"/>
                <a:ea typeface="ＭＳ Ｐゴシック" charset="0"/>
                <a:cs typeface="ＭＳ Ｐゴシック" charset="0"/>
              </a:rPr>
              <a:t>to learn central concepts in the context of geoscience methods of inquiry</a:t>
            </a:r>
          </a:p>
          <a:p>
            <a:pPr marL="457177" indent="-457177">
              <a:buFont typeface="+mj-lt"/>
              <a:buAutoNum type="alphaUcPeriod"/>
            </a:pPr>
            <a:r>
              <a:rPr lang="en-US" sz="2400" dirty="0">
                <a:solidFill>
                  <a:srgbClr val="000000"/>
                </a:solidFill>
              </a:rPr>
              <a:t>Increase student capacity to apply </a:t>
            </a:r>
            <a:r>
              <a:rPr lang="en-US" sz="2400" b="1" dirty="0">
                <a:solidFill>
                  <a:srgbClr val="376092"/>
                </a:solidFill>
              </a:rPr>
              <a:t>quantitative skills </a:t>
            </a:r>
            <a:r>
              <a:rPr lang="en-US" sz="2400" dirty="0">
                <a:solidFill>
                  <a:srgbClr val="000000"/>
                </a:solidFill>
              </a:rPr>
              <a:t>(GETSI) to geoscience learning</a:t>
            </a:r>
            <a:br>
              <a:rPr lang="en-US" sz="2400" dirty="0">
                <a:solidFill>
                  <a:srgbClr val="000000"/>
                </a:solidFill>
              </a:rPr>
            </a:br>
            <a:endParaRPr lang="en-US" sz="2400" dirty="0">
              <a:solidFill>
                <a:schemeClr val="tx1">
                  <a:lumMod val="75000"/>
                  <a:lumOff val="25000"/>
                </a:schemeClr>
              </a:solidFill>
              <a:latin typeface="Calibri" charset="0"/>
              <a:ea typeface="ＭＳ Ｐゴシック" charset="0"/>
              <a:cs typeface="ＭＳ Ｐゴシック" charset="0"/>
            </a:endParaRPr>
          </a:p>
        </p:txBody>
      </p:sp>
      <p:sp>
        <p:nvSpPr>
          <p:cNvPr id="23555" name="TextBox 1"/>
          <p:cNvSpPr txBox="1">
            <a:spLocks noChangeArrowheads="1"/>
          </p:cNvSpPr>
          <p:nvPr/>
        </p:nvSpPr>
        <p:spPr bwMode="auto">
          <a:xfrm>
            <a:off x="3122614" y="6488113"/>
            <a:ext cx="6113181"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115486"/>
                </a:solidFill>
              </a:rPr>
              <a:t>* Referred to as Guiding Principles for Curriculum Design</a:t>
            </a:r>
          </a:p>
        </p:txBody>
      </p:sp>
    </p:spTree>
    <p:extLst>
      <p:ext uri="{BB962C8B-B14F-4D97-AF65-F5344CB8AC3E}">
        <p14:creationId xmlns:p14="http://schemas.microsoft.com/office/powerpoint/2010/main" val="7383312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What is your primary geoscience discipline?</a:t>
            </a:r>
            <a:r>
              <a:rPr lang="en-US" dirty="0" smtClean="0"/>
              <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Geodesy/geophysics</a:t>
            </a:r>
          </a:p>
          <a:p>
            <a:pPr marL="522314" indent="-522314">
              <a:spcBef>
                <a:spcPts val="914"/>
              </a:spcBef>
              <a:buFont typeface="+mj-lt"/>
              <a:buAutoNum type="alphaUcPeriod"/>
            </a:pPr>
            <a:r>
              <a:rPr lang="en-US" b="1" dirty="0" smtClean="0">
                <a:latin typeface="Helvetica"/>
                <a:cs typeface="Helvetica"/>
              </a:rPr>
              <a:t>Structural geology/tectonics</a:t>
            </a:r>
          </a:p>
          <a:p>
            <a:pPr marL="522314" indent="-522314">
              <a:spcBef>
                <a:spcPts val="914"/>
              </a:spcBef>
              <a:buFont typeface="+mj-lt"/>
              <a:buAutoNum type="alphaUcPeriod"/>
            </a:pPr>
            <a:r>
              <a:rPr lang="en-US" b="1" dirty="0" smtClean="0">
                <a:latin typeface="Helvetica"/>
                <a:cs typeface="Helvetica"/>
              </a:rPr>
              <a:t>Geomorphology/surface processes</a:t>
            </a:r>
          </a:p>
          <a:p>
            <a:pPr marL="522314" indent="-522314">
              <a:spcBef>
                <a:spcPts val="914"/>
              </a:spcBef>
              <a:buFont typeface="+mj-lt"/>
              <a:buAutoNum type="alphaUcPeriod"/>
            </a:pPr>
            <a:r>
              <a:rPr lang="en-US" b="1" dirty="0" smtClean="0">
                <a:latin typeface="Helvetica"/>
                <a:cs typeface="Helvetica"/>
              </a:rPr>
              <a:t>Something else</a:t>
            </a:r>
          </a:p>
        </p:txBody>
      </p:sp>
    </p:spTree>
    <p:extLst>
      <p:ext uri="{BB962C8B-B14F-4D97-AF65-F5344CB8AC3E}">
        <p14:creationId xmlns:p14="http://schemas.microsoft.com/office/powerpoint/2010/main" val="4271436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Calibri" charset="0"/>
                <a:ea typeface="ＭＳ Ｐゴシック" charset="0"/>
                <a:cs typeface="ＭＳ Ｐゴシック" charset="0"/>
              </a:rPr>
              <a:t>Pedagogic Goals</a:t>
            </a:r>
          </a:p>
        </p:txBody>
      </p:sp>
      <p:sp>
        <p:nvSpPr>
          <p:cNvPr id="24578" name="Content Placeholder 2"/>
          <p:cNvSpPr>
            <a:spLocks noGrp="1"/>
          </p:cNvSpPr>
          <p:nvPr>
            <p:ph idx="1"/>
          </p:nvPr>
        </p:nvSpPr>
        <p:spPr>
          <a:xfrm>
            <a:off x="457200" y="1698458"/>
            <a:ext cx="8229600" cy="3522663"/>
          </a:xfrm>
        </p:spPr>
        <p:txBody>
          <a:bodyPr>
            <a:normAutofit fontScale="92500" lnSpcReduction="20000"/>
          </a:bodyPr>
          <a:lstStyle/>
          <a:p>
            <a:r>
              <a:rPr lang="en-US" dirty="0">
                <a:latin typeface="Calibri" charset="0"/>
                <a:ea typeface="ＭＳ Ｐゴシック" charset="0"/>
                <a:cs typeface="ＭＳ Ｐゴシック" charset="0"/>
              </a:rPr>
              <a:t>Engaged, student centered, research based pedagogy supports higher order learning</a:t>
            </a:r>
          </a:p>
          <a:p>
            <a:r>
              <a:rPr lang="en-US" dirty="0">
                <a:latin typeface="Calibri" charset="0"/>
                <a:ea typeface="ＭＳ Ｐゴシック" charset="0"/>
                <a:cs typeface="ＭＳ Ｐゴシック" charset="0"/>
              </a:rPr>
              <a:t>Alignment of goals, materials and assessments supports and documents learning</a:t>
            </a:r>
          </a:p>
          <a:p>
            <a:r>
              <a:rPr lang="en-US" dirty="0">
                <a:latin typeface="Calibri" charset="0"/>
                <a:ea typeface="ＭＳ Ｐゴシック" charset="0"/>
                <a:cs typeface="ＭＳ Ｐゴシック" charset="0"/>
              </a:rPr>
              <a:t>Develops scientific thinking and an understanding of the process of science</a:t>
            </a:r>
          </a:p>
          <a:p>
            <a:r>
              <a:rPr lang="en-US" dirty="0">
                <a:latin typeface="Calibri" charset="0"/>
                <a:ea typeface="ＭＳ Ｐゴシック" charset="0"/>
                <a:cs typeface="ＭＳ Ｐゴシック" charset="0"/>
              </a:rPr>
              <a:t>Materials can be used successfully in multiple settings</a:t>
            </a:r>
          </a:p>
        </p:txBody>
      </p:sp>
    </p:spTree>
    <p:extLst>
      <p:ext uri="{BB962C8B-B14F-4D97-AF65-F5344CB8AC3E}">
        <p14:creationId xmlns:p14="http://schemas.microsoft.com/office/powerpoint/2010/main" val="1643028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atin typeface="Calibri" charset="0"/>
                <a:ea typeface="ＭＳ Ｐゴシック" charset="0"/>
                <a:cs typeface="ＭＳ Ｐゴシック" charset="0"/>
              </a:rPr>
              <a:t>Implementation Goals</a:t>
            </a:r>
          </a:p>
        </p:txBody>
      </p:sp>
      <p:sp>
        <p:nvSpPr>
          <p:cNvPr id="25602" name="Content Placeholder 2"/>
          <p:cNvSpPr>
            <a:spLocks noGrp="1"/>
          </p:cNvSpPr>
          <p:nvPr>
            <p:ph idx="1"/>
          </p:nvPr>
        </p:nvSpPr>
        <p:spPr>
          <a:xfrm>
            <a:off x="457200" y="1483895"/>
            <a:ext cx="8229600" cy="4231333"/>
          </a:xfrm>
        </p:spPr>
        <p:txBody>
          <a:bodyPr>
            <a:normAutofit/>
          </a:bodyPr>
          <a:lstStyle/>
          <a:p>
            <a:r>
              <a:rPr lang="en-US" dirty="0">
                <a:latin typeface="Calibri" charset="0"/>
                <a:ea typeface="ＭＳ Ｐゴシック" charset="0"/>
                <a:cs typeface="ＭＳ Ｐゴシック" charset="0"/>
              </a:rPr>
              <a:t>Materials are used widely by faculty across the country</a:t>
            </a:r>
          </a:p>
          <a:p>
            <a:r>
              <a:rPr lang="en-US" dirty="0" smtClean="0">
                <a:latin typeface="Calibri" charset="0"/>
                <a:ea typeface="ＭＳ Ｐゴシック" charset="0"/>
                <a:cs typeface="ＭＳ Ｐゴシック" charset="0"/>
              </a:rPr>
              <a:t>Learning </a:t>
            </a:r>
            <a:r>
              <a:rPr lang="en-US" dirty="0">
                <a:latin typeface="Calibri" charset="0"/>
                <a:ea typeface="ＭＳ Ｐゴシック" charset="0"/>
                <a:cs typeface="ＭＳ Ｐゴシック" charset="0"/>
              </a:rPr>
              <a:t>by students can be documented to show increased higher level understanding of sustainability and geoscience </a:t>
            </a:r>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6224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319171"/>
            <a:ext cx="8229600" cy="673100"/>
          </a:xfrm>
        </p:spPr>
        <p:txBody>
          <a:bodyPr/>
          <a:lstStyle/>
          <a:p>
            <a:r>
              <a:rPr lang="en-US" dirty="0">
                <a:latin typeface="Calibri" charset="0"/>
                <a:ea typeface="ＭＳ Ｐゴシック" charset="0"/>
                <a:cs typeface="ＭＳ Ｐゴシック" charset="0"/>
              </a:rPr>
              <a:t>Linking Goals and Process: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Materials Design Rubric</a:t>
            </a:r>
          </a:p>
        </p:txBody>
      </p:sp>
      <p:sp>
        <p:nvSpPr>
          <p:cNvPr id="26626" name="Content Placeholder 2"/>
          <p:cNvSpPr>
            <a:spLocks noGrp="1"/>
          </p:cNvSpPr>
          <p:nvPr>
            <p:ph idx="1"/>
          </p:nvPr>
        </p:nvSpPr>
        <p:spPr>
          <a:xfrm>
            <a:off x="457200" y="1697789"/>
            <a:ext cx="8229600" cy="4936375"/>
          </a:xfrm>
        </p:spPr>
        <p:txBody>
          <a:bodyPr/>
          <a:lstStyle/>
          <a:p>
            <a:pPr marL="514324" indent="-514324">
              <a:buFont typeface="+mj-lt"/>
              <a:buAutoNum type="arabicPeriod"/>
            </a:pPr>
            <a:r>
              <a:rPr lang="en-US" dirty="0">
                <a:latin typeface="Calibri" charset="0"/>
                <a:ea typeface="ＭＳ Ｐゴシック" charset="0"/>
                <a:cs typeface="ＭＳ Ｐゴシック" charset="0"/>
              </a:rPr>
              <a:t>Guiding Principles</a:t>
            </a:r>
            <a:endParaRPr lang="en-US" baseline="30000" dirty="0">
              <a:latin typeface="Calibri" charset="0"/>
              <a:ea typeface="ＭＳ Ｐゴシック" charset="0"/>
              <a:cs typeface="ＭＳ Ｐゴシック" charset="0"/>
            </a:endParaRPr>
          </a:p>
          <a:p>
            <a:pPr marL="514324" indent="-514324">
              <a:buFont typeface="+mj-lt"/>
              <a:buAutoNum type="arabicPeriod"/>
            </a:pPr>
            <a:r>
              <a:rPr lang="en-US" dirty="0">
                <a:latin typeface="Calibri" charset="0"/>
                <a:ea typeface="ＭＳ Ｐゴシック" charset="0"/>
                <a:cs typeface="ＭＳ Ｐゴシック" charset="0"/>
              </a:rPr>
              <a:t>Learning </a:t>
            </a:r>
            <a:r>
              <a:rPr lang="en-US" dirty="0" smtClean="0">
                <a:latin typeface="Calibri" charset="0"/>
                <a:ea typeface="ＭＳ Ｐゴシック" charset="0"/>
                <a:cs typeface="ＭＳ Ｐゴシック" charset="0"/>
              </a:rPr>
              <a:t>Goals </a:t>
            </a:r>
            <a:r>
              <a:rPr lang="en-US" dirty="0">
                <a:latin typeface="Calibri" charset="0"/>
                <a:ea typeface="ＭＳ Ｐゴシック" charset="0"/>
                <a:cs typeface="ＭＳ Ｐゴシック" charset="0"/>
              </a:rPr>
              <a:t>and Outcomes</a:t>
            </a:r>
          </a:p>
          <a:p>
            <a:pPr marL="514324" indent="-514324">
              <a:buFont typeface="+mj-lt"/>
              <a:buAutoNum type="arabicPeriod"/>
            </a:pPr>
            <a:r>
              <a:rPr lang="en-US" dirty="0">
                <a:latin typeface="Calibri" charset="0"/>
                <a:ea typeface="ＭＳ Ｐゴシック" charset="0"/>
                <a:cs typeface="ＭＳ Ｐゴシック" charset="0"/>
              </a:rPr>
              <a:t>Assessment and Measurement</a:t>
            </a:r>
          </a:p>
          <a:p>
            <a:pPr marL="514324" indent="-514324">
              <a:buFont typeface="+mj-lt"/>
              <a:buAutoNum type="arabicPeriod"/>
            </a:pPr>
            <a:r>
              <a:rPr lang="en-US" dirty="0">
                <a:latin typeface="Calibri" charset="0"/>
                <a:ea typeface="ＭＳ Ｐゴシック" charset="0"/>
                <a:cs typeface="ＭＳ Ｐゴシック" charset="0"/>
              </a:rPr>
              <a:t>Resources and Materials</a:t>
            </a:r>
          </a:p>
          <a:p>
            <a:pPr marL="514324" indent="-514324">
              <a:buFont typeface="+mj-lt"/>
              <a:buAutoNum type="arabicPeriod"/>
            </a:pPr>
            <a:r>
              <a:rPr lang="en-US" dirty="0">
                <a:latin typeface="Calibri" charset="0"/>
                <a:ea typeface="ＭＳ Ｐゴシック" charset="0"/>
                <a:cs typeface="ＭＳ Ｐゴシック" charset="0"/>
              </a:rPr>
              <a:t>Instructional Strategies</a:t>
            </a:r>
          </a:p>
          <a:p>
            <a:pPr marL="514324" indent="-514324">
              <a:buFont typeface="+mj-lt"/>
              <a:buAutoNum type="arabicPeriod"/>
            </a:pPr>
            <a:r>
              <a:rPr lang="en-US" dirty="0" smtClean="0">
                <a:latin typeface="Calibri" charset="0"/>
                <a:ea typeface="ＭＳ Ｐゴシック" charset="0"/>
                <a:cs typeface="ＭＳ Ｐゴシック" charset="0"/>
              </a:rPr>
              <a:t>Alignment</a:t>
            </a:r>
          </a:p>
        </p:txBody>
      </p:sp>
      <p:pic>
        <p:nvPicPr>
          <p:cNvPr id="5" name="Picture 4"/>
          <p:cNvPicPr>
            <a:picLocks noChangeAspect="1"/>
          </p:cNvPicPr>
          <p:nvPr/>
        </p:nvPicPr>
        <p:blipFill>
          <a:blip r:embed="rId2"/>
          <a:stretch>
            <a:fillRect/>
          </a:stretch>
        </p:blipFill>
        <p:spPr>
          <a:xfrm>
            <a:off x="6265332" y="196146"/>
            <a:ext cx="2634545" cy="3621550"/>
          </a:xfrm>
          <a:prstGeom prst="rect">
            <a:avLst/>
          </a:prstGeom>
        </p:spPr>
      </p:pic>
    </p:spTree>
    <p:extLst>
      <p:ext uri="{BB962C8B-B14F-4D97-AF65-F5344CB8AC3E}">
        <p14:creationId xmlns:p14="http://schemas.microsoft.com/office/powerpoint/2010/main" val="1262059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335548"/>
            <a:ext cx="8229600" cy="673100"/>
          </a:xfrm>
        </p:spPr>
        <p:txBody>
          <a:bodyPr/>
          <a:lstStyle/>
          <a:p>
            <a:r>
              <a:rPr lang="en-US" dirty="0">
                <a:latin typeface="Calibri" charset="0"/>
                <a:ea typeface="ＭＳ Ｐゴシック" charset="0"/>
                <a:cs typeface="ＭＳ Ｐゴシック" charset="0"/>
              </a:rPr>
              <a:t>Linking Goals and Process:</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Part 2: Testing and Publishing</a:t>
            </a:r>
          </a:p>
        </p:txBody>
      </p:sp>
      <p:sp>
        <p:nvSpPr>
          <p:cNvPr id="27650" name="Content Placeholder 2"/>
          <p:cNvSpPr>
            <a:spLocks noGrp="1"/>
          </p:cNvSpPr>
          <p:nvPr>
            <p:ph idx="1"/>
          </p:nvPr>
        </p:nvSpPr>
        <p:spPr>
          <a:xfrm>
            <a:off x="457200" y="1837489"/>
            <a:ext cx="8229600" cy="3522663"/>
          </a:xfrm>
        </p:spPr>
        <p:txBody>
          <a:bodyPr/>
          <a:lstStyle/>
          <a:p>
            <a:r>
              <a:rPr lang="en-US" dirty="0">
                <a:latin typeface="Calibri" charset="0"/>
                <a:ea typeface="ＭＳ Ｐゴシック" charset="0"/>
                <a:cs typeface="ＭＳ Ｐゴシック" charset="0"/>
              </a:rPr>
              <a:t>Collection of assessment data</a:t>
            </a:r>
          </a:p>
          <a:p>
            <a:r>
              <a:rPr lang="en-US" dirty="0">
                <a:latin typeface="Calibri" charset="0"/>
                <a:ea typeface="ＭＳ Ｐゴシック" charset="0"/>
                <a:cs typeface="ＭＳ Ｐゴシック" charset="0"/>
              </a:rPr>
              <a:t>Revision of materials</a:t>
            </a:r>
          </a:p>
          <a:p>
            <a:r>
              <a:rPr lang="en-US" dirty="0">
                <a:latin typeface="Calibri" charset="0"/>
                <a:ea typeface="ＭＳ Ｐゴシック" charset="0"/>
                <a:cs typeface="ＭＳ Ｐゴシック" charset="0"/>
              </a:rPr>
              <a:t>Publication of teaching materials and supporting information for faculty </a:t>
            </a:r>
          </a:p>
          <a:p>
            <a:r>
              <a:rPr lang="en-US" dirty="0" smtClean="0">
                <a:latin typeface="Calibri" charset="0"/>
                <a:ea typeface="ＭＳ Ｐゴシック" charset="0"/>
                <a:cs typeface="ＭＳ Ｐゴシック" charset="0"/>
              </a:rPr>
              <a:t>“Instructor Stories” document </a:t>
            </a:r>
            <a:r>
              <a:rPr lang="en-US" dirty="0">
                <a:latin typeface="Calibri" charset="0"/>
                <a:ea typeface="ＭＳ Ｐゴシック" charset="0"/>
                <a:cs typeface="ＭＳ Ｐゴシック" charset="0"/>
              </a:rPr>
              <a:t>implementation at </a:t>
            </a:r>
            <a:r>
              <a:rPr lang="en-US" dirty="0" smtClean="0">
                <a:latin typeface="Calibri" charset="0"/>
                <a:ea typeface="ＭＳ Ｐゴシック" charset="0"/>
                <a:cs typeface="ＭＳ Ｐゴシック" charset="0"/>
              </a:rPr>
              <a:t>different institutions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16061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teaching resources</a:t>
            </a:r>
            <a:endParaRPr lang="en-US" dirty="0"/>
          </a:p>
        </p:txBody>
      </p:sp>
      <p:sp>
        <p:nvSpPr>
          <p:cNvPr id="3" name="Content Placeholder 2"/>
          <p:cNvSpPr>
            <a:spLocks noGrp="1"/>
          </p:cNvSpPr>
          <p:nvPr>
            <p:ph idx="1"/>
          </p:nvPr>
        </p:nvSpPr>
        <p:spPr/>
        <p:txBody>
          <a:bodyPr/>
          <a:lstStyle/>
          <a:p>
            <a:r>
              <a:rPr lang="en-US" dirty="0">
                <a:hlinkClick r:id="rId2"/>
              </a:rPr>
              <a:t>http://serc.carleton.edu/</a:t>
            </a:r>
            <a:r>
              <a:rPr lang="en-US" dirty="0" smtClean="0">
                <a:hlinkClick r:id="rId2"/>
              </a:rPr>
              <a:t>getsi</a:t>
            </a:r>
            <a:r>
              <a:rPr lang="en-US" dirty="0" smtClean="0"/>
              <a:t> </a:t>
            </a:r>
            <a:endParaRPr lang="en-US" dirty="0"/>
          </a:p>
        </p:txBody>
      </p:sp>
    </p:spTree>
    <p:extLst>
      <p:ext uri="{BB962C8B-B14F-4D97-AF65-F5344CB8AC3E}">
        <p14:creationId xmlns:p14="http://schemas.microsoft.com/office/powerpoint/2010/main" val="15652842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1205085" y="1976437"/>
            <a:ext cx="6428417" cy="3719513"/>
          </a:xfrm>
        </p:spPr>
        <p:txBody>
          <a:bodyPr/>
          <a:lstStyle/>
          <a:p>
            <a:pPr>
              <a:spcBef>
                <a:spcPts val="492"/>
              </a:spcBef>
            </a:pPr>
            <a:r>
              <a:rPr lang="en-US" sz="2500" dirty="0" smtClean="0"/>
              <a:t>How many people have PCs w/ ArcGIS?</a:t>
            </a:r>
            <a:br>
              <a:rPr lang="en-US" sz="2500" dirty="0" smtClean="0"/>
            </a:br>
            <a:endParaRPr lang="en-US" sz="2500" dirty="0" smtClean="0"/>
          </a:p>
          <a:p>
            <a:pPr>
              <a:spcBef>
                <a:spcPts val="492"/>
              </a:spcBef>
            </a:pPr>
            <a:r>
              <a:rPr lang="en-US" sz="2500" dirty="0" smtClean="0"/>
              <a:t>Tonight </a:t>
            </a:r>
            <a:r>
              <a:rPr lang="mr-IN" sz="2500" dirty="0" smtClean="0"/>
              <a:t>–</a:t>
            </a:r>
            <a:r>
              <a:rPr lang="en-US" sz="2500" dirty="0" smtClean="0"/>
              <a:t> other activities?</a:t>
            </a:r>
          </a:p>
          <a:p>
            <a:pPr lvl="1">
              <a:spcBef>
                <a:spcPts val="492"/>
              </a:spcBef>
            </a:pPr>
            <a:r>
              <a:rPr lang="en-US" sz="2500" dirty="0" smtClean="0"/>
              <a:t>Back to hotel directly</a:t>
            </a:r>
          </a:p>
          <a:p>
            <a:pPr lvl="1">
              <a:spcBef>
                <a:spcPts val="492"/>
              </a:spcBef>
            </a:pPr>
            <a:r>
              <a:rPr lang="en-US" sz="2500" dirty="0" smtClean="0"/>
              <a:t>Back to hotel via grocery/beer stop</a:t>
            </a:r>
          </a:p>
          <a:p>
            <a:pPr lvl="1">
              <a:spcBef>
                <a:spcPts val="492"/>
              </a:spcBef>
            </a:pPr>
            <a:r>
              <a:rPr lang="en-US" sz="2500" dirty="0" smtClean="0"/>
              <a:t>Head downtown for awhile</a:t>
            </a:r>
          </a:p>
          <a:p>
            <a:pPr lvl="1">
              <a:spcBef>
                <a:spcPts val="492"/>
              </a:spcBef>
            </a:pPr>
            <a:endParaRPr lang="en-US" sz="2500" dirty="0" smtClean="0"/>
          </a:p>
        </p:txBody>
      </p:sp>
      <p:sp>
        <p:nvSpPr>
          <p:cNvPr id="4" name="Text Placeholder 3"/>
          <p:cNvSpPr>
            <a:spLocks noGrp="1"/>
          </p:cNvSpPr>
          <p:nvPr>
            <p:ph type="body" sz="quarter" idx="14"/>
          </p:nvPr>
        </p:nvSpPr>
        <p:spPr/>
        <p:txBody>
          <a:bodyPr/>
          <a:lstStyle/>
          <a:p>
            <a:r>
              <a:rPr lang="en-US" dirty="0" smtClean="0"/>
              <a:t>Other logistics</a:t>
            </a:r>
            <a:endParaRPr lang="en-US" dirty="0"/>
          </a:p>
        </p:txBody>
      </p:sp>
    </p:spTree>
    <p:extLst>
      <p:ext uri="{BB962C8B-B14F-4D97-AF65-F5344CB8AC3E}">
        <p14:creationId xmlns:p14="http://schemas.microsoft.com/office/powerpoint/2010/main" val="17773516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1205085" y="1976437"/>
            <a:ext cx="6428417" cy="3719513"/>
          </a:xfrm>
        </p:spPr>
        <p:txBody>
          <a:bodyPr/>
          <a:lstStyle/>
          <a:p>
            <a:pPr>
              <a:spcBef>
                <a:spcPts val="492"/>
              </a:spcBef>
            </a:pPr>
            <a:r>
              <a:rPr lang="en-US" sz="2500" dirty="0" smtClean="0"/>
              <a:t>Meet hotel foyer 7:40 am</a:t>
            </a:r>
            <a:br>
              <a:rPr lang="en-US" sz="2500" dirty="0" smtClean="0"/>
            </a:br>
            <a:endParaRPr lang="en-US" sz="2500" dirty="0" smtClean="0"/>
          </a:p>
          <a:p>
            <a:pPr>
              <a:spcBef>
                <a:spcPts val="492"/>
              </a:spcBef>
            </a:pPr>
            <a:r>
              <a:rPr lang="en-US" sz="2500" dirty="0" smtClean="0"/>
              <a:t>Tomorrow is on campus but we will be outside up to several hours total so bring:</a:t>
            </a:r>
          </a:p>
          <a:p>
            <a:pPr lvl="1">
              <a:spcBef>
                <a:spcPts val="492"/>
              </a:spcBef>
            </a:pPr>
            <a:r>
              <a:rPr lang="en-US" sz="2500" dirty="0" smtClean="0"/>
              <a:t>Binder</a:t>
            </a:r>
          </a:p>
          <a:p>
            <a:pPr lvl="1">
              <a:spcBef>
                <a:spcPts val="492"/>
              </a:spcBef>
            </a:pPr>
            <a:r>
              <a:rPr lang="en-US" sz="2500" dirty="0" smtClean="0"/>
              <a:t>Laptop</a:t>
            </a:r>
          </a:p>
          <a:p>
            <a:pPr lvl="1">
              <a:spcBef>
                <a:spcPts val="492"/>
              </a:spcBef>
            </a:pPr>
            <a:r>
              <a:rPr lang="en-US" sz="2500" dirty="0" smtClean="0"/>
              <a:t>Water bottle</a:t>
            </a:r>
          </a:p>
          <a:p>
            <a:pPr lvl="1">
              <a:spcBef>
                <a:spcPts val="492"/>
              </a:spcBef>
            </a:pPr>
            <a:r>
              <a:rPr lang="en-US" sz="2500" dirty="0" smtClean="0"/>
              <a:t>Coffee cup</a:t>
            </a:r>
          </a:p>
          <a:p>
            <a:pPr lvl="1">
              <a:spcBef>
                <a:spcPts val="492"/>
              </a:spcBef>
            </a:pPr>
            <a:r>
              <a:rPr lang="en-US" sz="2500" dirty="0" smtClean="0"/>
              <a:t>Sunscreen/gear</a:t>
            </a:r>
          </a:p>
        </p:txBody>
      </p:sp>
      <p:sp>
        <p:nvSpPr>
          <p:cNvPr id="4" name="Text Placeholder 3"/>
          <p:cNvSpPr>
            <a:spLocks noGrp="1"/>
          </p:cNvSpPr>
          <p:nvPr>
            <p:ph type="body" sz="quarter" idx="14"/>
          </p:nvPr>
        </p:nvSpPr>
        <p:spPr/>
        <p:txBody>
          <a:bodyPr/>
          <a:lstStyle/>
          <a:p>
            <a:r>
              <a:rPr lang="en-US" dirty="0" smtClean="0"/>
              <a:t>Tomorrow</a:t>
            </a:r>
            <a:endParaRPr lang="en-US" dirty="0"/>
          </a:p>
        </p:txBody>
      </p:sp>
    </p:spTree>
    <p:extLst>
      <p:ext uri="{BB962C8B-B14F-4D97-AF65-F5344CB8AC3E}">
        <p14:creationId xmlns:p14="http://schemas.microsoft.com/office/powerpoint/2010/main" val="40652338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What type of course with a field component are you potentially using field geodesy in?</a:t>
            </a:r>
            <a:r>
              <a:rPr lang="en-US" dirty="0" smtClean="0"/>
              <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Day trips during academic year</a:t>
            </a:r>
          </a:p>
          <a:p>
            <a:pPr marL="522314" indent="-522314">
              <a:spcBef>
                <a:spcPts val="914"/>
              </a:spcBef>
              <a:buFont typeface="+mj-lt"/>
              <a:buAutoNum type="alphaUcPeriod"/>
            </a:pPr>
            <a:r>
              <a:rPr lang="en-US" b="1" dirty="0" smtClean="0">
                <a:latin typeface="Helvetica"/>
                <a:cs typeface="Helvetica"/>
              </a:rPr>
              <a:t>2-7 day excursions during academic year</a:t>
            </a:r>
          </a:p>
          <a:p>
            <a:pPr marL="522314" indent="-522314">
              <a:spcBef>
                <a:spcPts val="914"/>
              </a:spcBef>
              <a:buFont typeface="+mj-lt"/>
              <a:buAutoNum type="alphaUcPeriod"/>
            </a:pPr>
            <a:r>
              <a:rPr lang="en-US" b="1" dirty="0" smtClean="0">
                <a:latin typeface="Helvetica"/>
                <a:cs typeface="Helvetica"/>
              </a:rPr>
              <a:t>Summer field “camp”</a:t>
            </a:r>
          </a:p>
          <a:p>
            <a:pPr marL="522314" indent="-522314">
              <a:spcBef>
                <a:spcPts val="914"/>
              </a:spcBef>
              <a:buFont typeface="+mj-lt"/>
              <a:buAutoNum type="alphaUcPeriod"/>
            </a:pPr>
            <a:r>
              <a:rPr lang="en-US" b="1" dirty="0" smtClean="0">
                <a:latin typeface="Helvetica"/>
                <a:cs typeface="Helvetica"/>
              </a:rPr>
              <a:t>Something else</a:t>
            </a:r>
          </a:p>
        </p:txBody>
      </p:sp>
    </p:spTree>
    <p:extLst>
      <p:ext uri="{BB962C8B-B14F-4D97-AF65-F5344CB8AC3E}">
        <p14:creationId xmlns:p14="http://schemas.microsoft.com/office/powerpoint/2010/main" val="4271436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How much experience do you have with GPS in geoscience research?</a:t>
            </a:r>
            <a:r>
              <a:rPr lang="en-US" dirty="0" smtClean="0"/>
              <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I have used high precision GPS as a primary data source</a:t>
            </a:r>
          </a:p>
          <a:p>
            <a:pPr marL="522314" indent="-522314">
              <a:spcBef>
                <a:spcPts val="914"/>
              </a:spcBef>
              <a:buFont typeface="+mj-lt"/>
              <a:buAutoNum type="alphaUcPeriod"/>
            </a:pPr>
            <a:r>
              <a:rPr lang="en-US" b="1" dirty="0" smtClean="0">
                <a:latin typeface="Helvetica"/>
                <a:cs typeface="Helvetica"/>
              </a:rPr>
              <a:t>I have used low precision GPS for research (ex. waypoints, sample locations, </a:t>
            </a:r>
            <a:r>
              <a:rPr lang="en-US" b="1" dirty="0" err="1" smtClean="0">
                <a:latin typeface="Helvetica"/>
                <a:cs typeface="Helvetica"/>
              </a:rPr>
              <a:t>geotagged</a:t>
            </a:r>
            <a:r>
              <a:rPr lang="en-US" b="1" dirty="0" smtClean="0">
                <a:latin typeface="Helvetica"/>
                <a:cs typeface="Helvetica"/>
              </a:rPr>
              <a:t> photos)</a:t>
            </a:r>
          </a:p>
          <a:p>
            <a:pPr marL="522314" indent="-522314">
              <a:spcBef>
                <a:spcPts val="914"/>
              </a:spcBef>
              <a:buFont typeface="+mj-lt"/>
              <a:buAutoNum type="alphaUcPeriod"/>
            </a:pPr>
            <a:r>
              <a:rPr lang="en-US" b="1" dirty="0" smtClean="0">
                <a:latin typeface="Helvetica"/>
                <a:cs typeface="Helvetica"/>
              </a:rPr>
              <a:t>I have used GPS data collected by someone else</a:t>
            </a:r>
          </a:p>
          <a:p>
            <a:pPr marL="522314" indent="-522314">
              <a:spcBef>
                <a:spcPts val="914"/>
              </a:spcBef>
              <a:buFont typeface="+mj-lt"/>
              <a:buAutoNum type="alphaUcPeriod"/>
            </a:pPr>
            <a:r>
              <a:rPr lang="en-US" b="1" dirty="0" smtClean="0">
                <a:latin typeface="Helvetica"/>
                <a:cs typeface="Helvetica"/>
              </a:rPr>
              <a:t>I have not used GPS</a:t>
            </a:r>
          </a:p>
        </p:txBody>
      </p:sp>
    </p:spTree>
    <p:extLst>
      <p:ext uri="{BB962C8B-B14F-4D97-AF65-F5344CB8AC3E}">
        <p14:creationId xmlns:p14="http://schemas.microsoft.com/office/powerpoint/2010/main" val="4271436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How much experience do you have with GPS in geoscience teaching?</a:t>
            </a:r>
            <a:r>
              <a:rPr lang="en-US" dirty="0" smtClean="0"/>
              <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I teach a course that is entirely devoted to GPS</a:t>
            </a:r>
          </a:p>
          <a:p>
            <a:pPr marL="522314" indent="-522314">
              <a:spcBef>
                <a:spcPts val="914"/>
              </a:spcBef>
              <a:buFont typeface="+mj-lt"/>
              <a:buAutoNum type="alphaUcPeriod"/>
            </a:pPr>
            <a:r>
              <a:rPr lang="en-US" b="1" dirty="0" smtClean="0">
                <a:latin typeface="Helvetica"/>
                <a:cs typeface="Helvetica"/>
              </a:rPr>
              <a:t>I teach a course that incorporates high precision GPS </a:t>
            </a:r>
          </a:p>
          <a:p>
            <a:pPr marL="522314" indent="-522314">
              <a:spcBef>
                <a:spcPts val="914"/>
              </a:spcBef>
              <a:buFont typeface="+mj-lt"/>
              <a:buAutoNum type="alphaUcPeriod"/>
            </a:pPr>
            <a:r>
              <a:rPr lang="en-US" b="1" dirty="0" smtClean="0">
                <a:latin typeface="Helvetica"/>
                <a:cs typeface="Helvetica"/>
              </a:rPr>
              <a:t>Someone else in my department uses GPS in their courses</a:t>
            </a:r>
          </a:p>
          <a:p>
            <a:pPr marL="522314" indent="-522314">
              <a:spcBef>
                <a:spcPts val="914"/>
              </a:spcBef>
              <a:buFont typeface="+mj-lt"/>
              <a:buAutoNum type="alphaUcPeriod"/>
            </a:pPr>
            <a:r>
              <a:rPr lang="en-US" b="1" dirty="0" smtClean="0">
                <a:latin typeface="Helvetica"/>
                <a:cs typeface="Helvetica"/>
              </a:rPr>
              <a:t>Little or no experience with teaching GPS</a:t>
            </a:r>
          </a:p>
          <a:p>
            <a:pPr marL="522314" indent="-522314">
              <a:spcBef>
                <a:spcPts val="914"/>
              </a:spcBef>
              <a:buFont typeface="+mj-lt"/>
              <a:buAutoNum type="alphaUcPeriod"/>
            </a:pPr>
            <a:endParaRPr lang="en-US" b="1" dirty="0" smtClean="0">
              <a:latin typeface="Helvetica"/>
              <a:cs typeface="Helvetica"/>
            </a:endParaRPr>
          </a:p>
        </p:txBody>
      </p:sp>
    </p:spTree>
    <p:extLst>
      <p:ext uri="{BB962C8B-B14F-4D97-AF65-F5344CB8AC3E}">
        <p14:creationId xmlns:p14="http://schemas.microsoft.com/office/powerpoint/2010/main" val="31023229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0" indent="0">
              <a:buNone/>
            </a:pPr>
            <a:r>
              <a:rPr lang="en-US" b="1" dirty="0" smtClean="0">
                <a:latin typeface="Helvetica"/>
                <a:cs typeface="Helvetica"/>
              </a:rPr>
              <a:t>What is your preferred decompression method?</a:t>
            </a:r>
            <a:r>
              <a:rPr lang="en-US" dirty="0" smtClean="0"/>
              <a:t/>
            </a:r>
            <a:br>
              <a:rPr lang="en-US" dirty="0" smtClean="0"/>
            </a:br>
            <a:endParaRPr lang="en-US" dirty="0" smtClean="0"/>
          </a:p>
          <a:p>
            <a:pPr marL="522314" indent="-522314">
              <a:spcBef>
                <a:spcPts val="914"/>
              </a:spcBef>
              <a:buFont typeface="+mj-lt"/>
              <a:buAutoNum type="alphaUcPeriod"/>
            </a:pPr>
            <a:r>
              <a:rPr lang="en-US" b="1" dirty="0" smtClean="0">
                <a:latin typeface="Helvetica"/>
                <a:cs typeface="Helvetica"/>
              </a:rPr>
              <a:t>Exercise</a:t>
            </a:r>
          </a:p>
          <a:p>
            <a:pPr marL="522314" indent="-522314">
              <a:spcBef>
                <a:spcPts val="914"/>
              </a:spcBef>
              <a:buFont typeface="+mj-lt"/>
              <a:buAutoNum type="alphaUcPeriod"/>
            </a:pPr>
            <a:r>
              <a:rPr lang="en-US" b="1" dirty="0" smtClean="0">
                <a:latin typeface="Helvetica"/>
                <a:cs typeface="Helvetica"/>
              </a:rPr>
              <a:t>Chocolate</a:t>
            </a:r>
          </a:p>
          <a:p>
            <a:pPr marL="522314" indent="-522314">
              <a:spcBef>
                <a:spcPts val="914"/>
              </a:spcBef>
              <a:buFont typeface="+mj-lt"/>
              <a:buAutoNum type="alphaUcPeriod"/>
            </a:pPr>
            <a:r>
              <a:rPr lang="en-US" b="1" dirty="0" smtClean="0">
                <a:latin typeface="Helvetica"/>
                <a:cs typeface="Helvetica"/>
              </a:rPr>
              <a:t>Beer (or other libation)</a:t>
            </a:r>
          </a:p>
          <a:p>
            <a:pPr marL="522314" indent="-522314">
              <a:spcBef>
                <a:spcPts val="914"/>
              </a:spcBef>
              <a:buFont typeface="+mj-lt"/>
              <a:buAutoNum type="alphaUcPeriod"/>
            </a:pPr>
            <a:r>
              <a:rPr lang="en-US" b="1" dirty="0" smtClean="0">
                <a:latin typeface="Helvetica"/>
                <a:cs typeface="Helvetica"/>
              </a:rPr>
              <a:t>Something else</a:t>
            </a:r>
          </a:p>
        </p:txBody>
      </p:sp>
    </p:spTree>
    <p:extLst>
      <p:ext uri="{BB962C8B-B14F-4D97-AF65-F5344CB8AC3E}">
        <p14:creationId xmlns:p14="http://schemas.microsoft.com/office/powerpoint/2010/main" val="4271436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a:t>
            </a:r>
            <a:endParaRPr lang="en-US" dirty="0"/>
          </a:p>
        </p:txBody>
      </p:sp>
      <p:sp>
        <p:nvSpPr>
          <p:cNvPr id="3" name="Text Placeholder 2"/>
          <p:cNvSpPr>
            <a:spLocks noGrp="1"/>
          </p:cNvSpPr>
          <p:nvPr>
            <p:ph type="body" idx="1"/>
          </p:nvPr>
        </p:nvSpPr>
        <p:spPr/>
        <p:txBody>
          <a:bodyPr/>
          <a:lstStyle/>
          <a:p>
            <a:r>
              <a:rPr lang="en-US" dirty="0" smtClean="0"/>
              <a:t>Benjamin Crosby (ISU)</a:t>
            </a:r>
          </a:p>
          <a:p>
            <a:r>
              <a:rPr lang="en-US" dirty="0" smtClean="0"/>
              <a:t>Beth Pratt-Sitaula (UNAVCO)</a:t>
            </a:r>
          </a:p>
          <a:p>
            <a:r>
              <a:rPr lang="en-US" dirty="0" smtClean="0"/>
              <a:t>Ian Lauer (ISU)</a:t>
            </a:r>
          </a:p>
          <a:p>
            <a:r>
              <a:rPr lang="en-US" dirty="0" smtClean="0"/>
              <a:t>Dylan Schmeelk (UNAVCO)</a:t>
            </a:r>
            <a:endParaRPr lang="en-US" dirty="0"/>
          </a:p>
        </p:txBody>
      </p:sp>
    </p:spTree>
    <p:extLst>
      <p:ext uri="{BB962C8B-B14F-4D97-AF65-F5344CB8AC3E}">
        <p14:creationId xmlns:p14="http://schemas.microsoft.com/office/powerpoint/2010/main" val="36851596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Binder Overview</a:t>
            </a:r>
            <a:endParaRPr lang="en-US" dirty="0"/>
          </a:p>
        </p:txBody>
      </p:sp>
      <p:sp>
        <p:nvSpPr>
          <p:cNvPr id="5" name="Text Placeholder 4"/>
          <p:cNvSpPr>
            <a:spLocks noGrp="1"/>
          </p:cNvSpPr>
          <p:nvPr>
            <p:ph type="body" idx="1"/>
          </p:nvPr>
        </p:nvSpPr>
        <p:spPr>
          <a:xfrm>
            <a:off x="300037" y="1976437"/>
            <a:ext cx="8584960" cy="3719513"/>
          </a:xfrm>
        </p:spPr>
        <p:txBody>
          <a:bodyPr/>
          <a:lstStyle/>
          <a:p>
            <a:pPr>
              <a:spcBef>
                <a:spcPts val="1200"/>
              </a:spcBef>
            </a:pPr>
            <a:r>
              <a:rPr lang="en-US" dirty="0" smtClean="0"/>
              <a:t>Front Pocket </a:t>
            </a:r>
            <a:r>
              <a:rPr lang="mr-IN" dirty="0" smtClean="0"/>
              <a:t>–</a:t>
            </a:r>
            <a:r>
              <a:rPr lang="en-US" dirty="0" smtClean="0"/>
              <a:t> paperwork for getting stipend</a:t>
            </a:r>
          </a:p>
          <a:p>
            <a:pPr lvl="1">
              <a:spcBef>
                <a:spcPts val="1200"/>
              </a:spcBef>
            </a:pPr>
            <a:r>
              <a:rPr lang="en-US" dirty="0" smtClean="0"/>
              <a:t>If you are not US resident/citizen, Beth has another form</a:t>
            </a:r>
          </a:p>
          <a:p>
            <a:pPr lvl="1">
              <a:spcBef>
                <a:spcPts val="1200"/>
              </a:spcBef>
            </a:pPr>
            <a:r>
              <a:rPr lang="en-US" dirty="0" smtClean="0"/>
              <a:t>Fill out and give to Beth tonight</a:t>
            </a:r>
          </a:p>
          <a:p>
            <a:pPr>
              <a:spcBef>
                <a:spcPts val="1200"/>
              </a:spcBef>
            </a:pPr>
            <a:r>
              <a:rPr lang="en-US" dirty="0" smtClean="0"/>
              <a:t>Tab 1 </a:t>
            </a:r>
            <a:r>
              <a:rPr lang="mr-IN" dirty="0" smtClean="0"/>
              <a:t>–</a:t>
            </a:r>
            <a:r>
              <a:rPr lang="en-US" dirty="0" smtClean="0"/>
              <a:t> Overarching info</a:t>
            </a:r>
          </a:p>
          <a:p>
            <a:pPr>
              <a:spcBef>
                <a:spcPts val="1200"/>
              </a:spcBef>
            </a:pPr>
            <a:r>
              <a:rPr lang="en-US" dirty="0" smtClean="0"/>
              <a:t>Tabs 2-8 </a:t>
            </a:r>
            <a:r>
              <a:rPr lang="mr-IN" dirty="0" smtClean="0"/>
              <a:t>–</a:t>
            </a:r>
            <a:r>
              <a:rPr lang="en-US" dirty="0" smtClean="0"/>
              <a:t> Module resources (also available online)</a:t>
            </a:r>
          </a:p>
          <a:p>
            <a:pPr>
              <a:spcBef>
                <a:spcPts val="1200"/>
              </a:spcBef>
            </a:pPr>
            <a:r>
              <a:rPr lang="en-US" dirty="0" smtClean="0"/>
              <a:t>Back pocket </a:t>
            </a:r>
            <a:r>
              <a:rPr lang="mr-IN" dirty="0" smtClean="0"/>
              <a:t>–</a:t>
            </a:r>
            <a:r>
              <a:rPr lang="en-US" dirty="0" smtClean="0"/>
              <a:t> nifty swag</a:t>
            </a:r>
          </a:p>
          <a:p>
            <a:endParaRPr lang="en-US" dirty="0"/>
          </a:p>
        </p:txBody>
      </p:sp>
    </p:spTree>
    <p:extLst>
      <p:ext uri="{BB962C8B-B14F-4D97-AF65-F5344CB8AC3E}">
        <p14:creationId xmlns:p14="http://schemas.microsoft.com/office/powerpoint/2010/main" val="19733671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AVCO-2016">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Light"/>
        <a:ea typeface="Gill Sans Light"/>
        <a:cs typeface="Gill Sans Light"/>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4716</TotalTime>
  <Words>816</Words>
  <Application>Microsoft Macintosh PowerPoint</Application>
  <PresentationFormat>On-screen Show (4:3)</PresentationFormat>
  <Paragraphs>138</Paragraphs>
  <Slides>36</Slides>
  <Notes>3</Notes>
  <HiddenSlides>4</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GETSI pptx template</vt:lpstr>
      <vt:lpstr>UNAVCO-2016</vt:lpstr>
      <vt:lpstr>Using kinematic and static GPS in undergraduate field courses</vt:lpstr>
      <vt:lpstr>PowerPoint Presentation</vt:lpstr>
      <vt:lpstr>PowerPoint Presentation</vt:lpstr>
      <vt:lpstr>PowerPoint Presentation</vt:lpstr>
      <vt:lpstr>PowerPoint Presentation</vt:lpstr>
      <vt:lpstr>PowerPoint Presentation</vt:lpstr>
      <vt:lpstr>PowerPoint Presentation</vt:lpstr>
      <vt:lpstr>Instructors</vt:lpstr>
      <vt:lpstr>Binder Overview</vt:lpstr>
      <vt:lpstr>PowerPoint Presentation</vt:lpstr>
      <vt:lpstr>PowerPoint Presentation</vt:lpstr>
      <vt:lpstr>PowerPoint Presentation</vt:lpstr>
      <vt:lpstr>PowerPoint Presentation</vt:lpstr>
      <vt:lpstr>PowerPoint Presentation</vt:lpstr>
      <vt:lpstr>PowerPoint Presentation</vt:lpstr>
      <vt:lpstr>A Brief History of Geodesy in Field Education (supported by UNAVCO)</vt:lpstr>
      <vt:lpstr>PowerPoint Presentation</vt:lpstr>
      <vt:lpstr>PowerPoint Presentation</vt:lpstr>
      <vt:lpstr>PowerPoint Presentation</vt:lpstr>
      <vt:lpstr>PowerPoint Presentation</vt:lpstr>
      <vt:lpstr>PowerPoint Presentation</vt:lpstr>
      <vt:lpstr>Two dozen field education projects since ‘09</vt:lpstr>
      <vt:lpstr>PowerPoint Presentation</vt:lpstr>
      <vt:lpstr>PowerPoint Presentation</vt:lpstr>
      <vt:lpstr>PowerPoint Presentation</vt:lpstr>
      <vt:lpstr>Intro to GETSI-Field Development Model &amp; Guiding Principles</vt:lpstr>
      <vt:lpstr>GEodesy Tools for Societal Issues GETSI</vt:lpstr>
      <vt:lpstr>Guided by Earth Science &amp; Climate Literacy Docs</vt:lpstr>
      <vt:lpstr>GETSI Field Education Guiding Principles</vt:lpstr>
      <vt:lpstr>Pedagogic Goals</vt:lpstr>
      <vt:lpstr>Implementation Goals</vt:lpstr>
      <vt:lpstr>Linking Goals and Process:  The Materials Design Rubric</vt:lpstr>
      <vt:lpstr>Linking Goals and Process: Part 2: Testing and Publishing</vt:lpstr>
      <vt:lpstr>Online teaching resources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73</cp:revision>
  <dcterms:created xsi:type="dcterms:W3CDTF">2014-01-07T13:46:23Z</dcterms:created>
  <dcterms:modified xsi:type="dcterms:W3CDTF">2018-08-15T01:53:24Z</dcterms:modified>
</cp:coreProperties>
</file>