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0"/>
  </p:notesMasterIdLst>
  <p:sldIdLst>
    <p:sldId id="340" r:id="rId2"/>
    <p:sldId id="341" r:id="rId3"/>
    <p:sldId id="261" r:id="rId4"/>
    <p:sldId id="351" r:id="rId5"/>
    <p:sldId id="354" r:id="rId6"/>
    <p:sldId id="262" r:id="rId7"/>
    <p:sldId id="352" r:id="rId8"/>
    <p:sldId id="35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554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784" autoAdjust="0"/>
    <p:restoredTop sz="84320" autoAdjust="0"/>
  </p:normalViewPr>
  <p:slideViewPr>
    <p:cSldViewPr snapToGrid="0">
      <p:cViewPr varScale="1">
        <p:scale>
          <a:sx n="84" d="100"/>
          <a:sy n="84" d="100"/>
        </p:scale>
        <p:origin x="-171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240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C84916-03F3-4D8A-A397-D7FBFC7F2E57}" type="datetimeFigureOut">
              <a:rPr lang="en-US" smtClean="0"/>
              <a:t>8/15/18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4830F9-1151-4705-86BA-CE4BC6C7C9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9021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73B411-E165-BF48-ABA2-70D378AC59C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910978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73B411-E165-BF48-ABA2-70D378AC59C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126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73B411-E165-BF48-ABA2-70D378AC59C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0378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73B411-E165-BF48-ABA2-70D378AC59C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58214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32728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5766393"/>
            <a:ext cx="2133600" cy="365125"/>
          </a:xfrm>
        </p:spPr>
        <p:txBody>
          <a:bodyPr/>
          <a:lstStyle/>
          <a:p>
            <a:fld id="{BD0E7532-6558-2949-8B64-49F3D63F0157}" type="datetimeFigureOut">
              <a:rPr lang="en-US" smtClean="0"/>
              <a:t>8/15/18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5766393"/>
            <a:ext cx="28956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5766393"/>
            <a:ext cx="2133600" cy="365125"/>
          </a:xfrm>
        </p:spPr>
        <p:txBody>
          <a:bodyPr/>
          <a:lstStyle/>
          <a:p>
            <a:fld id="{D2095A01-13E2-7E4C-9E76-AC791C07FBA4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GETSI_banner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33292"/>
          <a:stretch/>
        </p:blipFill>
        <p:spPr>
          <a:xfrm>
            <a:off x="0" y="0"/>
            <a:ext cx="9144000" cy="856712"/>
          </a:xfrm>
          <a:prstGeom prst="rect">
            <a:avLst/>
          </a:prstGeom>
        </p:spPr>
      </p:pic>
      <p:pic>
        <p:nvPicPr>
          <p:cNvPr id="10" name="Picture 9" descr="NSF_Logo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80" y="6109370"/>
            <a:ext cx="708526" cy="708526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>
            <a:off x="851949" y="6112489"/>
            <a:ext cx="46157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This work is supported by the National Science Foundation’s Directorate for </a:t>
            </a:r>
            <a:r>
              <a:rPr lang="en-US" sz="1200" i="1" dirty="0"/>
              <a:t>Education and Human Resources </a:t>
            </a:r>
            <a:r>
              <a:rPr lang="en-US" sz="1200" dirty="0"/>
              <a:t>(TUES-1245025, IUSE-</a:t>
            </a:r>
            <a:r>
              <a:rPr lang="is-IS" sz="1200" dirty="0"/>
              <a:t>1612248, IUSE-1725347</a:t>
            </a:r>
            <a:r>
              <a:rPr lang="en-US" sz="1200" dirty="0"/>
              <a:t>).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5715840" y="6481821"/>
            <a:ext cx="29709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Questions, contact </a:t>
            </a:r>
            <a:r>
              <a:rPr lang="en-US" sz="1200" u="sng" dirty="0"/>
              <a:t>education-AT-unavco.org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83961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E7532-6558-2949-8B64-49F3D63F0157}" type="datetimeFigureOut">
              <a:rPr lang="en-US" smtClean="0"/>
              <a:t>8/15/18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95A01-13E2-7E4C-9E76-AC791C07FB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3859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E7532-6558-2949-8B64-49F3D63F0157}" type="datetimeFigureOut">
              <a:rPr lang="en-US" smtClean="0"/>
              <a:t>8/15/18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95A01-13E2-7E4C-9E76-AC791C07FB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0723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 &amp;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tectonics-red.png"/>
          <p:cNvPicPr>
            <a:picLocks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" y="-299619"/>
            <a:ext cx="9144001" cy="1680157"/>
          </a:xfrm>
          <a:prstGeom prst="rect">
            <a:avLst/>
          </a:prstGeom>
          <a:ln w="3175">
            <a:miter lim="400000"/>
          </a:ln>
        </p:spPr>
      </p:pic>
      <p:sp>
        <p:nvSpPr>
          <p:cNvPr id="53" name="Shape 53"/>
          <p:cNvSpPr>
            <a:spLocks noGrp="1"/>
          </p:cNvSpPr>
          <p:nvPr>
            <p:ph type="pic" sz="half" idx="13"/>
          </p:nvPr>
        </p:nvSpPr>
        <p:spPr>
          <a:xfrm>
            <a:off x="4029439" y="1993754"/>
            <a:ext cx="4672013" cy="3644094"/>
          </a:xfrm>
          <a:prstGeom prst="rect">
            <a:avLst/>
          </a:prstGeom>
          <a:ln w="9525">
            <a:round/>
          </a:ln>
        </p:spPr>
        <p:txBody>
          <a:bodyPr lIns="64288" tIns="32144" rIns="64288" bIns="32144" anchor="t"/>
          <a:lstStyle/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54" name="Shape 54"/>
          <p:cNvSpPr>
            <a:spLocks noGrp="1"/>
          </p:cNvSpPr>
          <p:nvPr>
            <p:ph type="body" sz="quarter" idx="1"/>
          </p:nvPr>
        </p:nvSpPr>
        <p:spPr>
          <a:xfrm>
            <a:off x="300038" y="1976437"/>
            <a:ext cx="3257551" cy="3719513"/>
          </a:xfrm>
          <a:prstGeom prst="rect">
            <a:avLst/>
          </a:prstGeom>
        </p:spPr>
        <p:txBody>
          <a:bodyPr/>
          <a:lstStyle>
            <a:lvl1pPr marL="195496" indent="-195496">
              <a:lnSpc>
                <a:spcPct val="100000"/>
              </a:lnSpc>
              <a:defRPr sz="1800">
                <a:solidFill>
                  <a:srgbClr val="242424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  <a:lvl2pPr marL="552653" indent="-195496">
              <a:lnSpc>
                <a:spcPct val="100000"/>
              </a:lnSpc>
              <a:defRPr sz="1800">
                <a:solidFill>
                  <a:srgbClr val="242424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2pPr>
            <a:lvl3pPr marL="909809" indent="-195496">
              <a:lnSpc>
                <a:spcPct val="100000"/>
              </a:lnSpc>
              <a:defRPr sz="1800">
                <a:solidFill>
                  <a:srgbClr val="242424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3pPr>
            <a:lvl4pPr marL="1266965" indent="-195496">
              <a:lnSpc>
                <a:spcPct val="100000"/>
              </a:lnSpc>
              <a:defRPr sz="1800">
                <a:solidFill>
                  <a:srgbClr val="242424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4pPr>
            <a:lvl5pPr marL="1624122" indent="-195496">
              <a:lnSpc>
                <a:spcPct val="100000"/>
              </a:lnSpc>
              <a:defRPr sz="1800">
                <a:solidFill>
                  <a:srgbClr val="242424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5" name="Shape 55"/>
          <p:cNvSpPr>
            <a:spLocks noGrp="1"/>
          </p:cNvSpPr>
          <p:nvPr>
            <p:ph type="body" sz="quarter" idx="14"/>
          </p:nvPr>
        </p:nvSpPr>
        <p:spPr>
          <a:xfrm>
            <a:off x="2730671" y="578160"/>
            <a:ext cx="6154326" cy="787266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ClrTx/>
              <a:buSzTx/>
              <a:buNone/>
              <a:defRPr sz="3200" cap="all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56" name="unavco-logo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88804" y="159785"/>
            <a:ext cx="1791303" cy="338437"/>
          </a:xfrm>
          <a:prstGeom prst="rect">
            <a:avLst/>
          </a:prstGeom>
          <a:ln w="3175">
            <a:miter lim="400000"/>
          </a:ln>
        </p:spPr>
      </p:pic>
      <p:sp>
        <p:nvSpPr>
          <p:cNvPr id="57" name="Shape 5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latin typeface="Gill Sans Light"/>
                <a:ea typeface="Gill Sans Light"/>
                <a:cs typeface="Gill Sans Light"/>
              </a:rPr>
              <a:pPr/>
              <a:t>‹#›</a:t>
            </a:fld>
            <a:endParaRPr>
              <a:latin typeface="Gill Sans Light"/>
              <a:ea typeface="Gill Sans Light"/>
              <a:cs typeface="Gill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3679009376"/>
      </p:ext>
    </p:extLst>
  </p:cSld>
  <p:clrMapOvr>
    <a:masterClrMapping/>
  </p:clrMapOvr>
  <p:transition xmlns:p14="http://schemas.microsoft.com/office/powerpoint/2010/main"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E7532-6558-2949-8B64-49F3D63F0157}" type="datetimeFigureOut">
              <a:rPr lang="en-US" smtClean="0"/>
              <a:t>8/15/18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95A01-13E2-7E4C-9E76-AC791C07FB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3568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87745"/>
            <a:ext cx="2133600" cy="365125"/>
          </a:xfrm>
        </p:spPr>
        <p:txBody>
          <a:bodyPr/>
          <a:lstStyle/>
          <a:p>
            <a:fld id="{BD0E7532-6558-2949-8B64-49F3D63F0157}" type="datetimeFigureOut">
              <a:rPr lang="en-US" smtClean="0"/>
              <a:t>8/15/18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87745"/>
            <a:ext cx="28956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87745"/>
            <a:ext cx="2133600" cy="365125"/>
          </a:xfrm>
        </p:spPr>
        <p:txBody>
          <a:bodyPr/>
          <a:lstStyle/>
          <a:p>
            <a:fld id="{D2095A01-13E2-7E4C-9E76-AC791C07FBA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GETSI_banner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33292"/>
          <a:stretch/>
        </p:blipFill>
        <p:spPr>
          <a:xfrm>
            <a:off x="0" y="0"/>
            <a:ext cx="9144000" cy="856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4526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31800"/>
            <a:ext cx="4038600" cy="470967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31800"/>
            <a:ext cx="4038600" cy="470967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E7532-6558-2949-8B64-49F3D63F0157}" type="datetimeFigureOut">
              <a:rPr lang="en-US" smtClean="0"/>
              <a:t>8/15/18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95A01-13E2-7E4C-9E76-AC791C07FB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1293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920185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573314"/>
            <a:ext cx="4040188" cy="408152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920185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73314"/>
            <a:ext cx="4041775" cy="408152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E7532-6558-2949-8B64-49F3D63F0157}" type="datetimeFigureOut">
              <a:rPr lang="en-US" smtClean="0"/>
              <a:t>8/15/18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95A01-13E2-7E4C-9E76-AC791C07FB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8290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E7532-6558-2949-8B64-49F3D63F0157}" type="datetimeFigureOut">
              <a:rPr lang="en-US" smtClean="0"/>
              <a:t>8/15/18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95A01-13E2-7E4C-9E76-AC791C07FB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6405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E7532-6558-2949-8B64-49F3D63F0157}" type="datetimeFigureOut">
              <a:rPr lang="en-US" smtClean="0"/>
              <a:t>8/15/18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95A01-13E2-7E4C-9E76-AC791C07FB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827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E7532-6558-2949-8B64-49F3D63F0157}" type="datetimeFigureOut">
              <a:rPr lang="en-US" smtClean="0"/>
              <a:t>8/15/18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95A01-13E2-7E4C-9E76-AC791C07FB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4790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E7532-6558-2949-8B64-49F3D63F0157}" type="datetimeFigureOut">
              <a:rPr lang="en-US" smtClean="0"/>
              <a:t>8/15/18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95A01-13E2-7E4C-9E76-AC791C07FB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068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image" Target="../media/image7.pn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png"/><Relationship Id="rId15" Type="http://schemas.openxmlformats.org/officeDocument/2006/relationships/image" Target="../media/image2.jpeg"/><Relationship Id="rId16" Type="http://schemas.openxmlformats.org/officeDocument/2006/relationships/image" Target="../media/image3.png"/><Relationship Id="rId17" Type="http://schemas.openxmlformats.org/officeDocument/2006/relationships/image" Target="../media/image4.png"/><Relationship Id="rId18" Type="http://schemas.openxmlformats.org/officeDocument/2006/relationships/image" Target="../media/image5.png"/><Relationship Id="rId19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2D8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37652"/>
            <a:ext cx="8229600" cy="5020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949332"/>
            <a:ext cx="8229600" cy="47658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81986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0E7532-6558-2949-8B64-49F3D63F0157}" type="datetimeFigureOut">
              <a:rPr lang="en-US" smtClean="0"/>
              <a:t>8/15/18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81986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81986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095A01-13E2-7E4C-9E76-AC791C07FBA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GETSI_banner_wide.png"/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088"/>
          <a:stretch/>
        </p:blipFill>
        <p:spPr>
          <a:xfrm>
            <a:off x="0" y="6322737"/>
            <a:ext cx="9144000" cy="549374"/>
          </a:xfrm>
          <a:prstGeom prst="rect">
            <a:avLst/>
          </a:prstGeom>
        </p:spPr>
      </p:pic>
      <p:pic>
        <p:nvPicPr>
          <p:cNvPr id="10" name="Picture 9" descr="MtSAC_fullcolor_print.jpg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8808" y="6463857"/>
            <a:ext cx="373662" cy="263743"/>
          </a:xfrm>
          <a:prstGeom prst="rect">
            <a:avLst/>
          </a:prstGeom>
        </p:spPr>
      </p:pic>
      <p:pic>
        <p:nvPicPr>
          <p:cNvPr id="12" name="Picture 11" descr="NSF_Logo.PNG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1530" y="6380811"/>
            <a:ext cx="429834" cy="42983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200834" y="6506502"/>
            <a:ext cx="669199" cy="17845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6899113" y="6448481"/>
            <a:ext cx="233256" cy="29449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177346" y="6527245"/>
            <a:ext cx="410898" cy="136966"/>
          </a:xfrm>
          <a:prstGeom prst="rect">
            <a:avLst/>
          </a:prstGeom>
        </p:spPr>
      </p:pic>
      <p:pic>
        <p:nvPicPr>
          <p:cNvPr id="9" name="Picture 8" descr="ISUreverse.png"/>
          <p:cNvPicPr>
            <a:picLocks noChangeAspect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826" y="6519220"/>
            <a:ext cx="508511" cy="153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2463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</p:sldLayoutIdLst>
  <p:txStyles>
    <p:titleStyle>
      <a:lvl1pPr algn="l" defTabSz="457200" rtl="0" eaLnBrk="1" latinLnBrk="0" hangingPunct="1">
        <a:spcBef>
          <a:spcPct val="0"/>
        </a:spcBef>
        <a:buNone/>
        <a:defRPr sz="3400" b="1" kern="1200" cap="small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2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26" t="10267" r="19354" b="18943"/>
          <a:stretch/>
        </p:blipFill>
        <p:spPr>
          <a:xfrm>
            <a:off x="0" y="3712403"/>
            <a:ext cx="9144000" cy="2406316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901389"/>
            <a:ext cx="7772400" cy="1470025"/>
          </a:xfrm>
        </p:spPr>
        <p:txBody>
          <a:bodyPr/>
          <a:lstStyle/>
          <a:p>
            <a:r>
              <a:rPr lang="en-US" i="1" dirty="0"/>
              <a:t>High Precision Positioning with </a:t>
            </a:r>
            <a:br>
              <a:rPr lang="en-US" i="1" dirty="0"/>
            </a:br>
            <a:r>
              <a:rPr lang="en-US" i="1" dirty="0"/>
              <a:t>Static and Kinematic GPS/GNSS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371600" y="2241922"/>
            <a:ext cx="6400800" cy="2135453"/>
          </a:xfrm>
        </p:spPr>
        <p:txBody>
          <a:bodyPr>
            <a:normAutofit/>
          </a:bodyPr>
          <a:lstStyle/>
          <a:p>
            <a:r>
              <a:rPr lang="en-US" dirty="0"/>
              <a:t>Teaching Resources for Field Courses</a:t>
            </a:r>
          </a:p>
          <a:p>
            <a:endParaRPr lang="en-US" sz="105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sz="2400" dirty="0">
                <a:solidFill>
                  <a:schemeClr val="tx2">
                    <a:lumMod val="50000"/>
                  </a:schemeClr>
                </a:solidFill>
              </a:rPr>
              <a:t>Ian Lauer, Ben Crosby, Beth Pratt-Sitaula</a:t>
            </a:r>
          </a:p>
          <a:p>
            <a:r>
              <a:rPr lang="en-US" sz="1800" dirty="0">
                <a:solidFill>
                  <a:schemeClr val="tx2">
                    <a:lumMod val="50000"/>
                  </a:schemeClr>
                </a:solidFill>
              </a:rPr>
              <a:t>Idaho State University and UNAVCO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133474" y="6510421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716339" y="6115596"/>
            <a:ext cx="20560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6176963" algn="r"/>
              </a:tabLst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Version: 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August 14,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2018</a:t>
            </a:r>
            <a:endParaRPr kumimoji="0" lang="en-US" sz="1200" b="0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201755" y="5863818"/>
            <a:ext cx="97174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photo: crosby</a:t>
            </a:r>
          </a:p>
        </p:txBody>
      </p:sp>
      <p:sp>
        <p:nvSpPr>
          <p:cNvPr id="6" name="Oval 5"/>
          <p:cNvSpPr/>
          <p:nvPr/>
        </p:nvSpPr>
        <p:spPr>
          <a:xfrm>
            <a:off x="5327972" y="1563328"/>
            <a:ext cx="2311692" cy="70809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75816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Motivation to Develop this Curriculum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34932"/>
            <a:ext cx="8421329" cy="476589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GNSS in increasingly accessible to geoscientists</a:t>
            </a:r>
          </a:p>
          <a:p>
            <a:pPr lvl="1"/>
            <a:r>
              <a:rPr lang="en-US" dirty="0"/>
              <a:t>Ubiquitous, affordable and dependable hardware</a:t>
            </a:r>
          </a:p>
          <a:p>
            <a:pPr lvl="1"/>
            <a:r>
              <a:rPr lang="en-US" dirty="0"/>
              <a:t>Simpler to operate. Easy to download and visualize</a:t>
            </a:r>
          </a:p>
          <a:p>
            <a:pPr lvl="1"/>
            <a:r>
              <a:rPr lang="en-US" dirty="0"/>
              <a:t>High-precision GNSS </a:t>
            </a:r>
            <a:r>
              <a:rPr lang="en-US" dirty="0" smtClean="0"/>
              <a:t>remains valuable </a:t>
            </a:r>
            <a:r>
              <a:rPr lang="en-US" dirty="0"/>
              <a:t>to science applications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63" y="2202426"/>
            <a:ext cx="397137" cy="285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9557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High Precision GNSS in the Geosciences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49332"/>
            <a:ext cx="8229600" cy="5215494"/>
          </a:xfrm>
        </p:spPr>
        <p:txBody>
          <a:bodyPr>
            <a:normAutofit/>
          </a:bodyPr>
          <a:lstStyle/>
          <a:p>
            <a:r>
              <a:rPr lang="en-US" sz="2800" dirty="0"/>
              <a:t>Why </a:t>
            </a:r>
            <a:r>
              <a:rPr lang="en-US" sz="2800" dirty="0" smtClean="0"/>
              <a:t>teach students </a:t>
            </a:r>
            <a:r>
              <a:rPr lang="en-US" sz="2800" dirty="0"/>
              <a:t>high precision GNSS tools?</a:t>
            </a:r>
          </a:p>
          <a:p>
            <a:r>
              <a:rPr lang="en-US" sz="2800" dirty="0"/>
              <a:t>If you want to measure small changes (a few cm or less), you have to use high precision instruments.  Applications include:</a:t>
            </a:r>
          </a:p>
          <a:p>
            <a:pPr lvl="1"/>
            <a:r>
              <a:rPr lang="en-US" sz="2400" dirty="0"/>
              <a:t>Tectonics (intra-plate and plate boundary)</a:t>
            </a:r>
          </a:p>
          <a:p>
            <a:pPr lvl="1"/>
            <a:r>
              <a:rPr lang="en-US" sz="2400" dirty="0"/>
              <a:t>Volcanic Activity</a:t>
            </a:r>
          </a:p>
          <a:p>
            <a:pPr lvl="1"/>
            <a:r>
              <a:rPr lang="en-US" sz="2400" dirty="0"/>
              <a:t>Geomorphic Change Detection </a:t>
            </a:r>
          </a:p>
          <a:p>
            <a:pPr lvl="1"/>
            <a:r>
              <a:rPr lang="en-US" sz="2400" dirty="0"/>
              <a:t>Hydrologic Change</a:t>
            </a:r>
          </a:p>
          <a:p>
            <a:pPr lvl="1"/>
            <a:r>
              <a:rPr lang="en-US" sz="2400" dirty="0"/>
              <a:t>Tracking or mapping other fine-scale objects</a:t>
            </a:r>
          </a:p>
          <a:p>
            <a:endParaRPr lang="en-US" dirty="0"/>
          </a:p>
        </p:txBody>
      </p:sp>
      <p:pic>
        <p:nvPicPr>
          <p:cNvPr id="6" name="Content Placeholder 3"/>
          <p:cNvPicPr>
            <a:picLocks noGrp="1"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2464" y="2570475"/>
            <a:ext cx="1504336" cy="3349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38337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7812"/>
            <a:ext cx="8229600" cy="502088"/>
          </a:xfrm>
        </p:spPr>
        <p:txBody>
          <a:bodyPr/>
          <a:lstStyle/>
          <a:p>
            <a:r>
              <a:rPr lang="en-US" dirty="0" smtClean="0"/>
              <a:t>Benefits to Integrating GNSS in Field Courses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are your experiences?</a:t>
            </a:r>
          </a:p>
          <a:p>
            <a:pPr lvl="1"/>
            <a:r>
              <a:rPr lang="en-US" dirty="0" smtClean="0"/>
              <a:t>Students developing desirable/saleable skills</a:t>
            </a:r>
          </a:p>
          <a:p>
            <a:pPr lvl="1"/>
            <a:r>
              <a:rPr lang="en-US" dirty="0" smtClean="0"/>
              <a:t>Provide differing approaches to similar questions</a:t>
            </a:r>
          </a:p>
          <a:p>
            <a:pPr lvl="1"/>
            <a:r>
              <a:rPr lang="en-US" dirty="0" smtClean="0"/>
              <a:t>Integrate quantitative skills into traditionally qualitative learning environments</a:t>
            </a:r>
          </a:p>
          <a:p>
            <a:pPr lvl="1"/>
            <a:r>
              <a:rPr lang="en-US" dirty="0" smtClean="0"/>
              <a:t>Broaden the types of data incorporated into field observations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57446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7812"/>
            <a:ext cx="8229600" cy="502088"/>
          </a:xfrm>
        </p:spPr>
        <p:txBody>
          <a:bodyPr/>
          <a:lstStyle/>
          <a:p>
            <a:r>
              <a:rPr lang="en-US" dirty="0" smtClean="0"/>
              <a:t>Barriers to Integrating GNSS in Field Courses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are your experiences?</a:t>
            </a:r>
          </a:p>
          <a:p>
            <a:pPr lvl="1"/>
            <a:r>
              <a:rPr lang="en-US" dirty="0" smtClean="0"/>
              <a:t>Traditional vs. Modern Tools</a:t>
            </a:r>
          </a:p>
          <a:p>
            <a:pPr lvl="1"/>
            <a:r>
              <a:rPr lang="en-US" dirty="0" smtClean="0"/>
              <a:t>How to keep all students engaged?</a:t>
            </a:r>
          </a:p>
          <a:p>
            <a:pPr lvl="1"/>
            <a:r>
              <a:rPr lang="en-US" dirty="0" smtClean="0"/>
              <a:t>Technology is expensive</a:t>
            </a:r>
          </a:p>
          <a:p>
            <a:pPr lvl="1"/>
            <a:r>
              <a:rPr lang="en-US" dirty="0" smtClean="0"/>
              <a:t>We may not be experts in the technology yet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17947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Students Need GNSS Skills Moving Forward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49332"/>
            <a:ext cx="8229600" cy="5136836"/>
          </a:xfrm>
        </p:spPr>
        <p:txBody>
          <a:bodyPr>
            <a:normAutofit/>
          </a:bodyPr>
          <a:lstStyle/>
          <a:p>
            <a:r>
              <a:rPr lang="en-US" sz="2800" dirty="0"/>
              <a:t>Curriculum is constructed around three goals:</a:t>
            </a:r>
          </a:p>
          <a:p>
            <a:pPr lvl="1"/>
            <a:r>
              <a:rPr lang="en-US" sz="2400" dirty="0"/>
              <a:t>Students can </a:t>
            </a:r>
            <a:r>
              <a:rPr lang="en-US" sz="2400" b="1" dirty="0"/>
              <a:t>design and conduct </a:t>
            </a:r>
            <a:r>
              <a:rPr lang="en-US" sz="2400" dirty="0"/>
              <a:t>a GNSS survey to address a geologic research question.</a:t>
            </a:r>
          </a:p>
          <a:p>
            <a:pPr lvl="1"/>
            <a:r>
              <a:rPr lang="en-US" sz="2400" dirty="0"/>
              <a:t>Students can </a:t>
            </a:r>
            <a:r>
              <a:rPr lang="en-US" sz="2400" b="1" dirty="0"/>
              <a:t>justify when and why different techniques are appropriate </a:t>
            </a:r>
            <a:r>
              <a:rPr lang="en-US" sz="2400" dirty="0"/>
              <a:t>in different situations.</a:t>
            </a:r>
          </a:p>
          <a:p>
            <a:pPr lvl="1"/>
            <a:r>
              <a:rPr lang="en-US" sz="2400" dirty="0"/>
              <a:t>Students can </a:t>
            </a:r>
            <a:r>
              <a:rPr lang="en-US" sz="2400" b="1" dirty="0"/>
              <a:t>apply the findings </a:t>
            </a:r>
            <a:r>
              <a:rPr lang="en-US" sz="2400" dirty="0"/>
              <a:t>of GNSS surveys to societal issues</a:t>
            </a:r>
          </a:p>
          <a:p>
            <a:pPr lvl="1"/>
            <a:endParaRPr lang="en-US" sz="2400" dirty="0"/>
          </a:p>
          <a:p>
            <a:r>
              <a:rPr lang="en-US" sz="2800" dirty="0"/>
              <a:t>We accomplish these in three, field-based </a:t>
            </a:r>
            <a:r>
              <a:rPr lang="en-US" sz="2800" dirty="0" smtClean="0"/>
              <a:t>units</a:t>
            </a:r>
          </a:p>
          <a:p>
            <a:pPr lvl="1"/>
            <a:r>
              <a:rPr lang="en-US" sz="2400" dirty="0" smtClean="0"/>
              <a:t>(to be discussed tomorrow morning)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409577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"/>
          </p:nvPr>
        </p:nvSpPr>
        <p:spPr>
          <a:xfrm>
            <a:off x="1205085" y="1976437"/>
            <a:ext cx="6428417" cy="3719513"/>
          </a:xfrm>
        </p:spPr>
        <p:txBody>
          <a:bodyPr/>
          <a:lstStyle/>
          <a:p>
            <a:pPr>
              <a:spcBef>
                <a:spcPts val="492"/>
              </a:spcBef>
            </a:pPr>
            <a:r>
              <a:rPr lang="en-US" sz="2500" dirty="0" smtClean="0"/>
              <a:t>Internet connection (see board)</a:t>
            </a:r>
          </a:p>
          <a:p>
            <a:pPr>
              <a:spcBef>
                <a:spcPts val="492"/>
              </a:spcBef>
            </a:pPr>
            <a:r>
              <a:rPr lang="en-US" sz="2500" dirty="0" smtClean="0"/>
              <a:t>How many people have PCs w/ ArcGIS?</a:t>
            </a:r>
            <a:br>
              <a:rPr lang="en-US" sz="2500" dirty="0" smtClean="0"/>
            </a:br>
            <a:endParaRPr lang="en-US" sz="2500" dirty="0" smtClean="0"/>
          </a:p>
          <a:p>
            <a:pPr>
              <a:spcBef>
                <a:spcPts val="492"/>
              </a:spcBef>
            </a:pPr>
            <a:r>
              <a:rPr lang="en-US" sz="2500" dirty="0" smtClean="0"/>
              <a:t>Tonight </a:t>
            </a:r>
            <a:r>
              <a:rPr lang="mr-IN" sz="2500" dirty="0" smtClean="0"/>
              <a:t>–</a:t>
            </a:r>
            <a:r>
              <a:rPr lang="en-US" sz="2500" dirty="0" smtClean="0"/>
              <a:t> other activities?</a:t>
            </a:r>
          </a:p>
          <a:p>
            <a:pPr lvl="1">
              <a:spcBef>
                <a:spcPts val="492"/>
              </a:spcBef>
            </a:pPr>
            <a:r>
              <a:rPr lang="en-US" sz="2500" dirty="0" smtClean="0"/>
              <a:t>Back to hotel directly</a:t>
            </a:r>
          </a:p>
          <a:p>
            <a:pPr lvl="1">
              <a:spcBef>
                <a:spcPts val="492"/>
              </a:spcBef>
            </a:pPr>
            <a:r>
              <a:rPr lang="en-US" sz="2500" dirty="0" smtClean="0"/>
              <a:t>Back to hotel via grocery/beer stop</a:t>
            </a:r>
          </a:p>
          <a:p>
            <a:pPr lvl="1">
              <a:spcBef>
                <a:spcPts val="492"/>
              </a:spcBef>
            </a:pPr>
            <a:r>
              <a:rPr lang="en-US" sz="2500" dirty="0" smtClean="0"/>
              <a:t>Head downtown for awhile</a:t>
            </a:r>
          </a:p>
          <a:p>
            <a:pPr lvl="1">
              <a:spcBef>
                <a:spcPts val="492"/>
              </a:spcBef>
            </a:pPr>
            <a:endParaRPr lang="en-US" sz="250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Other logistics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9124265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"/>
          </p:nvPr>
        </p:nvSpPr>
        <p:spPr>
          <a:xfrm>
            <a:off x="1205085" y="1976437"/>
            <a:ext cx="6428417" cy="3719513"/>
          </a:xfrm>
        </p:spPr>
        <p:txBody>
          <a:bodyPr>
            <a:normAutofit lnSpcReduction="10000"/>
          </a:bodyPr>
          <a:lstStyle/>
          <a:p>
            <a:pPr>
              <a:spcBef>
                <a:spcPts val="492"/>
              </a:spcBef>
            </a:pPr>
            <a:r>
              <a:rPr lang="en-US" sz="2500" dirty="0" smtClean="0"/>
              <a:t>Meet hotel foyer 7:40 am</a:t>
            </a:r>
            <a:br>
              <a:rPr lang="en-US" sz="2500" dirty="0" smtClean="0"/>
            </a:br>
            <a:endParaRPr lang="en-US" sz="2500" dirty="0" smtClean="0"/>
          </a:p>
          <a:p>
            <a:pPr>
              <a:spcBef>
                <a:spcPts val="492"/>
              </a:spcBef>
            </a:pPr>
            <a:r>
              <a:rPr lang="en-US" sz="2500" dirty="0" smtClean="0"/>
              <a:t>Tomorrow is on campus but we will be outside up to several hours total so bring:</a:t>
            </a:r>
          </a:p>
          <a:p>
            <a:pPr lvl="1">
              <a:spcBef>
                <a:spcPts val="492"/>
              </a:spcBef>
            </a:pPr>
            <a:r>
              <a:rPr lang="en-US" sz="2500" dirty="0" smtClean="0"/>
              <a:t>Binder</a:t>
            </a:r>
          </a:p>
          <a:p>
            <a:pPr lvl="1">
              <a:spcBef>
                <a:spcPts val="492"/>
              </a:spcBef>
            </a:pPr>
            <a:r>
              <a:rPr lang="en-US" sz="2500" dirty="0" smtClean="0"/>
              <a:t>Laptop</a:t>
            </a:r>
          </a:p>
          <a:p>
            <a:pPr lvl="1">
              <a:spcBef>
                <a:spcPts val="492"/>
              </a:spcBef>
            </a:pPr>
            <a:r>
              <a:rPr lang="en-US" sz="2500" dirty="0" smtClean="0"/>
              <a:t>Water bottle</a:t>
            </a:r>
          </a:p>
          <a:p>
            <a:pPr lvl="1">
              <a:spcBef>
                <a:spcPts val="492"/>
              </a:spcBef>
            </a:pPr>
            <a:r>
              <a:rPr lang="en-US" sz="2500" dirty="0" smtClean="0"/>
              <a:t>Coffee cup</a:t>
            </a:r>
          </a:p>
          <a:p>
            <a:pPr lvl="1">
              <a:spcBef>
                <a:spcPts val="492"/>
              </a:spcBef>
            </a:pPr>
            <a:r>
              <a:rPr lang="en-US" sz="2500" dirty="0" smtClean="0"/>
              <a:t>Sunscreen/gear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Tomorrow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0467289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GETSI pptx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2313</TotalTime>
  <Words>308</Words>
  <Application>Microsoft Macintosh PowerPoint</Application>
  <PresentationFormat>On-screen Show (4:3)</PresentationFormat>
  <Paragraphs>61</Paragraphs>
  <Slides>8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GETSI pptx template</vt:lpstr>
      <vt:lpstr>High Precision Positioning with  Static and Kinematic GPS/GNSS</vt:lpstr>
      <vt:lpstr>Motivation to Develop this Curriculum</vt:lpstr>
      <vt:lpstr>High Precision GNSS in the Geosciences</vt:lpstr>
      <vt:lpstr>Benefits to Integrating GNSS in Field Courses</vt:lpstr>
      <vt:lpstr>Barriers to Integrating GNSS in Field Courses</vt:lpstr>
      <vt:lpstr>Students Need GNSS Skills Moving Forward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Assessing Impact of InTeGrate Materials in an Introductory Environmental Science Course</dc:title>
  <dc:subject/>
  <dc:creator>Monica Bruckner</dc:creator>
  <cp:keywords/>
  <dc:description/>
  <cp:lastModifiedBy>Beth Pratt-Sitaula</cp:lastModifiedBy>
  <cp:revision>124</cp:revision>
  <dcterms:created xsi:type="dcterms:W3CDTF">2017-07-17T22:29:44Z</dcterms:created>
  <dcterms:modified xsi:type="dcterms:W3CDTF">2018-08-15T16:04:52Z</dcterms:modified>
  <cp:category/>
</cp:coreProperties>
</file>